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C00000"/>
                </a:solidFill>
              </a:rPr>
              <a:t>Recherche Documentaire 2</a:t>
            </a:r>
            <a:endParaRPr lang="fr-FR" b="1" i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                                                                  </a:t>
            </a:r>
            <a:r>
              <a:rPr lang="fr-FR" sz="3200" b="1" dirty="0" smtClean="0"/>
              <a:t>Semestre 2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99116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La méthode </a:t>
            </a:r>
            <a:r>
              <a:rPr lang="fr-FR" sz="3600" dirty="0" smtClean="0">
                <a:solidFill>
                  <a:srgbClr val="C00000"/>
                </a:solidFill>
              </a:rPr>
              <a:t>QQOQCP 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1800" dirty="0" smtClean="0">
                <a:solidFill>
                  <a:srgbClr val="C00000"/>
                </a:solidFill>
              </a:rPr>
              <a:t/>
            </a:r>
            <a:br>
              <a:rPr lang="fr-FR" sz="1800" dirty="0" smtClean="0">
                <a:solidFill>
                  <a:srgbClr val="C00000"/>
                </a:solidFill>
              </a:rPr>
            </a:b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permet de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décomposer un sujet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le rendre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précis, plus compréhensible et plus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facile à rechercher</a:t>
            </a:r>
            <a:b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3589" y="2560319"/>
            <a:ext cx="5063163" cy="3605349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>
                <a:solidFill>
                  <a:srgbClr val="C00000"/>
                </a:solidFill>
              </a:rPr>
              <a:t>Q</a:t>
            </a:r>
            <a:r>
              <a:rPr lang="fr-FR" sz="1800" b="1" dirty="0"/>
              <a:t>UI ? </a:t>
            </a:r>
            <a:endParaRPr lang="fr-FR" sz="1800" b="1" dirty="0" smtClean="0"/>
          </a:p>
          <a:p>
            <a:pPr marL="0" indent="0">
              <a:buNone/>
            </a:pPr>
            <a:r>
              <a:rPr lang="fr-F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parle-t-on ? </a:t>
            </a:r>
            <a:endParaRPr lang="fr-FR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Individus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(enfants, adolescents, adultes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0" indent="0">
              <a:buNone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Groupes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sociaux (étudiants, familles, travailleurs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0" indent="0">
              <a:buNone/>
            </a:pP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(école, hôpital, médias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fr-FR" sz="1800" b="1" dirty="0">
                <a:solidFill>
                  <a:srgbClr val="C00000"/>
                </a:solidFill>
              </a:rPr>
              <a:t>Q</a:t>
            </a:r>
            <a:r>
              <a:rPr lang="fr-FR" sz="1800" b="1" dirty="0"/>
              <a:t>UOI ?</a:t>
            </a:r>
          </a:p>
          <a:p>
            <a:pPr marL="0" indent="0">
              <a:buNone/>
            </a:pPr>
            <a:r>
              <a:rPr lang="fr-FR" sz="1800" i="1" dirty="0" smtClean="0"/>
              <a:t>Quel </a:t>
            </a:r>
            <a:r>
              <a:rPr lang="fr-FR" sz="1800" i="1" dirty="0"/>
              <a:t>est le phénomène étudié </a:t>
            </a:r>
            <a:r>
              <a:rPr lang="fr-FR" sz="1800" i="1" dirty="0" smtClean="0"/>
              <a:t>?</a:t>
            </a:r>
          </a:p>
          <a:p>
            <a:pPr marL="0" indent="0">
              <a:buNone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quoi parle le sujet exactement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fr-FR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endParaRPr lang="fr-FR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94851" y="2436221"/>
            <a:ext cx="5104965" cy="3853543"/>
          </a:xfrm>
        </p:spPr>
        <p:txBody>
          <a:bodyPr>
            <a:normAutofit fontScale="92500" lnSpcReduction="20000"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 ?</a:t>
            </a:r>
          </a:p>
          <a:p>
            <a:pPr marL="0" indent="0">
              <a:buNone/>
            </a:pP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quel espace géographique ou social ? </a:t>
            </a:r>
          </a:p>
          <a:p>
            <a:pPr marL="0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Pays, Ville / milieu urbain ou rural, Institution (école, université…)</a:t>
            </a:r>
          </a:p>
          <a:p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UAND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période ? </a:t>
            </a:r>
            <a:endParaRPr lang="fr-FR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Avant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après un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événement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OMMENT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manière le phénomène est-il étudié 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(effet, rôle) </a:t>
            </a:r>
          </a:p>
          <a:p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OURQUOI ?</a:t>
            </a:r>
          </a:p>
          <a:p>
            <a:pPr marL="0" indent="0">
              <a:buNone/>
            </a:pP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objectif </a:t>
            </a: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pPr marL="0" indent="0">
              <a:buNone/>
            </a:pPr>
            <a:r>
              <a:rPr lang="fr-F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Comprendre, Expliquer, Comparer</a:t>
            </a:r>
            <a:endParaRPr lang="fr-F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0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Synthèse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2556932"/>
            <a:ext cx="9860279" cy="3318936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1"/>
                </a:solidFill>
              </a:rPr>
              <a:t>Thème</a:t>
            </a:r>
            <a:r>
              <a:rPr lang="fr-FR" b="1" dirty="0" smtClean="0">
                <a:solidFill>
                  <a:schemeClr val="tx1"/>
                </a:solidFill>
              </a:rPr>
              <a:t> : </a:t>
            </a:r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b="1" dirty="0">
                <a:solidFill>
                  <a:srgbClr val="C00000"/>
                </a:solidFill>
              </a:rPr>
              <a:t>réseaux sociaux </a:t>
            </a:r>
            <a:r>
              <a:rPr lang="fr-FR" dirty="0"/>
              <a:t>et </a:t>
            </a:r>
            <a:r>
              <a:rPr lang="fr-FR" b="1" dirty="0">
                <a:solidFill>
                  <a:srgbClr val="C00000"/>
                </a:solidFill>
              </a:rPr>
              <a:t>les </a:t>
            </a:r>
            <a:r>
              <a:rPr lang="fr-FR" b="1" dirty="0" smtClean="0">
                <a:solidFill>
                  <a:srgbClr val="C00000"/>
                </a:solidFill>
              </a:rPr>
              <a:t>jeunes       </a:t>
            </a:r>
          </a:p>
          <a:p>
            <a:pPr marL="0" indent="0">
              <a:buNone/>
            </a:pP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Sujet </a:t>
            </a: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clarifié avec QQQOCP </a:t>
            </a:r>
            <a:r>
              <a:rPr lang="fr-F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L’impact de l’usage d’</a:t>
            </a:r>
            <a:r>
              <a:rPr lang="fr-FR" dirty="0" err="1">
                <a:solidFill>
                  <a:schemeClr val="tx1"/>
                </a:solidFill>
              </a:rPr>
              <a:t>Instagram</a:t>
            </a:r>
            <a:r>
              <a:rPr lang="fr-FR" dirty="0">
                <a:solidFill>
                  <a:schemeClr val="tx1"/>
                </a:solidFill>
              </a:rPr>
              <a:t> sur l’estime de soi des </a:t>
            </a:r>
            <a:r>
              <a:rPr lang="fr-FR" dirty="0" smtClean="0">
                <a:solidFill>
                  <a:schemeClr val="tx1"/>
                </a:solidFill>
              </a:rPr>
              <a:t>étudiants de la faculté des SHS de l’université de Bejaia durant l’année en cours. </a:t>
            </a:r>
          </a:p>
          <a:p>
            <a:pPr marL="0" indent="0">
              <a:buNone/>
            </a:pPr>
            <a:r>
              <a:rPr lang="fr-FR" dirty="0" smtClean="0"/>
              <a:t>Cette </a:t>
            </a:r>
            <a:r>
              <a:rPr lang="fr-FR" dirty="0"/>
              <a:t>étape permet de </a:t>
            </a:r>
            <a:r>
              <a:rPr lang="fr-FR" b="1" dirty="0"/>
              <a:t>transformer un thème général en objet de recherche</a:t>
            </a:r>
            <a:r>
              <a:rPr lang="fr-FR" dirty="0"/>
              <a:t>.</a:t>
            </a:r>
            <a:endParaRPr lang="fr-FR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5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ÉTAPE 2 : DÉFINIR LES MOTS-CLÉS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mots-clés sont essentiels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Les </a:t>
            </a:r>
            <a:r>
              <a:rPr lang="fr-FR" b="1" dirty="0">
                <a:solidFill>
                  <a:srgbClr val="C00000"/>
                </a:solidFill>
              </a:rPr>
              <a:t>réseaux sociaux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</a:rPr>
              <a:t>et </a:t>
            </a:r>
            <a:r>
              <a:rPr lang="fr-FR" b="1" dirty="0">
                <a:solidFill>
                  <a:srgbClr val="C00000"/>
                </a:solidFill>
              </a:rPr>
              <a:t>les jeunes   </a:t>
            </a:r>
            <a:r>
              <a:rPr lang="fr-FR" b="1" dirty="0" smtClean="0">
                <a:solidFill>
                  <a:srgbClr val="C00000"/>
                </a:solidFill>
              </a:rPr>
              <a:t>         </a:t>
            </a:r>
            <a:r>
              <a:rPr lang="fr-FR" b="1" dirty="0">
                <a:solidFill>
                  <a:srgbClr val="C00000"/>
                </a:solidFill>
              </a:rPr>
              <a:t>« Mots clés »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ÉTAPE 3 : REPÉRER LES 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828032" cy="354003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AB946B"/>
              </a:buClr>
              <a:buNone/>
            </a:pPr>
            <a:r>
              <a:rPr lang="fr-FR" b="1" dirty="0">
                <a:solidFill>
                  <a:srgbClr val="C00000"/>
                </a:solidFill>
              </a:rPr>
              <a:t>Où chercher ?</a:t>
            </a:r>
          </a:p>
          <a:p>
            <a:pPr marL="0" lvl="0" indent="0">
              <a:buClr>
                <a:srgbClr val="AB946B"/>
              </a:buClr>
              <a:buNone/>
            </a:pPr>
            <a:r>
              <a:rPr lang="fr-FR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académiques :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Cairn.info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Persée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PsycINFO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(psycho)</a:t>
            </a:r>
          </a:p>
          <a:p>
            <a:pPr lvl="0">
              <a:buClr>
                <a:srgbClr val="AB946B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2783" y="2560320"/>
            <a:ext cx="4935147" cy="3540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de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scientifique → actualité, précision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Livre → cadre théorique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Thèse → état de l’art approfondi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→ données empiriques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 (1992)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il faut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croiser les types de sources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177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ÉTAPE 4 : ÉVALUER LES SOURCES (CRAAP)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CRAAP </a:t>
            </a:r>
            <a:r>
              <a:rPr lang="fr-FR" b="1" dirty="0" smtClean="0"/>
              <a:t>=  </a:t>
            </a:r>
            <a:endParaRPr lang="fr-FR" dirty="0"/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urrency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(actualité)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elevance (pertinence)</a:t>
            </a:r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uthority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(auteur)</a:t>
            </a:r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ccuracy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(fiabilité)</a:t>
            </a:r>
          </a:p>
          <a:p>
            <a:pPr marL="0" indent="0">
              <a:buNone/>
            </a:pP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urpose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(objectif)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49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5029" y="2560319"/>
            <a:ext cx="4971723" cy="3670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 </a:t>
            </a:r>
            <a:r>
              <a:rPr lang="fr-F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Actualité)</a:t>
            </a:r>
          </a:p>
          <a:p>
            <a:pPr marL="0" indent="0">
              <a:buNone/>
            </a:pPr>
            <a:r>
              <a:rPr lang="fr-FR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L’information </a:t>
            </a:r>
            <a:r>
              <a:rPr lang="fr-FR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est-elle récente </a:t>
            </a:r>
            <a:r>
              <a:rPr lang="fr-FR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marL="0" indent="0">
              <a:buNone/>
            </a:pPr>
            <a:r>
              <a:rPr lang="fr-FR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à se poser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de publication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 à jour récente ?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 </a:t>
            </a:r>
            <a:r>
              <a:rPr lang="fr-F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Relevance (Pertinence</a:t>
            </a:r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fr-FR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document répond-il au besoin de la recherche </a:t>
            </a:r>
            <a:r>
              <a:rPr lang="fr-FR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contenu correspond-il au sujet 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(un lien)</a:t>
            </a:r>
          </a:p>
          <a:p>
            <a:pPr marL="0" indent="0">
              <a:buNone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fr-FR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fr-F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(Autorité de l’auteur)</a:t>
            </a:r>
          </a:p>
          <a:p>
            <a:pPr marL="0" indent="0">
              <a:buNone/>
            </a:pPr>
            <a:r>
              <a:rPr lang="fr-FR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est l’auteur </a:t>
            </a:r>
            <a:r>
              <a:rPr lang="fr-FR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Auteur </a:t>
            </a:r>
            <a:r>
              <a:rPr lang="fr-FR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identifié ?Spécialiste du domaine ?</a:t>
            </a:r>
            <a:endParaRPr lang="fr-FR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026587" cy="3566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     A </a:t>
            </a:r>
            <a:r>
              <a:rPr lang="fr-FR" b="1" dirty="0">
                <a:solidFill>
                  <a:srgbClr val="C00000"/>
                </a:solidFill>
              </a:rPr>
              <a:t>– </a:t>
            </a:r>
            <a:r>
              <a:rPr lang="fr-FR" b="1" dirty="0" err="1">
                <a:solidFill>
                  <a:srgbClr val="C00000"/>
                </a:solidFill>
              </a:rPr>
              <a:t>Accuracy</a:t>
            </a:r>
            <a:r>
              <a:rPr lang="fr-FR" b="1" dirty="0">
                <a:solidFill>
                  <a:srgbClr val="C00000"/>
                </a:solidFill>
              </a:rPr>
              <a:t> (Fiabilité / exactitude)</a:t>
            </a:r>
          </a:p>
          <a:p>
            <a:pPr marL="0" indent="0">
              <a:buNone/>
            </a:pPr>
            <a:r>
              <a:rPr lang="fr-FR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informations sont-elles vérifiables </a:t>
            </a:r>
            <a:r>
              <a:rPr lang="fr-FR" i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fr-FR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fr-FR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(Objectif / intention)</a:t>
            </a:r>
          </a:p>
          <a:p>
            <a:pPr marL="0" indent="0">
              <a:buNone/>
            </a:pPr>
            <a:r>
              <a:rPr lang="fr-F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 ce document a-t-il été produit </a:t>
            </a:r>
            <a:r>
              <a:rPr lang="fr-FR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Informer </a:t>
            </a:r>
            <a:r>
              <a:rPr lang="fr-FR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Convaincre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Donner </a:t>
            </a:r>
            <a:r>
              <a:rPr lang="fr-FR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opinion ?</a:t>
            </a:r>
          </a:p>
        </p:txBody>
      </p:sp>
    </p:spTree>
    <p:extLst>
      <p:ext uri="{BB962C8B-B14F-4D97-AF65-F5344CB8AC3E}">
        <p14:creationId xmlns:p14="http://schemas.microsoft.com/office/powerpoint/2010/main" val="203210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ÉTAPE 5 : BRUIT ET VIDE DOCUMENTAIRE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1703" y="2560320"/>
            <a:ext cx="5455049" cy="35922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 </a:t>
            </a:r>
            <a:r>
              <a:rPr lang="fr-FR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documentaire </a:t>
            </a:r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 documentaire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désigne une situation où la recherche donne </a:t>
            </a: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 ou aucun résultat pertinent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fr-F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l’impression que </a:t>
            </a:r>
            <a:r>
              <a:rPr lang="fr-FR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rien n’existe »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le sujet</a:t>
            </a:r>
            <a:r>
              <a:rPr lang="fr-F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reconnaître un vide documentaire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 peu de résultats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hors sujet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Seulement 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articles de presse ou des </a:t>
            </a:r>
            <a:r>
              <a:rPr lang="fr-F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blogs</a:t>
            </a:r>
          </a:p>
          <a:p>
            <a:pPr marL="0" indent="0">
              <a:buNone/>
            </a:pPr>
            <a:endParaRPr lang="fr-FR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fréquentes (</a:t>
            </a:r>
            <a:r>
              <a:rPr lang="fr-F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 </a:t>
            </a:r>
            <a:r>
              <a:rPr lang="fr-FR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 précis</a:t>
            </a:r>
            <a:r>
              <a:rPr lang="fr-F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trop </a:t>
            </a:r>
            <a:r>
              <a:rPr lang="fr-F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récent, mal formulé)</a:t>
            </a:r>
          </a:p>
          <a:p>
            <a:pPr marL="0" indent="0">
              <a:buNone/>
            </a:pPr>
            <a:r>
              <a:rPr lang="fr-FR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conséquence: </a:t>
            </a:r>
            <a:r>
              <a:rPr lang="fr-F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 de temps</a:t>
            </a:r>
            <a:endParaRPr lang="fr-FR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1342" y="2560319"/>
            <a:ext cx="5679731" cy="35922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bruit documentaire : 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bruit documentaire correspond à une situation où la recherche 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renvoie trop de documents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dont une majorité est 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 pertinente</a:t>
            </a: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noyé sous l’information</a:t>
            </a: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reconnaître un bruit documentaire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centaines / milliers de résultats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Difficulté </a:t>
            </a: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sélectionner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 de </a:t>
            </a:r>
            <a:r>
              <a:rPr lang="fr-F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temps</a:t>
            </a:r>
          </a:p>
          <a:p>
            <a:pPr marL="0" indent="0">
              <a:buNone/>
            </a:pPr>
            <a:r>
              <a:rPr lang="fr-F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ainsi que Préciser </a:t>
            </a:r>
            <a:r>
              <a:rPr lang="fr-F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sujet (QQQOCP</a:t>
            </a:r>
            <a:r>
              <a:rPr lang="fr-F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est nécessaire </a:t>
            </a:r>
            <a:endParaRPr lang="fr-F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1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ÉTAPE 6 </a:t>
            </a:r>
            <a:r>
              <a:rPr lang="fr-FR" b="1" dirty="0" smtClean="0">
                <a:solidFill>
                  <a:srgbClr val="C00000"/>
                </a:solidFill>
              </a:rPr>
              <a:t>:</a:t>
            </a:r>
            <a:br>
              <a:rPr lang="fr-FR" b="1" dirty="0" smtClean="0">
                <a:solidFill>
                  <a:srgbClr val="C00000"/>
                </a:solidFill>
              </a:rPr>
            </a:b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>
                <a:solidFill>
                  <a:srgbClr val="C00000"/>
                </a:solidFill>
              </a:rPr>
              <a:t>ORGANISER ET EXPLOITER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Prendre des notes </a:t>
            </a:r>
            <a:r>
              <a:rPr lang="fr-F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efficacement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Résumer les idées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Noter les références complètes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Distinguer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Paraphrases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Commentaires personnels</a:t>
            </a:r>
          </a:p>
          <a:p>
            <a:pPr marL="0" indent="0" algn="ctr">
              <a:buNone/>
            </a:pPr>
            <a:r>
              <a:rPr lang="fr-F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fr-FR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Campenhoudt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écrire aide à penser.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Outils utiles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Tableaux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synthèse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Cartes conceptuelles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➡ Gain de temps + rigueur scientifique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Éviter le plagiat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Toujours citer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 les normes (APA, Chicago…)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Reformuler avec ses propres mots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7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solidFill>
                  <a:srgbClr val="C00000"/>
                </a:solidFill>
              </a:rPr>
              <a:t>Erreurs fréquentes des étudiants</a:t>
            </a:r>
            <a:br>
              <a:rPr lang="fr-FR" b="1" i="1" dirty="0">
                <a:solidFill>
                  <a:srgbClr val="C00000"/>
                </a:solidFill>
              </a:rPr>
            </a:b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3961" y="2556931"/>
            <a:ext cx="9601196" cy="346504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clarifier le sujet </a:t>
            </a:r>
            <a:r>
              <a:rPr lang="fr-FR" sz="3800" dirty="0"/>
              <a:t>(QQQOCP)</a:t>
            </a:r>
            <a:endParaRPr lang="fr-FR" sz="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Commencer 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consulter </a:t>
            </a:r>
            <a:r>
              <a:rPr lang="fr-FR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déterminer les mots clés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Commencer 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écrire sans </a:t>
            </a:r>
            <a:r>
              <a:rPr lang="fr-FR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 prendre sans trier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Confondre opinion et savoir scientifique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pas reformuler les propos et tomber dans plagiat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pas mettre sa propre analyse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fr-FR" sz="5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 </a:t>
            </a:r>
            <a:r>
              <a:rPr lang="fr-FR" sz="5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 </a:t>
            </a:r>
            <a:r>
              <a:rPr lang="fr-FR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méthode + esprit critique</a:t>
            </a:r>
            <a:endParaRPr lang="fr-FR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217543"/>
          </a:xfrm>
        </p:spPr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recherche </a:t>
            </a:r>
            <a:r>
              <a:rPr lang="fr-FR" sz="2200" b="1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documentaire efficace </a:t>
            </a:r>
            <a:r>
              <a:rPr lang="fr-FR" sz="22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2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QQQOCP, mots clés, CRAAP, vide documentaire, bruit documentaire…)</a:t>
            </a:r>
            <a:br>
              <a:rPr lang="fr-FR" sz="22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r>
              <a:rPr lang="fr-F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 </a:t>
            </a:r>
            <a:r>
              <a:rPr lang="fr-FR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fr-F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098169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Exemple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 :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Histoire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l’Algérie à l’époque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médiévale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Clarifier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sujet (QQQOCP)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s’agit d’étudier l’histoire politique et sociale de l’Algérie entre le VIIIᵉ et le XVᵉ siècle, dans l’espace du Maghreb central.</a:t>
            </a:r>
          </a:p>
          <a:p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Définir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mots-clés</a:t>
            </a:r>
          </a:p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Mots-clés possibles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Algérie médiévale, Maghreb central, Moyen Âge,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islamique.</a:t>
            </a:r>
          </a:p>
          <a:p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Repérer </a:t>
            </a:r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sources et outils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recherche se fait dans des ouvrages d’histoire,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archives et des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scientifiques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travaux d’historiens spécialisés du Maghreb.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7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Évaluer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sources (CRAAP)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documents sont sélectionnés selon leur actualité,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l’auteur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(historien), la fiabilité des sources et leur objectif scientifique.</a:t>
            </a: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Gérer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vide et le bruit documentaire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sujet étant large, il faut réduire le bruit documentaire en se concentrant sur une période, une dynastie ou un espace précis.</a:t>
            </a: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Organiser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exploiter l’information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informations sont classées par thèmes (politique, économie, société) et par périodes pour construire une synthèse cohérente.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2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Conclusion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717075"/>
            <a:ext cx="9781902" cy="25864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recherche documentaire est une démarche méthodique qui permet de transformer un thème général en objet de recherche scientifique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 sociales, elle repose sur la </a:t>
            </a: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précision du sujet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choix rigoureux des sources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l’esprit critique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Maîtriser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méthode est une condition essentielle pour produire un travail universitaire fiable et pertinent.</a:t>
            </a:r>
          </a:p>
        </p:txBody>
      </p:sp>
    </p:spTree>
    <p:extLst>
      <p:ext uri="{BB962C8B-B14F-4D97-AF65-F5344CB8AC3E}">
        <p14:creationId xmlns:p14="http://schemas.microsoft.com/office/powerpoint/2010/main" val="1116220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Thank you for your attention! Or how to &quot;sink&quot; the presentation - Reprez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982133"/>
            <a:ext cx="9392193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4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objectifs de ce cours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  <a:endParaRPr lang="fr-FR" b="1" i="1" dirty="0">
              <a:solidFill>
                <a:srgbClr val="C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95402" y="2752875"/>
            <a:ext cx="9601196" cy="331893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Apprendre à </a:t>
            </a:r>
            <a:r>
              <a:rPr lang="fr-FR" dirty="0" smtClean="0">
                <a:solidFill>
                  <a:srgbClr val="000000"/>
                </a:solidFill>
                <a:latin typeface="georgia" panose="02040502050405020303" pitchFamily="18" charset="0"/>
              </a:rPr>
              <a:t>formuler </a:t>
            </a: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une question de recherche </a:t>
            </a:r>
            <a:r>
              <a:rPr lang="fr-FR" dirty="0" smtClean="0">
                <a:solidFill>
                  <a:srgbClr val="000000"/>
                </a:solidFill>
                <a:latin typeface="georgia" panose="02040502050405020303" pitchFamily="18" charset="0"/>
              </a:rPr>
              <a:t>précise.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  <a:latin typeface="georgia" panose="02040502050405020303" pitchFamily="18" charset="0"/>
              </a:rPr>
              <a:t>Eviter de tomber dans la confusion (trop d’informations)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solidFill>
                  <a:srgbClr val="000000"/>
                </a:solidFill>
                <a:latin typeface="georgia" panose="02040502050405020303" pitchFamily="18" charset="0"/>
              </a:rPr>
              <a:t>Identifier </a:t>
            </a: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et utiliser des sources d'information pertinentes à l'aide de mots-clés efficaces.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Évaluer la qualité des </a:t>
            </a:r>
            <a:r>
              <a:rPr lang="fr-FR" dirty="0" smtClean="0">
                <a:solidFill>
                  <a:srgbClr val="000000"/>
                </a:solidFill>
                <a:latin typeface="georgia" panose="02040502050405020303" pitchFamily="18" charset="0"/>
              </a:rPr>
              <a:t>sources.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Eviter le plagiat. 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S</a:t>
            </a:r>
            <a:r>
              <a:rPr lang="fr-FR" dirty="0" smtClean="0">
                <a:solidFill>
                  <a:srgbClr val="000000"/>
                </a:solidFill>
                <a:latin typeface="georgia" panose="02040502050405020303" pitchFamily="18" charset="0"/>
              </a:rPr>
              <a:t>tructurer </a:t>
            </a:r>
            <a:r>
              <a:rPr lang="fr-FR" dirty="0">
                <a:solidFill>
                  <a:srgbClr val="000000"/>
                </a:solidFill>
                <a:latin typeface="georgia" panose="02040502050405020303" pitchFamily="18" charset="0"/>
              </a:rPr>
              <a:t>le rapport final de manière cohérente et rigoureuse</a:t>
            </a:r>
            <a:r>
              <a:rPr lang="fr-FR" dirty="0" smtClean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21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Introduction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547257"/>
            <a:ext cx="9601196" cy="3749039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un monde où l’information est élargie et omniprésente, savoir utiliser une recherche documentaire efficace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primordial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recherche bien réalisé repose sur une </a:t>
            </a:r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rigoureuse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permet de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gagner du temps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trouver des informations pertinentes et fiables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d’organiser les résultats d’une marnière structurée.  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cours à pour objectif de guider les étudiants à travers les différentes étapes de la recherche documentaire, </a:t>
            </a:r>
            <a:r>
              <a:rPr lang="fr-FR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préparation à la rédaction du rapport final. </a:t>
            </a:r>
          </a:p>
        </p:txBody>
      </p:sp>
    </p:spTree>
    <p:extLst>
      <p:ext uri="{BB962C8B-B14F-4D97-AF65-F5344CB8AC3E}">
        <p14:creationId xmlns:p14="http://schemas.microsoft.com/office/powerpoint/2010/main" val="97880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C00000"/>
                </a:solidFill>
              </a:rPr>
              <a:t>Les étapes de la recherche documentaire </a:t>
            </a:r>
            <a:endParaRPr lang="fr-FR" b="1" i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775" y="2677886"/>
            <a:ext cx="6078450" cy="31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Qu’est-ce qu’une recherche documentaire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149" y="2556932"/>
            <a:ext cx="10463348" cy="3318936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Définition: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recherche documentaire consiste à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sélectionner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organiser des documents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pertinents pour répondre à une question de recherche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📚 </a:t>
            </a:r>
            <a:r>
              <a:rPr lang="fr-FR" sz="2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de documents </a:t>
            </a:r>
            <a:r>
              <a:rPr lang="fr-FR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scientifiques;  Livres ; Rapports ; Thèses ; Données institutionnelles……etc.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📖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Quivy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Van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Campenhoudt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 recherche documentaire est une étape fondatrice de toute démarche scientifique.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837" y="-190772"/>
            <a:ext cx="33623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2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Les 6 grandes étapes de la recherche documentaire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Clarifier le sujet (QQQOCP)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Définir les mots-clés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Repérer les sources et outils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Évaluer les sources (CRAAP)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Gérer le bruit et le vide documentaire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Organiser et exploiter l’information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69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ÉTAPE 1 : CLARIFIER LE SUJET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B946B"/>
              </a:buClr>
            </a:pPr>
            <a:endParaRPr lang="fr-FR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B946B"/>
              </a:buClr>
            </a:pP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étape doit permettre de </a:t>
            </a:r>
            <a:r>
              <a:rPr lang="fr-F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clarifier clairement le sujet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recherche et ses objectifs. (cerner les besoins documentaires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>
              <a:buClr>
                <a:srgbClr val="AB946B"/>
              </a:buClr>
            </a:pPr>
            <a:endParaRPr lang="fr-FR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B946B"/>
              </a:buClr>
              <a:buNone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 il s’agit de : </a:t>
            </a:r>
          </a:p>
          <a:p>
            <a:pPr lvl="0">
              <a:buClr>
                <a:srgbClr val="AB946B"/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Formuler une question de recherche, précise et consiste.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6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 de commencer, on pose les questions suivantes :  </a:t>
            </a:r>
            <a:endParaRPr lang="fr-FR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est mon niveau de connaissance sur le sujet ?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(Savoir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l’on commence de zéro ou non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est l’objectif du travail à produire ? 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(Adapter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recherche au type de travail demandé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Exposé ? Dissertation ?)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Existe-il des informations sur le sujet????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 est le degré de profondeur du sujet?? </a:t>
            </a:r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620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394</TotalTime>
  <Words>1205</Words>
  <Application>Microsoft Office PowerPoint</Application>
  <PresentationFormat>Grand écran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Garamond</vt:lpstr>
      <vt:lpstr>georgia</vt:lpstr>
      <vt:lpstr>Times New Roman</vt:lpstr>
      <vt:lpstr>Wingdings</vt:lpstr>
      <vt:lpstr>Organique</vt:lpstr>
      <vt:lpstr>Recherche Documentaire 2</vt:lpstr>
      <vt:lpstr>     Une recherche documentaire efficace  (QQQOCP, mots clés, CRAAP, vide documentaire, bruit documentaire…) </vt:lpstr>
      <vt:lpstr>Les objectifs de ce cours </vt:lpstr>
      <vt:lpstr>Introduction </vt:lpstr>
      <vt:lpstr>Les étapes de la recherche documentaire </vt:lpstr>
      <vt:lpstr>Qu’est-ce qu’une recherche documentaire ?</vt:lpstr>
      <vt:lpstr>Les 6 grandes étapes de la recherche documentaire</vt:lpstr>
      <vt:lpstr>ÉTAPE 1 : CLARIFIER LE SUJET</vt:lpstr>
      <vt:lpstr>Avant de commencer, on pose les questions suivantes :  </vt:lpstr>
      <vt:lpstr>La méthode QQOQCP   Elle permet de décomposer un sujet pour le rendre plus précis, plus compréhensible et plus facile à rechercher </vt:lpstr>
      <vt:lpstr>Synthèse</vt:lpstr>
      <vt:lpstr>ÉTAPE 2 : DÉFINIR LES MOTS-CLÉS</vt:lpstr>
      <vt:lpstr>ÉTAPE 3 : REPÉRER LES SOURCES</vt:lpstr>
      <vt:lpstr>ÉTAPE 4 : ÉVALUER LES SOURCES (CRAAP)</vt:lpstr>
      <vt:lpstr>Présentation PowerPoint</vt:lpstr>
      <vt:lpstr>ÉTAPE 5 : BRUIT ET VIDE DOCUMENTAIRE</vt:lpstr>
      <vt:lpstr>ÉTAPE 6 :  ORGANISER ET EXPLOITER</vt:lpstr>
      <vt:lpstr>Présentation PowerPoint</vt:lpstr>
      <vt:lpstr>Erreurs fréquentes des étudiants </vt:lpstr>
      <vt:lpstr>Exemple 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Documentaire 2</dc:title>
  <dc:creator>ATLAS PC</dc:creator>
  <cp:lastModifiedBy>ATLAS PC</cp:lastModifiedBy>
  <cp:revision>36</cp:revision>
  <dcterms:created xsi:type="dcterms:W3CDTF">2026-02-06T17:59:25Z</dcterms:created>
  <dcterms:modified xsi:type="dcterms:W3CDTF">2026-03-11T22:28:03Z</dcterms:modified>
</cp:coreProperties>
</file>