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63" r:id="rId3"/>
    <p:sldId id="264" r:id="rId4"/>
    <p:sldId id="265" r:id="rId5"/>
    <p:sldId id="266" r:id="rId6"/>
    <p:sldId id="267" r:id="rId7"/>
    <p:sldId id="268" r:id="rId8"/>
    <p:sldId id="258" r:id="rId9"/>
    <p:sldId id="269" r:id="rId10"/>
    <p:sldId id="270" r:id="rId11"/>
    <p:sldId id="271" r:id="rId12"/>
    <p:sldId id="272" r:id="rId13"/>
    <p:sldId id="273" r:id="rId14"/>
    <p:sldId id="274" r:id="rId15"/>
    <p:sldId id="275" r:id="rId16"/>
    <p:sldId id="276" r:id="rId17"/>
    <p:sldId id="277"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DM Sans" panose="020B0604020202020204" charset="0"/>
      <p:regular r:id="rId24"/>
      <p:bold r:id="rId25"/>
      <p:italic r:id="rId26"/>
      <p:boldItalic r:id="rId27"/>
    </p:embeddedFont>
    <p:embeddedFont>
      <p:font typeface="DM Sans Bold" panose="020B0604020202020204" charset="0"/>
      <p:regular r:id="rId28"/>
    </p:embeddedFont>
    <p:embeddedFont>
      <p:font typeface="Georgia Pro Light" panose="020B0604020202020204" pitchFamily="18"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FDC6B-2B03-4270-A388-E5BA4549B156}" type="datetimeFigureOut">
              <a:rPr lang="fr-FR" smtClean="0"/>
              <a:t>16/04/2026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20621-840A-4895-B643-FE4F25FDB1A8}" type="slidenum">
              <a:rPr lang="fr-FR" smtClean="0"/>
              <a:t>‹N°›</a:t>
            </a:fld>
            <a:endParaRPr lang="fr-FR"/>
          </a:p>
        </p:txBody>
      </p:sp>
    </p:spTree>
    <p:extLst>
      <p:ext uri="{BB962C8B-B14F-4D97-AF65-F5344CB8AC3E}">
        <p14:creationId xmlns:p14="http://schemas.microsoft.com/office/powerpoint/2010/main" val="362942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0D020621-840A-4895-B643-FE4F25FDB1A8}" type="slidenum">
              <a:rPr lang="fr-FR" smtClean="0"/>
              <a:t>5</a:t>
            </a:fld>
            <a:endParaRPr lang="fr-FR"/>
          </a:p>
        </p:txBody>
      </p:sp>
    </p:spTree>
    <p:extLst>
      <p:ext uri="{BB962C8B-B14F-4D97-AF65-F5344CB8AC3E}">
        <p14:creationId xmlns:p14="http://schemas.microsoft.com/office/powerpoint/2010/main" val="308272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ECD8-5566-D066-59AB-A11983107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E8E32-F7A4-3328-1B4D-6BD83836A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C2E54-5BDE-E4DB-F174-701A86D062A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55D08477-C850-E43E-AA48-CCBF8FA47135}"/>
              </a:ext>
            </a:extLst>
          </p:cNvPr>
          <p:cNvSpPr>
            <a:spLocks noGrp="1"/>
          </p:cNvSpPr>
          <p:nvPr>
            <p:ph type="sldNum" sz="quarter" idx="5"/>
          </p:nvPr>
        </p:nvSpPr>
        <p:spPr/>
        <p:txBody>
          <a:bodyPr/>
          <a:lstStyle/>
          <a:p>
            <a:fld id="{0D020621-840A-4895-B643-FE4F25FDB1A8}" type="slidenum">
              <a:rPr lang="fr-FR" smtClean="0"/>
              <a:t>6</a:t>
            </a:fld>
            <a:endParaRPr lang="fr-FR"/>
          </a:p>
        </p:txBody>
      </p:sp>
    </p:spTree>
    <p:extLst>
      <p:ext uri="{BB962C8B-B14F-4D97-AF65-F5344CB8AC3E}">
        <p14:creationId xmlns:p14="http://schemas.microsoft.com/office/powerpoint/2010/main" val="28674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3E405-30AA-6007-AC56-4A48B2958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F6DB2-326E-A7C7-0127-AE791450C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3DA9D-60C6-B156-5D68-37C32C2F0020}"/>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BC833648-D055-07C1-939C-813E07AA66C1}"/>
              </a:ext>
            </a:extLst>
          </p:cNvPr>
          <p:cNvSpPr>
            <a:spLocks noGrp="1"/>
          </p:cNvSpPr>
          <p:nvPr>
            <p:ph type="sldNum" sz="quarter" idx="5"/>
          </p:nvPr>
        </p:nvSpPr>
        <p:spPr/>
        <p:txBody>
          <a:bodyPr/>
          <a:lstStyle/>
          <a:p>
            <a:fld id="{0D020621-840A-4895-B643-FE4F25FDB1A8}" type="slidenum">
              <a:rPr lang="fr-FR" smtClean="0"/>
              <a:t>7</a:t>
            </a:fld>
            <a:endParaRPr lang="fr-FR"/>
          </a:p>
        </p:txBody>
      </p:sp>
    </p:spTree>
    <p:extLst>
      <p:ext uri="{BB962C8B-B14F-4D97-AF65-F5344CB8AC3E}">
        <p14:creationId xmlns:p14="http://schemas.microsoft.com/office/powerpoint/2010/main" val="259583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991600" cy="10287000"/>
            <a:chOff x="0" y="0"/>
            <a:chExt cx="1035548" cy="1184737"/>
          </a:xfrm>
        </p:grpSpPr>
        <p:sp>
          <p:nvSpPr>
            <p:cNvPr id="3" name="Freeform 3"/>
            <p:cNvSpPr/>
            <p:nvPr/>
          </p:nvSpPr>
          <p:spPr>
            <a:xfrm>
              <a:off x="0" y="0"/>
              <a:ext cx="1035548" cy="1184737"/>
            </a:xfrm>
            <a:custGeom>
              <a:avLst/>
              <a:gdLst/>
              <a:ahLst/>
              <a:cxnLst/>
              <a:rect l="l" t="t" r="r" b="b"/>
              <a:pathLst>
                <a:path w="1035548" h="1184737">
                  <a:moveTo>
                    <a:pt x="0" y="0"/>
                  </a:moveTo>
                  <a:lnTo>
                    <a:pt x="1035548" y="0"/>
                  </a:lnTo>
                  <a:lnTo>
                    <a:pt x="1035548" y="1184737"/>
                  </a:lnTo>
                  <a:lnTo>
                    <a:pt x="0" y="1184737"/>
                  </a:lnTo>
                  <a:close/>
                </a:path>
              </a:pathLst>
            </a:custGeom>
            <a:blipFill>
              <a:blip r:embed="rId2"/>
              <a:stretch>
                <a:fillRect t="-1040" b="-1040"/>
              </a:stretch>
            </a:blipFill>
          </p:spPr>
        </p:sp>
      </p:grpSp>
      <p:sp>
        <p:nvSpPr>
          <p:cNvPr id="6" name="TextBox 6"/>
          <p:cNvSpPr txBox="1"/>
          <p:nvPr/>
        </p:nvSpPr>
        <p:spPr>
          <a:xfrm>
            <a:off x="11340678" y="738188"/>
            <a:ext cx="6280572" cy="461665"/>
          </a:xfrm>
          <a:prstGeom prst="rect">
            <a:avLst/>
          </a:prstGeom>
        </p:spPr>
        <p:txBody>
          <a:bodyPr lIns="0" tIns="0" rIns="0" bIns="0" rtlCol="0" anchor="t">
            <a:spAutoFit/>
          </a:bodyPr>
          <a:lstStyle/>
          <a:p>
            <a:pPr marL="0" lvl="0" indent="0" algn="l">
              <a:lnSpc>
                <a:spcPts val="3555"/>
              </a:lnSpc>
            </a:pPr>
            <a:r>
              <a:rPr lang="en-US" sz="3864" spc="-77" dirty="0">
                <a:solidFill>
                  <a:srgbClr val="1F497D"/>
                </a:solidFill>
                <a:latin typeface="Georgia Pro Light"/>
                <a:ea typeface="Georgia Pro Light"/>
                <a:cs typeface="Georgia Pro Light"/>
                <a:sym typeface="Georgia Pro Light"/>
              </a:rPr>
              <a:t>Université A. Mira de Béjaïa</a:t>
            </a:r>
          </a:p>
        </p:txBody>
      </p:sp>
      <p:grpSp>
        <p:nvGrpSpPr>
          <p:cNvPr id="7" name="Group 7"/>
          <p:cNvGrpSpPr/>
          <p:nvPr/>
        </p:nvGrpSpPr>
        <p:grpSpPr>
          <a:xfrm>
            <a:off x="10734675" y="1712119"/>
            <a:ext cx="6889028" cy="4058860"/>
            <a:chOff x="0" y="200025"/>
            <a:chExt cx="9185371" cy="5411811"/>
          </a:xfrm>
        </p:grpSpPr>
        <p:sp>
          <p:nvSpPr>
            <p:cNvPr id="8" name="TextBox 8"/>
            <p:cNvSpPr txBox="1"/>
            <p:nvPr/>
          </p:nvSpPr>
          <p:spPr>
            <a:xfrm>
              <a:off x="0" y="200025"/>
              <a:ext cx="9182100" cy="3458640"/>
            </a:xfrm>
            <a:prstGeom prst="rect">
              <a:avLst/>
            </a:prstGeom>
          </p:spPr>
          <p:txBody>
            <a:bodyPr lIns="0" tIns="0" rIns="0" bIns="0" rtlCol="0" anchor="t">
              <a:spAutoFit/>
            </a:bodyPr>
            <a:lstStyle/>
            <a:p>
              <a:pPr marL="0" lvl="0" indent="0" algn="l">
                <a:lnSpc>
                  <a:spcPts val="10499"/>
                </a:lnSpc>
              </a:pPr>
              <a:r>
                <a:rPr lang="fr-FR" sz="8000" dirty="0">
                  <a:solidFill>
                    <a:srgbClr val="1F497D"/>
                  </a:solidFill>
                  <a:latin typeface="Georgia Pro Light"/>
                  <a:ea typeface="Georgia Pro Light"/>
                  <a:cs typeface="Georgia Pro Light"/>
                  <a:sym typeface="Georgia Pro Light"/>
                </a:rPr>
                <a:t>Logiciel libre et</a:t>
              </a:r>
            </a:p>
            <a:p>
              <a:pPr marL="0" lvl="0" indent="0" algn="l">
                <a:lnSpc>
                  <a:spcPts val="10499"/>
                </a:lnSpc>
              </a:pPr>
              <a:r>
                <a:rPr lang="fr-FR" sz="8000" dirty="0">
                  <a:solidFill>
                    <a:srgbClr val="1F497D"/>
                  </a:solidFill>
                  <a:latin typeface="Georgia Pro Light"/>
                  <a:ea typeface="Georgia Pro Light"/>
                  <a:cs typeface="Georgia Pro Light"/>
                  <a:sym typeface="Georgia Pro Light"/>
                </a:rPr>
                <a:t>open source</a:t>
              </a:r>
              <a:endParaRPr lang="en-US" sz="8000" dirty="0">
                <a:solidFill>
                  <a:srgbClr val="1F497D"/>
                </a:solidFill>
                <a:latin typeface="Georgia Pro Light"/>
                <a:ea typeface="Georgia Pro Light"/>
                <a:cs typeface="Georgia Pro Light"/>
                <a:sym typeface="Georgia Pro Light"/>
              </a:endParaRPr>
            </a:p>
          </p:txBody>
        </p:sp>
        <p:sp>
          <p:nvSpPr>
            <p:cNvPr id="9" name="TextBox 9"/>
            <p:cNvSpPr txBox="1"/>
            <p:nvPr/>
          </p:nvSpPr>
          <p:spPr>
            <a:xfrm>
              <a:off x="12700" y="4775198"/>
              <a:ext cx="9172671" cy="836638"/>
            </a:xfrm>
            <a:prstGeom prst="rect">
              <a:avLst/>
            </a:prstGeom>
          </p:spPr>
          <p:txBody>
            <a:bodyPr lIns="0" tIns="0" rIns="0" bIns="0" rtlCol="0" anchor="t">
              <a:spAutoFit/>
            </a:bodyPr>
            <a:lstStyle/>
            <a:p>
              <a:pPr marL="0" lvl="0" indent="0" algn="l">
                <a:lnSpc>
                  <a:spcPts val="5039"/>
                </a:lnSpc>
              </a:pPr>
              <a:r>
                <a:rPr lang="fr-FR" sz="4000" b="1" dirty="0">
                  <a:solidFill>
                    <a:srgbClr val="1F497D"/>
                  </a:solidFill>
                  <a:latin typeface="DM Sans"/>
                  <a:ea typeface="DM Sans"/>
                  <a:cs typeface="DM Sans"/>
                  <a:sym typeface="DM Sans"/>
                </a:rPr>
                <a:t>Le libre office (Writer) </a:t>
              </a:r>
              <a:r>
                <a:rPr lang="fr-FR" sz="4000" b="1" noProof="0" dirty="0">
                  <a:solidFill>
                    <a:srgbClr val="1F497D"/>
                  </a:solidFill>
                  <a:latin typeface="DM Sans"/>
                  <a:ea typeface="DM Sans"/>
                  <a:cs typeface="DM Sans"/>
                  <a:sym typeface="DM Sans"/>
                </a:rPr>
                <a:t> </a:t>
              </a:r>
            </a:p>
          </p:txBody>
        </p:sp>
      </p:grpSp>
      <p:grpSp>
        <p:nvGrpSpPr>
          <p:cNvPr id="10" name="Group 10"/>
          <p:cNvGrpSpPr/>
          <p:nvPr/>
        </p:nvGrpSpPr>
        <p:grpSpPr>
          <a:xfrm>
            <a:off x="10744200" y="8705184"/>
            <a:ext cx="5743575" cy="954978"/>
            <a:chOff x="0" y="-47625"/>
            <a:chExt cx="7658100" cy="1273303"/>
          </a:xfrm>
        </p:grpSpPr>
        <p:sp>
          <p:nvSpPr>
            <p:cNvPr id="11" name="TextBox 11"/>
            <p:cNvSpPr txBox="1"/>
            <p:nvPr/>
          </p:nvSpPr>
          <p:spPr>
            <a:xfrm>
              <a:off x="0" y="691344"/>
              <a:ext cx="7658100" cy="534334"/>
            </a:xfrm>
            <a:prstGeom prst="rect">
              <a:avLst/>
            </a:prstGeom>
          </p:spPr>
          <p:txBody>
            <a:bodyPr lIns="0" tIns="0" rIns="0" bIns="0" rtlCol="0" anchor="t">
              <a:spAutoFit/>
            </a:bodyPr>
            <a:lstStyle/>
            <a:p>
              <a:pPr marL="0" lvl="0" indent="0" algn="l">
                <a:lnSpc>
                  <a:spcPts val="3080"/>
                </a:lnSpc>
                <a:spcBef>
                  <a:spcPct val="0"/>
                </a:spcBef>
              </a:pPr>
              <a:r>
                <a:rPr lang="en-US" sz="2800" dirty="0">
                  <a:solidFill>
                    <a:srgbClr val="000000"/>
                  </a:solidFill>
                  <a:latin typeface="DM Sans"/>
                  <a:ea typeface="DM Sans"/>
                  <a:cs typeface="DM Sans"/>
                  <a:sym typeface="DM Sans"/>
                </a:rPr>
                <a:t>Dr </a:t>
              </a:r>
              <a:r>
                <a:rPr lang="en-US" sz="2200" dirty="0">
                  <a:solidFill>
                    <a:srgbClr val="000000"/>
                  </a:solidFill>
                  <a:latin typeface="DM Sans"/>
                  <a:ea typeface="DM Sans"/>
                  <a:cs typeface="DM Sans"/>
                  <a:sym typeface="DM Sans"/>
                </a:rPr>
                <a:t> </a:t>
              </a:r>
            </a:p>
          </p:txBody>
        </p:sp>
        <p:sp>
          <p:nvSpPr>
            <p:cNvPr id="12" name="TextBox 12"/>
            <p:cNvSpPr txBox="1"/>
            <p:nvPr/>
          </p:nvSpPr>
          <p:spPr>
            <a:xfrm>
              <a:off x="0" y="-47625"/>
              <a:ext cx="7658100" cy="637525"/>
            </a:xfrm>
            <a:prstGeom prst="rect">
              <a:avLst/>
            </a:prstGeom>
          </p:spPr>
          <p:txBody>
            <a:bodyPr lIns="0" tIns="0" rIns="0" bIns="0" rtlCol="0" anchor="t">
              <a:spAutoFit/>
            </a:bodyPr>
            <a:lstStyle/>
            <a:p>
              <a:pPr marL="0" lvl="0" indent="0" algn="l">
                <a:lnSpc>
                  <a:spcPts val="3640"/>
                </a:lnSpc>
                <a:spcBef>
                  <a:spcPct val="0"/>
                </a:spcBef>
              </a:pPr>
              <a:r>
                <a:rPr lang="fr-FR" sz="3600" b="1" dirty="0">
                  <a:solidFill>
                    <a:srgbClr val="1F497D"/>
                  </a:solidFill>
                  <a:latin typeface="DM Sans Bold"/>
                  <a:ea typeface="DM Sans Bold"/>
                  <a:cs typeface="DM Sans Bold"/>
                  <a:sym typeface="DM Sans Bold"/>
                </a:rPr>
                <a:t>P</a:t>
              </a:r>
              <a:r>
                <a:rPr lang="fr-FR" sz="3600" b="1" noProof="0" dirty="0" err="1">
                  <a:solidFill>
                    <a:srgbClr val="1F497D"/>
                  </a:solidFill>
                  <a:latin typeface="DM Sans Bold"/>
                  <a:ea typeface="DM Sans Bold"/>
                  <a:cs typeface="DM Sans Bold"/>
                  <a:sym typeface="DM Sans Bold"/>
                </a:rPr>
                <a:t>résenté</a:t>
              </a:r>
              <a:r>
                <a:rPr lang="fr-FR" sz="3600" b="1" noProof="0" dirty="0">
                  <a:solidFill>
                    <a:srgbClr val="1F497D"/>
                  </a:solidFill>
                  <a:latin typeface="DM Sans Bold"/>
                  <a:ea typeface="DM Sans Bold"/>
                  <a:cs typeface="DM Sans Bold"/>
                  <a:sym typeface="DM Sans Bold"/>
                </a:rPr>
                <a:t> par </a:t>
              </a:r>
            </a:p>
          </p:txBody>
        </p:sp>
      </p:grpSp>
      <p:pic>
        <p:nvPicPr>
          <p:cNvPr id="16" name="Picture 15">
            <a:extLst>
              <a:ext uri="{FF2B5EF4-FFF2-40B4-BE49-F238E27FC236}">
                <a16:creationId xmlns:a16="http://schemas.microsoft.com/office/drawing/2014/main" id="{413045F9-B0AA-51DC-A0BC-D0ED315D2A04}"/>
              </a:ext>
            </a:extLst>
          </p:cNvPr>
          <p:cNvPicPr>
            <a:picLocks noChangeAspect="1"/>
          </p:cNvPicPr>
          <p:nvPr/>
        </p:nvPicPr>
        <p:blipFill>
          <a:blip r:embed="rId3"/>
          <a:stretch>
            <a:fillRect/>
          </a:stretch>
        </p:blipFill>
        <p:spPr>
          <a:xfrm>
            <a:off x="10238420" y="397338"/>
            <a:ext cx="992509" cy="112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B048-554A-D7B9-E910-EFDF9772D47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91667D1-6E96-A712-C4F8-D9C23F659AAC}"/>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276CA8EB-2B9B-486F-AE2B-2349AFBA69EE}"/>
              </a:ext>
            </a:extLst>
          </p:cNvPr>
          <p:cNvSpPr/>
          <p:nvPr/>
        </p:nvSpPr>
        <p:spPr>
          <a:xfrm>
            <a:off x="4752108" y="266700"/>
            <a:ext cx="10411691" cy="707886"/>
          </a:xfrm>
          <a:prstGeom prst="rect">
            <a:avLst/>
          </a:prstGeom>
        </p:spPr>
        <p:txBody>
          <a:bodyPr wrap="square">
            <a:spAutoFit/>
          </a:bodyPr>
          <a:lstStyle/>
          <a:p>
            <a:r>
              <a:rPr lang="fr-FR" sz="4000" b="1" dirty="0">
                <a:solidFill>
                  <a:schemeClr val="tx2"/>
                </a:solidFill>
                <a:latin typeface="Times New Roman" panose="02020603050405020304" pitchFamily="18" charset="0"/>
                <a:cs typeface="Times New Roman" panose="02020603050405020304" pitchFamily="18" charset="0"/>
              </a:rPr>
              <a:t>En-tête / pied de page / numéros de page</a:t>
            </a:r>
          </a:p>
        </p:txBody>
      </p:sp>
      <p:sp>
        <p:nvSpPr>
          <p:cNvPr id="9" name="Rectangle 8">
            <a:extLst>
              <a:ext uri="{FF2B5EF4-FFF2-40B4-BE49-F238E27FC236}">
                <a16:creationId xmlns:a16="http://schemas.microsoft.com/office/drawing/2014/main" id="{7BFBEF12-5F99-4326-A0C5-22758C8F948F}"/>
              </a:ext>
            </a:extLst>
          </p:cNvPr>
          <p:cNvSpPr/>
          <p:nvPr/>
        </p:nvSpPr>
        <p:spPr>
          <a:xfrm>
            <a:off x="609600" y="1104900"/>
            <a:ext cx="15163800" cy="1077218"/>
          </a:xfrm>
          <a:prstGeom prst="rect">
            <a:avLst/>
          </a:prstGeom>
        </p:spPr>
        <p:txBody>
          <a:bodyPr wrap="square">
            <a:spAutoFit/>
          </a:bodyPr>
          <a:lstStyle/>
          <a:p>
            <a:r>
              <a:rPr lang="fr-FR" sz="3200" b="1" dirty="0">
                <a:solidFill>
                  <a:schemeClr val="tx2"/>
                </a:solidFill>
                <a:latin typeface="Times New Roman" panose="02020603050405020304" pitchFamily="18" charset="0"/>
                <a:cs typeface="Times New Roman" panose="02020603050405020304" pitchFamily="18" charset="0"/>
              </a:rPr>
              <a:t>En-tête (Header)</a:t>
            </a:r>
          </a:p>
          <a:p>
            <a:r>
              <a:rPr lang="fr-FR" sz="3200" dirty="0">
                <a:latin typeface="Times New Roman" panose="02020603050405020304" pitchFamily="18" charset="0"/>
                <a:cs typeface="Times New Roman" panose="02020603050405020304" pitchFamily="18" charset="0"/>
              </a:rPr>
              <a:t>L’en-tête est la zone en haut de chaque page. Il sert à afficher des informations répétées</a:t>
            </a:r>
          </a:p>
        </p:txBody>
      </p:sp>
      <p:sp>
        <p:nvSpPr>
          <p:cNvPr id="12" name="Rectangle 11">
            <a:extLst>
              <a:ext uri="{FF2B5EF4-FFF2-40B4-BE49-F238E27FC236}">
                <a16:creationId xmlns:a16="http://schemas.microsoft.com/office/drawing/2014/main" id="{60E0493D-29A1-4B53-98B3-982088BB2D4B}"/>
              </a:ext>
            </a:extLst>
          </p:cNvPr>
          <p:cNvSpPr/>
          <p:nvPr/>
        </p:nvSpPr>
        <p:spPr>
          <a:xfrm>
            <a:off x="609600" y="2315896"/>
            <a:ext cx="6705600" cy="1384995"/>
          </a:xfrm>
          <a:prstGeom prst="rect">
            <a:avLst/>
          </a:prstGeom>
        </p:spPr>
        <p:txBody>
          <a:bodyPr wrap="square">
            <a:spAutoFit/>
          </a:bodyPr>
          <a:lstStyle/>
          <a:p>
            <a:r>
              <a:rPr lang="fr-FR" sz="2800" b="1" dirty="0">
                <a:solidFill>
                  <a:schemeClr val="tx2"/>
                </a:solidFill>
                <a:latin typeface="Times New Roman" panose="02020603050405020304" pitchFamily="18" charset="0"/>
                <a:cs typeface="Times New Roman" panose="02020603050405020304" pitchFamily="18" charset="0"/>
              </a:rPr>
              <a:t>Activer l’en-tête :</a:t>
            </a:r>
          </a:p>
          <a:p>
            <a:r>
              <a:rPr lang="fr-FR" sz="2800" dirty="0">
                <a:latin typeface="Times New Roman" panose="02020603050405020304" pitchFamily="18" charset="0"/>
                <a:cs typeface="Times New Roman" panose="02020603050405020304" pitchFamily="18" charset="0"/>
              </a:rPr>
              <a:t>Insertion &gt; En-tête et pied de page &gt; En-tête (puis choisir le style de page concerné).</a:t>
            </a:r>
          </a:p>
        </p:txBody>
      </p:sp>
      <p:pic>
        <p:nvPicPr>
          <p:cNvPr id="19" name="Image 18">
            <a:extLst>
              <a:ext uri="{FF2B5EF4-FFF2-40B4-BE49-F238E27FC236}">
                <a16:creationId xmlns:a16="http://schemas.microsoft.com/office/drawing/2014/main" id="{A16F6092-3869-4437-A8D8-D4C15616C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717" y="4457700"/>
            <a:ext cx="16704483" cy="5058034"/>
          </a:xfrm>
          <a:prstGeom prst="rect">
            <a:avLst/>
          </a:prstGeom>
        </p:spPr>
      </p:pic>
    </p:spTree>
    <p:extLst>
      <p:ext uri="{BB962C8B-B14F-4D97-AF65-F5344CB8AC3E}">
        <p14:creationId xmlns:p14="http://schemas.microsoft.com/office/powerpoint/2010/main" val="103499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4BF83-7BB0-7985-9B9A-E5DCCEBC94E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375B9EA-8C8A-BF74-233D-34B9B4DD5B6B}"/>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0690291E-8E01-4018-8189-C431F97248CC}"/>
              </a:ext>
            </a:extLst>
          </p:cNvPr>
          <p:cNvSpPr/>
          <p:nvPr/>
        </p:nvSpPr>
        <p:spPr>
          <a:xfrm>
            <a:off x="1219200" y="190500"/>
            <a:ext cx="15621000" cy="4093428"/>
          </a:xfrm>
          <a:prstGeom prst="rect">
            <a:avLst/>
          </a:prstGeom>
        </p:spPr>
        <p:txBody>
          <a:bodyPr wrap="square">
            <a:spAutoFit/>
          </a:bodyPr>
          <a:lstStyle/>
          <a:p>
            <a:r>
              <a:rPr lang="fr-FR" sz="3600" b="1" dirty="0">
                <a:solidFill>
                  <a:schemeClr val="tx2"/>
                </a:solidFill>
                <a:latin typeface="Times New Roman" panose="02020603050405020304" pitchFamily="18" charset="0"/>
                <a:cs typeface="Times New Roman" panose="02020603050405020304" pitchFamily="18" charset="0"/>
              </a:rPr>
              <a:t>Pied de page (</a:t>
            </a:r>
            <a:r>
              <a:rPr lang="fr-FR" sz="3600" b="1" dirty="0" err="1">
                <a:solidFill>
                  <a:schemeClr val="tx2"/>
                </a:solidFill>
                <a:latin typeface="Times New Roman" panose="02020603050405020304" pitchFamily="18" charset="0"/>
                <a:cs typeface="Times New Roman" panose="02020603050405020304" pitchFamily="18" charset="0"/>
              </a:rPr>
              <a:t>Footer</a:t>
            </a:r>
            <a:r>
              <a:rPr lang="fr-FR" sz="3600" b="1" dirty="0">
                <a:solidFill>
                  <a:schemeClr val="tx2"/>
                </a:solidFill>
                <a:latin typeface="Times New Roman" panose="02020603050405020304" pitchFamily="18" charset="0"/>
                <a:cs typeface="Times New Roman" panose="02020603050405020304" pitchFamily="18" charset="0"/>
              </a:rPr>
              <a:t>)</a:t>
            </a:r>
          </a:p>
          <a:p>
            <a:endParaRPr lang="fr-FR" sz="3200" b="1" dirty="0">
              <a:solidFill>
                <a:schemeClr val="tx2"/>
              </a:solidFill>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cs typeface="Times New Roman" panose="02020603050405020304" pitchFamily="18" charset="0"/>
              </a:rPr>
              <a:t>Le pied de page est la zone en bas de chaque page. Il sert surtout pour :</a:t>
            </a:r>
          </a:p>
          <a:p>
            <a:pPr marL="457200" indent="-457200">
              <a:buFont typeface="Arial" panose="020B0604020202020204" pitchFamily="34" charset="0"/>
              <a:buChar char="•"/>
            </a:pPr>
            <a:r>
              <a:rPr lang="fr-FR" sz="3200" dirty="0">
                <a:latin typeface="Times New Roman" panose="02020603050405020304" pitchFamily="18" charset="0"/>
                <a:cs typeface="Times New Roman" panose="02020603050405020304" pitchFamily="18" charset="0"/>
              </a:rPr>
              <a:t>numérotation des pages,</a:t>
            </a:r>
          </a:p>
          <a:p>
            <a:pPr marL="457200" indent="-457200">
              <a:buFont typeface="Arial" panose="020B0604020202020204" pitchFamily="34" charset="0"/>
              <a:buChar char="•"/>
            </a:pPr>
            <a:r>
              <a:rPr lang="fr-FR" sz="3200" dirty="0">
                <a:latin typeface="Times New Roman" panose="02020603050405020304" pitchFamily="18" charset="0"/>
                <a:cs typeface="Times New Roman" panose="02020603050405020304" pitchFamily="18" charset="0"/>
              </a:rPr>
              <a:t>date, nom du document, etc.</a:t>
            </a:r>
          </a:p>
          <a:p>
            <a:endParaRPr lang="fr-FR" sz="3200" dirty="0">
              <a:latin typeface="Times New Roman" panose="02020603050405020304" pitchFamily="18" charset="0"/>
              <a:cs typeface="Times New Roman" panose="02020603050405020304" pitchFamily="18" charset="0"/>
            </a:endParaRPr>
          </a:p>
          <a:p>
            <a:r>
              <a:rPr lang="fr-FR" sz="3200" b="1" dirty="0">
                <a:solidFill>
                  <a:schemeClr val="tx2"/>
                </a:solidFill>
                <a:latin typeface="Times New Roman" panose="02020603050405020304" pitchFamily="18" charset="0"/>
                <a:cs typeface="Times New Roman" panose="02020603050405020304" pitchFamily="18" charset="0"/>
              </a:rPr>
              <a:t>Activer le pied de page :</a:t>
            </a:r>
          </a:p>
          <a:p>
            <a:r>
              <a:rPr lang="fr-FR" sz="3200" b="1" dirty="0">
                <a:latin typeface="Times New Roman" panose="02020603050405020304" pitchFamily="18" charset="0"/>
                <a:cs typeface="Times New Roman" panose="02020603050405020304" pitchFamily="18" charset="0"/>
              </a:rPr>
              <a:t>Insertion &gt; En-tête et pied de page &gt; Pied de page </a:t>
            </a:r>
            <a:r>
              <a:rPr lang="fr-FR" sz="3200" dirty="0">
                <a:latin typeface="Times New Roman" panose="02020603050405020304" pitchFamily="18" charset="0"/>
                <a:cs typeface="Times New Roman" panose="02020603050405020304" pitchFamily="18" charset="0"/>
              </a:rPr>
              <a:t>(puis choisir le style de page concerné).</a:t>
            </a:r>
          </a:p>
        </p:txBody>
      </p:sp>
      <p:pic>
        <p:nvPicPr>
          <p:cNvPr id="12" name="Image 11">
            <a:extLst>
              <a:ext uri="{FF2B5EF4-FFF2-40B4-BE49-F238E27FC236}">
                <a16:creationId xmlns:a16="http://schemas.microsoft.com/office/drawing/2014/main" id="{AC01E375-C62C-4AA8-9FCD-7C60FC3D8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35" y="5143500"/>
            <a:ext cx="17324797" cy="3700053"/>
          </a:xfrm>
          <a:prstGeom prst="rect">
            <a:avLst/>
          </a:prstGeom>
        </p:spPr>
      </p:pic>
    </p:spTree>
    <p:extLst>
      <p:ext uri="{BB962C8B-B14F-4D97-AF65-F5344CB8AC3E}">
        <p14:creationId xmlns:p14="http://schemas.microsoft.com/office/powerpoint/2010/main" val="344792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1A517-8922-9238-54F7-5D4FD886E9B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2F9F099-C49B-E2F4-C7F9-B6EDB6195634}"/>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990AECAD-1DF7-42B8-B0CE-F24E7FF3072F}"/>
              </a:ext>
            </a:extLst>
          </p:cNvPr>
          <p:cNvSpPr/>
          <p:nvPr/>
        </p:nvSpPr>
        <p:spPr>
          <a:xfrm>
            <a:off x="838200" y="111189"/>
            <a:ext cx="15011400" cy="2308324"/>
          </a:xfrm>
          <a:prstGeom prst="rect">
            <a:avLst/>
          </a:prstGeom>
        </p:spPr>
        <p:txBody>
          <a:bodyPr wrap="square">
            <a:spAutoFit/>
          </a:bodyPr>
          <a:lstStyle/>
          <a:p>
            <a:r>
              <a:rPr lang="fr-FR" sz="3200" b="1" dirty="0">
                <a:solidFill>
                  <a:schemeClr val="tx2"/>
                </a:solidFill>
                <a:latin typeface="Times New Roman" panose="02020603050405020304" pitchFamily="18" charset="0"/>
                <a:cs typeface="Times New Roman" panose="02020603050405020304" pitchFamily="18" charset="0"/>
              </a:rPr>
              <a:t>Numéros de page</a:t>
            </a:r>
          </a:p>
          <a:p>
            <a:r>
              <a:rPr lang="fr-FR" sz="2800" dirty="0">
                <a:latin typeface="Times New Roman" panose="02020603050405020304" pitchFamily="18" charset="0"/>
                <a:cs typeface="Times New Roman" panose="02020603050405020304" pitchFamily="18" charset="0"/>
              </a:rPr>
              <a:t>Pour insérer un numéro de page, on utilise un champ (automatique), pas un numéro tapé au clavier.</a:t>
            </a:r>
          </a:p>
          <a:p>
            <a:r>
              <a:rPr lang="fr-FR" sz="2800" b="1" dirty="0">
                <a:solidFill>
                  <a:schemeClr val="tx2"/>
                </a:solidFill>
                <a:latin typeface="Times New Roman" panose="02020603050405020304" pitchFamily="18" charset="0"/>
                <a:cs typeface="Times New Roman" panose="02020603050405020304" pitchFamily="18" charset="0"/>
              </a:rPr>
              <a:t>Insérer le numéro :</a:t>
            </a:r>
          </a:p>
          <a:p>
            <a:r>
              <a:rPr lang="fr-FR" sz="2800" dirty="0">
                <a:latin typeface="Times New Roman" panose="02020603050405020304" pitchFamily="18" charset="0"/>
                <a:cs typeface="Times New Roman" panose="02020603050405020304" pitchFamily="18" charset="0"/>
              </a:rPr>
              <a:t>Cliquer dans le pied de page</a:t>
            </a:r>
          </a:p>
          <a:p>
            <a:r>
              <a:rPr lang="fr-FR" sz="2800" b="1" dirty="0">
                <a:latin typeface="Times New Roman" panose="02020603050405020304" pitchFamily="18" charset="0"/>
                <a:cs typeface="Times New Roman" panose="02020603050405020304" pitchFamily="18" charset="0"/>
              </a:rPr>
              <a:t>Insertion &gt; Champ &gt; Numéro de page</a:t>
            </a:r>
          </a:p>
        </p:txBody>
      </p:sp>
      <p:pic>
        <p:nvPicPr>
          <p:cNvPr id="9" name="Image 8">
            <a:extLst>
              <a:ext uri="{FF2B5EF4-FFF2-40B4-BE49-F238E27FC236}">
                <a16:creationId xmlns:a16="http://schemas.microsoft.com/office/drawing/2014/main" id="{57B0A25D-A83B-4B60-B8EF-9DB36D74B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843" y="2628900"/>
            <a:ext cx="14831805" cy="7467601"/>
          </a:xfrm>
          <a:prstGeom prst="rect">
            <a:avLst/>
          </a:prstGeom>
        </p:spPr>
      </p:pic>
    </p:spTree>
    <p:extLst>
      <p:ext uri="{BB962C8B-B14F-4D97-AF65-F5344CB8AC3E}">
        <p14:creationId xmlns:p14="http://schemas.microsoft.com/office/powerpoint/2010/main" val="342017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92DBA-28ED-BFA7-3CBB-2B6E3B8868B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1B3319-DB7A-39F4-9998-D8F533F890B8}"/>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FC007E3E-65B0-42A2-8DC1-965835D03EFD}"/>
              </a:ext>
            </a:extLst>
          </p:cNvPr>
          <p:cNvSpPr/>
          <p:nvPr/>
        </p:nvSpPr>
        <p:spPr>
          <a:xfrm>
            <a:off x="838200" y="24245"/>
            <a:ext cx="15773400" cy="3046988"/>
          </a:xfrm>
          <a:prstGeom prst="rect">
            <a:avLst/>
          </a:prstGeom>
        </p:spPr>
        <p:txBody>
          <a:bodyPr wrap="square">
            <a:spAutoFit/>
          </a:bodyPr>
          <a:lstStyle/>
          <a:p>
            <a:r>
              <a:rPr lang="fr-FR" sz="3200" b="1" dirty="0">
                <a:solidFill>
                  <a:schemeClr val="tx2"/>
                </a:solidFill>
                <a:latin typeface="Times New Roman" panose="02020603050405020304" pitchFamily="18" charset="0"/>
                <a:cs typeface="Times New Roman" panose="02020603050405020304" pitchFamily="18" charset="0"/>
              </a:rPr>
              <a:t>Images (figures)</a:t>
            </a:r>
          </a:p>
          <a:p>
            <a:pPr algn="just"/>
            <a:r>
              <a:rPr lang="fr-FR" sz="3200" dirty="0">
                <a:latin typeface="Times New Roman" panose="02020603050405020304" pitchFamily="18" charset="0"/>
                <a:cs typeface="Times New Roman" panose="02020603050405020304" pitchFamily="18" charset="0"/>
              </a:rPr>
              <a:t>L’objectif est d’insérer une image qui ne casse pas la mise en page, et de l’intégrer comme une</a:t>
            </a:r>
          </a:p>
          <a:p>
            <a:pPr algn="just"/>
            <a:r>
              <a:rPr lang="fr-FR" sz="3200" dirty="0">
                <a:latin typeface="Times New Roman" panose="02020603050405020304" pitchFamily="18" charset="0"/>
                <a:cs typeface="Times New Roman" panose="02020603050405020304" pitchFamily="18" charset="0"/>
              </a:rPr>
              <a:t>vraie figure académique (numéro + titre), afin de pouvoir générer ensuite la liste des figures.</a:t>
            </a:r>
          </a:p>
          <a:p>
            <a:r>
              <a:rPr lang="fr-FR" sz="3200" b="1" dirty="0">
                <a:solidFill>
                  <a:schemeClr val="tx2"/>
                </a:solidFill>
                <a:latin typeface="Times New Roman" panose="02020603050405020304" pitchFamily="18" charset="0"/>
                <a:cs typeface="Times New Roman" panose="02020603050405020304" pitchFamily="18" charset="0"/>
              </a:rPr>
              <a:t>Insérer une image</a:t>
            </a:r>
          </a:p>
          <a:p>
            <a:r>
              <a:rPr lang="fr-FR" sz="3200" b="1" dirty="0">
                <a:latin typeface="Times New Roman" panose="02020603050405020304" pitchFamily="18" charset="0"/>
                <a:cs typeface="Times New Roman" panose="02020603050405020304" pitchFamily="18" charset="0"/>
              </a:rPr>
              <a:t>Insertion &gt; Image</a:t>
            </a:r>
            <a:r>
              <a:rPr lang="fr-FR" sz="3200" dirty="0">
                <a:latin typeface="Times New Roman" panose="02020603050405020304" pitchFamily="18" charset="0"/>
                <a:cs typeface="Times New Roman" panose="02020603050405020304" pitchFamily="18" charset="0"/>
              </a:rPr>
              <a:t>… puis choisir le fichier.</a:t>
            </a:r>
          </a:p>
          <a:p>
            <a:r>
              <a:rPr lang="fr-FR" sz="3200" dirty="0">
                <a:latin typeface="Times New Roman" panose="02020603050405020304" pitchFamily="18" charset="0"/>
                <a:cs typeface="Times New Roman" panose="02020603050405020304" pitchFamily="18" charset="0"/>
              </a:rPr>
              <a:t>Redimensionner avec les poignées (coins) pour garder les proportions.</a:t>
            </a:r>
          </a:p>
        </p:txBody>
      </p:sp>
      <p:pic>
        <p:nvPicPr>
          <p:cNvPr id="14" name="Image 13">
            <a:extLst>
              <a:ext uri="{FF2B5EF4-FFF2-40B4-BE49-F238E27FC236}">
                <a16:creationId xmlns:a16="http://schemas.microsoft.com/office/drawing/2014/main" id="{06BE29FE-0FEC-420D-81DB-6FE4C8DBD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577" y="3071233"/>
            <a:ext cx="14464846" cy="7005967"/>
          </a:xfrm>
          <a:prstGeom prst="rect">
            <a:avLst/>
          </a:prstGeom>
        </p:spPr>
      </p:pic>
    </p:spTree>
    <p:extLst>
      <p:ext uri="{BB962C8B-B14F-4D97-AF65-F5344CB8AC3E}">
        <p14:creationId xmlns:p14="http://schemas.microsoft.com/office/powerpoint/2010/main" val="15007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2C89-D9C3-E5C3-F317-FDAD9D366AA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54EF13A-5E56-4157-5CC1-6435B5DC8190}"/>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22FAF4E0-4E16-4B24-806F-DB06310AC292}"/>
              </a:ext>
            </a:extLst>
          </p:cNvPr>
          <p:cNvSpPr/>
          <p:nvPr/>
        </p:nvSpPr>
        <p:spPr>
          <a:xfrm>
            <a:off x="762000" y="31173"/>
            <a:ext cx="14097000" cy="2554545"/>
          </a:xfrm>
          <a:prstGeom prst="rect">
            <a:avLst/>
          </a:prstGeom>
        </p:spPr>
        <p:txBody>
          <a:bodyPr wrap="square">
            <a:spAutoFit/>
          </a:bodyPr>
          <a:lstStyle/>
          <a:p>
            <a:pPr algn="just"/>
            <a:r>
              <a:rPr lang="fr-FR" sz="3200" dirty="0">
                <a:latin typeface="Times New Roman" panose="02020603050405020304" pitchFamily="18" charset="0"/>
                <a:cs typeface="Times New Roman" panose="02020603050405020304" pitchFamily="18" charset="0"/>
              </a:rPr>
              <a:t>Légende (Figure 1, Figure 2… automatique)</a:t>
            </a:r>
          </a:p>
          <a:p>
            <a:pPr algn="just"/>
            <a:r>
              <a:rPr lang="fr-FR" sz="3200" dirty="0">
                <a:latin typeface="Times New Roman" panose="02020603050405020304" pitchFamily="18" charset="0"/>
                <a:cs typeface="Times New Roman" panose="02020603050405020304" pitchFamily="18" charset="0"/>
              </a:rPr>
              <a:t>Ne pas taper « Figure 1 » à la main.</a:t>
            </a:r>
          </a:p>
          <a:p>
            <a:pPr algn="just"/>
            <a:r>
              <a:rPr lang="fr-FR" sz="3200" b="1" dirty="0">
                <a:latin typeface="Times New Roman" panose="02020603050405020304" pitchFamily="18" charset="0"/>
                <a:cs typeface="Times New Roman" panose="02020603050405020304" pitchFamily="18" charset="0"/>
              </a:rPr>
              <a:t>Clic droit sur l’image &gt; Insérer une légende</a:t>
            </a:r>
            <a:r>
              <a:rPr lang="fr-FR" sz="3200" dirty="0">
                <a:latin typeface="Times New Roman" panose="02020603050405020304" pitchFamily="18" charset="0"/>
                <a:cs typeface="Times New Roman" panose="02020603050405020304" pitchFamily="18" charset="0"/>
              </a:rPr>
              <a:t>…</a:t>
            </a:r>
          </a:p>
          <a:p>
            <a:pPr algn="just"/>
            <a:r>
              <a:rPr lang="fr-FR" sz="3200" dirty="0">
                <a:latin typeface="Times New Roman" panose="02020603050405020304" pitchFamily="18" charset="0"/>
                <a:cs typeface="Times New Roman" panose="02020603050405020304" pitchFamily="18" charset="0"/>
              </a:rPr>
              <a:t>Catégorie : </a:t>
            </a:r>
            <a:r>
              <a:rPr lang="fr-FR" sz="3200" b="1" dirty="0">
                <a:latin typeface="Times New Roman" panose="02020603050405020304" pitchFamily="18" charset="0"/>
                <a:cs typeface="Times New Roman" panose="02020603050405020304" pitchFamily="18" charset="0"/>
              </a:rPr>
              <a:t>Illustration</a:t>
            </a:r>
            <a:r>
              <a:rPr lang="fr-FR" sz="3200" dirty="0">
                <a:latin typeface="Times New Roman" panose="02020603050405020304" pitchFamily="18" charset="0"/>
                <a:cs typeface="Times New Roman" panose="02020603050405020304" pitchFamily="18" charset="0"/>
              </a:rPr>
              <a:t> (ou Figure selon version)</a:t>
            </a:r>
          </a:p>
          <a:p>
            <a:pPr algn="just"/>
            <a:r>
              <a:rPr lang="fr-FR" sz="3200" dirty="0">
                <a:latin typeface="Times New Roman" panose="02020603050405020304" pitchFamily="18" charset="0"/>
                <a:cs typeface="Times New Roman" panose="02020603050405020304" pitchFamily="18" charset="0"/>
              </a:rPr>
              <a:t>Writer numérote automatiquement : </a:t>
            </a:r>
            <a:r>
              <a:rPr lang="fr-FR" sz="3200" b="1" dirty="0">
                <a:latin typeface="Times New Roman" panose="02020603050405020304" pitchFamily="18" charset="0"/>
                <a:cs typeface="Times New Roman" panose="02020603050405020304" pitchFamily="18" charset="0"/>
              </a:rPr>
              <a:t>Figure 1, Figure 2…</a:t>
            </a:r>
          </a:p>
        </p:txBody>
      </p:sp>
      <p:pic>
        <p:nvPicPr>
          <p:cNvPr id="12" name="Image 11">
            <a:extLst>
              <a:ext uri="{FF2B5EF4-FFF2-40B4-BE49-F238E27FC236}">
                <a16:creationId xmlns:a16="http://schemas.microsoft.com/office/drawing/2014/main" id="{C7B49618-DD17-44E2-A397-4A508F52B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265" y="2857500"/>
            <a:ext cx="8434735" cy="7160655"/>
          </a:xfrm>
          <a:prstGeom prst="rect">
            <a:avLst/>
          </a:prstGeom>
        </p:spPr>
      </p:pic>
    </p:spTree>
    <p:extLst>
      <p:ext uri="{BB962C8B-B14F-4D97-AF65-F5344CB8AC3E}">
        <p14:creationId xmlns:p14="http://schemas.microsoft.com/office/powerpoint/2010/main" val="164145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86217-619A-4792-A14F-62BD93ECD76A}"/>
              </a:ext>
            </a:extLst>
          </p:cNvPr>
          <p:cNvSpPr/>
          <p:nvPr/>
        </p:nvSpPr>
        <p:spPr>
          <a:xfrm>
            <a:off x="838200" y="0"/>
            <a:ext cx="15316200" cy="4031873"/>
          </a:xfrm>
          <a:prstGeom prst="rect">
            <a:avLst/>
          </a:prstGeom>
        </p:spPr>
        <p:txBody>
          <a:bodyPr wrap="square">
            <a:spAutoFit/>
          </a:bodyPr>
          <a:lstStyle/>
          <a:p>
            <a:r>
              <a:rPr lang="fr-FR" sz="3200" b="1" dirty="0">
                <a:solidFill>
                  <a:schemeClr val="tx2"/>
                </a:solidFill>
                <a:latin typeface="Times New Roman" panose="02020603050405020304" pitchFamily="18" charset="0"/>
                <a:cs typeface="Times New Roman" panose="02020603050405020304" pitchFamily="18" charset="0"/>
              </a:rPr>
              <a:t>Tableaux</a:t>
            </a:r>
          </a:p>
          <a:p>
            <a:r>
              <a:rPr lang="fr-FR" sz="3200" dirty="0">
                <a:latin typeface="Times New Roman" panose="02020603050405020304" pitchFamily="18" charset="0"/>
                <a:cs typeface="Times New Roman" panose="02020603050405020304" pitchFamily="18" charset="0"/>
              </a:rPr>
              <a:t>Un tableau dans un rapport doit être clair, aligné, et surtout accompagné d’un  titre (légende)</a:t>
            </a:r>
          </a:p>
          <a:p>
            <a:r>
              <a:rPr lang="fr-FR" sz="3200" dirty="0">
                <a:latin typeface="Times New Roman" panose="02020603050405020304" pitchFamily="18" charset="0"/>
                <a:cs typeface="Times New Roman" panose="02020603050405020304" pitchFamily="18" charset="0"/>
              </a:rPr>
              <a:t>automatique pour éviter le bricolage et pouvoir générer la liste des tableaux.</a:t>
            </a:r>
          </a:p>
          <a:p>
            <a:endParaRPr lang="fr-FR" sz="3200" dirty="0">
              <a:solidFill>
                <a:schemeClr val="tx2"/>
              </a:solidFill>
              <a:latin typeface="Times New Roman" panose="02020603050405020304" pitchFamily="18" charset="0"/>
              <a:cs typeface="Times New Roman" panose="02020603050405020304" pitchFamily="18" charset="0"/>
            </a:endParaRPr>
          </a:p>
          <a:p>
            <a:r>
              <a:rPr lang="fr-FR" sz="3200" dirty="0">
                <a:solidFill>
                  <a:schemeClr val="tx2"/>
                </a:solidFill>
                <a:latin typeface="Times New Roman" panose="02020603050405020304" pitchFamily="18" charset="0"/>
                <a:cs typeface="Times New Roman" panose="02020603050405020304" pitchFamily="18" charset="0"/>
              </a:rPr>
              <a:t>Insérer un tableau</a:t>
            </a:r>
          </a:p>
          <a:p>
            <a:r>
              <a:rPr lang="fr-FR" sz="3200" b="1" dirty="0">
                <a:latin typeface="Times New Roman" panose="02020603050405020304" pitchFamily="18" charset="0"/>
                <a:cs typeface="Times New Roman" panose="02020603050405020304" pitchFamily="18" charset="0"/>
              </a:rPr>
              <a:t>Tableau &gt; Insérer un tableau…</a:t>
            </a:r>
          </a:p>
          <a:p>
            <a:r>
              <a:rPr lang="fr-FR" sz="3200" dirty="0">
                <a:latin typeface="Times New Roman" panose="02020603050405020304" pitchFamily="18" charset="0"/>
                <a:cs typeface="Times New Roman" panose="02020603050405020304" pitchFamily="18" charset="0"/>
              </a:rPr>
              <a:t>Choisir le nombre de colonnes et de lignes</a:t>
            </a:r>
          </a:p>
          <a:p>
            <a:r>
              <a:rPr lang="fr-FR" sz="3200" dirty="0">
                <a:latin typeface="Times New Roman" panose="02020603050405020304" pitchFamily="18" charset="0"/>
                <a:cs typeface="Times New Roman" panose="02020603050405020304" pitchFamily="18" charset="0"/>
              </a:rPr>
              <a:t>Valider, puis remplir les cellules</a:t>
            </a:r>
          </a:p>
        </p:txBody>
      </p:sp>
      <p:sp>
        <p:nvSpPr>
          <p:cNvPr id="3" name="Rectangle 2">
            <a:extLst>
              <a:ext uri="{FF2B5EF4-FFF2-40B4-BE49-F238E27FC236}">
                <a16:creationId xmlns:a16="http://schemas.microsoft.com/office/drawing/2014/main" id="{5E725109-39DE-4604-B226-1C6C0F99A1DF}"/>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CFB91BB-BA49-42DB-B9DE-F76C7F4B4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1714500"/>
            <a:ext cx="8682314" cy="8305732"/>
          </a:xfrm>
          <a:prstGeom prst="rect">
            <a:avLst/>
          </a:prstGeom>
        </p:spPr>
      </p:pic>
    </p:spTree>
    <p:extLst>
      <p:ext uri="{BB962C8B-B14F-4D97-AF65-F5344CB8AC3E}">
        <p14:creationId xmlns:p14="http://schemas.microsoft.com/office/powerpoint/2010/main" val="106029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2FB22-DD3D-47B0-B721-7F5B0EE576D0}"/>
              </a:ext>
            </a:extLst>
          </p:cNvPr>
          <p:cNvSpPr/>
          <p:nvPr/>
        </p:nvSpPr>
        <p:spPr>
          <a:xfrm>
            <a:off x="595748" y="342900"/>
            <a:ext cx="9372600" cy="3046988"/>
          </a:xfrm>
          <a:prstGeom prst="rect">
            <a:avLst/>
          </a:prstGeom>
        </p:spPr>
        <p:txBody>
          <a:bodyPr wrap="square">
            <a:spAutoFit/>
          </a:bodyPr>
          <a:lstStyle/>
          <a:p>
            <a:r>
              <a:rPr lang="fr-FR" sz="3200" b="1" dirty="0">
                <a:solidFill>
                  <a:schemeClr val="tx2"/>
                </a:solidFill>
                <a:latin typeface="Times New Roman" panose="02020603050405020304" pitchFamily="18" charset="0"/>
                <a:cs typeface="Times New Roman" panose="02020603050405020304" pitchFamily="18" charset="0"/>
              </a:rPr>
              <a:t>Titre du tableau (légende automatique)</a:t>
            </a:r>
          </a:p>
          <a:p>
            <a:r>
              <a:rPr lang="fr-FR" sz="3200" dirty="0">
                <a:latin typeface="Times New Roman" panose="02020603050405020304" pitchFamily="18" charset="0"/>
                <a:cs typeface="Times New Roman" panose="02020603050405020304" pitchFamily="18" charset="0"/>
              </a:rPr>
              <a:t>Ne pas écrire “Tableau 1” à la main.</a:t>
            </a:r>
          </a:p>
          <a:p>
            <a:r>
              <a:rPr lang="fr-FR" sz="3200" dirty="0">
                <a:latin typeface="Times New Roman" panose="02020603050405020304" pitchFamily="18" charset="0"/>
                <a:cs typeface="Times New Roman" panose="02020603050405020304" pitchFamily="18" charset="0"/>
              </a:rPr>
              <a:t>Clic sur le </a:t>
            </a:r>
            <a:r>
              <a:rPr lang="fr-FR" sz="3200" b="1" dirty="0">
                <a:latin typeface="Times New Roman" panose="02020603050405020304" pitchFamily="18" charset="0"/>
                <a:cs typeface="Times New Roman" panose="02020603050405020304" pitchFamily="18" charset="0"/>
              </a:rPr>
              <a:t>tableau → </a:t>
            </a:r>
            <a:r>
              <a:rPr lang="fr-FR" sz="3200" b="1" dirty="0" err="1">
                <a:latin typeface="Times New Roman" panose="02020603050405020304" pitchFamily="18" charset="0"/>
                <a:cs typeface="Times New Roman" panose="02020603050405020304" pitchFamily="18" charset="0"/>
              </a:rPr>
              <a:t>Insértion</a:t>
            </a:r>
            <a:r>
              <a:rPr lang="fr-FR" sz="3200" b="1" dirty="0">
                <a:latin typeface="Times New Roman" panose="02020603050405020304" pitchFamily="18" charset="0"/>
                <a:cs typeface="Times New Roman" panose="02020603050405020304" pitchFamily="18" charset="0"/>
              </a:rPr>
              <a:t> →légende…</a:t>
            </a:r>
          </a:p>
          <a:p>
            <a:r>
              <a:rPr lang="fr-FR" sz="3200" dirty="0">
                <a:latin typeface="Times New Roman" panose="02020603050405020304" pitchFamily="18" charset="0"/>
                <a:cs typeface="Times New Roman" panose="02020603050405020304" pitchFamily="18" charset="0"/>
              </a:rPr>
              <a:t>Catégorie : </a:t>
            </a:r>
            <a:r>
              <a:rPr lang="fr-FR" sz="3200" b="1" dirty="0">
                <a:latin typeface="Times New Roman" panose="02020603050405020304" pitchFamily="18" charset="0"/>
                <a:cs typeface="Times New Roman" panose="02020603050405020304" pitchFamily="18" charset="0"/>
              </a:rPr>
              <a:t>Tableau</a:t>
            </a:r>
          </a:p>
          <a:p>
            <a:r>
              <a:rPr lang="fr-FR" sz="3200" dirty="0">
                <a:latin typeface="Times New Roman" panose="02020603050405020304" pitchFamily="18" charset="0"/>
                <a:cs typeface="Times New Roman" panose="02020603050405020304" pitchFamily="18" charset="0"/>
              </a:rPr>
              <a:t>Writer crée automatiquement : </a:t>
            </a:r>
            <a:r>
              <a:rPr lang="fr-FR" sz="3200" b="1" dirty="0">
                <a:latin typeface="Times New Roman" panose="02020603050405020304" pitchFamily="18" charset="0"/>
                <a:cs typeface="Times New Roman" panose="02020603050405020304" pitchFamily="18" charset="0"/>
              </a:rPr>
              <a:t>Tableau 1, Tableau 2…</a:t>
            </a:r>
          </a:p>
          <a:p>
            <a:r>
              <a:rPr lang="fr-FR" sz="3200" dirty="0">
                <a:latin typeface="Times New Roman" panose="02020603050405020304" pitchFamily="18" charset="0"/>
                <a:cs typeface="Times New Roman" panose="02020603050405020304" pitchFamily="18" charset="0"/>
              </a:rPr>
              <a:t>Ajouter le texte : </a:t>
            </a:r>
            <a:r>
              <a:rPr lang="fr-FR" sz="3200" b="1" dirty="0">
                <a:latin typeface="Times New Roman" panose="02020603050405020304" pitchFamily="18" charset="0"/>
                <a:cs typeface="Times New Roman" panose="02020603050405020304" pitchFamily="18" charset="0"/>
              </a:rPr>
              <a:t>“Tableau 1 : …”</a:t>
            </a:r>
          </a:p>
        </p:txBody>
      </p:sp>
      <p:pic>
        <p:nvPicPr>
          <p:cNvPr id="4" name="Image 3">
            <a:extLst>
              <a:ext uri="{FF2B5EF4-FFF2-40B4-BE49-F238E27FC236}">
                <a16:creationId xmlns:a16="http://schemas.microsoft.com/office/drawing/2014/main" id="{8C4633CD-BDDD-43C7-9E11-E72D4C93C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2881152"/>
            <a:ext cx="8282335" cy="7062948"/>
          </a:xfrm>
          <a:prstGeom prst="rect">
            <a:avLst/>
          </a:prstGeom>
        </p:spPr>
      </p:pic>
      <p:sp>
        <p:nvSpPr>
          <p:cNvPr id="5" name="Rectangle 4">
            <a:extLst>
              <a:ext uri="{FF2B5EF4-FFF2-40B4-BE49-F238E27FC236}">
                <a16:creationId xmlns:a16="http://schemas.microsoft.com/office/drawing/2014/main" id="{19A75796-7344-4924-B5E3-77B998D40EB1}"/>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2244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5AC67-A879-4F8E-A174-D60F77763E9E}"/>
              </a:ext>
            </a:extLst>
          </p:cNvPr>
          <p:cNvSpPr/>
          <p:nvPr/>
        </p:nvSpPr>
        <p:spPr>
          <a:xfrm>
            <a:off x="800100" y="266700"/>
            <a:ext cx="16687800" cy="2554545"/>
          </a:xfrm>
          <a:prstGeom prst="rect">
            <a:avLst/>
          </a:prstGeom>
        </p:spPr>
        <p:txBody>
          <a:bodyPr wrap="square">
            <a:spAutoFit/>
          </a:bodyPr>
          <a:lstStyle/>
          <a:p>
            <a:pPr algn="just"/>
            <a:r>
              <a:rPr lang="fr-FR" sz="3200" b="1" dirty="0">
                <a:solidFill>
                  <a:schemeClr val="tx2"/>
                </a:solidFill>
                <a:latin typeface="Times New Roman" panose="02020603050405020304" pitchFamily="18" charset="0"/>
                <a:cs typeface="Times New Roman" panose="02020603050405020304" pitchFamily="18" charset="0"/>
              </a:rPr>
              <a:t>Table des matières, Liste des figures et liste des tableaux(automatique)</a:t>
            </a:r>
          </a:p>
          <a:p>
            <a:pPr algn="just"/>
            <a:r>
              <a:rPr lang="fr-FR" sz="3200" dirty="0">
                <a:latin typeface="Times New Roman" panose="02020603050405020304" pitchFamily="18" charset="0"/>
                <a:cs typeface="Times New Roman" panose="02020603050405020304" pitchFamily="18" charset="0"/>
              </a:rPr>
              <a:t>Ces trois éléments servent à rendre le document professionnel et surtout automatique </a:t>
            </a:r>
          </a:p>
          <a:p>
            <a:pPr algn="just"/>
            <a:endParaRPr lang="fr-FR" sz="3200" b="1" dirty="0">
              <a:latin typeface="Times New Roman" panose="02020603050405020304" pitchFamily="18" charset="0"/>
              <a:cs typeface="Times New Roman" panose="02020603050405020304" pitchFamily="18" charset="0"/>
            </a:endParaRPr>
          </a:p>
          <a:p>
            <a:pPr algn="just"/>
            <a:r>
              <a:rPr lang="fr-FR" sz="3200" b="1" dirty="0">
                <a:latin typeface="Times New Roman" panose="02020603050405020304" pitchFamily="18" charset="0"/>
                <a:cs typeface="Times New Roman" panose="02020603050405020304" pitchFamily="18" charset="0"/>
              </a:rPr>
              <a:t>Insertion &gt; Table des matières et index &gt; Table des matières &gt; Puis choisir le type (Table des</a:t>
            </a:r>
          </a:p>
          <a:p>
            <a:pPr algn="just"/>
            <a:r>
              <a:rPr lang="fr-FR" sz="3200" b="1" dirty="0">
                <a:latin typeface="Times New Roman" panose="02020603050405020304" pitchFamily="18" charset="0"/>
                <a:cs typeface="Times New Roman" panose="02020603050405020304" pitchFamily="18" charset="0"/>
              </a:rPr>
              <a:t>matières, index figures , index des tableaux)</a:t>
            </a:r>
          </a:p>
        </p:txBody>
      </p:sp>
      <p:pic>
        <p:nvPicPr>
          <p:cNvPr id="4" name="Image 3">
            <a:extLst>
              <a:ext uri="{FF2B5EF4-FFF2-40B4-BE49-F238E27FC236}">
                <a16:creationId xmlns:a16="http://schemas.microsoft.com/office/drawing/2014/main" id="{719DE26B-7D86-40BD-8BD3-957949ECE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369" y="2885208"/>
            <a:ext cx="15536019" cy="7262399"/>
          </a:xfrm>
          <a:prstGeom prst="rect">
            <a:avLst/>
          </a:prstGeom>
        </p:spPr>
      </p:pic>
      <p:sp>
        <p:nvSpPr>
          <p:cNvPr id="5" name="Rectangle 4">
            <a:extLst>
              <a:ext uri="{FF2B5EF4-FFF2-40B4-BE49-F238E27FC236}">
                <a16:creationId xmlns:a16="http://schemas.microsoft.com/office/drawing/2014/main" id="{8F3BF493-F8F5-4B59-BB94-D79CB297F4BB}"/>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510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A28F-5495-27F9-5CFB-F5D182FD37E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5DB2C57-54E6-D953-B4B5-06486340A0D8}"/>
              </a:ext>
            </a:extLst>
          </p:cNvPr>
          <p:cNvSpPr txBox="1"/>
          <p:nvPr/>
        </p:nvSpPr>
        <p:spPr>
          <a:xfrm>
            <a:off x="907473" y="1181100"/>
            <a:ext cx="15795851" cy="7624651"/>
          </a:xfrm>
          <a:prstGeom prst="rect">
            <a:avLst/>
          </a:prstGeom>
        </p:spPr>
        <p:txBody>
          <a:bodyPr wrap="square" lIns="0" tIns="0" rIns="0" bIns="0" rtlCol="0" anchor="t">
            <a:spAutoFit/>
          </a:bodyPr>
          <a:lstStyle/>
          <a:p>
            <a:pPr lvl="0" algn="just">
              <a:lnSpc>
                <a:spcPct val="200000"/>
              </a:lnSpc>
            </a:pPr>
            <a:r>
              <a:rPr lang="fr-FR" sz="2800" dirty="0">
                <a:solidFill>
                  <a:srgbClr val="000000"/>
                </a:solidFill>
                <a:latin typeface="Times New Roman" panose="02020603050405020304" pitchFamily="18" charset="0"/>
                <a:ea typeface="DM Sans"/>
                <a:cs typeface="Times New Roman" panose="02020603050405020304" pitchFamily="18" charset="0"/>
                <a:sym typeface="DM Sans"/>
              </a:rPr>
              <a:t>Libre Office est une suite bureautique gratuite et open source qui peut remplacer Microsoft Office pour la majorité des usages courants : écrire des documents, faire des tableaux de calcul, créer des présentations ou même gérer des bases de données simples. Elle est surtout constituée de ces modules :</a:t>
            </a:r>
          </a:p>
          <a:p>
            <a:pPr lvl="0" algn="just">
              <a:lnSpc>
                <a:spcPct val="200000"/>
              </a:lnSpc>
            </a:pPr>
            <a:r>
              <a:rPr lang="fr-FR" sz="2800" b="1" dirty="0">
                <a:solidFill>
                  <a:schemeClr val="tx2"/>
                </a:solidFill>
                <a:latin typeface="Times New Roman" panose="02020603050405020304" pitchFamily="18" charset="0"/>
                <a:ea typeface="DM Sans"/>
                <a:cs typeface="Times New Roman" panose="02020603050405020304" pitchFamily="18" charset="0"/>
                <a:sym typeface="DM Sans"/>
              </a:rPr>
              <a:t>Writer</a:t>
            </a:r>
            <a:r>
              <a:rPr lang="fr-FR" sz="2800" dirty="0">
                <a:solidFill>
                  <a:srgbClr val="000000"/>
                </a:solidFill>
                <a:latin typeface="Times New Roman" panose="02020603050405020304" pitchFamily="18" charset="0"/>
                <a:ea typeface="DM Sans"/>
                <a:cs typeface="Times New Roman" panose="02020603050405020304" pitchFamily="18" charset="0"/>
                <a:sym typeface="DM Sans"/>
              </a:rPr>
              <a:t> : traitement de texte (documents, rapports, mémoires).</a:t>
            </a:r>
          </a:p>
          <a:p>
            <a:pPr lvl="0" algn="just">
              <a:lnSpc>
                <a:spcPct val="200000"/>
              </a:lnSpc>
            </a:pPr>
            <a:r>
              <a:rPr lang="fr-FR" sz="2800" b="1" dirty="0">
                <a:solidFill>
                  <a:schemeClr val="tx2"/>
                </a:solidFill>
                <a:latin typeface="Times New Roman" panose="02020603050405020304" pitchFamily="18" charset="0"/>
                <a:ea typeface="DM Sans"/>
                <a:cs typeface="Times New Roman" panose="02020603050405020304" pitchFamily="18" charset="0"/>
                <a:sym typeface="DM Sans"/>
              </a:rPr>
              <a:t>Calc</a:t>
            </a:r>
            <a:r>
              <a:rPr lang="fr-FR" sz="2800" dirty="0">
                <a:solidFill>
                  <a:srgbClr val="000000"/>
                </a:solidFill>
                <a:latin typeface="Times New Roman" panose="02020603050405020304" pitchFamily="18" charset="0"/>
                <a:ea typeface="DM Sans"/>
                <a:cs typeface="Times New Roman" panose="02020603050405020304" pitchFamily="18" charset="0"/>
                <a:sym typeface="DM Sans"/>
              </a:rPr>
              <a:t> : tableur (tableaux, calculs, graphiques).</a:t>
            </a:r>
          </a:p>
          <a:p>
            <a:pPr lvl="0" algn="just">
              <a:lnSpc>
                <a:spcPct val="200000"/>
              </a:lnSpc>
            </a:pPr>
            <a:r>
              <a:rPr lang="fr-FR" sz="2800" b="1" dirty="0" err="1">
                <a:solidFill>
                  <a:schemeClr val="tx2"/>
                </a:solidFill>
                <a:latin typeface="Times New Roman" panose="02020603050405020304" pitchFamily="18" charset="0"/>
                <a:ea typeface="DM Sans"/>
                <a:cs typeface="Times New Roman" panose="02020603050405020304" pitchFamily="18" charset="0"/>
                <a:sym typeface="DM Sans"/>
              </a:rPr>
              <a:t>Impress</a:t>
            </a:r>
            <a:r>
              <a:rPr lang="fr-FR" sz="2800" dirty="0">
                <a:solidFill>
                  <a:srgbClr val="000000"/>
                </a:solidFill>
                <a:latin typeface="Times New Roman" panose="02020603050405020304" pitchFamily="18" charset="0"/>
                <a:ea typeface="DM Sans"/>
                <a:cs typeface="Times New Roman" panose="02020603050405020304" pitchFamily="18" charset="0"/>
                <a:sym typeface="DM Sans"/>
              </a:rPr>
              <a:t> : présentations (diaporamas).</a:t>
            </a:r>
          </a:p>
          <a:p>
            <a:pPr lvl="0" algn="just">
              <a:lnSpc>
                <a:spcPct val="200000"/>
              </a:lnSpc>
            </a:pPr>
            <a:r>
              <a:rPr lang="fr-FR" sz="2800" b="1" dirty="0" err="1">
                <a:solidFill>
                  <a:schemeClr val="tx2"/>
                </a:solidFill>
                <a:latin typeface="Times New Roman" panose="02020603050405020304" pitchFamily="18" charset="0"/>
                <a:ea typeface="DM Sans"/>
                <a:cs typeface="Times New Roman" panose="02020603050405020304" pitchFamily="18" charset="0"/>
                <a:sym typeface="DM Sans"/>
              </a:rPr>
              <a:t>Draw</a:t>
            </a:r>
            <a:r>
              <a:rPr lang="fr-FR" sz="2800" dirty="0">
                <a:solidFill>
                  <a:srgbClr val="000000"/>
                </a:solidFill>
                <a:latin typeface="Times New Roman" panose="02020603050405020304" pitchFamily="18" charset="0"/>
                <a:ea typeface="DM Sans"/>
                <a:cs typeface="Times New Roman" panose="02020603050405020304" pitchFamily="18" charset="0"/>
                <a:sym typeface="DM Sans"/>
              </a:rPr>
              <a:t> : dessin/diagrammes (schémas, organigrammes, affiches simples).</a:t>
            </a:r>
          </a:p>
          <a:p>
            <a:pPr lvl="0" algn="just">
              <a:lnSpc>
                <a:spcPct val="200000"/>
              </a:lnSpc>
            </a:pPr>
            <a:r>
              <a:rPr lang="fr-FR" sz="2800" b="1" dirty="0">
                <a:solidFill>
                  <a:schemeClr val="tx2"/>
                </a:solidFill>
                <a:latin typeface="Times New Roman" panose="02020603050405020304" pitchFamily="18" charset="0"/>
                <a:ea typeface="DM Sans"/>
                <a:cs typeface="Times New Roman" panose="02020603050405020304" pitchFamily="18" charset="0"/>
                <a:sym typeface="DM Sans"/>
              </a:rPr>
              <a:t>Base</a:t>
            </a:r>
            <a:r>
              <a:rPr lang="fr-FR" sz="2800" dirty="0">
                <a:solidFill>
                  <a:srgbClr val="000000"/>
                </a:solidFill>
                <a:latin typeface="Times New Roman" panose="02020603050405020304" pitchFamily="18" charset="0"/>
                <a:ea typeface="DM Sans"/>
                <a:cs typeface="Times New Roman" panose="02020603050405020304" pitchFamily="18" charset="0"/>
                <a:sym typeface="DM Sans"/>
              </a:rPr>
              <a:t> : base de données (formulaires, tables, requêtes) — moins utilisé en L1.</a:t>
            </a:r>
          </a:p>
          <a:p>
            <a:pPr lvl="0" algn="just">
              <a:lnSpc>
                <a:spcPct val="200000"/>
              </a:lnSpc>
            </a:pPr>
            <a:r>
              <a:rPr lang="fr-FR" sz="2800" b="1" dirty="0">
                <a:solidFill>
                  <a:schemeClr val="tx2"/>
                </a:solidFill>
                <a:latin typeface="Times New Roman" panose="02020603050405020304" pitchFamily="18" charset="0"/>
                <a:ea typeface="DM Sans"/>
                <a:cs typeface="Times New Roman" panose="02020603050405020304" pitchFamily="18" charset="0"/>
                <a:sym typeface="DM Sans"/>
              </a:rPr>
              <a:t>Math</a:t>
            </a:r>
            <a:r>
              <a:rPr lang="fr-FR" sz="2800" dirty="0">
                <a:solidFill>
                  <a:srgbClr val="000000"/>
                </a:solidFill>
                <a:latin typeface="Times New Roman" panose="02020603050405020304" pitchFamily="18" charset="0"/>
                <a:ea typeface="DM Sans"/>
                <a:cs typeface="Times New Roman" panose="02020603050405020304" pitchFamily="18" charset="0"/>
                <a:sym typeface="DM Sans"/>
              </a:rPr>
              <a:t> : éditeur de formules mathématiques (équations).</a:t>
            </a:r>
            <a:endParaRPr lang="en-US" sz="2800" dirty="0">
              <a:solidFill>
                <a:srgbClr val="000000"/>
              </a:solidFill>
              <a:latin typeface="Times New Roman" panose="02020603050405020304" pitchFamily="18" charset="0"/>
              <a:ea typeface="DM Sans"/>
              <a:cs typeface="Times New Roman" panose="02020603050405020304" pitchFamily="18" charset="0"/>
              <a:sym typeface="DM Sans"/>
            </a:endParaRPr>
          </a:p>
        </p:txBody>
      </p:sp>
      <p:sp>
        <p:nvSpPr>
          <p:cNvPr id="4" name="TextBox 4">
            <a:extLst>
              <a:ext uri="{FF2B5EF4-FFF2-40B4-BE49-F238E27FC236}">
                <a16:creationId xmlns:a16="http://schemas.microsoft.com/office/drawing/2014/main" id="{64239373-730A-5D88-D103-10962C49E431}"/>
              </a:ext>
            </a:extLst>
          </p:cNvPr>
          <p:cNvSpPr txBox="1"/>
          <p:nvPr/>
        </p:nvSpPr>
        <p:spPr>
          <a:xfrm>
            <a:off x="4038603" y="342900"/>
            <a:ext cx="7191375" cy="463525"/>
          </a:xfrm>
          <a:prstGeom prst="rect">
            <a:avLst/>
          </a:prstGeom>
        </p:spPr>
        <p:txBody>
          <a:bodyPr lIns="0" tIns="0" rIns="0" bIns="0" rtlCol="0" anchor="t">
            <a:spAutoFit/>
          </a:bodyPr>
          <a:lstStyle/>
          <a:p>
            <a:pPr marL="0" lvl="0" indent="0" algn="ctr">
              <a:lnSpc>
                <a:spcPts val="3640"/>
              </a:lnSpc>
            </a:pPr>
            <a:r>
              <a:rPr lang="fr-FR" sz="3200" b="1" dirty="0">
                <a:solidFill>
                  <a:srgbClr val="1F497D"/>
                </a:solidFill>
                <a:latin typeface="Times New Roman" panose="02020603050405020304" pitchFamily="18" charset="0"/>
                <a:ea typeface="DM Sans Bold"/>
                <a:cs typeface="Times New Roman" panose="02020603050405020304" pitchFamily="18" charset="0"/>
                <a:sym typeface="DM Sans Bold"/>
              </a:rPr>
              <a:t>Introduction</a:t>
            </a:r>
          </a:p>
        </p:txBody>
      </p:sp>
      <p:sp>
        <p:nvSpPr>
          <p:cNvPr id="7" name="Rectangle 6">
            <a:extLst>
              <a:ext uri="{FF2B5EF4-FFF2-40B4-BE49-F238E27FC236}">
                <a16:creationId xmlns:a16="http://schemas.microsoft.com/office/drawing/2014/main" id="{61399633-FBB1-5F9E-BFE5-0C2A0AC83661}"/>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613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5B98-F0B3-48D3-B3CC-78984793DC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B00B9D8-2CAB-B1AA-6521-04D81364F536}"/>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5F2583FB-4993-492D-A9F1-60602CD5736B}"/>
              </a:ext>
            </a:extLst>
          </p:cNvPr>
          <p:cNvSpPr/>
          <p:nvPr/>
        </p:nvSpPr>
        <p:spPr>
          <a:xfrm>
            <a:off x="609600" y="419100"/>
            <a:ext cx="14401800" cy="8621591"/>
          </a:xfrm>
          <a:prstGeom prst="rect">
            <a:avLst/>
          </a:prstGeom>
        </p:spPr>
        <p:txBody>
          <a:bodyPr wrap="square">
            <a:spAutoFit/>
          </a:bodyPr>
          <a:lstStyle/>
          <a:p>
            <a:pPr algn="ctr"/>
            <a:r>
              <a:rPr lang="fr-FR" sz="4000" b="1" dirty="0">
                <a:solidFill>
                  <a:schemeClr val="tx2"/>
                </a:solidFill>
                <a:latin typeface="Times New Roman" panose="02020603050405020304" pitchFamily="18" charset="0"/>
                <a:cs typeface="Times New Roman" panose="02020603050405020304" pitchFamily="18" charset="0"/>
              </a:rPr>
              <a:t>Writer (traitement de texte)</a:t>
            </a:r>
          </a:p>
          <a:p>
            <a:pPr algn="ctr"/>
            <a:endParaRPr lang="fr-FR" sz="4000" dirty="0">
              <a:solidFill>
                <a:schemeClr val="tx2"/>
              </a:solidFill>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Writer est le module de traitement de texte de Libre Office, comparable à Microsoft Word, et il couvre largement les besoins classiques de rédaction et de mise en forme. Il permet de produire des documents simples comme des lettres ou des comptes rendus, mais aussi des rapports plus longs avec une structure propre.</a:t>
            </a:r>
          </a:p>
          <a:p>
            <a:pPr algn="just"/>
            <a:r>
              <a:rPr lang="fr-FR" sz="3200" dirty="0">
                <a:latin typeface="Times New Roman" panose="02020603050405020304" pitchFamily="18" charset="0"/>
                <a:cs typeface="Times New Roman" panose="02020603050405020304" pitchFamily="18" charset="0"/>
              </a:rPr>
              <a:t>Le but de ce cours est de maîtriser:</a:t>
            </a:r>
          </a:p>
          <a:p>
            <a:pPr algn="just"/>
            <a:endParaRPr lang="fr-FR" sz="32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L’utilisation  des  styles </a:t>
            </a:r>
          </a:p>
          <a:p>
            <a:pPr marL="457200" indent="-457200" algn="just">
              <a:lnSpc>
                <a:spcPct val="150000"/>
              </a:lnSpc>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La  structure  automatique </a:t>
            </a:r>
          </a:p>
          <a:p>
            <a:pPr marL="457200" indent="-457200" algn="just">
              <a:lnSpc>
                <a:spcPct val="150000"/>
              </a:lnSpc>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Table des matières </a:t>
            </a:r>
          </a:p>
          <a:p>
            <a:pPr marL="457200" indent="-457200" algn="just">
              <a:lnSpc>
                <a:spcPct val="150000"/>
              </a:lnSpc>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Liste des figures et tableaux</a:t>
            </a:r>
          </a:p>
          <a:p>
            <a:pPr marL="457200" indent="-457200" algn="just">
              <a:lnSpc>
                <a:spcPct val="150000"/>
              </a:lnSpc>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Pagination  propre</a:t>
            </a:r>
          </a:p>
          <a:p>
            <a:pPr marL="457200" indent="-457200" algn="just">
              <a:lnSpc>
                <a:spcPct val="150000"/>
              </a:lnSpc>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Export  PDF</a:t>
            </a:r>
          </a:p>
        </p:txBody>
      </p:sp>
    </p:spTree>
    <p:extLst>
      <p:ext uri="{BB962C8B-B14F-4D97-AF65-F5344CB8AC3E}">
        <p14:creationId xmlns:p14="http://schemas.microsoft.com/office/powerpoint/2010/main" val="122405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9CF8-9C4F-38E7-4DAD-BB389308AC5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388490F-47CB-7E25-0EDE-39C12821B25C}"/>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90EE42B-3337-4C6D-84F9-FBB43DE8B526}"/>
              </a:ext>
            </a:extLst>
          </p:cNvPr>
          <p:cNvSpPr/>
          <p:nvPr/>
        </p:nvSpPr>
        <p:spPr>
          <a:xfrm>
            <a:off x="685800" y="190500"/>
            <a:ext cx="14478000" cy="2677656"/>
          </a:xfrm>
          <a:prstGeom prst="rect">
            <a:avLst/>
          </a:prstGeom>
        </p:spPr>
        <p:txBody>
          <a:bodyPr wrap="square">
            <a:spAutoFit/>
          </a:bodyPr>
          <a:lstStyle/>
          <a:p>
            <a:pPr algn="ctr"/>
            <a:r>
              <a:rPr lang="fr-FR" sz="4000" b="1" dirty="0">
                <a:solidFill>
                  <a:schemeClr val="tx2"/>
                </a:solidFill>
                <a:latin typeface="Times New Roman" panose="02020603050405020304" pitchFamily="18" charset="0"/>
                <a:cs typeface="Times New Roman" panose="02020603050405020304" pitchFamily="18" charset="0"/>
              </a:rPr>
              <a:t>Interface Writer</a:t>
            </a:r>
          </a:p>
          <a:p>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L’interface de Libre Office Writer regroupe les menus et barres d’outils pour écrire et mettre en forme un document, ainsi que le volet Styles qui permet de structurer correctement le texte et d’automatiser la mise en page.</a:t>
            </a:r>
          </a:p>
        </p:txBody>
      </p:sp>
      <p:pic>
        <p:nvPicPr>
          <p:cNvPr id="13" name="Image 12">
            <a:extLst>
              <a:ext uri="{FF2B5EF4-FFF2-40B4-BE49-F238E27FC236}">
                <a16:creationId xmlns:a16="http://schemas.microsoft.com/office/drawing/2014/main" id="{9FBE7772-42A8-4C6F-9437-2CBD01EB78FA}"/>
              </a:ext>
            </a:extLst>
          </p:cNvPr>
          <p:cNvPicPr>
            <a:picLocks noChangeAspect="1"/>
          </p:cNvPicPr>
          <p:nvPr/>
        </p:nvPicPr>
        <p:blipFill>
          <a:blip r:embed="rId2"/>
          <a:stretch>
            <a:fillRect/>
          </a:stretch>
        </p:blipFill>
        <p:spPr>
          <a:xfrm>
            <a:off x="1905000" y="3013364"/>
            <a:ext cx="13460346" cy="6518048"/>
          </a:xfrm>
          <a:prstGeom prst="rect">
            <a:avLst/>
          </a:prstGeom>
        </p:spPr>
      </p:pic>
    </p:spTree>
    <p:extLst>
      <p:ext uri="{BB962C8B-B14F-4D97-AF65-F5344CB8AC3E}">
        <p14:creationId xmlns:p14="http://schemas.microsoft.com/office/powerpoint/2010/main" val="94131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4C86A-30AC-54C7-B43A-D04F25B40CA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C1525BC-1704-9665-3BFC-B4B91D26427F}"/>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E9196250-E2E3-4DA0-9BFC-E10D19993275}"/>
              </a:ext>
            </a:extLst>
          </p:cNvPr>
          <p:cNvSpPr/>
          <p:nvPr/>
        </p:nvSpPr>
        <p:spPr>
          <a:xfrm>
            <a:off x="914400" y="190500"/>
            <a:ext cx="15925800" cy="2800767"/>
          </a:xfrm>
          <a:prstGeom prst="rect">
            <a:avLst/>
          </a:prstGeom>
        </p:spPr>
        <p:txBody>
          <a:bodyPr wrap="square">
            <a:spAutoFit/>
          </a:bodyPr>
          <a:lstStyle/>
          <a:p>
            <a:pPr algn="ctr"/>
            <a:r>
              <a:rPr lang="fr-FR" sz="4000" b="1" dirty="0">
                <a:solidFill>
                  <a:schemeClr val="tx2"/>
                </a:solidFill>
                <a:latin typeface="Times New Roman" panose="02020603050405020304" pitchFamily="18" charset="0"/>
                <a:cs typeface="Times New Roman" panose="02020603050405020304" pitchFamily="18" charset="0"/>
              </a:rPr>
              <a:t>Mise en page</a:t>
            </a:r>
          </a:p>
          <a:p>
            <a:pPr algn="ctr"/>
            <a:endParaRPr lang="fr-FR" sz="4000" dirty="0">
              <a:solidFill>
                <a:schemeClr val="tx2"/>
              </a:solidFill>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La mise en page dans Writer, c’est tout ce qui définit l’apparence “globale” du document avant même d’écrire : le format de la feuille, les marges, l’orientation. Si elle est bien réglée dès le début, le document reste propre et ne se casse pas quand on ajoute du contenu.</a:t>
            </a:r>
          </a:p>
        </p:txBody>
      </p:sp>
      <p:pic>
        <p:nvPicPr>
          <p:cNvPr id="10" name="Image 9">
            <a:extLst>
              <a:ext uri="{FF2B5EF4-FFF2-40B4-BE49-F238E27FC236}">
                <a16:creationId xmlns:a16="http://schemas.microsoft.com/office/drawing/2014/main" id="{1254353F-50DB-4972-A9E0-3A474A6B5780}"/>
              </a:ext>
            </a:extLst>
          </p:cNvPr>
          <p:cNvPicPr>
            <a:picLocks noChangeAspect="1"/>
          </p:cNvPicPr>
          <p:nvPr/>
        </p:nvPicPr>
        <p:blipFill>
          <a:blip r:embed="rId3"/>
          <a:stretch>
            <a:fillRect/>
          </a:stretch>
        </p:blipFill>
        <p:spPr>
          <a:xfrm>
            <a:off x="3048000" y="2967022"/>
            <a:ext cx="11380114" cy="7105232"/>
          </a:xfrm>
          <a:prstGeom prst="rect">
            <a:avLst/>
          </a:prstGeom>
        </p:spPr>
      </p:pic>
    </p:spTree>
    <p:extLst>
      <p:ext uri="{BB962C8B-B14F-4D97-AF65-F5344CB8AC3E}">
        <p14:creationId xmlns:p14="http://schemas.microsoft.com/office/powerpoint/2010/main" val="236797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017C-83F8-9BA9-6F14-635DD6D29EB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CD3B79C-9D51-9A0A-4A14-54AD130599E8}"/>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65BC719-0918-4EF9-B67D-9A09A27D61D4}"/>
              </a:ext>
            </a:extLst>
          </p:cNvPr>
          <p:cNvSpPr/>
          <p:nvPr/>
        </p:nvSpPr>
        <p:spPr>
          <a:xfrm>
            <a:off x="7086600" y="266700"/>
            <a:ext cx="1468672" cy="707886"/>
          </a:xfrm>
          <a:prstGeom prst="rect">
            <a:avLst/>
          </a:prstGeom>
        </p:spPr>
        <p:txBody>
          <a:bodyPr wrap="none">
            <a:spAutoFit/>
          </a:bodyPr>
          <a:lstStyle/>
          <a:p>
            <a:r>
              <a:rPr lang="fr-FR" sz="4000" b="1" dirty="0">
                <a:solidFill>
                  <a:schemeClr val="tx2"/>
                </a:solidFill>
                <a:latin typeface="Times New Roman" panose="02020603050405020304" pitchFamily="18" charset="0"/>
                <a:cs typeface="Times New Roman" panose="02020603050405020304" pitchFamily="18" charset="0"/>
              </a:rPr>
              <a:t>Styles</a:t>
            </a:r>
          </a:p>
        </p:txBody>
      </p:sp>
      <p:sp>
        <p:nvSpPr>
          <p:cNvPr id="8" name="Rectangle 7">
            <a:extLst>
              <a:ext uri="{FF2B5EF4-FFF2-40B4-BE49-F238E27FC236}">
                <a16:creationId xmlns:a16="http://schemas.microsoft.com/office/drawing/2014/main" id="{DDEA8B81-C4A0-49BF-82CF-CC7E7B4162EB}"/>
              </a:ext>
            </a:extLst>
          </p:cNvPr>
          <p:cNvSpPr/>
          <p:nvPr/>
        </p:nvSpPr>
        <p:spPr>
          <a:xfrm>
            <a:off x="381000" y="1111627"/>
            <a:ext cx="9144000" cy="3046988"/>
          </a:xfrm>
          <a:prstGeom prst="rect">
            <a:avLst/>
          </a:prstGeom>
        </p:spPr>
        <p:txBody>
          <a:bodyPr>
            <a:spAutoFit/>
          </a:bodyPr>
          <a:lstStyle/>
          <a:p>
            <a:r>
              <a:rPr lang="fr-FR" sz="3200" dirty="0">
                <a:solidFill>
                  <a:schemeClr val="tx2"/>
                </a:solidFill>
                <a:latin typeface="Times New Roman" panose="02020603050405020304" pitchFamily="18" charset="0"/>
                <a:cs typeface="Times New Roman" panose="02020603050405020304" pitchFamily="18" charset="0"/>
              </a:rPr>
              <a:t>À quoi servent les styles ?</a:t>
            </a:r>
          </a:p>
          <a:p>
            <a:endParaRPr lang="fr-FR" sz="3200" dirty="0">
              <a:solidFill>
                <a:schemeClr val="tx2"/>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Uniformiser </a:t>
            </a:r>
          </a:p>
          <a:p>
            <a:pPr marL="457200" indent="-457200">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Automatiser </a:t>
            </a:r>
          </a:p>
          <a:p>
            <a:pPr marL="457200" indent="-457200">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Gagner du temps </a:t>
            </a:r>
          </a:p>
          <a:p>
            <a:pPr marL="457200" indent="-457200">
              <a:buFont typeface="Wingdings" panose="05000000000000000000" pitchFamily="2" charset="2"/>
              <a:buChar char="Ø"/>
            </a:pPr>
            <a:r>
              <a:rPr lang="fr-FR" sz="3200" dirty="0">
                <a:latin typeface="Times New Roman" panose="02020603050405020304" pitchFamily="18" charset="0"/>
                <a:cs typeface="Times New Roman" panose="02020603050405020304" pitchFamily="18" charset="0"/>
              </a:rPr>
              <a:t>Éviter les erreurs</a:t>
            </a:r>
          </a:p>
        </p:txBody>
      </p:sp>
      <p:pic>
        <p:nvPicPr>
          <p:cNvPr id="10" name="Image 9">
            <a:extLst>
              <a:ext uri="{FF2B5EF4-FFF2-40B4-BE49-F238E27FC236}">
                <a16:creationId xmlns:a16="http://schemas.microsoft.com/office/drawing/2014/main" id="{E6629E31-3D1E-4007-A83B-9811FAEC5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66900"/>
            <a:ext cx="12097258" cy="7742878"/>
          </a:xfrm>
          <a:prstGeom prst="rect">
            <a:avLst/>
          </a:prstGeom>
        </p:spPr>
      </p:pic>
    </p:spTree>
    <p:extLst>
      <p:ext uri="{BB962C8B-B14F-4D97-AF65-F5344CB8AC3E}">
        <p14:creationId xmlns:p14="http://schemas.microsoft.com/office/powerpoint/2010/main" val="191196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D801A-0C47-26DD-015F-918C10F08DB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F1DC17C-BD43-4689-66C0-15F760C749BA}"/>
              </a:ext>
            </a:extLst>
          </p:cNvPr>
          <p:cNvSpPr/>
          <p:nvPr/>
        </p:nvSpPr>
        <p:spPr>
          <a:xfrm>
            <a:off x="172212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9F71C28-0F47-42CC-9905-B088E5AEC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17749"/>
            <a:ext cx="12254560" cy="7695309"/>
          </a:xfrm>
          <a:prstGeom prst="rect">
            <a:avLst/>
          </a:prstGeom>
        </p:spPr>
      </p:pic>
      <p:sp>
        <p:nvSpPr>
          <p:cNvPr id="9" name="Rectangle 8">
            <a:extLst>
              <a:ext uri="{FF2B5EF4-FFF2-40B4-BE49-F238E27FC236}">
                <a16:creationId xmlns:a16="http://schemas.microsoft.com/office/drawing/2014/main" id="{AAF72E4A-618C-4217-8F16-411D590A0202}"/>
              </a:ext>
            </a:extLst>
          </p:cNvPr>
          <p:cNvSpPr/>
          <p:nvPr/>
        </p:nvSpPr>
        <p:spPr>
          <a:xfrm>
            <a:off x="609600" y="405115"/>
            <a:ext cx="11721160" cy="1569660"/>
          </a:xfrm>
          <a:prstGeom prst="rect">
            <a:avLst/>
          </a:prstGeom>
        </p:spPr>
        <p:txBody>
          <a:bodyPr wrap="square">
            <a:spAutoFit/>
          </a:bodyPr>
          <a:lstStyle/>
          <a:p>
            <a:pPr algn="just"/>
            <a:r>
              <a:rPr lang="fr-FR" sz="3200" dirty="0">
                <a:latin typeface="Times New Roman" panose="02020603050405020304" pitchFamily="18" charset="0"/>
                <a:cs typeface="Times New Roman" panose="02020603050405020304" pitchFamily="18" charset="0"/>
              </a:rPr>
              <a:t>Dans la fenêtre de modification des styles, plusieurs paramètres peuvent être réglés, mais ceux qui nous intéressent sont : l’onglet Police pour choisir la police, le style (gras/italique) et la taille.</a:t>
            </a:r>
          </a:p>
        </p:txBody>
      </p:sp>
    </p:spTree>
    <p:extLst>
      <p:ext uri="{BB962C8B-B14F-4D97-AF65-F5344CB8AC3E}">
        <p14:creationId xmlns:p14="http://schemas.microsoft.com/office/powerpoint/2010/main" val="406556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27D192-44F4-A934-EAD9-81C2F4DBDCCC}"/>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AF927CD-1BBC-470D-815B-3C4226A77639}"/>
              </a:ext>
            </a:extLst>
          </p:cNvPr>
          <p:cNvSpPr/>
          <p:nvPr/>
        </p:nvSpPr>
        <p:spPr>
          <a:xfrm>
            <a:off x="1066800" y="266700"/>
            <a:ext cx="12954000" cy="1077218"/>
          </a:xfrm>
          <a:prstGeom prst="rect">
            <a:avLst/>
          </a:prstGeom>
        </p:spPr>
        <p:txBody>
          <a:bodyPr wrap="square">
            <a:spAutoFit/>
          </a:bodyPr>
          <a:lstStyle/>
          <a:p>
            <a:r>
              <a:rPr lang="fr-FR" sz="3200" dirty="0">
                <a:latin typeface="Times New Roman" panose="02020603050405020304" pitchFamily="18" charset="0"/>
                <a:cs typeface="Times New Roman" panose="02020603050405020304" pitchFamily="18" charset="0"/>
              </a:rPr>
              <a:t>l’onglet  </a:t>
            </a:r>
            <a:r>
              <a:rPr lang="fr-FR" sz="3200" dirty="0">
                <a:solidFill>
                  <a:schemeClr val="tx2"/>
                </a:solidFill>
                <a:latin typeface="Times New Roman" panose="02020603050405020304" pitchFamily="18" charset="0"/>
                <a:cs typeface="Times New Roman" panose="02020603050405020304" pitchFamily="18" charset="0"/>
              </a:rPr>
              <a:t>Retraits</a:t>
            </a:r>
            <a:r>
              <a:rPr lang="fr-FR" sz="3200" dirty="0">
                <a:latin typeface="Times New Roman" panose="02020603050405020304" pitchFamily="18" charset="0"/>
                <a:cs typeface="Times New Roman" panose="02020603050405020304" pitchFamily="18" charset="0"/>
              </a:rPr>
              <a:t>  et  </a:t>
            </a:r>
            <a:r>
              <a:rPr lang="fr-FR" sz="3200" dirty="0">
                <a:solidFill>
                  <a:schemeClr val="tx2"/>
                </a:solidFill>
                <a:latin typeface="Times New Roman" panose="02020603050405020304" pitchFamily="18" charset="0"/>
                <a:cs typeface="Times New Roman" panose="02020603050405020304" pitchFamily="18" charset="0"/>
              </a:rPr>
              <a:t>espacement</a:t>
            </a:r>
            <a:r>
              <a:rPr lang="fr-FR" sz="3200" dirty="0">
                <a:latin typeface="Times New Roman" panose="02020603050405020304" pitchFamily="18" charset="0"/>
                <a:cs typeface="Times New Roman" panose="02020603050405020304" pitchFamily="18" charset="0"/>
              </a:rPr>
              <a:t>  pour  régler  l’espacement  avant  et  après  le  texte  ainsi  que l’interligne.</a:t>
            </a:r>
          </a:p>
        </p:txBody>
      </p:sp>
      <p:pic>
        <p:nvPicPr>
          <p:cNvPr id="12" name="Image 11">
            <a:extLst>
              <a:ext uri="{FF2B5EF4-FFF2-40B4-BE49-F238E27FC236}">
                <a16:creationId xmlns:a16="http://schemas.microsoft.com/office/drawing/2014/main" id="{D99C00B5-A268-4A3C-93AD-B7AAA38B6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394774"/>
            <a:ext cx="13716000" cy="86255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357E1-F6AC-0ECE-EE8C-28A1186CAFD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28051E5-CB77-2E55-B105-183BCB067C3C}"/>
              </a:ext>
            </a:extLst>
          </p:cNvPr>
          <p:cNvSpPr/>
          <p:nvPr/>
        </p:nvSpPr>
        <p:spPr>
          <a:xfrm>
            <a:off x="304800" y="0"/>
            <a:ext cx="152400" cy="10287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62CCFFE-4E90-444E-91F0-FD04244B3555}"/>
              </a:ext>
            </a:extLst>
          </p:cNvPr>
          <p:cNvSpPr/>
          <p:nvPr/>
        </p:nvSpPr>
        <p:spPr>
          <a:xfrm>
            <a:off x="762000" y="419100"/>
            <a:ext cx="14534556" cy="584775"/>
          </a:xfrm>
          <a:prstGeom prst="rect">
            <a:avLst/>
          </a:prstGeom>
        </p:spPr>
        <p:txBody>
          <a:bodyPr wrap="none">
            <a:spAutoFit/>
          </a:bodyPr>
          <a:lstStyle/>
          <a:p>
            <a:r>
              <a:rPr lang="fr-FR" sz="3200" dirty="0">
                <a:latin typeface="Times New Roman" panose="02020603050405020304" pitchFamily="18" charset="0"/>
                <a:cs typeface="Times New Roman" panose="02020603050405020304" pitchFamily="18" charset="0"/>
              </a:rPr>
              <a:t>L’onglet </a:t>
            </a:r>
            <a:r>
              <a:rPr lang="fr-FR" sz="3200" dirty="0">
                <a:solidFill>
                  <a:schemeClr val="tx2"/>
                </a:solidFill>
                <a:latin typeface="Times New Roman" panose="02020603050405020304" pitchFamily="18" charset="0"/>
                <a:cs typeface="Times New Roman" panose="02020603050405020304" pitchFamily="18" charset="0"/>
              </a:rPr>
              <a:t>Alignement</a:t>
            </a:r>
            <a:r>
              <a:rPr lang="fr-FR" sz="3200" dirty="0">
                <a:latin typeface="Times New Roman" panose="02020603050405020304" pitchFamily="18" charset="0"/>
                <a:cs typeface="Times New Roman" panose="02020603050405020304" pitchFamily="18" charset="0"/>
              </a:rPr>
              <a:t> pour définir la position du texte (gauche, centré, droite ou justifié).</a:t>
            </a:r>
          </a:p>
        </p:txBody>
      </p:sp>
      <p:pic>
        <p:nvPicPr>
          <p:cNvPr id="12" name="Image 11">
            <a:extLst>
              <a:ext uri="{FF2B5EF4-FFF2-40B4-BE49-F238E27FC236}">
                <a16:creationId xmlns:a16="http://schemas.microsoft.com/office/drawing/2014/main" id="{F9DBDDAA-750F-4450-A5DE-49B7810B5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952" y="1257300"/>
            <a:ext cx="14020799" cy="8822562"/>
          </a:xfrm>
          <a:prstGeom prst="rect">
            <a:avLst/>
          </a:prstGeom>
        </p:spPr>
      </p:pic>
    </p:spTree>
    <p:extLst>
      <p:ext uri="{BB962C8B-B14F-4D97-AF65-F5344CB8AC3E}">
        <p14:creationId xmlns:p14="http://schemas.microsoft.com/office/powerpoint/2010/main" val="3570428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815</Words>
  <Application>Microsoft Office PowerPoint</Application>
  <PresentationFormat>Personnalisé</PresentationFormat>
  <Paragraphs>92</Paragraphs>
  <Slides>17</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DM Sans Bold</vt:lpstr>
      <vt:lpstr>DM Sans</vt:lpstr>
      <vt:lpstr>Calibri</vt:lpstr>
      <vt:lpstr>Wingdings</vt:lpstr>
      <vt:lpstr>Georgia Pro Light</vt:lpstr>
      <vt:lpstr>Times New Roman</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Belhimer</cp:lastModifiedBy>
  <cp:revision>74</cp:revision>
  <dcterms:created xsi:type="dcterms:W3CDTF">2006-08-16T00:00:00Z</dcterms:created>
  <dcterms:modified xsi:type="dcterms:W3CDTF">2026-04-16T14:08:17Z</dcterms:modified>
  <dc:identifier>DAHFQGankYA</dc:identifier>
</cp:coreProperties>
</file>