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63" r:id="rId5"/>
    <p:sldId id="264" r:id="rId6"/>
    <p:sldId id="265" r:id="rId7"/>
    <p:sldId id="266" r:id="rId8"/>
    <p:sldId id="275" r:id="rId9"/>
    <p:sldId id="276" r:id="rId10"/>
    <p:sldId id="277" r:id="rId11"/>
    <p:sldId id="267" r:id="rId12"/>
    <p:sldId id="268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61" r:id="rId21"/>
  </p:sldIdLst>
  <p:sldSz cx="18288000" cy="10287000"/>
  <p:notesSz cx="6858000" cy="9144000"/>
  <p:embeddedFontLs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DM Sans Bold" charset="0"/>
      <p:regular r:id="rId27"/>
    </p:embeddedFont>
    <p:embeddedFont>
      <p:font typeface="Georgia Pro Light" panose="02040302050405020303" pitchFamily="18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DC6B-2B03-4270-A388-E5BA4549B156}" type="datetimeFigureOut">
              <a:rPr lang="fr-FR" smtClean="0"/>
              <a:t>10/04/2026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20621-840A-4895-B643-FE4F25FDB1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7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52F5-E5D3-ECE3-6C42-E52DBF86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F1832-D68C-E8AD-2D2C-85C798583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83765-6046-DF8A-703F-62A685CD4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41E89-1910-A547-0688-909B216D3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6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FB597-886B-D766-F8B3-8F5D05830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D4591-E41A-DEF1-8748-600BFC153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F29E7-DF70-BF1C-5129-9C294A2E2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5DCC2-D5DE-5531-1634-5A7DE3AD4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4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6C5D2-D9A7-45FC-4727-5E3B1366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0724B-CEDF-D99B-9DC2-EF307F7FD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09AA-8E62-1F03-28E5-9D89DBB80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B732-AF92-08C4-E0C9-306CB9525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58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EECD8-5566-D066-59AB-A1198310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E8E32-F7A4-3328-1B4D-6BD83836A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C2E54-5BDE-E4DB-F174-701A86D06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08477-C850-E43E-AA48-CCBF8FA47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3E405-30AA-6007-AC56-4A48B2958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F6DB2-326E-A7C7-0127-AE791450C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3DA9D-60C6-B156-5D68-37C32C2F0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3648-D055-07C1-939C-813E07AA6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0621-840A-4895-B643-FE4F25FDB1A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8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991600" cy="10287000"/>
            <a:chOff x="0" y="0"/>
            <a:chExt cx="1035548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5548" cy="1184737"/>
            </a:xfrm>
            <a:custGeom>
              <a:avLst/>
              <a:gdLst/>
              <a:ahLst/>
              <a:cxnLst/>
              <a:rect l="l" t="t" r="r" b="b"/>
              <a:pathLst>
                <a:path w="1035548" h="1184737">
                  <a:moveTo>
                    <a:pt x="0" y="0"/>
                  </a:moveTo>
                  <a:lnTo>
                    <a:pt x="1035548" y="0"/>
                  </a:lnTo>
                  <a:lnTo>
                    <a:pt x="1035548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t="-1040" b="-104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340678" y="738188"/>
            <a:ext cx="628057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5"/>
              </a:lnSpc>
            </a:pPr>
            <a:r>
              <a:rPr lang="en-US" sz="3864" spc="-77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Université A. Mira de Béjaïa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734675" y="1712119"/>
            <a:ext cx="6886575" cy="4847952"/>
            <a:chOff x="0" y="200025"/>
            <a:chExt cx="9182100" cy="6463933"/>
          </a:xfrm>
        </p:grpSpPr>
        <p:sp>
          <p:nvSpPr>
            <p:cNvPr id="8" name="TextBox 8"/>
            <p:cNvSpPr txBox="1"/>
            <p:nvPr/>
          </p:nvSpPr>
          <p:spPr>
            <a:xfrm>
              <a:off x="0" y="200025"/>
              <a:ext cx="9182100" cy="3458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99"/>
                </a:lnSpc>
              </a:pPr>
              <a:r>
                <a:rPr lang="fr-FR" sz="8000" dirty="0">
                  <a:solidFill>
                    <a:srgbClr val="1F497D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Logiciel libre et</a:t>
              </a:r>
            </a:p>
            <a:p>
              <a:pPr marL="0" lvl="0" indent="0" algn="l">
                <a:lnSpc>
                  <a:spcPts val="10499"/>
                </a:lnSpc>
              </a:pPr>
              <a:r>
                <a:rPr lang="fr-FR" sz="8000" dirty="0">
                  <a:solidFill>
                    <a:srgbClr val="1F497D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open source</a:t>
              </a:r>
              <a:endParaRPr lang="en-US" sz="800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137114"/>
              <a:ext cx="9172671" cy="2526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39"/>
                </a:lnSpc>
              </a:pPr>
              <a:r>
                <a:rPr lang="fr-FR" sz="3599" noProof="0" dirty="0">
                  <a:solidFill>
                    <a:srgbClr val="1F497D"/>
                  </a:solidFill>
                  <a:latin typeface="DM Sans"/>
                  <a:ea typeface="DM Sans"/>
                  <a:cs typeface="DM Sans"/>
                  <a:sym typeface="DM Sans"/>
                </a:rPr>
                <a:t>Fondements du logiciel libre, Cadre juridique et licences</a:t>
              </a:r>
              <a:r>
                <a:rPr lang="en-US" sz="3599" dirty="0">
                  <a:solidFill>
                    <a:srgbClr val="1F497D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fr-FR" sz="3599" noProof="0" dirty="0">
                  <a:solidFill>
                    <a:srgbClr val="1F497D"/>
                  </a:solidFill>
                  <a:latin typeface="DM Sans"/>
                  <a:ea typeface="DM Sans"/>
                  <a:cs typeface="DM Sans"/>
                  <a:sym typeface="DM Sans"/>
                </a:rPr>
                <a:t>Systèmes d'exploitation libres.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44200" y="8705184"/>
            <a:ext cx="5743575" cy="932985"/>
            <a:chOff x="0" y="-47625"/>
            <a:chExt cx="7658100" cy="124397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91344"/>
              <a:ext cx="7658100" cy="505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Dr. LAHDIRI Abdelhafid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658100" cy="588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fr-FR" sz="2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</a:t>
              </a:r>
              <a:r>
                <a:rPr lang="fr-FR" sz="2600" b="1" noProof="0" dirty="0" err="1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résenté</a:t>
              </a:r>
              <a:r>
                <a:rPr lang="fr-FR" sz="2600" b="1" noProof="0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par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13045F9-B0AA-51DC-A0BC-D0ED315D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420" y="397338"/>
            <a:ext cx="992509" cy="112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A1B9-A59B-CBD2-1575-72728EDC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2E4061E-6C50-B5B2-B9FE-5878D1B53B0B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Exemples de de distribution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7C385-740F-ADF4-54CD-0B34184B33D7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0C2F499-46F7-76F1-68DD-6314D55F135D}"/>
              </a:ext>
            </a:extLst>
          </p:cNvPr>
          <p:cNvSpPr txBox="1"/>
          <p:nvPr/>
        </p:nvSpPr>
        <p:spPr>
          <a:xfrm>
            <a:off x="666750" y="1861939"/>
            <a:ext cx="8248650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Linux Ubuntu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1CF87-04AA-BAA6-C4A9-F147F5A7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7650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9017C-83F8-9BA9-6F14-635DD6D2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ECA689D-AF8D-6C86-184F-46872E51FDBA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C1A3610-797A-B56C-2780-43BCDAB89706}"/>
              </a:ext>
            </a:extLst>
          </p:cNvPr>
          <p:cNvSpPr txBox="1"/>
          <p:nvPr/>
        </p:nvSpPr>
        <p:spPr>
          <a:xfrm>
            <a:off x="666750" y="2609554"/>
            <a:ext cx="15106650" cy="123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fr-FR" sz="2800" noProof="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Il existe plusieurs façons d'utiliser Linux : en ligne via un navigateur, en l'installant sur une clé USB, sur le disque dur d'un ordinateur, ou en utilisant une machine virtuelle.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11F885-3005-BFB9-76A7-A7F2FE9EBE04}"/>
              </a:ext>
            </a:extLst>
          </p:cNvPr>
          <p:cNvSpPr txBox="1"/>
          <p:nvPr/>
        </p:nvSpPr>
        <p:spPr>
          <a:xfrm>
            <a:off x="666750" y="2168023"/>
            <a:ext cx="8248650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Principes d'installation et configuration de 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3B79C-9D51-9A0A-4A14-54AD130599E8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57508D-002E-4CF4-6784-B6437E53ADE7}"/>
              </a:ext>
            </a:extLst>
          </p:cNvPr>
          <p:cNvGrpSpPr/>
          <p:nvPr/>
        </p:nvGrpSpPr>
        <p:grpSpPr>
          <a:xfrm>
            <a:off x="2895600" y="3951535"/>
            <a:ext cx="10542920" cy="5992565"/>
            <a:chOff x="2133600" y="3843225"/>
            <a:chExt cx="10542920" cy="599256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C1CCAE4-BB02-5986-C290-C3D72C8B11D5}"/>
                </a:ext>
              </a:extLst>
            </p:cNvPr>
            <p:cNvSpPr/>
            <p:nvPr/>
          </p:nvSpPr>
          <p:spPr>
            <a:xfrm>
              <a:off x="2455387" y="7010039"/>
              <a:ext cx="9763933" cy="16573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3B5F5BB-2A76-3802-05AD-094ECF874AC5}"/>
                </a:ext>
              </a:extLst>
            </p:cNvPr>
            <p:cNvSpPr/>
            <p:nvPr/>
          </p:nvSpPr>
          <p:spPr>
            <a:xfrm>
              <a:off x="2817266" y="7231019"/>
              <a:ext cx="2076123" cy="1215390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2165A4-427E-8439-978C-2D8D4C80CE92}"/>
                </a:ext>
              </a:extLst>
            </p:cNvPr>
            <p:cNvSpPr/>
            <p:nvPr/>
          </p:nvSpPr>
          <p:spPr>
            <a:xfrm>
              <a:off x="2817266" y="8667387"/>
              <a:ext cx="2076124" cy="1006477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3" rIns="318329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kern="1200" dirty="0"/>
                <a:t>en ligne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3B92C3-F543-4D81-AF7C-C94BA59C7F7F}"/>
                </a:ext>
              </a:extLst>
            </p:cNvPr>
            <p:cNvSpPr/>
            <p:nvPr/>
          </p:nvSpPr>
          <p:spPr>
            <a:xfrm>
              <a:off x="5101002" y="7231019"/>
              <a:ext cx="2076123" cy="1215390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D7A56E-AC43-A15B-A54B-EF9FF249C5DC}"/>
                </a:ext>
              </a:extLst>
            </p:cNvPr>
            <p:cNvSpPr/>
            <p:nvPr/>
          </p:nvSpPr>
          <p:spPr>
            <a:xfrm>
              <a:off x="5101002" y="8667388"/>
              <a:ext cx="2076123" cy="1006476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3" rIns="318328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/>
                <a:t>machine virtuelle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BEFBD90-D453-8901-E71E-87C3D1CBC618}"/>
                </a:ext>
              </a:extLst>
            </p:cNvPr>
            <p:cNvSpPr/>
            <p:nvPr/>
          </p:nvSpPr>
          <p:spPr>
            <a:xfrm>
              <a:off x="7384737" y="7231019"/>
              <a:ext cx="2076123" cy="1215390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93148A6-780D-8AEA-75F9-617A6C3E9A7D}"/>
                </a:ext>
              </a:extLst>
            </p:cNvPr>
            <p:cNvSpPr/>
            <p:nvPr/>
          </p:nvSpPr>
          <p:spPr>
            <a:xfrm>
              <a:off x="7384737" y="8667388"/>
              <a:ext cx="2076123" cy="1006476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2" rIns="318328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clé USB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55411C9-DF4E-0582-B3AC-3ED1F6E2DA91}"/>
                </a:ext>
              </a:extLst>
            </p:cNvPr>
            <p:cNvSpPr/>
            <p:nvPr/>
          </p:nvSpPr>
          <p:spPr>
            <a:xfrm>
              <a:off x="9668473" y="7231019"/>
              <a:ext cx="2076123" cy="1215390"/>
            </a:xfrm>
            <a:prstGeom prst="roundRect">
              <a:avLst>
                <a:gd name="adj" fmla="val 1000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4D3D68E-1859-3137-8F0E-FABD4E0FC974}"/>
                </a:ext>
              </a:extLst>
            </p:cNvPr>
            <p:cNvSpPr/>
            <p:nvPr/>
          </p:nvSpPr>
          <p:spPr>
            <a:xfrm>
              <a:off x="9564666" y="8667388"/>
              <a:ext cx="2550847" cy="1006476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2" rIns="318328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 </a:t>
              </a:r>
              <a:r>
                <a:rPr lang="fr-FR" sz="3200" kern="1200" dirty="0"/>
                <a:t>disque dur</a:t>
              </a:r>
              <a:endParaRPr lang="fr-FR" sz="3600" kern="12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961322-B8EA-E933-430C-F9E91BEA8E58}"/>
                </a:ext>
              </a:extLst>
            </p:cNvPr>
            <p:cNvGrpSpPr/>
            <p:nvPr/>
          </p:nvGrpSpPr>
          <p:grpSpPr>
            <a:xfrm>
              <a:off x="5379845" y="3933016"/>
              <a:ext cx="3533941" cy="2062958"/>
              <a:chOff x="7350554" y="4436254"/>
              <a:chExt cx="3533941" cy="206295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E53F53-F5AB-D5A1-B6C0-1FFB370D6A52}"/>
                  </a:ext>
                </a:extLst>
              </p:cNvPr>
              <p:cNvSpPr/>
              <p:nvPr/>
            </p:nvSpPr>
            <p:spPr>
              <a:xfrm>
                <a:off x="7350554" y="5442730"/>
                <a:ext cx="3533939" cy="1056482"/>
              </a:xfrm>
              <a:custGeom>
                <a:avLst/>
                <a:gdLst>
                  <a:gd name="csX0" fmla="*/ 234696 w 3321903"/>
                  <a:gd name="csY0" fmla="*/ 0 h 2235200"/>
                  <a:gd name="csX1" fmla="*/ 3087207 w 3321903"/>
                  <a:gd name="csY1" fmla="*/ 0 h 2235200"/>
                  <a:gd name="csX2" fmla="*/ 3321903 w 3321903"/>
                  <a:gd name="csY2" fmla="*/ 234696 h 2235200"/>
                  <a:gd name="csX3" fmla="*/ 3321903 w 3321903"/>
                  <a:gd name="csY3" fmla="*/ 2235200 h 2235200"/>
                  <a:gd name="csX4" fmla="*/ 3321903 w 3321903"/>
                  <a:gd name="csY4" fmla="*/ 2235200 h 2235200"/>
                  <a:gd name="csX5" fmla="*/ 0 w 3321903"/>
                  <a:gd name="csY5" fmla="*/ 2235200 h 2235200"/>
                  <a:gd name="csX6" fmla="*/ 0 w 3321903"/>
                  <a:gd name="csY6" fmla="*/ 2235200 h 2235200"/>
                  <a:gd name="csX7" fmla="*/ 0 w 3321903"/>
                  <a:gd name="csY7" fmla="*/ 234696 h 2235200"/>
                  <a:gd name="csX8" fmla="*/ 234696 w 3321903"/>
                  <a:gd name="csY8" fmla="*/ 0 h 2235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3321903" h="2235200">
                    <a:moveTo>
                      <a:pt x="3087207" y="2235200"/>
                    </a:moveTo>
                    <a:lnTo>
                      <a:pt x="234696" y="2235200"/>
                    </a:lnTo>
                    <a:cubicBezTo>
                      <a:pt x="105077" y="2235200"/>
                      <a:pt x="0" y="2130123"/>
                      <a:pt x="0" y="200050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3321903" y="0"/>
                    </a:lnTo>
                    <a:lnTo>
                      <a:pt x="3321903" y="0"/>
                    </a:lnTo>
                    <a:lnTo>
                      <a:pt x="3321903" y="2000504"/>
                    </a:lnTo>
                    <a:cubicBezTo>
                      <a:pt x="3321903" y="2130123"/>
                      <a:pt x="3216826" y="2235200"/>
                      <a:pt x="3087207" y="223520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31021" tIns="462281" rIns="531020" bIns="531020" numCol="1" spcCol="1270" anchor="t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4400" kern="1200" dirty="0"/>
                  <a:t>Linux</a:t>
                </a: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BB27F293-9DCF-05AC-9C9F-B75D31AD38F4}"/>
                  </a:ext>
                </a:extLst>
              </p:cNvPr>
              <p:cNvSpPr/>
              <p:nvPr/>
            </p:nvSpPr>
            <p:spPr>
              <a:xfrm>
                <a:off x="7350555" y="4436254"/>
                <a:ext cx="3533940" cy="14242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F5F5B13-2202-871C-1B9A-7427D88A700E}"/>
                  </a:ext>
                </a:extLst>
              </p:cNvPr>
              <p:cNvSpPr/>
              <p:nvPr/>
            </p:nvSpPr>
            <p:spPr>
              <a:xfrm>
                <a:off x="7483048" y="4546574"/>
                <a:ext cx="3321903" cy="1341120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7"/>
                <a:srcRect/>
                <a:stretch>
                  <a:fillRect l="36367" t="4341" r="34773" b="12541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6E8BF879-71D0-D849-8CE1-AB0B2E775074}"/>
                </a:ext>
              </a:extLst>
            </p:cNvPr>
            <p:cNvSpPr/>
            <p:nvPr/>
          </p:nvSpPr>
          <p:spPr>
            <a:xfrm>
              <a:off x="6858000" y="6106464"/>
              <a:ext cx="762000" cy="67152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7AA100D-AD85-5C00-847D-151340A26BA2}"/>
                </a:ext>
              </a:extLst>
            </p:cNvPr>
            <p:cNvSpPr/>
            <p:nvPr/>
          </p:nvSpPr>
          <p:spPr>
            <a:xfrm>
              <a:off x="5181600" y="3843225"/>
              <a:ext cx="3962400" cy="22632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9AA9ECD-6493-F0FA-F5E5-27577C735C87}"/>
                </a:ext>
              </a:extLst>
            </p:cNvPr>
            <p:cNvSpPr/>
            <p:nvPr/>
          </p:nvSpPr>
          <p:spPr>
            <a:xfrm>
              <a:off x="2133600" y="6892130"/>
              <a:ext cx="10542920" cy="29436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196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801A-0C47-26DD-015F-918C10F0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81FFC88-EC3C-CB78-FE73-FE4058188BEB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A8F64D9-65D2-88C9-5E0B-C6AB71F3491F}"/>
              </a:ext>
            </a:extLst>
          </p:cNvPr>
          <p:cNvSpPr txBox="1"/>
          <p:nvPr/>
        </p:nvSpPr>
        <p:spPr>
          <a:xfrm>
            <a:off x="666750" y="2609554"/>
            <a:ext cx="16325850" cy="1880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fr-FR" sz="2800" noProof="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terminal est un outil essentiel dans les systèmes Linux. Il permet à l'utilisateur de communiquer directement avec le système à l'aide de commandes textuelles afin d'exécuter des tâches telles que la gestion des fichiers, l'installation de logiciels ou l'administration du système.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89BF1B-FDD3-6439-8CB0-C84E670EA755}"/>
              </a:ext>
            </a:extLst>
          </p:cNvPr>
          <p:cNvSpPr txBox="1"/>
          <p:nvPr/>
        </p:nvSpPr>
        <p:spPr>
          <a:xfrm>
            <a:off x="666750" y="2168023"/>
            <a:ext cx="8248650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Commandes fondamentales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DC17C-BD43-4689-66C0-15F760C749BA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4C10B-8F3E-30AD-7986-FE54AC53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4701382"/>
            <a:ext cx="10134600" cy="48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3999" y="3639602"/>
            <a:ext cx="8001001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affiche le nom de l’utilisateur actuellement connecté au système. </a:t>
            </a:r>
            <a:r>
              <a:rPr lang="en-US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Effectively.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200817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whoami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54884" y="5364867"/>
            <a:ext cx="7191375" cy="109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montre l’espace disque disponible et utilisé sur l’ordinateur. L’option –h permet d’afficher les tailles de manière lisible (en Go et Mo).</a:t>
            </a:r>
            <a:endParaRPr lang="en-US" sz="2073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3998" y="4821453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df</a:t>
            </a: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-h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7D192-44F4-A934-EAD9-81C2F4DBDCCC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B141374-F722-0FED-351B-F02E43AAEBD4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D2FA6-7D64-6B66-6B83-ECB31F17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25" y="3344852"/>
            <a:ext cx="6750702" cy="1374857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B291B079-149A-9747-35EA-A3E6F31CA7F6}"/>
              </a:ext>
            </a:extLst>
          </p:cNvPr>
          <p:cNvSpPr txBox="1"/>
          <p:nvPr/>
        </p:nvSpPr>
        <p:spPr>
          <a:xfrm>
            <a:off x="739334" y="160957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Commandes système essentielles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211EED-71FB-5773-F5E8-B917EEBE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25" y="4951001"/>
            <a:ext cx="6750000" cy="2378467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0C92752B-18EE-57E2-908D-0D32E3545093}"/>
              </a:ext>
            </a:extLst>
          </p:cNvPr>
          <p:cNvSpPr txBox="1"/>
          <p:nvPr/>
        </p:nvSpPr>
        <p:spPr>
          <a:xfrm>
            <a:off x="9143997" y="7341368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free -h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CECFB61-6D3B-E178-3A8C-E81B7D343712}"/>
              </a:ext>
            </a:extLst>
          </p:cNvPr>
          <p:cNvSpPr txBox="1"/>
          <p:nvPr/>
        </p:nvSpPr>
        <p:spPr>
          <a:xfrm>
            <a:off x="9154884" y="7995314"/>
            <a:ext cx="7191375" cy="109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affiche la quantité de mémoire vive (RAM) utilisée et disponible. L’option –h rend l’affichage plus clair pour l’utilisateur</a:t>
            </a:r>
            <a:endParaRPr lang="en-US" sz="2073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30B3F9-6040-1FD9-7971-DC00EC54B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325" y="7560760"/>
            <a:ext cx="6750702" cy="786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57E1-F6AC-0ECE-EE8C-28A1186CA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05CF559-A040-6F54-9755-F4948917BCB6}"/>
              </a:ext>
            </a:extLst>
          </p:cNvPr>
          <p:cNvSpPr txBox="1"/>
          <p:nvPr/>
        </p:nvSpPr>
        <p:spPr>
          <a:xfrm>
            <a:off x="9143999" y="3639602"/>
            <a:ext cx="8001001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Ces commandes permettent de se repérer dans le système de fichiers afin de se déplacer entre les dossiers.</a:t>
            </a:r>
            <a:endParaRPr lang="en-US" sz="2073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4247EFE-3B96-D8B7-1419-00CBFFD834E6}"/>
              </a:ext>
            </a:extLst>
          </p:cNvPr>
          <p:cNvSpPr txBox="1"/>
          <p:nvPr/>
        </p:nvSpPr>
        <p:spPr>
          <a:xfrm>
            <a:off x="9144000" y="3200817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pwd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C808C4A-2107-8D52-2FCD-8B2341022433}"/>
              </a:ext>
            </a:extLst>
          </p:cNvPr>
          <p:cNvSpPr txBox="1"/>
          <p:nvPr/>
        </p:nvSpPr>
        <p:spPr>
          <a:xfrm>
            <a:off x="9154884" y="5364867"/>
            <a:ext cx="7191375" cy="72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d’afficher la liste des fichiers et dossiers courant.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97CFBC4-260E-0547-AC41-8669844E219A}"/>
              </a:ext>
            </a:extLst>
          </p:cNvPr>
          <p:cNvSpPr txBox="1"/>
          <p:nvPr/>
        </p:nvSpPr>
        <p:spPr>
          <a:xfrm>
            <a:off x="9143998" y="4821453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051E5-CB77-2E55-B105-183BCB067C3C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F8E83D6-7045-385D-0571-244E69D61388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91D01D5-825B-445B-DD90-E6D3C3369E48}"/>
              </a:ext>
            </a:extLst>
          </p:cNvPr>
          <p:cNvSpPr txBox="1"/>
          <p:nvPr/>
        </p:nvSpPr>
        <p:spPr>
          <a:xfrm>
            <a:off x="739334" y="160957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Navigation dans le système de fichiers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EA1AD78B-8969-8A93-0CC4-2EF42571FC92}"/>
              </a:ext>
            </a:extLst>
          </p:cNvPr>
          <p:cNvSpPr txBox="1"/>
          <p:nvPr/>
        </p:nvSpPr>
        <p:spPr>
          <a:xfrm>
            <a:off x="9154884" y="6327325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ls -l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174E134-97CA-20F4-FCF8-F30CE9B4769F}"/>
              </a:ext>
            </a:extLst>
          </p:cNvPr>
          <p:cNvSpPr txBox="1"/>
          <p:nvPr/>
        </p:nvSpPr>
        <p:spPr>
          <a:xfrm>
            <a:off x="9154884" y="7001831"/>
            <a:ext cx="7191375" cy="72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d’afficher les fichiers avec des informations détaillées.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0F591-95E0-4F99-22E2-303C5E9B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25" y="3287032"/>
            <a:ext cx="6750000" cy="1256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1F1F2F-CC9F-D22C-5AD6-07B3F7459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25" y="6253121"/>
            <a:ext cx="6750000" cy="2840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176733-D8A4-39B9-CAFA-3EE474C8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96" y="4700587"/>
            <a:ext cx="6750000" cy="13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FB048-554A-D7B9-E910-EFDF9772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4BB321B-6EDA-3372-5DF8-C876A1A3428C}"/>
              </a:ext>
            </a:extLst>
          </p:cNvPr>
          <p:cNvSpPr txBox="1"/>
          <p:nvPr/>
        </p:nvSpPr>
        <p:spPr>
          <a:xfrm>
            <a:off x="9143999" y="3639602"/>
            <a:ext cx="8001001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d’afficher tous les fichiers, y compris les fichiers cachés.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D2F65E8-05A4-5FB3-D305-C32161E62EBD}"/>
              </a:ext>
            </a:extLst>
          </p:cNvPr>
          <p:cNvSpPr txBox="1"/>
          <p:nvPr/>
        </p:nvSpPr>
        <p:spPr>
          <a:xfrm>
            <a:off x="9144000" y="3200817"/>
            <a:ext cx="7191375" cy="90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ls -a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3D3F06-806F-12BC-8A72-9401C364888F}"/>
              </a:ext>
            </a:extLst>
          </p:cNvPr>
          <p:cNvSpPr txBox="1"/>
          <p:nvPr/>
        </p:nvSpPr>
        <p:spPr>
          <a:xfrm>
            <a:off x="9143998" y="5102541"/>
            <a:ext cx="7191375" cy="72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d’afficher la liste des fichiers et dossiers courant.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9D7F3FE-B660-166E-55B6-77518A370AFF}"/>
              </a:ext>
            </a:extLst>
          </p:cNvPr>
          <p:cNvSpPr txBox="1"/>
          <p:nvPr/>
        </p:nvSpPr>
        <p:spPr>
          <a:xfrm>
            <a:off x="9143998" y="4602060"/>
            <a:ext cx="7840906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cd </a:t>
            </a: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nom_dossier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667D1-6E96-A712-C4F8-D9C23F659AAC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28AE8DE-18C7-1C9E-9DA7-F25FBCD797AC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06883515-2F22-027E-AC9B-4BFB68D443E5}"/>
              </a:ext>
            </a:extLst>
          </p:cNvPr>
          <p:cNvSpPr txBox="1"/>
          <p:nvPr/>
        </p:nvSpPr>
        <p:spPr>
          <a:xfrm>
            <a:off x="739334" y="160957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Navigation dans le système de fichiers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89CC5CE-5762-7993-D296-96D6E63F80B4}"/>
              </a:ext>
            </a:extLst>
          </p:cNvPr>
          <p:cNvSpPr txBox="1"/>
          <p:nvPr/>
        </p:nvSpPr>
        <p:spPr>
          <a:xfrm>
            <a:off x="9143998" y="5829300"/>
            <a:ext cx="7202261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cd ..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654D125-F0E8-B30D-211D-7C356BB19CB9}"/>
              </a:ext>
            </a:extLst>
          </p:cNvPr>
          <p:cNvSpPr txBox="1"/>
          <p:nvPr/>
        </p:nvSpPr>
        <p:spPr>
          <a:xfrm>
            <a:off x="9143998" y="6286500"/>
            <a:ext cx="7830020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revenir au dossier parent.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AA72F-B480-FDED-7853-C4FDC6EB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96" y="2825727"/>
            <a:ext cx="6750000" cy="1684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5448B-D164-B4A7-2F6B-77DE7080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554" y="4619659"/>
            <a:ext cx="6750000" cy="1158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4AC98-7D2E-61AE-5D4F-F45AED00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11" y="5905500"/>
            <a:ext cx="6750000" cy="1085870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32F4805D-2669-12C6-5240-7A46A7B6B51F}"/>
              </a:ext>
            </a:extLst>
          </p:cNvPr>
          <p:cNvSpPr txBox="1"/>
          <p:nvPr/>
        </p:nvSpPr>
        <p:spPr>
          <a:xfrm>
            <a:off x="9067798" y="7194329"/>
            <a:ext cx="7202261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cd ~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30C3421-7E42-1764-1FF7-79038A55FB93}"/>
              </a:ext>
            </a:extLst>
          </p:cNvPr>
          <p:cNvSpPr txBox="1"/>
          <p:nvPr/>
        </p:nvSpPr>
        <p:spPr>
          <a:xfrm>
            <a:off x="9100455" y="7581900"/>
            <a:ext cx="7830020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d'accéder au dossier personnel de l'utilisateur.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A920DA-FDDE-00D8-1FFA-C69F837BC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553" y="7277100"/>
            <a:ext cx="6750000" cy="1093413"/>
          </a:xfrm>
          <a:prstGeom prst="rect">
            <a:avLst/>
          </a:prstGeom>
        </p:spPr>
      </p:pic>
      <p:sp>
        <p:nvSpPr>
          <p:cNvPr id="24" name="TextBox 6">
            <a:extLst>
              <a:ext uri="{FF2B5EF4-FFF2-40B4-BE49-F238E27FC236}">
                <a16:creationId xmlns:a16="http://schemas.microsoft.com/office/drawing/2014/main" id="{F8B897EF-98F0-57AE-8690-A2AD54E5855F}"/>
              </a:ext>
            </a:extLst>
          </p:cNvPr>
          <p:cNvSpPr txBox="1"/>
          <p:nvPr/>
        </p:nvSpPr>
        <p:spPr>
          <a:xfrm>
            <a:off x="9089569" y="8593241"/>
            <a:ext cx="7202261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clear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A5B6BB93-EF1F-AED3-9DB1-4E4790E6433A}"/>
              </a:ext>
            </a:extLst>
          </p:cNvPr>
          <p:cNvSpPr txBox="1"/>
          <p:nvPr/>
        </p:nvSpPr>
        <p:spPr>
          <a:xfrm>
            <a:off x="9089569" y="9093613"/>
            <a:ext cx="7830020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nettoyer l'écran du terminal.</a:t>
            </a:r>
          </a:p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032B06-733F-AC2C-70E6-1464F6BEB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667" y="8386673"/>
            <a:ext cx="6750000" cy="15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4BF83-7BB0-7985-9B9A-E5DCCEBC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0C5AA92-8808-84EA-28C9-167EE2CBC107}"/>
              </a:ext>
            </a:extLst>
          </p:cNvPr>
          <p:cNvSpPr txBox="1"/>
          <p:nvPr/>
        </p:nvSpPr>
        <p:spPr>
          <a:xfrm>
            <a:off x="9143999" y="3639602"/>
            <a:ext cx="8001001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créer un nouveau dossier.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F8B7304-E967-3402-741C-B5E5853C0F46}"/>
              </a:ext>
            </a:extLst>
          </p:cNvPr>
          <p:cNvSpPr txBox="1"/>
          <p:nvPr/>
        </p:nvSpPr>
        <p:spPr>
          <a:xfrm>
            <a:off x="9144000" y="3200817"/>
            <a:ext cx="7191375" cy="90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mkdir</a:t>
            </a: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nom_dossier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426CF13-3666-E10E-1652-69074D4BFF78}"/>
              </a:ext>
            </a:extLst>
          </p:cNvPr>
          <p:cNvSpPr txBox="1"/>
          <p:nvPr/>
        </p:nvSpPr>
        <p:spPr>
          <a:xfrm>
            <a:off x="9143998" y="5102541"/>
            <a:ext cx="7191375" cy="35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créer un fichier texte vide.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AB1BE70-752C-5D24-660F-12B64126B43E}"/>
              </a:ext>
            </a:extLst>
          </p:cNvPr>
          <p:cNvSpPr txBox="1"/>
          <p:nvPr/>
        </p:nvSpPr>
        <p:spPr>
          <a:xfrm>
            <a:off x="9143998" y="4602060"/>
            <a:ext cx="7840906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touch Nom_fichier.txt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5B9EA-8C8A-BF74-233D-34B9B4DD5B6B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F7CAD7A-806A-0C67-1B14-22777D5478E4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592E68E-CE7A-095B-6500-91536E3EF113}"/>
              </a:ext>
            </a:extLst>
          </p:cNvPr>
          <p:cNvSpPr txBox="1"/>
          <p:nvPr/>
        </p:nvSpPr>
        <p:spPr>
          <a:xfrm>
            <a:off x="854529" y="167862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Manipulation de fichiers et dossiers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1A488FA-57CE-C421-C9FA-498DEC750CCC}"/>
              </a:ext>
            </a:extLst>
          </p:cNvPr>
          <p:cNvSpPr txBox="1"/>
          <p:nvPr/>
        </p:nvSpPr>
        <p:spPr>
          <a:xfrm>
            <a:off x="9143998" y="6003303"/>
            <a:ext cx="7202261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it-IT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cp fichier_a_copier fichier_copie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EB3927E-ABD6-4C03-7935-7A1B029B855D}"/>
              </a:ext>
            </a:extLst>
          </p:cNvPr>
          <p:cNvSpPr txBox="1"/>
          <p:nvPr/>
        </p:nvSpPr>
        <p:spPr>
          <a:xfrm>
            <a:off x="9143998" y="6532411"/>
            <a:ext cx="7830020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copier un fichier.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C9B4065B-1B68-B516-07DD-1974D75255C5}"/>
              </a:ext>
            </a:extLst>
          </p:cNvPr>
          <p:cNvSpPr txBox="1"/>
          <p:nvPr/>
        </p:nvSpPr>
        <p:spPr>
          <a:xfrm>
            <a:off x="9133112" y="7410379"/>
            <a:ext cx="7202261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cp -r </a:t>
            </a: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dossier_a_copier</a:t>
            </a: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dossier_copie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E91B5BE0-FD3B-CC09-3A7A-9A35FFE8473F}"/>
              </a:ext>
            </a:extLst>
          </p:cNvPr>
          <p:cNvSpPr txBox="1"/>
          <p:nvPr/>
        </p:nvSpPr>
        <p:spPr>
          <a:xfrm>
            <a:off x="9100455" y="7914407"/>
            <a:ext cx="7830020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copier un dossier avec son contenu.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1F17F-5100-045E-8BCD-C43FF8C22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11" y="3280067"/>
            <a:ext cx="6750000" cy="1091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1B8F3-82B5-55D7-12BE-ABBFD27B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96" y="4490181"/>
            <a:ext cx="6750000" cy="10205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931C56-FC7E-7DBF-AF2A-9090CC92E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10" y="5704954"/>
            <a:ext cx="6750000" cy="13256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144A1E-4483-BD34-C76D-BFE12743B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96" y="7215788"/>
            <a:ext cx="6750000" cy="12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2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1A517-8922-9238-54F7-5D4FD886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C1CBB2D-1E1A-8E83-45CF-6DAF15665CD9}"/>
              </a:ext>
            </a:extLst>
          </p:cNvPr>
          <p:cNvSpPr txBox="1"/>
          <p:nvPr/>
        </p:nvSpPr>
        <p:spPr>
          <a:xfrm>
            <a:off x="9143999" y="3639602"/>
            <a:ext cx="8001001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déplacer  un fichier.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955639D-6815-7FA6-6FF5-D2485CE45672}"/>
              </a:ext>
            </a:extLst>
          </p:cNvPr>
          <p:cNvSpPr txBox="1"/>
          <p:nvPr/>
        </p:nvSpPr>
        <p:spPr>
          <a:xfrm>
            <a:off x="9154884" y="3027074"/>
            <a:ext cx="7191375" cy="90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mv </a:t>
            </a:r>
            <a:r>
              <a:rPr lang="fr-FR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fichier_a_deplacer</a:t>
            </a: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fr-FR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dossier_destination</a:t>
            </a:r>
            <a:endParaRPr lang="fr-FR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B336380-F85C-F3A3-2C35-80EC12D9A2E7}"/>
              </a:ext>
            </a:extLst>
          </p:cNvPr>
          <p:cNvSpPr txBox="1"/>
          <p:nvPr/>
        </p:nvSpPr>
        <p:spPr>
          <a:xfrm>
            <a:off x="9143998" y="4536436"/>
            <a:ext cx="7840906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mv </a:t>
            </a:r>
            <a:r>
              <a:rPr lang="fr-FR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fichier_a_renommer</a:t>
            </a: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fr-FR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nouveau_nom</a:t>
            </a:r>
            <a:endParaRPr lang="fr-FR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9F099-C49B-E2F4-C7F9-B6EDB6195634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43F6CF8-5C0C-5415-7E2E-6A99E7363081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B785525-DDE4-C18E-62D7-80B492B7A6A2}"/>
              </a:ext>
            </a:extLst>
          </p:cNvPr>
          <p:cNvSpPr txBox="1"/>
          <p:nvPr/>
        </p:nvSpPr>
        <p:spPr>
          <a:xfrm>
            <a:off x="854529" y="167862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Manipulation de fichiers et dossiers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BBB8A91-CA81-E63F-6619-D688A1B217EF}"/>
              </a:ext>
            </a:extLst>
          </p:cNvPr>
          <p:cNvSpPr txBox="1"/>
          <p:nvPr/>
        </p:nvSpPr>
        <p:spPr>
          <a:xfrm>
            <a:off x="9165769" y="5722894"/>
            <a:ext cx="7202261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it-IT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rm fichier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650A94E-BD54-EC6F-B9EA-88ABDC95AB86}"/>
              </a:ext>
            </a:extLst>
          </p:cNvPr>
          <p:cNvSpPr txBox="1"/>
          <p:nvPr/>
        </p:nvSpPr>
        <p:spPr>
          <a:xfrm>
            <a:off x="9143998" y="6229108"/>
            <a:ext cx="7830020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supprimer un fichier.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FD69F50-2DB0-2F42-EC6E-7926BD460B26}"/>
              </a:ext>
            </a:extLst>
          </p:cNvPr>
          <p:cNvSpPr txBox="1"/>
          <p:nvPr/>
        </p:nvSpPr>
        <p:spPr>
          <a:xfrm>
            <a:off x="9154884" y="7094765"/>
            <a:ext cx="7202261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rmdir</a:t>
            </a: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nom_dossier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99C36CE2-2D36-DF21-41ED-F3D35FCB5C42}"/>
              </a:ext>
            </a:extLst>
          </p:cNvPr>
          <p:cNvSpPr txBox="1"/>
          <p:nvPr/>
        </p:nvSpPr>
        <p:spPr>
          <a:xfrm>
            <a:off x="9122227" y="7563623"/>
            <a:ext cx="7830020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supprimer un dossier vide.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7AD1E-C471-9E8D-F8F2-581E0E11C649}"/>
              </a:ext>
            </a:extLst>
          </p:cNvPr>
          <p:cNvSpPr txBox="1"/>
          <p:nvPr/>
        </p:nvSpPr>
        <p:spPr>
          <a:xfrm>
            <a:off x="9067798" y="5240048"/>
            <a:ext cx="9144000" cy="1007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73" dirty="0">
                <a:solidFill>
                  <a:srgbClr val="000000"/>
                </a:solidFill>
                <a:latin typeface="DM Sans"/>
              </a:rPr>
              <a:t>Cette commande permet de renommer un fichier. </a:t>
            </a:r>
            <a:br>
              <a:rPr lang="fr-FR" sz="2073" dirty="0">
                <a:solidFill>
                  <a:srgbClr val="000000"/>
                </a:solidFill>
                <a:latin typeface="DM Sans"/>
              </a:rPr>
            </a:br>
            <a:endParaRPr lang="fr-FR" sz="2073" dirty="0">
              <a:solidFill>
                <a:srgbClr val="000000"/>
              </a:solidFill>
              <a:latin typeface="DM Sans"/>
            </a:endParaRPr>
          </a:p>
          <a:p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1A6D1E-B42D-9295-5A72-DCF59735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96" y="2950246"/>
            <a:ext cx="6750000" cy="11047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C2F8E4-ECEA-B518-56F2-780C8695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96" y="4334194"/>
            <a:ext cx="6750000" cy="8553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A0639C-0AAC-8805-A5D9-326D3D17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96" y="5711758"/>
            <a:ext cx="6750000" cy="1175494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id="{FC9BE103-B36C-48E2-2DC9-7505EF71F9C9}"/>
              </a:ext>
            </a:extLst>
          </p:cNvPr>
          <p:cNvSpPr txBox="1"/>
          <p:nvPr/>
        </p:nvSpPr>
        <p:spPr>
          <a:xfrm>
            <a:off x="9154883" y="8438614"/>
            <a:ext cx="7202261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rm -r dossier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9C3025EA-5AF8-4220-0B4A-337C8CF7D6A8}"/>
              </a:ext>
            </a:extLst>
          </p:cNvPr>
          <p:cNvSpPr txBox="1"/>
          <p:nvPr/>
        </p:nvSpPr>
        <p:spPr>
          <a:xfrm>
            <a:off x="9122227" y="9059765"/>
            <a:ext cx="7830020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de supprimer un dossier et son contenu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010EDF7-E25A-0BE6-1AC4-B8FA1BCD9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210" y="7125166"/>
            <a:ext cx="6750000" cy="10319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7F0149-106C-FAF2-48AC-45168E6E9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752" y="8259656"/>
            <a:ext cx="6750000" cy="12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92DBA-28ED-BFA7-3CBB-2B6E3B886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5B8AD9E-965D-153F-6878-E1391AB23CC4}"/>
              </a:ext>
            </a:extLst>
          </p:cNvPr>
          <p:cNvSpPr txBox="1"/>
          <p:nvPr/>
        </p:nvSpPr>
        <p:spPr>
          <a:xfrm>
            <a:off x="9143999" y="3639602"/>
            <a:ext cx="8001001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affiche tout le contenu du fichier.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4FA1A34-536B-4C1A-D162-9CEEE6D44FB8}"/>
              </a:ext>
            </a:extLst>
          </p:cNvPr>
          <p:cNvSpPr txBox="1"/>
          <p:nvPr/>
        </p:nvSpPr>
        <p:spPr>
          <a:xfrm>
            <a:off x="9154884" y="3027074"/>
            <a:ext cx="7191375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cat fichier.txt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7C0AB6A-0C7B-9E34-0108-BB52F7B1BB78}"/>
              </a:ext>
            </a:extLst>
          </p:cNvPr>
          <p:cNvSpPr txBox="1"/>
          <p:nvPr/>
        </p:nvSpPr>
        <p:spPr>
          <a:xfrm>
            <a:off x="9143998" y="4536436"/>
            <a:ext cx="7840906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echo</a:t>
            </a: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"texte" &gt; fichier.txt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B3319-DB7A-39F4-9998-D8F533F890B8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65852D0-4A11-FB8E-65B7-B80582E09038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6B5CAD-629C-69EC-27AF-E7010AC3728A}"/>
              </a:ext>
            </a:extLst>
          </p:cNvPr>
          <p:cNvSpPr txBox="1"/>
          <p:nvPr/>
        </p:nvSpPr>
        <p:spPr>
          <a:xfrm>
            <a:off x="854529" y="167862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Consultation et édition de fichiers texte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8355E10-5DA3-DDC2-F9BE-E15663B54536}"/>
              </a:ext>
            </a:extLst>
          </p:cNvPr>
          <p:cNvSpPr txBox="1"/>
          <p:nvPr/>
        </p:nvSpPr>
        <p:spPr>
          <a:xfrm>
            <a:off x="9165769" y="5722894"/>
            <a:ext cx="7202261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it-IT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echo "texte" &gt;&gt; fichier.txt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6A9DB573-60A3-8C5B-8F36-9A2E4B9BDFDC}"/>
              </a:ext>
            </a:extLst>
          </p:cNvPr>
          <p:cNvSpPr txBox="1"/>
          <p:nvPr/>
        </p:nvSpPr>
        <p:spPr>
          <a:xfrm>
            <a:off x="9143998" y="6229108"/>
            <a:ext cx="7830020" cy="72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 d’ajouter du texte à la fin d’un fichier existant.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79CC7EB2-5ABA-B7D6-D24C-482C15E3BE74}"/>
              </a:ext>
            </a:extLst>
          </p:cNvPr>
          <p:cNvSpPr txBox="1"/>
          <p:nvPr/>
        </p:nvSpPr>
        <p:spPr>
          <a:xfrm>
            <a:off x="9154884" y="7094765"/>
            <a:ext cx="7202261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nano fichier.txt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5E521677-FDA1-224D-0D04-3D5BF14EAFEE}"/>
              </a:ext>
            </a:extLst>
          </p:cNvPr>
          <p:cNvSpPr txBox="1"/>
          <p:nvPr/>
        </p:nvSpPr>
        <p:spPr>
          <a:xfrm>
            <a:off x="9122227" y="7563623"/>
            <a:ext cx="7830020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ouvrir et modifier un fichier texte à l’aide de l’éditeur nano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50B87-9F04-B4F8-2674-9CCAA0A74491}"/>
              </a:ext>
            </a:extLst>
          </p:cNvPr>
          <p:cNvSpPr txBox="1"/>
          <p:nvPr/>
        </p:nvSpPr>
        <p:spPr>
          <a:xfrm>
            <a:off x="9067798" y="5240048"/>
            <a:ext cx="9144000" cy="68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73" dirty="0">
                <a:solidFill>
                  <a:srgbClr val="000000"/>
                </a:solidFill>
                <a:latin typeface="DM Sans"/>
              </a:rPr>
              <a:t>Cette commande permet d’écrire du texte dans un fichier.</a:t>
            </a: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4E505-09E3-64D8-2CD1-3B44F938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07695"/>
            <a:ext cx="6750000" cy="969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77FB8-1CD2-36B5-F6EE-B5A6691D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09643"/>
            <a:ext cx="6750000" cy="707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919117-5987-A87A-93E0-E27082AB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684091"/>
            <a:ext cx="6750000" cy="10524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E354AF-8240-E26C-7027-D0881A752E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761"/>
          <a:stretch>
            <a:fillRect/>
          </a:stretch>
        </p:blipFill>
        <p:spPr>
          <a:xfrm>
            <a:off x="1143000" y="6993755"/>
            <a:ext cx="6750000" cy="2995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020EB1-DCFB-DB75-14A8-766639760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368" y="8136881"/>
            <a:ext cx="8047737" cy="12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42C89-D9C3-E5C3-F317-FDAD9D36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5697D65-7739-16B6-9809-8254B02A2A6F}"/>
              </a:ext>
            </a:extLst>
          </p:cNvPr>
          <p:cNvSpPr txBox="1"/>
          <p:nvPr/>
        </p:nvSpPr>
        <p:spPr>
          <a:xfrm>
            <a:off x="9143999" y="3639602"/>
            <a:ext cx="8001001" cy="354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03"/>
              </a:lnSpc>
            </a:pPr>
            <a:r>
              <a:rPr lang="fr-FR" sz="207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Cette commande permet d’afficher le manuel d’une commande.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2B56E6C-4D6F-80C0-CE58-705DFA711EF9}"/>
              </a:ext>
            </a:extLst>
          </p:cNvPr>
          <p:cNvSpPr txBox="1"/>
          <p:nvPr/>
        </p:nvSpPr>
        <p:spPr>
          <a:xfrm>
            <a:off x="9154884" y="3027074"/>
            <a:ext cx="7191375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man commande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D81D68-9C2A-A8DB-F0FB-4D8DCA8ADC63}"/>
              </a:ext>
            </a:extLst>
          </p:cNvPr>
          <p:cNvSpPr txBox="1"/>
          <p:nvPr/>
        </p:nvSpPr>
        <p:spPr>
          <a:xfrm>
            <a:off x="9143999" y="6524367"/>
            <a:ext cx="7840906" cy="90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n-US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commande</a:t>
            </a:r>
            <a:r>
              <a:rPr lang="en-US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 --help</a:t>
            </a:r>
          </a:p>
          <a:p>
            <a:pPr marL="0" lvl="0" indent="0" algn="l">
              <a:lnSpc>
                <a:spcPts val="3640"/>
              </a:lnSpc>
            </a:pP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EF13A-5E56-4157-5CC1-6435B5DC8190}"/>
              </a:ext>
            </a:extLst>
          </p:cNvPr>
          <p:cNvSpPr/>
          <p:nvPr/>
        </p:nvSpPr>
        <p:spPr>
          <a:xfrm>
            <a:off x="3048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2765DF8-C067-483B-0104-C9CB396C5166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C9F8EA5-DEFD-EAA5-9F62-1A18D944A0FC}"/>
              </a:ext>
            </a:extLst>
          </p:cNvPr>
          <p:cNvSpPr txBox="1"/>
          <p:nvPr/>
        </p:nvSpPr>
        <p:spPr>
          <a:xfrm>
            <a:off x="854529" y="1678623"/>
            <a:ext cx="15335250" cy="103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44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Aide et documentation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6C835-588C-24B0-0207-A5AAE56651B9}"/>
              </a:ext>
            </a:extLst>
          </p:cNvPr>
          <p:cNvSpPr txBox="1"/>
          <p:nvPr/>
        </p:nvSpPr>
        <p:spPr>
          <a:xfrm>
            <a:off x="9143999" y="7083398"/>
            <a:ext cx="9144000" cy="68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73" dirty="0">
                <a:solidFill>
                  <a:srgbClr val="000000"/>
                </a:solidFill>
                <a:latin typeface="DM Sans"/>
              </a:rPr>
              <a:t>Cette commande permet d’afficher une aide rapide.</a:t>
            </a:r>
          </a:p>
          <a:p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C8741-8BD4-4E41-0C8A-FCA0B732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370"/>
          <a:stretch>
            <a:fillRect/>
          </a:stretch>
        </p:blipFill>
        <p:spPr>
          <a:xfrm>
            <a:off x="1311299" y="3247839"/>
            <a:ext cx="6750000" cy="2995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F06A9-BFA1-854F-95CF-9401C59A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28" y="2732741"/>
            <a:ext cx="6750000" cy="4143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31D32-B7C5-7884-4B67-5F5155CD7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28" y="6693707"/>
            <a:ext cx="6750000" cy="30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3"/>
              <a:stretch>
                <a:fillRect l="-135" r="-13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716756"/>
            <a:ext cx="8324850" cy="5426477"/>
            <a:chOff x="0" y="66675"/>
            <a:chExt cx="11099800" cy="7235300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1099800" cy="1554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8800"/>
                </a:lnSpc>
              </a:pPr>
              <a:r>
                <a:rPr lang="fr-FR" sz="8000" dirty="0">
                  <a:solidFill>
                    <a:srgbClr val="1F497D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S</a:t>
              </a:r>
              <a:r>
                <a:rPr lang="fr-FR" sz="8000" noProof="0" dirty="0" err="1">
                  <a:solidFill>
                    <a:srgbClr val="1F497D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ommaire</a:t>
              </a:r>
              <a:endPara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7802"/>
              <a:ext cx="11099800" cy="5254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l">
                <a:lnSpc>
                  <a:spcPct val="250000"/>
                </a:lnSpc>
                <a:buClr>
                  <a:srgbClr val="003399"/>
                </a:buClr>
                <a:buFont typeface="Wingdings" panose="05000000000000000000" pitchFamily="2" charset="2"/>
                <a:buChar char="v"/>
              </a:pPr>
              <a:r>
                <a:rPr lang="fr-FR" sz="3600" noProof="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Fondements du logiciel libre</a:t>
              </a:r>
            </a:p>
            <a:p>
              <a:pPr marL="342900" lvl="0" indent="-342900" algn="l">
                <a:lnSpc>
                  <a:spcPct val="250000"/>
                </a:lnSpc>
                <a:buClr>
                  <a:srgbClr val="003399"/>
                </a:buClr>
                <a:buFont typeface="Wingdings" panose="05000000000000000000" pitchFamily="2" charset="2"/>
                <a:buChar char="v"/>
              </a:pPr>
              <a:r>
                <a:rPr lang="fr-FR" sz="3600" noProof="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Cadre juridique et licences</a:t>
              </a:r>
            </a:p>
            <a:p>
              <a:pPr marL="342900" lvl="0" indent="-342900" algn="l">
                <a:lnSpc>
                  <a:spcPct val="250000"/>
                </a:lnSpc>
                <a:buClr>
                  <a:srgbClr val="003399"/>
                </a:buClr>
                <a:buFont typeface="Wingdings" panose="05000000000000000000" pitchFamily="2" charset="2"/>
                <a:buChar char="v"/>
              </a:pPr>
              <a:r>
                <a:rPr lang="fr-FR" sz="3600" noProof="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Systèmes d'exploitation libres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0"/>
            <a:ext cx="7553325" cy="10287000"/>
            <a:chOff x="0" y="0"/>
            <a:chExt cx="117020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208" cy="1593725"/>
            </a:xfrm>
            <a:custGeom>
              <a:avLst/>
              <a:gdLst/>
              <a:ahLst/>
              <a:cxnLst/>
              <a:rect l="l" t="t" r="r" b="b"/>
              <a:pathLst>
                <a:path w="1170208" h="1593725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35" r="-13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55864" y="716756"/>
            <a:ext cx="9467850" cy="8083888"/>
            <a:chOff x="-14515" y="66675"/>
            <a:chExt cx="12623800" cy="10778517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109980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dirty="0">
                  <a:solidFill>
                    <a:srgbClr val="1F497D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Conclusion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4515" y="1803400"/>
              <a:ext cx="12623800" cy="90417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 algn="l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r-FR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Le logiciel libre repose sur des principes de liberté et de partage.</a:t>
              </a:r>
            </a:p>
            <a:p>
              <a:pPr marL="342900" lvl="0" indent="-342900" algn="l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r-FR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Il est encadré par des licences juridiques qui garantissent ces libertés.</a:t>
              </a:r>
            </a:p>
            <a:p>
              <a:pPr marL="342900" lvl="0" indent="-342900" algn="l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r-FR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Linux existe en plusieurs distributions chaque distribution répond à un besoin spécifique.</a:t>
              </a:r>
            </a:p>
            <a:p>
              <a:pPr marL="342900" lvl="0" indent="-342900" algn="l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r-FR" sz="2800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Le terminal est un outil qui permet de communiquer avec le système à l’aide de commandes textuelles.</a:t>
              </a:r>
              <a:endParaRPr lang="en-US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33425"/>
            <a:ext cx="57531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Objectifs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44349" y="2933700"/>
            <a:ext cx="14729051" cy="5919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200000"/>
              </a:lnSpc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 module introduit les concepts fondamentaux des logiciels libres et open source et leur importance dans le domaine scientifique .</a:t>
            </a:r>
          </a:p>
          <a:p>
            <a:pPr marL="0" lvl="0" indent="0" algn="l">
              <a:lnSpc>
                <a:spcPct val="200000"/>
              </a:lnSpc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Il permet de :</a:t>
            </a:r>
          </a:p>
          <a:p>
            <a:pPr marL="457200" lvl="0" indent="-457200" algn="l">
              <a:lnSpc>
                <a:spcPct val="200000"/>
              </a:lnSpc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comprendre les principes du logiciel libre</a:t>
            </a:r>
          </a:p>
          <a:p>
            <a:pPr marL="457200" lvl="0" indent="-457200" algn="l">
              <a:lnSpc>
                <a:spcPct val="200000"/>
              </a:lnSpc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découvrir les systèmes Linux</a:t>
            </a:r>
          </a:p>
          <a:p>
            <a:pPr marL="457200" lvl="0" indent="-457200" algn="l">
              <a:lnSpc>
                <a:spcPct val="200000"/>
              </a:lnSpc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apprendre à utiliser le terminal</a:t>
            </a:r>
          </a:p>
          <a:p>
            <a:pPr marL="457200" lvl="0" indent="-457200" algn="l">
              <a:lnSpc>
                <a:spcPct val="200000"/>
              </a:lnSpc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maîtriser des outils bureautiques libres (Writer, Calc)</a:t>
            </a:r>
            <a:endParaRPr lang="en-US" sz="2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6750" y="2168023"/>
            <a:ext cx="719137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Module : Logiciels libres et Open Source</a:t>
            </a:r>
            <a:endParaRPr lang="en-US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ACDF7-F79D-7FB2-7883-B736BEDC7F04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A28F-5495-27F9-5CFB-F5D182FD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928D9A7-E8E7-C7A7-3D18-6682DFC7FA0F}"/>
              </a:ext>
            </a:extLst>
          </p:cNvPr>
          <p:cNvSpPr txBox="1"/>
          <p:nvPr/>
        </p:nvSpPr>
        <p:spPr>
          <a:xfrm>
            <a:off x="666750" y="733425"/>
            <a:ext cx="137350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Fondements du logiciel libre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5DB2C57-54E6-D953-B4B5-06486340A0D8}"/>
              </a:ext>
            </a:extLst>
          </p:cNvPr>
          <p:cNvSpPr txBox="1"/>
          <p:nvPr/>
        </p:nvSpPr>
        <p:spPr>
          <a:xfrm>
            <a:off x="1044349" y="2933700"/>
            <a:ext cx="14729051" cy="678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200000"/>
              </a:lnSpc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développement des technologies numériques a conduit à une large utilisation de logiciels propriétaires, dont le code source est fermé et contrôlé par des entreprises.</a:t>
            </a:r>
          </a:p>
          <a:p>
            <a:pPr marL="0" lvl="0" indent="0" algn="l">
              <a:lnSpc>
                <a:spcPct val="200000"/>
              </a:lnSpc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 réponse à ces limites, le mouvement du logiciel libre est apparu avec pour objectif de redonner aux utilisateurs le contrôle sur les logiciels qu’ils utilisent.</a:t>
            </a:r>
          </a:p>
          <a:p>
            <a:pPr marL="0" lvl="0" indent="0" algn="l">
              <a:lnSpc>
                <a:spcPct val="200000"/>
              </a:lnSpc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les logiciels libres et open sources proposent une autre approche :</a:t>
            </a:r>
          </a:p>
          <a:p>
            <a:pPr marL="457200" lvl="0" indent="-457200" algn="l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un accès au code source</a:t>
            </a:r>
          </a:p>
          <a:p>
            <a:pPr marL="457200" lvl="0" indent="-457200" algn="l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 possibilité de comprendre, modifier et partager les logiciels</a:t>
            </a:r>
          </a:p>
          <a:p>
            <a:pPr marL="0" lvl="0" indent="0" algn="l">
              <a:lnSpc>
                <a:spcPct val="200000"/>
              </a:lnSpc>
            </a:pPr>
            <a:endParaRPr lang="en-US" sz="2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4239373-730A-5D88-D103-10962C49E431}"/>
              </a:ext>
            </a:extLst>
          </p:cNvPr>
          <p:cNvSpPr txBox="1"/>
          <p:nvPr/>
        </p:nvSpPr>
        <p:spPr>
          <a:xfrm>
            <a:off x="666750" y="2168023"/>
            <a:ext cx="7191375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99633-FBB1-5F9E-BFE5-0C2A0AC83661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13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F5B98-F0B3-48D3-B3CC-78984793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220D81E-B25A-8862-ECEC-A955C97E2AEE}"/>
              </a:ext>
            </a:extLst>
          </p:cNvPr>
          <p:cNvSpPr txBox="1"/>
          <p:nvPr/>
        </p:nvSpPr>
        <p:spPr>
          <a:xfrm>
            <a:off x="666750" y="733425"/>
            <a:ext cx="137350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Fondements du logiciel libre </a:t>
            </a:r>
            <a:endParaRPr lang="fr-FR" sz="8000" noProof="0" dirty="0">
              <a:solidFill>
                <a:srgbClr val="1F497D"/>
              </a:solidFill>
              <a:latin typeface="Georgia Pro Light"/>
              <a:ea typeface="Georgia Pro Light"/>
              <a:cs typeface="Georgia Pro Light"/>
              <a:sym typeface="Georgia Pr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0B9D8-2CAB-B1AA-6521-04D81364F536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574F52E-510C-202D-F8BE-52B31A5B791A}"/>
              </a:ext>
            </a:extLst>
          </p:cNvPr>
          <p:cNvSpPr txBox="1"/>
          <p:nvPr/>
        </p:nvSpPr>
        <p:spPr>
          <a:xfrm>
            <a:off x="2276475" y="2888356"/>
            <a:ext cx="137350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 Pro Light"/>
              </a:rPr>
              <a:t>logiciel libre ≠ Open</a:t>
            </a:r>
            <a:r>
              <a:rPr lang="fr-FR" sz="8000" noProof="0" dirty="0">
                <a:solidFill>
                  <a:srgbClr val="1F497D"/>
                </a:solidFill>
                <a:latin typeface="Times New Roman" panose="02020603050405020304" pitchFamily="18" charset="0"/>
                <a:ea typeface="Georgia Pro Light"/>
                <a:cs typeface="Times New Roman" panose="02020603050405020304" pitchFamily="18" charset="0"/>
                <a:sym typeface="Georgia Pro Light"/>
              </a:rPr>
              <a:t> source </a:t>
            </a: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93B8871-4445-A9B0-CF68-B7D5D068669B}"/>
              </a:ext>
            </a:extLst>
          </p:cNvPr>
          <p:cNvSpPr/>
          <p:nvPr/>
        </p:nvSpPr>
        <p:spPr>
          <a:xfrm>
            <a:off x="4654088" y="3848100"/>
            <a:ext cx="609600" cy="1905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58085-5689-57E1-501F-304D3428129D}"/>
              </a:ext>
            </a:extLst>
          </p:cNvPr>
          <p:cNvSpPr/>
          <p:nvPr/>
        </p:nvSpPr>
        <p:spPr>
          <a:xfrm>
            <a:off x="8575444" y="5871087"/>
            <a:ext cx="5029200" cy="35718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Vision plus pratique et économique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Met l’accent sur 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qualité du code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Sécurité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Fiabilité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innovation rapide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B78B9-A2D5-5086-4F2A-55941A37DCB8}"/>
              </a:ext>
            </a:extLst>
          </p:cNvPr>
          <p:cNvSpPr/>
          <p:nvPr/>
        </p:nvSpPr>
        <p:spPr>
          <a:xfrm>
            <a:off x="2939588" y="5871087"/>
            <a:ext cx="4038600" cy="35718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Vision éthique et sociale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Met l’accent sur 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Utiliser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Étudier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Modifier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</a:rPr>
              <a:t>redistribuer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846DA30-9DEB-B6F3-CAFD-C541FE34E511}"/>
              </a:ext>
            </a:extLst>
          </p:cNvPr>
          <p:cNvSpPr/>
          <p:nvPr/>
        </p:nvSpPr>
        <p:spPr>
          <a:xfrm>
            <a:off x="10785244" y="3857249"/>
            <a:ext cx="609600" cy="1905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05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9CF8-9C4F-38E7-4DAD-BB389308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97276EE-F454-902F-001F-7BBD395A0465}"/>
              </a:ext>
            </a:extLst>
          </p:cNvPr>
          <p:cNvSpPr txBox="1"/>
          <p:nvPr/>
        </p:nvSpPr>
        <p:spPr>
          <a:xfrm>
            <a:off x="666750" y="733425"/>
            <a:ext cx="137350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Fondements du logiciel libre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D563045-32C2-93AE-49B5-22A79EECD351}"/>
              </a:ext>
            </a:extLst>
          </p:cNvPr>
          <p:cNvSpPr txBox="1"/>
          <p:nvPr/>
        </p:nvSpPr>
        <p:spPr>
          <a:xfrm>
            <a:off x="666751" y="2933700"/>
            <a:ext cx="15106650" cy="123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fr-FR" sz="2800" noProof="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Les licences libres sont des instruments juridiques essentiels qui définissent précisément les droits et obligations liées à l'utilisation, la modification et la redistribution des logiciels.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BBBCD45-43A9-D1B3-B5D1-940508D55C35}"/>
              </a:ext>
            </a:extLst>
          </p:cNvPr>
          <p:cNvSpPr txBox="1"/>
          <p:nvPr/>
        </p:nvSpPr>
        <p:spPr>
          <a:xfrm>
            <a:off x="666750" y="2168023"/>
            <a:ext cx="7191375" cy="4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Cadre juridique et licences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8490F-47CB-7E25-0EDE-39C12821B25C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DDEA8F-4633-8A89-4CC9-3392E2CB8739}"/>
              </a:ext>
            </a:extLst>
          </p:cNvPr>
          <p:cNvGrpSpPr/>
          <p:nvPr/>
        </p:nvGrpSpPr>
        <p:grpSpPr>
          <a:xfrm>
            <a:off x="2819400" y="4491517"/>
            <a:ext cx="11229206" cy="5341235"/>
            <a:chOff x="2258192" y="4526664"/>
            <a:chExt cx="11229206" cy="534123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50761-E329-A358-2B54-41902DBA9BC9}"/>
                </a:ext>
              </a:extLst>
            </p:cNvPr>
            <p:cNvSpPr/>
            <p:nvPr/>
          </p:nvSpPr>
          <p:spPr>
            <a:xfrm>
              <a:off x="6731114" y="4526664"/>
              <a:ext cx="2977923" cy="1233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Licences</a:t>
              </a:r>
              <a:endParaRPr lang="fr-FR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8E6BB4-759A-DFF4-096C-AA160D6CE88F}"/>
                </a:ext>
              </a:extLst>
            </p:cNvPr>
            <p:cNvSpPr/>
            <p:nvPr/>
          </p:nvSpPr>
          <p:spPr>
            <a:xfrm>
              <a:off x="2906497" y="6899960"/>
              <a:ext cx="1722325" cy="1233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GPL</a:t>
              </a:r>
              <a:endParaRPr lang="fr-FR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F5DAF1B-D6E2-AA58-AD28-06DD62E286CF}"/>
                </a:ext>
              </a:extLst>
            </p:cNvPr>
            <p:cNvSpPr/>
            <p:nvPr/>
          </p:nvSpPr>
          <p:spPr>
            <a:xfrm>
              <a:off x="4957591" y="6899960"/>
              <a:ext cx="1722325" cy="1233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LGPL</a:t>
              </a:r>
              <a:endParaRPr lang="fr-FR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1BAABD5-A3B2-E8A3-A57B-547789C75BD6}"/>
                </a:ext>
              </a:extLst>
            </p:cNvPr>
            <p:cNvSpPr/>
            <p:nvPr/>
          </p:nvSpPr>
          <p:spPr>
            <a:xfrm>
              <a:off x="6996962" y="6899960"/>
              <a:ext cx="1722325" cy="1233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BSD</a:t>
              </a:r>
              <a:endParaRPr lang="fr-FR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5453B4-EDE4-5CFC-A970-D893010433C3}"/>
                </a:ext>
              </a:extLst>
            </p:cNvPr>
            <p:cNvSpPr/>
            <p:nvPr/>
          </p:nvSpPr>
          <p:spPr>
            <a:xfrm>
              <a:off x="9036333" y="6899960"/>
              <a:ext cx="1722325" cy="1233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MIT</a:t>
              </a:r>
              <a:endParaRPr lang="fr-FR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A92E189-7988-A8E7-6023-929A1CE40C89}"/>
                </a:ext>
              </a:extLst>
            </p:cNvPr>
            <p:cNvSpPr/>
            <p:nvPr/>
          </p:nvSpPr>
          <p:spPr>
            <a:xfrm>
              <a:off x="11075704" y="6899960"/>
              <a:ext cx="2135822" cy="12336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Apache</a:t>
              </a:r>
              <a:endParaRPr lang="fr-FR" dirty="0"/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EFE0A234-BCE2-0197-CA60-C566FAFFFC36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 rot="5400000">
              <a:off x="5424056" y="4103939"/>
              <a:ext cx="1139625" cy="4452416"/>
            </a:xfrm>
            <a:prstGeom prst="bent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35CA9DA8-172B-7BFA-9BC5-C14EBE158530}"/>
                </a:ext>
              </a:extLst>
            </p:cNvPr>
            <p:cNvCxnSpPr>
              <a:stCxn id="5" idx="2"/>
              <a:endCxn id="9" idx="0"/>
            </p:cNvCxnSpPr>
            <p:nvPr/>
          </p:nvCxnSpPr>
          <p:spPr>
            <a:xfrm rot="5400000">
              <a:off x="6449603" y="5129486"/>
              <a:ext cx="1139625" cy="2401322"/>
            </a:xfrm>
            <a:prstGeom prst="bent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346EC8A-95CF-1B5B-1126-9B64A76CF955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8220075" y="5760335"/>
              <a:ext cx="1" cy="113962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EBB922CF-82CD-330C-ABB8-DF5F0C8C8E28}"/>
                </a:ext>
              </a:extLst>
            </p:cNvPr>
            <p:cNvCxnSpPr>
              <a:stCxn id="5" idx="2"/>
              <a:endCxn id="11" idx="0"/>
            </p:cNvCxnSpPr>
            <p:nvPr/>
          </p:nvCxnSpPr>
          <p:spPr>
            <a:xfrm rot="16200000" flipH="1">
              <a:off x="8488974" y="5491437"/>
              <a:ext cx="1139625" cy="1677420"/>
            </a:xfrm>
            <a:prstGeom prst="bent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294DD6A8-6A98-0365-AB59-DEF9155E2B6D}"/>
                </a:ext>
              </a:extLst>
            </p:cNvPr>
            <p:cNvCxnSpPr>
              <a:stCxn id="5" idx="2"/>
              <a:endCxn id="12" idx="0"/>
            </p:cNvCxnSpPr>
            <p:nvPr/>
          </p:nvCxnSpPr>
          <p:spPr>
            <a:xfrm rot="16200000" flipH="1">
              <a:off x="9612033" y="4368377"/>
              <a:ext cx="1139625" cy="3923539"/>
            </a:xfrm>
            <a:prstGeom prst="bent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2F57C9A-7112-115F-3F3A-E6DA2F993278}"/>
                </a:ext>
              </a:extLst>
            </p:cNvPr>
            <p:cNvSpPr/>
            <p:nvPr/>
          </p:nvSpPr>
          <p:spPr>
            <a:xfrm>
              <a:off x="2717346" y="6724654"/>
              <a:ext cx="4127212" cy="22288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</a:rPr>
                <a:t>Licences libres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F1FC6AD-030A-FF89-D847-EE23349C0DAB}"/>
                </a:ext>
              </a:extLst>
            </p:cNvPr>
            <p:cNvSpPr/>
            <p:nvPr/>
          </p:nvSpPr>
          <p:spPr>
            <a:xfrm>
              <a:off x="6915654" y="6724654"/>
              <a:ext cx="6391443" cy="22288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</a:rPr>
                <a:t>Licences permissives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C5538D0-60DB-D580-A0F1-DF737FD05DF8}"/>
                </a:ext>
              </a:extLst>
            </p:cNvPr>
            <p:cNvSpPr/>
            <p:nvPr/>
          </p:nvSpPr>
          <p:spPr>
            <a:xfrm>
              <a:off x="2258192" y="6566810"/>
              <a:ext cx="11229206" cy="33010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sz="3600" b="1" dirty="0">
                  <a:solidFill>
                    <a:srgbClr val="1F497D"/>
                  </a:solidFill>
                  <a:latin typeface="DM Sans Bold"/>
                </a:rPr>
                <a:t>Licences open source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31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C86A-30AC-54C7-B43A-D04F25B40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E18D073-2709-D4FE-500B-99759735169A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Systèmes d'exploitation libres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DA8AE9E-28E1-DADD-D3C4-BBEBC90AE052}"/>
              </a:ext>
            </a:extLst>
          </p:cNvPr>
          <p:cNvSpPr txBox="1"/>
          <p:nvPr/>
        </p:nvSpPr>
        <p:spPr>
          <a:xfrm>
            <a:off x="666750" y="2609554"/>
            <a:ext cx="15106650" cy="123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fr-FR" sz="2800" noProof="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 système d'exploitation libre est un système dont le code source est accessible et qui garantit aux utilisateurs les libertés fondamentales.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6FC14C6-CDC2-39B6-13A5-4874CC1B8BA8}"/>
              </a:ext>
            </a:extLst>
          </p:cNvPr>
          <p:cNvSpPr txBox="1"/>
          <p:nvPr/>
        </p:nvSpPr>
        <p:spPr>
          <a:xfrm>
            <a:off x="666750" y="2168023"/>
            <a:ext cx="8248650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Introduction et Présentation des distributions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525BC-1704-9665-3BFC-B4B91D26427F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4824F6-DA17-2F48-A1BB-51A6797C2EB3}"/>
              </a:ext>
            </a:extLst>
          </p:cNvPr>
          <p:cNvGrpSpPr/>
          <p:nvPr/>
        </p:nvGrpSpPr>
        <p:grpSpPr>
          <a:xfrm>
            <a:off x="1132667" y="6889749"/>
            <a:ext cx="11934825" cy="2663826"/>
            <a:chOff x="2695574" y="5832475"/>
            <a:chExt cx="11934825" cy="26638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8CE74E4-C464-D42B-F373-5F5D8D0E8F57}"/>
                </a:ext>
              </a:extLst>
            </p:cNvPr>
            <p:cNvSpPr/>
            <p:nvPr/>
          </p:nvSpPr>
          <p:spPr>
            <a:xfrm>
              <a:off x="2695574" y="5832475"/>
              <a:ext cx="11934825" cy="16573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C364A37-2EC6-223D-982D-D8BF2134D960}"/>
                </a:ext>
              </a:extLst>
            </p:cNvPr>
            <p:cNvSpPr/>
            <p:nvPr/>
          </p:nvSpPr>
          <p:spPr>
            <a:xfrm>
              <a:off x="3057453" y="6053455"/>
              <a:ext cx="2076123" cy="1215390"/>
            </a:xfrm>
            <a:prstGeom prst="roundRect">
              <a:avLst>
                <a:gd name="adj" fmla="val 10000"/>
              </a:avLst>
            </a:prstGeom>
            <a:blipFill dpi="0" rotWithShape="1"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l="25237" t="12905" r="27235" b="1200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C296A2-DEF3-5F8F-5C94-060889828702}"/>
                </a:ext>
              </a:extLst>
            </p:cNvPr>
            <p:cNvSpPr/>
            <p:nvPr/>
          </p:nvSpPr>
          <p:spPr>
            <a:xfrm>
              <a:off x="3057453" y="7489823"/>
              <a:ext cx="2076124" cy="1006477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3" rIns="318329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Ubuntu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1807895-3723-3BC7-311D-8B2E05822191}"/>
                </a:ext>
              </a:extLst>
            </p:cNvPr>
            <p:cNvSpPr/>
            <p:nvPr/>
          </p:nvSpPr>
          <p:spPr>
            <a:xfrm>
              <a:off x="5341189" y="6053455"/>
              <a:ext cx="2076123" cy="1215390"/>
            </a:xfrm>
            <a:prstGeom prst="roundRect">
              <a:avLst>
                <a:gd name="adj" fmla="val 10000"/>
              </a:avLst>
            </a:prstGeom>
            <a:blipFill dpi="0" rotWithShape="1"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25346" t="6635" r="21510" b="302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6985F7-6BD1-12B2-2547-DE0453707260}"/>
                </a:ext>
              </a:extLst>
            </p:cNvPr>
            <p:cNvSpPr/>
            <p:nvPr/>
          </p:nvSpPr>
          <p:spPr>
            <a:xfrm>
              <a:off x="5341189" y="7489823"/>
              <a:ext cx="2076123" cy="1006477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3" rIns="318328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Mint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4C74EFA-34EC-532A-7091-673A03A4FFD1}"/>
                </a:ext>
              </a:extLst>
            </p:cNvPr>
            <p:cNvSpPr/>
            <p:nvPr/>
          </p:nvSpPr>
          <p:spPr>
            <a:xfrm>
              <a:off x="7624924" y="6053455"/>
              <a:ext cx="2076123" cy="1215390"/>
            </a:xfrm>
            <a:prstGeom prst="roundRect">
              <a:avLst>
                <a:gd name="adj" fmla="val 10000"/>
              </a:avLst>
            </a:prstGeom>
            <a:blipFill dpi="0" rotWithShape="1"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28142" t="364" r="15664" b="410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708A0F-2675-1DF3-6428-6F1A41E5162C}"/>
                </a:ext>
              </a:extLst>
            </p:cNvPr>
            <p:cNvSpPr/>
            <p:nvPr/>
          </p:nvSpPr>
          <p:spPr>
            <a:xfrm>
              <a:off x="7624924" y="7489824"/>
              <a:ext cx="2076123" cy="1006476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2" rIns="318328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 err="1"/>
                <a:t>fedora</a:t>
              </a:r>
              <a:endParaRPr lang="fr-FR" sz="3600" kern="1200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A454808-150A-8624-5206-9CA32B158825}"/>
                </a:ext>
              </a:extLst>
            </p:cNvPr>
            <p:cNvSpPr/>
            <p:nvPr/>
          </p:nvSpPr>
          <p:spPr>
            <a:xfrm>
              <a:off x="9908660" y="6053455"/>
              <a:ext cx="2076123" cy="1215390"/>
            </a:xfrm>
            <a:prstGeom prst="roundRect">
              <a:avLst>
                <a:gd name="adj" fmla="val 10000"/>
              </a:avLst>
            </a:prstGeom>
            <a:blipFill dpi="0" rotWithShape="1"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l="21894" t="365" r="18352" b="-194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8D73640-A148-BE3A-1295-02F664DB0607}"/>
                </a:ext>
              </a:extLst>
            </p:cNvPr>
            <p:cNvSpPr/>
            <p:nvPr/>
          </p:nvSpPr>
          <p:spPr>
            <a:xfrm>
              <a:off x="9908660" y="7489824"/>
              <a:ext cx="2076123" cy="1006476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2" rIns="318328" bIns="318328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Debian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11B539D-EFB4-45C6-E3D4-0E43576F6932}"/>
                </a:ext>
              </a:extLst>
            </p:cNvPr>
            <p:cNvSpPr/>
            <p:nvPr/>
          </p:nvSpPr>
          <p:spPr>
            <a:xfrm>
              <a:off x="12192396" y="6053455"/>
              <a:ext cx="2076123" cy="121539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7"/>
              <a:srcRect/>
              <a:stretch>
                <a:fillRect l="22003" t="-5904" r="11011" b="-7974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A6A2F3E-A13E-7D55-75E4-E1476F8116AE}"/>
                </a:ext>
              </a:extLst>
            </p:cNvPr>
            <p:cNvSpPr/>
            <p:nvPr/>
          </p:nvSpPr>
          <p:spPr>
            <a:xfrm>
              <a:off x="12192396" y="7489825"/>
              <a:ext cx="2076123" cy="1006476"/>
            </a:xfrm>
            <a:custGeom>
              <a:avLst/>
              <a:gdLst>
                <a:gd name="csX0" fmla="*/ 212693 w 2076123"/>
                <a:gd name="csY0" fmla="*/ 0 h 2025650"/>
                <a:gd name="csX1" fmla="*/ 1863430 w 2076123"/>
                <a:gd name="csY1" fmla="*/ 0 h 2025650"/>
                <a:gd name="csX2" fmla="*/ 2076123 w 2076123"/>
                <a:gd name="csY2" fmla="*/ 212693 h 2025650"/>
                <a:gd name="csX3" fmla="*/ 2076123 w 2076123"/>
                <a:gd name="csY3" fmla="*/ 2025650 h 2025650"/>
                <a:gd name="csX4" fmla="*/ 2076123 w 2076123"/>
                <a:gd name="csY4" fmla="*/ 2025650 h 2025650"/>
                <a:gd name="csX5" fmla="*/ 0 w 2076123"/>
                <a:gd name="csY5" fmla="*/ 2025650 h 2025650"/>
                <a:gd name="csX6" fmla="*/ 0 w 2076123"/>
                <a:gd name="csY6" fmla="*/ 2025650 h 2025650"/>
                <a:gd name="csX7" fmla="*/ 0 w 2076123"/>
                <a:gd name="csY7" fmla="*/ 212693 h 2025650"/>
                <a:gd name="csX8" fmla="*/ 212693 w 2076123"/>
                <a:gd name="csY8" fmla="*/ 0 h 2025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76123" h="2025650">
                  <a:moveTo>
                    <a:pt x="1863430" y="2025650"/>
                  </a:moveTo>
                  <a:lnTo>
                    <a:pt x="212693" y="2025650"/>
                  </a:lnTo>
                  <a:cubicBezTo>
                    <a:pt x="95226" y="2025650"/>
                    <a:pt x="0" y="1930424"/>
                    <a:pt x="0" y="181295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76123" y="0"/>
                  </a:lnTo>
                  <a:lnTo>
                    <a:pt x="2076123" y="0"/>
                  </a:lnTo>
                  <a:lnTo>
                    <a:pt x="2076123" y="1812957"/>
                  </a:lnTo>
                  <a:cubicBezTo>
                    <a:pt x="2076123" y="1930424"/>
                    <a:pt x="1980897" y="2025650"/>
                    <a:pt x="1863430" y="202565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28" tIns="256032" rIns="318328" bIns="318329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kern="1200" dirty="0"/>
                <a:t>Kali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D26AB6-FD36-5C71-B2FA-340FB80301EC}"/>
              </a:ext>
            </a:extLst>
          </p:cNvPr>
          <p:cNvGrpSpPr/>
          <p:nvPr/>
        </p:nvGrpSpPr>
        <p:grpSpPr>
          <a:xfrm>
            <a:off x="5379845" y="3933016"/>
            <a:ext cx="3533941" cy="2062958"/>
            <a:chOff x="7350554" y="4436254"/>
            <a:chExt cx="3533941" cy="206295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B69314-8120-3ABF-C3E3-4830DDD2F6B6}"/>
                </a:ext>
              </a:extLst>
            </p:cNvPr>
            <p:cNvSpPr/>
            <p:nvPr/>
          </p:nvSpPr>
          <p:spPr>
            <a:xfrm>
              <a:off x="7350554" y="5442730"/>
              <a:ext cx="3533939" cy="1056482"/>
            </a:xfrm>
            <a:custGeom>
              <a:avLst/>
              <a:gdLst>
                <a:gd name="csX0" fmla="*/ 234696 w 3321903"/>
                <a:gd name="csY0" fmla="*/ 0 h 2235200"/>
                <a:gd name="csX1" fmla="*/ 3087207 w 3321903"/>
                <a:gd name="csY1" fmla="*/ 0 h 2235200"/>
                <a:gd name="csX2" fmla="*/ 3321903 w 3321903"/>
                <a:gd name="csY2" fmla="*/ 234696 h 2235200"/>
                <a:gd name="csX3" fmla="*/ 3321903 w 3321903"/>
                <a:gd name="csY3" fmla="*/ 2235200 h 2235200"/>
                <a:gd name="csX4" fmla="*/ 3321903 w 3321903"/>
                <a:gd name="csY4" fmla="*/ 2235200 h 2235200"/>
                <a:gd name="csX5" fmla="*/ 0 w 3321903"/>
                <a:gd name="csY5" fmla="*/ 2235200 h 2235200"/>
                <a:gd name="csX6" fmla="*/ 0 w 3321903"/>
                <a:gd name="csY6" fmla="*/ 2235200 h 2235200"/>
                <a:gd name="csX7" fmla="*/ 0 w 3321903"/>
                <a:gd name="csY7" fmla="*/ 234696 h 2235200"/>
                <a:gd name="csX8" fmla="*/ 234696 w 3321903"/>
                <a:gd name="csY8" fmla="*/ 0 h 2235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321903" h="2235200">
                  <a:moveTo>
                    <a:pt x="3087207" y="2235200"/>
                  </a:moveTo>
                  <a:lnTo>
                    <a:pt x="234696" y="2235200"/>
                  </a:lnTo>
                  <a:cubicBezTo>
                    <a:pt x="105077" y="2235200"/>
                    <a:pt x="0" y="2130123"/>
                    <a:pt x="0" y="200050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3321903" y="0"/>
                  </a:lnTo>
                  <a:lnTo>
                    <a:pt x="3321903" y="0"/>
                  </a:lnTo>
                  <a:lnTo>
                    <a:pt x="3321903" y="2000504"/>
                  </a:lnTo>
                  <a:cubicBezTo>
                    <a:pt x="3321903" y="2130123"/>
                    <a:pt x="3216826" y="2235200"/>
                    <a:pt x="3087207" y="22352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1021" tIns="462281" rIns="531020" bIns="531020" numCol="1" spcCol="1270" anchor="t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kern="1200" dirty="0"/>
                <a:t>Linux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BB908EF-05EE-0DD5-1501-4E9F30C466A6}"/>
                </a:ext>
              </a:extLst>
            </p:cNvPr>
            <p:cNvSpPr/>
            <p:nvPr/>
          </p:nvSpPr>
          <p:spPr>
            <a:xfrm>
              <a:off x="7350555" y="4436254"/>
              <a:ext cx="3533940" cy="14242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B89CC2C-878B-125A-B6F7-C090F6AAD13C}"/>
                </a:ext>
              </a:extLst>
            </p:cNvPr>
            <p:cNvSpPr/>
            <p:nvPr/>
          </p:nvSpPr>
          <p:spPr>
            <a:xfrm>
              <a:off x="7483048" y="4546574"/>
              <a:ext cx="3321903" cy="134112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/>
              <a:srcRect/>
              <a:stretch>
                <a:fillRect l="36367" t="4341" r="34773" b="1254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4" name="Arrow: Down 43">
            <a:extLst>
              <a:ext uri="{FF2B5EF4-FFF2-40B4-BE49-F238E27FC236}">
                <a16:creationId xmlns:a16="http://schemas.microsoft.com/office/drawing/2014/main" id="{9576A9C2-F7E1-D28B-3D2C-0228561FAD33}"/>
              </a:ext>
            </a:extLst>
          </p:cNvPr>
          <p:cNvSpPr/>
          <p:nvPr/>
        </p:nvSpPr>
        <p:spPr>
          <a:xfrm>
            <a:off x="6858000" y="6106464"/>
            <a:ext cx="762000" cy="6715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CCB3F40-D194-94F7-A428-9E40F3615DDF}"/>
              </a:ext>
            </a:extLst>
          </p:cNvPr>
          <p:cNvSpPr/>
          <p:nvPr/>
        </p:nvSpPr>
        <p:spPr>
          <a:xfrm>
            <a:off x="5181600" y="3843225"/>
            <a:ext cx="8248650" cy="22632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0F1CD8C-5705-0F43-05E6-921BB288C410}"/>
              </a:ext>
            </a:extLst>
          </p:cNvPr>
          <p:cNvSpPr/>
          <p:nvPr/>
        </p:nvSpPr>
        <p:spPr>
          <a:xfrm>
            <a:off x="9527424" y="4524244"/>
            <a:ext cx="3533940" cy="768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Noyau (kernel)</a:t>
            </a:r>
            <a:r>
              <a:rPr lang="fr-FR" dirty="0"/>
              <a:t>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CD2D82-83A4-3A9B-4CB6-B80409A1E2B2}"/>
              </a:ext>
            </a:extLst>
          </p:cNvPr>
          <p:cNvSpPr/>
          <p:nvPr/>
        </p:nvSpPr>
        <p:spPr>
          <a:xfrm>
            <a:off x="810880" y="6771840"/>
            <a:ext cx="15648320" cy="29436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E04D3A3-DB0D-49FC-CE56-6893240F0955}"/>
              </a:ext>
            </a:extLst>
          </p:cNvPr>
          <p:cNvSpPr/>
          <p:nvPr/>
        </p:nvSpPr>
        <p:spPr>
          <a:xfrm>
            <a:off x="13485750" y="7718424"/>
            <a:ext cx="2576964" cy="768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distributions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97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115B-739C-7C98-30DA-E766BE27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F93982B-EDE4-4F94-27AA-BC9C323B12A8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Exemples de de distribution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2E11E-8E5F-7BE6-0F1C-42F05115DDD8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2CB6A-8110-E91D-1B1F-65B75B3C5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3225"/>
            <a:ext cx="13011150" cy="73152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FE42D50-8C98-920E-D105-BD11A67E9585}"/>
              </a:ext>
            </a:extLst>
          </p:cNvPr>
          <p:cNvSpPr txBox="1"/>
          <p:nvPr/>
        </p:nvSpPr>
        <p:spPr>
          <a:xfrm>
            <a:off x="666750" y="1861939"/>
            <a:ext cx="8248650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Linux Mint</a:t>
            </a:r>
          </a:p>
        </p:txBody>
      </p:sp>
    </p:spTree>
    <p:extLst>
      <p:ext uri="{BB962C8B-B14F-4D97-AF65-F5344CB8AC3E}">
        <p14:creationId xmlns:p14="http://schemas.microsoft.com/office/powerpoint/2010/main" val="158852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9F07-6DE3-DFC8-B3D4-7F38C3FB0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CA55F49-C32D-BCF0-5ED7-F847B0AA6C01}"/>
              </a:ext>
            </a:extLst>
          </p:cNvPr>
          <p:cNvSpPr txBox="1"/>
          <p:nvPr/>
        </p:nvSpPr>
        <p:spPr>
          <a:xfrm>
            <a:off x="666750" y="733425"/>
            <a:ext cx="1533525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fr-FR" sz="8000" noProof="0" dirty="0">
                <a:solidFill>
                  <a:srgbClr val="1F497D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Exemples de de distribution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EC853-2448-CD53-97A6-6E218C27DDCE}"/>
              </a:ext>
            </a:extLst>
          </p:cNvPr>
          <p:cNvSpPr/>
          <p:nvPr/>
        </p:nvSpPr>
        <p:spPr>
          <a:xfrm>
            <a:off x="17221200" y="0"/>
            <a:ext cx="152400" cy="1028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A31C337-BF30-DED6-D1C9-E5D31DADFBA9}"/>
              </a:ext>
            </a:extLst>
          </p:cNvPr>
          <p:cNvSpPr txBox="1"/>
          <p:nvPr/>
        </p:nvSpPr>
        <p:spPr>
          <a:xfrm>
            <a:off x="666750" y="1861939"/>
            <a:ext cx="8248650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fr-FR" sz="2600" b="1" dirty="0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Linux </a:t>
            </a:r>
            <a:r>
              <a:rPr lang="fr-FR" sz="2600" b="1" dirty="0" err="1">
                <a:solidFill>
                  <a:srgbClr val="1F497D"/>
                </a:solidFill>
                <a:latin typeface="DM Sans Bold"/>
                <a:ea typeface="DM Sans Bold"/>
                <a:cs typeface="DM Sans Bold"/>
                <a:sym typeface="DM Sans Bold"/>
              </a:rPr>
              <a:t>Zorin</a:t>
            </a:r>
            <a:endParaRPr lang="fr-FR" sz="2600" b="1" dirty="0">
              <a:solidFill>
                <a:srgbClr val="1F497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697F-68DE-384C-617E-E2D4C792F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67924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971</Words>
  <Application>Microsoft Office PowerPoint</Application>
  <PresentationFormat>Custom</PresentationFormat>
  <Paragraphs>179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Georgia Pro Light</vt:lpstr>
      <vt:lpstr>DM Sans</vt:lpstr>
      <vt:lpstr>Times New Roman</vt:lpstr>
      <vt:lpstr>DM Sans Bold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hafit</cp:lastModifiedBy>
  <cp:revision>24</cp:revision>
  <dcterms:created xsi:type="dcterms:W3CDTF">2006-08-16T00:00:00Z</dcterms:created>
  <dcterms:modified xsi:type="dcterms:W3CDTF">2026-04-10T17:31:36Z</dcterms:modified>
  <dc:identifier>DAHFQGankYA</dc:identifier>
</cp:coreProperties>
</file>