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98C3A28E-CAD4-4300-A1C2-E165DE6C09E6}" type="datetimeFigureOut">
              <a:rPr lang="en-US" smtClean="0"/>
              <a:t>4/17/2026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23713411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C3A28E-CAD4-4300-A1C2-E165DE6C09E6}" type="datetimeFigureOut">
              <a:rPr lang="en-US" smtClean="0"/>
              <a:t>4/17/2026</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4495DD-AE33-4F1A-8FD7-6D7938123A83}" type="slidenum">
              <a:rPr lang="en-US" smtClean="0"/>
              <a:t>‹N°›</a:t>
            </a:fld>
            <a:endParaRPr lang="en-US"/>
          </a:p>
        </p:txBody>
      </p:sp>
    </p:spTree>
    <p:extLst>
      <p:ext uri="{BB962C8B-B14F-4D97-AF65-F5344CB8AC3E}">
        <p14:creationId xmlns:p14="http://schemas.microsoft.com/office/powerpoint/2010/main" val="3051207377"/>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98823" y="-86497"/>
            <a:ext cx="8468496" cy="480837"/>
          </a:xfrm>
          <a:prstGeom prst="rect">
            <a:avLst/>
          </a:prstGeom>
        </p:spPr>
        <p:txBody>
          <a:bodyPr wrap="square">
            <a:spAutoFit/>
          </a:bodyPr>
          <a:lstStyle/>
          <a:p>
            <a:pPr algn="ctr">
              <a:lnSpc>
                <a:spcPct val="115000"/>
              </a:lnSpc>
              <a:spcAft>
                <a:spcPts val="1000"/>
              </a:spcAft>
            </a:pPr>
            <a:r>
              <a:rPr lang="fr-FR" sz="2400" b="1" dirty="0" smtClean="0">
                <a:solidFill>
                  <a:srgbClr val="7030A0"/>
                </a:solidFill>
                <a:latin typeface="Cambria" panose="02040503050406030204" pitchFamily="18" charset="0"/>
                <a:ea typeface="Arial" panose="020B0604020202020204" pitchFamily="34" charset="0"/>
                <a:cs typeface="Calibri" panose="020F0502020204030204" pitchFamily="34" charset="0"/>
              </a:rPr>
              <a:t>Chapitre1</a:t>
            </a: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 : </a:t>
            </a: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fr-FR" sz="2400" b="1" dirty="0" smtClean="0">
              <a:solidFill>
                <a:srgbClr val="7030A0"/>
              </a:solidFill>
              <a:latin typeface="Cambria" panose="02040503050406030204" pitchFamily="18" charset="0"/>
              <a:ea typeface="Arial" panose="020B0604020202020204" pitchFamily="34" charset="0"/>
              <a:cs typeface="Calibri" panose="020F0502020204030204" pitchFamily="34" charset="0"/>
            </a:endParaRPr>
          </a:p>
        </p:txBody>
      </p:sp>
      <p:sp>
        <p:nvSpPr>
          <p:cNvPr id="4" name="ZoneTexte 3"/>
          <p:cNvSpPr txBox="1"/>
          <p:nvPr/>
        </p:nvSpPr>
        <p:spPr>
          <a:xfrm>
            <a:off x="531341" y="605189"/>
            <a:ext cx="11121081" cy="646331"/>
          </a:xfrm>
          <a:prstGeom prst="rect">
            <a:avLst/>
          </a:prstGeom>
          <a:noFill/>
        </p:spPr>
        <p:txBody>
          <a:bodyPr wrap="square" rtlCol="0">
            <a:spAutoFit/>
          </a:bodyPr>
          <a:lstStyle/>
          <a:p>
            <a:r>
              <a:rPr lang="fr-FR" b="1" dirty="0" smtClean="0">
                <a:solidFill>
                  <a:srgbClr val="0070C0"/>
                </a:solidFill>
                <a:latin typeface="Cambria" panose="02040503050406030204" pitchFamily="18" charset="0"/>
              </a:rPr>
              <a:t>Exo 1:</a:t>
            </a:r>
          </a:p>
          <a:p>
            <a:r>
              <a:rPr lang="fr-FR" dirty="0" smtClean="0"/>
              <a:t> </a:t>
            </a:r>
            <a:endParaRPr lang="en-US" dirty="0"/>
          </a:p>
        </p:txBody>
      </p:sp>
      <p:sp>
        <p:nvSpPr>
          <p:cNvPr id="7" name="Rectangle 6"/>
          <p:cNvSpPr/>
          <p:nvPr/>
        </p:nvSpPr>
        <p:spPr>
          <a:xfrm>
            <a:off x="531341" y="993672"/>
            <a:ext cx="11121081" cy="5493812"/>
          </a:xfrm>
          <a:prstGeom prst="rect">
            <a:avLst/>
          </a:prstGeom>
        </p:spPr>
        <p:txBody>
          <a:bodyPr wrap="square">
            <a:spAutoFit/>
          </a:bodyPr>
          <a:lstStyle/>
          <a:p>
            <a:pPr>
              <a:lnSpc>
                <a:spcPct val="150000"/>
              </a:lnSpc>
            </a:pPr>
            <a:r>
              <a:rPr lang="fr-FR" dirty="0" smtClean="0">
                <a:latin typeface="Cambria" panose="02040503050406030204" pitchFamily="18" charset="0"/>
              </a:rPr>
              <a:t>Pour </a:t>
            </a:r>
            <a:r>
              <a:rPr lang="fr-FR" dirty="0">
                <a:latin typeface="Cambria" panose="02040503050406030204" pitchFamily="18" charset="0"/>
              </a:rPr>
              <a:t>chaque définition, </a:t>
            </a:r>
            <a:r>
              <a:rPr lang="fr-FR" b="1" dirty="0">
                <a:solidFill>
                  <a:srgbClr val="00B050"/>
                </a:solidFill>
                <a:latin typeface="Cambria" panose="02040503050406030204" pitchFamily="18" charset="0"/>
              </a:rPr>
              <a:t>identifier les mots-clés</a:t>
            </a:r>
            <a:r>
              <a:rPr lang="fr-FR" dirty="0">
                <a:solidFill>
                  <a:srgbClr val="00B050"/>
                </a:solidFill>
                <a:latin typeface="Cambria" panose="02040503050406030204" pitchFamily="18" charset="0"/>
              </a:rPr>
              <a:t> </a:t>
            </a:r>
            <a:r>
              <a:rPr lang="fr-FR" dirty="0">
                <a:latin typeface="Cambria" panose="02040503050406030204" pitchFamily="18" charset="0"/>
              </a:rPr>
              <a:t>et </a:t>
            </a:r>
            <a:r>
              <a:rPr lang="fr-FR" b="1" dirty="0">
                <a:solidFill>
                  <a:srgbClr val="00B050"/>
                </a:solidFill>
                <a:latin typeface="Cambria" panose="02040503050406030204" pitchFamily="18" charset="0"/>
              </a:rPr>
              <a:t>expliquer leur signification</a:t>
            </a:r>
            <a:r>
              <a:rPr lang="fr-FR" dirty="0" smtClean="0">
                <a:latin typeface="Cambria" panose="02040503050406030204" pitchFamily="18" charset="0"/>
              </a:rPr>
              <a:t>.</a:t>
            </a:r>
          </a:p>
          <a:p>
            <a:pPr>
              <a:lnSpc>
                <a:spcPct val="150000"/>
              </a:lnSpc>
            </a:pPr>
            <a:endParaRPr lang="fr-FR" dirty="0">
              <a:latin typeface="Cambria" panose="02040503050406030204" pitchFamily="18" charset="0"/>
            </a:endParaRPr>
          </a:p>
          <a:p>
            <a:pPr algn="just">
              <a:lnSpc>
                <a:spcPct val="150000"/>
              </a:lnSpc>
            </a:pPr>
            <a:r>
              <a:rPr lang="fr-FR" b="1" dirty="0" smtClean="0">
                <a:solidFill>
                  <a:srgbClr val="00B0F0"/>
                </a:solidFill>
                <a:latin typeface="Cambria" panose="02040503050406030204" pitchFamily="18" charset="0"/>
              </a:rPr>
              <a:t>Définition 1 :</a:t>
            </a:r>
          </a:p>
          <a:p>
            <a:pPr algn="just">
              <a:lnSpc>
                <a:spcPct val="150000"/>
              </a:lnSpc>
            </a:pPr>
            <a:r>
              <a:rPr lang="fr-FR" dirty="0" smtClean="0">
                <a:latin typeface="Cambria" panose="02040503050406030204" pitchFamily="18" charset="0"/>
              </a:rPr>
              <a:t>L’intelligence </a:t>
            </a:r>
            <a:r>
              <a:rPr lang="fr-FR" dirty="0">
                <a:latin typeface="Cambria" panose="02040503050406030204" pitchFamily="18" charset="0"/>
              </a:rPr>
              <a:t>artificielle est une discipline de l’informatique qui permet de créer des systèmes capables d’exécuter des tâches nécessitant normalement l’intelligence humaine, telles que la reconnaissance vocale, la prise de décision et la résolution de problèmes.</a:t>
            </a:r>
          </a:p>
          <a:p>
            <a:pPr algn="just">
              <a:lnSpc>
                <a:spcPct val="150000"/>
              </a:lnSpc>
            </a:pPr>
            <a:r>
              <a:rPr lang="fr-FR" b="1" dirty="0">
                <a:solidFill>
                  <a:srgbClr val="00B0F0"/>
                </a:solidFill>
                <a:latin typeface="Cambria" panose="02040503050406030204" pitchFamily="18" charset="0"/>
              </a:rPr>
              <a:t>Définition 2 </a:t>
            </a:r>
            <a:r>
              <a:rPr lang="fr-FR" b="1" dirty="0" smtClean="0">
                <a:solidFill>
                  <a:srgbClr val="00B0F0"/>
                </a:solidFill>
                <a:latin typeface="Cambria" panose="02040503050406030204" pitchFamily="18" charset="0"/>
              </a:rPr>
              <a:t>:</a:t>
            </a:r>
          </a:p>
          <a:p>
            <a:pPr algn="just">
              <a:lnSpc>
                <a:spcPct val="150000"/>
              </a:lnSpc>
            </a:pPr>
            <a:r>
              <a:rPr lang="fr-FR" dirty="0" smtClean="0">
                <a:latin typeface="Cambria" panose="02040503050406030204" pitchFamily="18" charset="0"/>
              </a:rPr>
              <a:t>L’intelligence </a:t>
            </a:r>
            <a:r>
              <a:rPr lang="fr-FR" dirty="0">
                <a:latin typeface="Cambria" panose="02040503050406030204" pitchFamily="18" charset="0"/>
              </a:rPr>
              <a:t>artificielle désigne l’ensemble des techniques permettant aux machines d’imiter des comportements humains intelligents à partir de données et d’algorithmes.</a:t>
            </a:r>
          </a:p>
          <a:p>
            <a:pPr algn="just">
              <a:lnSpc>
                <a:spcPct val="150000"/>
              </a:lnSpc>
            </a:pPr>
            <a:r>
              <a:rPr lang="fr-FR" b="1" dirty="0">
                <a:solidFill>
                  <a:srgbClr val="00B0F0"/>
                </a:solidFill>
                <a:latin typeface="Cambria" panose="02040503050406030204" pitchFamily="18" charset="0"/>
              </a:rPr>
              <a:t>Définition 3 </a:t>
            </a:r>
            <a:r>
              <a:rPr lang="fr-FR" b="1" dirty="0" smtClean="0">
                <a:solidFill>
                  <a:srgbClr val="00B0F0"/>
                </a:solidFill>
                <a:latin typeface="Cambria" panose="02040503050406030204" pitchFamily="18" charset="0"/>
              </a:rPr>
              <a:t>:</a:t>
            </a:r>
          </a:p>
          <a:p>
            <a:pPr algn="just">
              <a:lnSpc>
                <a:spcPct val="150000"/>
              </a:lnSpc>
            </a:pPr>
            <a:r>
              <a:rPr lang="fr-FR" dirty="0" smtClean="0">
                <a:latin typeface="Cambria" panose="02040503050406030204" pitchFamily="18" charset="0"/>
              </a:rPr>
              <a:t>Le </a:t>
            </a:r>
            <a:r>
              <a:rPr lang="fr-FR" i="1" dirty="0">
                <a:latin typeface="Cambria" panose="02040503050406030204" pitchFamily="18" charset="0"/>
              </a:rPr>
              <a:t>machine learning</a:t>
            </a:r>
            <a:r>
              <a:rPr lang="fr-FR" dirty="0">
                <a:latin typeface="Cambria" panose="02040503050406030204" pitchFamily="18" charset="0"/>
              </a:rPr>
              <a:t> (apprentissage automatique) est une sous-discipline de l’intelligence artificielle qui permet aux machines d’apprendre à partir de données, sans être explicitement programmées, afin d’améliorer leurs performances dans une tâche donnée.</a:t>
            </a:r>
            <a:endParaRPr lang="en-US" sz="1600" dirty="0">
              <a:effectLst/>
              <a:latin typeface="Cambria" panose="020405030504060302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390804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4748</TotalTime>
  <Words>122</Words>
  <Application>Microsoft Office PowerPoint</Application>
  <PresentationFormat>Grand écran</PresentationFormat>
  <Paragraphs>11</Paragraphs>
  <Slides>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Calibri</vt:lpstr>
      <vt:lpstr>Calibri Light</vt:lpstr>
      <vt:lpstr>Cambria</vt:lpstr>
      <vt:lpstr>Thème Office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chap1 IA</dc:title>
  <dc:creator>Yanis</dc:creator>
  <dc:description/>
  <cp:lastModifiedBy>Yanis</cp:lastModifiedBy>
  <cp:revision>171</cp:revision>
  <dcterms:created xsi:type="dcterms:W3CDTF">2025-06-27T17:41:56Z</dcterms:created>
  <dcterms:modified xsi:type="dcterms:W3CDTF">2026-04-17T15:56:30Z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
    <vt:lpwstr>chap1 IA</vt:lpwstr>
  </property>
  <property fmtid="{D5CDD505-2E9C-101B-9397-08002B2CF9AE}" pid="3" name="SlideDescription">
    <vt:lpwstr/>
  </property>
</Properties>
</file>