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8" r:id="rId3"/>
    <p:sldId id="260" r:id="rId4"/>
    <p:sldId id="261" r:id="rId5"/>
    <p:sldId id="262" r:id="rId6"/>
    <p:sldId id="263" r:id="rId7"/>
    <p:sldId id="264" r:id="rId8"/>
    <p:sldId id="265" r:id="rId9"/>
    <p:sldId id="267" r:id="rId10"/>
    <p:sldId id="266" r:id="rId11"/>
    <p:sldId id="268" r:id="rId12"/>
    <p:sldId id="269" r:id="rId13"/>
    <p:sldId id="270" r:id="rId14"/>
    <p:sldId id="271" r:id="rId15"/>
    <p:sldId id="279" r:id="rId16"/>
    <p:sldId id="272" r:id="rId17"/>
    <p:sldId id="273" r:id="rId18"/>
    <p:sldId id="274" r:id="rId19"/>
    <p:sldId id="275" r:id="rId20"/>
    <p:sldId id="276" r:id="rId21"/>
    <p:sldId id="277" r:id="rId22"/>
    <p:sldId id="278" r:id="rId23"/>
    <p:sldId id="282" r:id="rId24"/>
    <p:sldId id="283" r:id="rId25"/>
    <p:sldId id="284" r:id="rId26"/>
    <p:sldId id="286" r:id="rId27"/>
    <p:sldId id="287" r:id="rId28"/>
    <p:sldId id="28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B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23382-986A-4045-B66D-29EF3F7592DF}" type="datetimeFigureOut">
              <a:rPr lang="fr-FR" smtClean="0"/>
              <a:pPr/>
              <a:t>11/12/2015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55FA7-DFCB-458E-B4D6-E55872AE77B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ABFE8-703C-437E-9692-E671F52C0442}" type="slidenum">
              <a:rPr lang="ru-RU"/>
              <a:pPr fontAlgn="base">
                <a:spcBef>
                  <a:spcPct val="0"/>
                </a:spcBef>
                <a:spcAft>
                  <a:spcPct val="0"/>
                </a:spcAft>
                <a:defRPr/>
              </a:pPr>
              <a:t>12</a:t>
            </a:fld>
            <a:endParaRPr lang="ru-RU"/>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BE02C-5638-49F2-AEB2-29163E6CD04B}" type="slidenum">
              <a:rPr lang="ru-RU"/>
              <a:pPr fontAlgn="base">
                <a:spcBef>
                  <a:spcPct val="0"/>
                </a:spcBef>
                <a:spcAft>
                  <a:spcPct val="0"/>
                </a:spcAft>
                <a:defRPr/>
              </a:pPr>
              <a:t>15</a:t>
            </a:fld>
            <a:endParaRPr lang="ru-RU"/>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9767C-6768-442B-AFD3-B84157442F7B}" type="slidenum">
              <a:rPr lang="ru-RU"/>
              <a:pPr fontAlgn="base">
                <a:spcBef>
                  <a:spcPct val="0"/>
                </a:spcBef>
                <a:spcAft>
                  <a:spcPct val="0"/>
                </a:spcAft>
                <a:defRPr/>
              </a:pPr>
              <a:t>23</a:t>
            </a:fld>
            <a:endParaRPr lang="ru-RU"/>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0308A1-640A-4779-88E2-07FDC7FEA584}" type="slidenum">
              <a:rPr lang="ru-RU"/>
              <a:pPr fontAlgn="base">
                <a:spcBef>
                  <a:spcPct val="0"/>
                </a:spcBef>
                <a:spcAft>
                  <a:spcPct val="0"/>
                </a:spcAft>
                <a:defRPr/>
              </a:pPr>
              <a:t>26</a:t>
            </a:fld>
            <a:endParaRPr lang="ru-RU"/>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509BCE-7844-437E-BBE7-A0884CCA8274}" type="slidenum">
              <a:rPr lang="ru-RU"/>
              <a:pPr fontAlgn="base">
                <a:spcBef>
                  <a:spcPct val="0"/>
                </a:spcBef>
                <a:spcAft>
                  <a:spcPct val="0"/>
                </a:spcAft>
                <a:defRPr/>
              </a:pPr>
              <a:t>27</a:t>
            </a:fld>
            <a:endParaRPr lang="ru-RU"/>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srcRect/>
          <a:stretch>
            <a:fillRect/>
          </a:stretch>
        </p:blipFill>
        <p:spPr bwMode="auto">
          <a:xfrm>
            <a:off x="7380288" y="6092825"/>
            <a:ext cx="1406525" cy="43338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4BB8D3-1B59-4D92-825F-9E7CDFD4CFD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3C9F24E-38DA-4139-B7EF-F50B9377DB10}" type="datetimeFigureOut">
              <a:rPr lang="fr-FR" smtClean="0"/>
              <a:pPr/>
              <a:t>11/12/2015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64BB8D3-1B59-4D92-825F-9E7CDFD4CFD2}"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C9F24E-38DA-4139-B7EF-F50B9377DB10}" type="datetimeFigureOut">
              <a:rPr lang="fr-FR" smtClean="0"/>
              <a:pPr/>
              <a:t>11/12/2015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4BB8D3-1B59-4D92-825F-9E7CDFD4CFD2}"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2457456"/>
            <a:ext cx="7851648" cy="1828800"/>
          </a:xfrm>
        </p:spPr>
        <p:txBody>
          <a:bodyPr>
            <a:normAutofit fontScale="90000"/>
          </a:bodyPr>
          <a:lstStyle/>
          <a:p>
            <a:pPr algn="ctr"/>
            <a:r>
              <a:rPr lang="fr-FR" sz="2800" dirty="0" smtClean="0">
                <a:solidFill>
                  <a:srgbClr val="FFFF00"/>
                </a:solidFill>
                <a:latin typeface="Arial Black" pitchFamily="34" charset="0"/>
              </a:rPr>
              <a:t/>
            </a:r>
            <a:br>
              <a:rPr lang="fr-FR" sz="2800" dirty="0" smtClean="0">
                <a:solidFill>
                  <a:srgbClr val="FFFF00"/>
                </a:solidFill>
                <a:latin typeface="Arial Black" pitchFamily="34" charset="0"/>
              </a:rPr>
            </a:br>
            <a:r>
              <a:rPr lang="fr-FR" sz="2800" dirty="0" smtClean="0">
                <a:solidFill>
                  <a:srgbClr val="FFFF00"/>
                </a:solidFill>
                <a:latin typeface="Arial Black" pitchFamily="34" charset="0"/>
              </a:rPr>
              <a:t/>
            </a:r>
            <a:br>
              <a:rPr lang="fr-FR" sz="2800" dirty="0" smtClean="0">
                <a:solidFill>
                  <a:srgbClr val="FFFF00"/>
                </a:solidFill>
                <a:latin typeface="Arial Black" pitchFamily="34" charset="0"/>
              </a:rPr>
            </a:br>
            <a:r>
              <a:rPr lang="fr-FR" sz="2800" dirty="0" smtClean="0">
                <a:solidFill>
                  <a:srgbClr val="FFFF00"/>
                </a:solidFill>
                <a:latin typeface="Arial Black" pitchFamily="34" charset="0"/>
              </a:rPr>
              <a:t>Dégradation des Protéines</a:t>
            </a:r>
            <a:br>
              <a:rPr lang="fr-FR" sz="2800" dirty="0" smtClean="0">
                <a:solidFill>
                  <a:srgbClr val="FFFF00"/>
                </a:solidFill>
                <a:latin typeface="Arial Black" pitchFamily="34" charset="0"/>
              </a:rPr>
            </a:br>
            <a:r>
              <a:rPr lang="fr-FR" sz="2800" dirty="0" smtClean="0">
                <a:solidFill>
                  <a:srgbClr val="FFFF00"/>
                </a:solidFill>
                <a:latin typeface="Arial Black" pitchFamily="34" charset="0"/>
              </a:rPr>
              <a:t> </a:t>
            </a:r>
            <a:br>
              <a:rPr lang="fr-FR" sz="2800" dirty="0" smtClean="0">
                <a:solidFill>
                  <a:srgbClr val="FFFF00"/>
                </a:solidFill>
                <a:latin typeface="Arial Black" pitchFamily="34" charset="0"/>
              </a:rPr>
            </a:br>
            <a:r>
              <a:rPr lang="fr-FR" sz="2800" dirty="0" smtClean="0">
                <a:solidFill>
                  <a:srgbClr val="FFFF00"/>
                </a:solidFill>
                <a:latin typeface="Arial Black" pitchFamily="34" charset="0"/>
              </a:rPr>
              <a:t>  Voie du </a:t>
            </a:r>
            <a:r>
              <a:rPr lang="fr-FR" sz="2800" dirty="0" err="1" smtClean="0">
                <a:solidFill>
                  <a:srgbClr val="FFFF00"/>
                </a:solidFill>
                <a:latin typeface="Arial Black" pitchFamily="34" charset="0"/>
              </a:rPr>
              <a:t>protéasome</a:t>
            </a:r>
            <a:r>
              <a:rPr lang="fr-FR" sz="2800" dirty="0" smtClean="0">
                <a:solidFill>
                  <a:srgbClr val="FFFF00"/>
                </a:solidFill>
                <a:latin typeface="Arial Black" pitchFamily="34" charset="0"/>
              </a:rPr>
              <a:t/>
            </a:r>
            <a:br>
              <a:rPr lang="fr-FR" sz="2800" dirty="0" smtClean="0">
                <a:solidFill>
                  <a:srgbClr val="FFFF00"/>
                </a:solidFill>
                <a:latin typeface="Arial Black" pitchFamily="34" charset="0"/>
              </a:rPr>
            </a:br>
            <a:r>
              <a:rPr lang="fr-FR" sz="2800" dirty="0" smtClean="0">
                <a:solidFill>
                  <a:srgbClr val="FFFF00"/>
                </a:solidFill>
                <a:latin typeface="Arial Black" pitchFamily="34" charset="0"/>
              </a:rPr>
              <a:t> </a:t>
            </a:r>
            <a:br>
              <a:rPr lang="fr-FR" sz="2800" dirty="0" smtClean="0">
                <a:solidFill>
                  <a:srgbClr val="FFFF00"/>
                </a:solidFill>
                <a:latin typeface="Arial Black" pitchFamily="34" charset="0"/>
              </a:rPr>
            </a:br>
            <a:r>
              <a:rPr lang="fr-FR" sz="2800" dirty="0" smtClean="0">
                <a:solidFill>
                  <a:srgbClr val="FFFF00"/>
                </a:solidFill>
                <a:latin typeface="Arial Black" pitchFamily="34" charset="0"/>
              </a:rPr>
              <a:t>voie lysosome </a:t>
            </a:r>
            <a:br>
              <a:rPr lang="fr-FR" sz="2800" dirty="0" smtClean="0">
                <a:solidFill>
                  <a:srgbClr val="FFFF00"/>
                </a:solidFill>
                <a:latin typeface="Arial Black" pitchFamily="34" charset="0"/>
              </a:rPr>
            </a:br>
            <a:r>
              <a:rPr lang="fr-FR" sz="2800" dirty="0" smtClean="0">
                <a:solidFill>
                  <a:srgbClr val="FFFF00"/>
                </a:solidFill>
                <a:latin typeface="Arial Black" pitchFamily="34" charset="0"/>
              </a:rPr>
              <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44463" y="428605"/>
            <a:ext cx="8642379"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aison\Desktop\7. La dégradation des protéines _ protéolyse [biologie cellulaire] - le complexe catalytique (20 S)_files\23_proteasome_degradation_chaine_xl_1.jpg"/>
          <p:cNvPicPr>
            <a:picLocks noChangeAspect="1" noChangeArrowheads="1"/>
          </p:cNvPicPr>
          <p:nvPr/>
        </p:nvPicPr>
        <p:blipFill>
          <a:blip r:embed="rId2"/>
          <a:srcRect/>
          <a:stretch>
            <a:fillRect/>
          </a:stretch>
        </p:blipFill>
        <p:spPr bwMode="auto">
          <a:xfrm>
            <a:off x="605790" y="704850"/>
            <a:ext cx="7932420" cy="54483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42852"/>
            <a:ext cx="8229600" cy="1143000"/>
          </a:xfrm>
        </p:spPr>
        <p:txBody>
          <a:bodyPr>
            <a:normAutofit/>
          </a:bodyPr>
          <a:lstStyle/>
          <a:p>
            <a:r>
              <a:rPr lang="lv-LV" sz="2800" dirty="0" smtClean="0">
                <a:solidFill>
                  <a:srgbClr val="FFFF00"/>
                </a:solidFill>
              </a:rPr>
              <a:t>How the proteasome acts</a:t>
            </a:r>
            <a:r>
              <a:rPr lang="fr-FR" sz="2800" dirty="0" smtClean="0">
                <a:solidFill>
                  <a:srgbClr val="FFFF00"/>
                </a:solidFill>
              </a:rPr>
              <a:t> : Comment agit le </a:t>
            </a:r>
            <a:r>
              <a:rPr lang="fr-FR" sz="2800" dirty="0" err="1" smtClean="0">
                <a:solidFill>
                  <a:srgbClr val="FFFF00"/>
                </a:solidFill>
              </a:rPr>
              <a:t>Protéasome</a:t>
            </a:r>
            <a:r>
              <a:rPr lang="fr-FR" sz="2800" dirty="0" smtClean="0">
                <a:solidFill>
                  <a:srgbClr val="FFFF00"/>
                </a:solidFill>
              </a:rPr>
              <a:t> </a:t>
            </a:r>
            <a:endParaRPr lang="ru-RU" sz="2800" dirty="0" smtClean="0">
              <a:solidFill>
                <a:srgbClr val="FFFF00"/>
              </a:solidFill>
            </a:endParaRPr>
          </a:p>
        </p:txBody>
      </p:sp>
      <p:pic>
        <p:nvPicPr>
          <p:cNvPr id="11267" name="Picture 3" descr="figure 7-26a"/>
          <p:cNvPicPr>
            <a:picLocks noGrp="1" noChangeAspect="1" noChangeArrowheads="1"/>
          </p:cNvPicPr>
          <p:nvPr>
            <p:ph idx="4294967295"/>
          </p:nvPr>
        </p:nvPicPr>
        <p:blipFill>
          <a:blip r:embed="rId3"/>
          <a:srcRect/>
          <a:stretch>
            <a:fillRect/>
          </a:stretch>
        </p:blipFill>
        <p:spPr>
          <a:xfrm>
            <a:off x="215930" y="1971675"/>
            <a:ext cx="8713788" cy="37576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1584" y="214290"/>
            <a:ext cx="3600537" cy="369332"/>
          </a:xfrm>
          <a:prstGeom prst="rect">
            <a:avLst/>
          </a:prstGeom>
        </p:spPr>
        <p:txBody>
          <a:bodyPr wrap="none">
            <a:spAutoFit/>
          </a:bodyPr>
          <a:lstStyle/>
          <a:p>
            <a:r>
              <a:rPr lang="fr-FR" b="1" dirty="0">
                <a:solidFill>
                  <a:srgbClr val="FFFF00"/>
                </a:solidFill>
                <a:latin typeface="Arial Black" pitchFamily="34" charset="0"/>
              </a:rPr>
              <a:t>Les complexes régulateurs</a:t>
            </a:r>
          </a:p>
        </p:txBody>
      </p:sp>
      <p:pic>
        <p:nvPicPr>
          <p:cNvPr id="24578" name="Picture 2" descr="http://ressources.unisciel.fr/biocell/chap7/res/module_Chap7_5.png"/>
          <p:cNvPicPr>
            <a:picLocks noChangeAspect="1" noChangeArrowheads="1"/>
          </p:cNvPicPr>
          <p:nvPr/>
        </p:nvPicPr>
        <p:blipFill>
          <a:blip r:embed="rId2"/>
          <a:srcRect/>
          <a:stretch>
            <a:fillRect/>
          </a:stretch>
        </p:blipFill>
        <p:spPr bwMode="auto">
          <a:xfrm>
            <a:off x="12309475" y="11341100"/>
            <a:ext cx="95250" cy="85725"/>
          </a:xfrm>
          <a:prstGeom prst="rect">
            <a:avLst/>
          </a:prstGeom>
          <a:noFill/>
        </p:spPr>
      </p:pic>
      <p:sp>
        <p:nvSpPr>
          <p:cNvPr id="5" name="Rectangle 4"/>
          <p:cNvSpPr/>
          <p:nvPr/>
        </p:nvSpPr>
        <p:spPr>
          <a:xfrm>
            <a:off x="285720" y="857232"/>
            <a:ext cx="8286808" cy="2308324"/>
          </a:xfrm>
          <a:prstGeom prst="rect">
            <a:avLst/>
          </a:prstGeom>
        </p:spPr>
        <p:txBody>
          <a:bodyPr wrap="square">
            <a:spAutoFit/>
          </a:bodyPr>
          <a:lstStyle/>
          <a:p>
            <a:pPr lvl="0"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Arial" pitchFamily="34" charset="0"/>
              </a:rPr>
              <a:t>L'unité régulatrice PA 700 ( 19 S ) a quatre rôles :</a:t>
            </a:r>
          </a:p>
          <a:p>
            <a:pPr lvl="0" eaLnBrk="0" fontAlgn="base" hangingPunct="0">
              <a:spcBef>
                <a:spcPct val="0"/>
              </a:spcBef>
              <a:spcAft>
                <a:spcPct val="0"/>
              </a:spcAft>
              <a:buFontTx/>
              <a:buAutoNum type="arabicPeriod"/>
            </a:pPr>
            <a:r>
              <a:rPr kumimoji="0" lang="fr-FR" b="0" i="0" u="none" strike="noStrike" cap="none" normalizeH="0" baseline="0" dirty="0" smtClean="0">
                <a:ln>
                  <a:noFill/>
                </a:ln>
                <a:solidFill>
                  <a:srgbClr val="FFFF00"/>
                </a:solidFill>
                <a:effectLst/>
                <a:latin typeface="Arial Black" pitchFamily="34" charset="0"/>
                <a:cs typeface="Arial" pitchFamily="34" charset="0"/>
              </a:rPr>
              <a:t>elle fixe le substrat (récepteur),</a:t>
            </a:r>
            <a:endParaRPr kumimoji="0" lang="fr-FR" b="1" i="0" u="none" strike="noStrike" cap="none" normalizeH="0" baseline="0" dirty="0" smtClean="0">
              <a:ln>
                <a:noFill/>
              </a:ln>
              <a:solidFill>
                <a:srgbClr val="FFFF00"/>
              </a:solidFill>
              <a:effectLst/>
              <a:latin typeface="Arial Black" pitchFamily="34" charset="0"/>
              <a:cs typeface="Arial" pitchFamily="34" charset="0"/>
            </a:endParaRPr>
          </a:p>
          <a:p>
            <a:pPr lvl="0" eaLnBrk="0" fontAlgn="base" hangingPunct="0">
              <a:spcBef>
                <a:spcPct val="0"/>
              </a:spcBef>
              <a:spcAft>
                <a:spcPct val="0"/>
              </a:spcAft>
              <a:buFontTx/>
              <a:buAutoNum type="arabicPeriod" startAt="2"/>
            </a:pPr>
            <a:r>
              <a:rPr kumimoji="0" lang="fr-FR" b="0" i="0" u="none" strike="noStrike" cap="none" normalizeH="0" baseline="0" dirty="0" smtClean="0">
                <a:ln>
                  <a:noFill/>
                </a:ln>
                <a:solidFill>
                  <a:srgbClr val="FFFF00"/>
                </a:solidFill>
                <a:effectLst/>
                <a:latin typeface="Arial Black" pitchFamily="34" charset="0"/>
                <a:cs typeface="Arial" pitchFamily="34" charset="0"/>
              </a:rPr>
              <a:t>elle facilite le dépliage et le passage de la chaîne polypeptidique vers l'intérieur du </a:t>
            </a:r>
            <a:r>
              <a:rPr kumimoji="0" lang="fr-FR" b="0" i="0" u="none" strike="noStrike" cap="none" normalizeH="0" baseline="0" dirty="0" err="1" smtClean="0">
                <a:ln>
                  <a:noFill/>
                </a:ln>
                <a:solidFill>
                  <a:srgbClr val="FFFF00"/>
                </a:solidFill>
                <a:effectLst/>
                <a:latin typeface="Arial Black" pitchFamily="34" charset="0"/>
                <a:cs typeface="Arial" pitchFamily="34" charset="0"/>
              </a:rPr>
              <a:t>protéasome</a:t>
            </a:r>
            <a:r>
              <a:rPr kumimoji="0" lang="fr-FR" b="0" i="0" u="none" strike="noStrike" cap="none" normalizeH="0" baseline="0" dirty="0" smtClean="0">
                <a:ln>
                  <a:noFill/>
                </a:ln>
                <a:solidFill>
                  <a:srgbClr val="FFFF00"/>
                </a:solidFill>
                <a:effectLst/>
                <a:latin typeface="Arial Black" pitchFamily="34" charset="0"/>
                <a:cs typeface="Arial" pitchFamily="34" charset="0"/>
              </a:rPr>
              <a:t>, par son activité </a:t>
            </a:r>
            <a:r>
              <a:rPr kumimoji="0" lang="fr-FR" b="0" i="0" u="none" strike="noStrike" cap="none" normalizeH="0" baseline="0" dirty="0" err="1" smtClean="0">
                <a:ln>
                  <a:noFill/>
                </a:ln>
                <a:solidFill>
                  <a:srgbClr val="FFFF00"/>
                </a:solidFill>
                <a:effectLst/>
                <a:latin typeface="Arial Black" pitchFamily="34" charset="0"/>
                <a:cs typeface="Arial" pitchFamily="34" charset="0"/>
              </a:rPr>
              <a:t>ATPasique</a:t>
            </a:r>
            <a:r>
              <a:rPr kumimoji="0" lang="fr-FR" b="0" i="0" u="none" strike="noStrike" cap="none" normalizeH="0" baseline="0" dirty="0" smtClean="0">
                <a:ln>
                  <a:noFill/>
                </a:ln>
                <a:solidFill>
                  <a:srgbClr val="FFFF00"/>
                </a:solidFill>
                <a:effectLst/>
                <a:latin typeface="Arial Black" pitchFamily="34" charset="0"/>
                <a:cs typeface="Arial" pitchFamily="34" charset="0"/>
              </a:rPr>
              <a:t>,</a:t>
            </a:r>
            <a:endParaRPr kumimoji="0" lang="fr-FR" b="1" i="0" u="none" strike="noStrike" cap="none" normalizeH="0" baseline="0" dirty="0" smtClean="0">
              <a:ln>
                <a:noFill/>
              </a:ln>
              <a:solidFill>
                <a:srgbClr val="FFFF00"/>
              </a:solidFill>
              <a:effectLst/>
              <a:latin typeface="Arial Black" pitchFamily="34" charset="0"/>
              <a:cs typeface="Arial" pitchFamily="34" charset="0"/>
            </a:endParaRPr>
          </a:p>
          <a:p>
            <a:pPr lvl="0" eaLnBrk="0" fontAlgn="base" hangingPunct="0">
              <a:spcBef>
                <a:spcPct val="0"/>
              </a:spcBef>
              <a:spcAft>
                <a:spcPct val="0"/>
              </a:spcAft>
              <a:buFontTx/>
              <a:buAutoNum type="arabicPeriod" startAt="3"/>
            </a:pPr>
            <a:r>
              <a:rPr kumimoji="0" lang="fr-FR" b="0" i="0" u="none" strike="noStrike" cap="none" normalizeH="0" baseline="0" dirty="0" smtClean="0">
                <a:ln>
                  <a:noFill/>
                </a:ln>
                <a:solidFill>
                  <a:srgbClr val="FFFF00"/>
                </a:solidFill>
                <a:effectLst/>
                <a:latin typeface="Arial Black" pitchFamily="34" charset="0"/>
                <a:cs typeface="Arial" pitchFamily="34" charset="0"/>
              </a:rPr>
              <a:t>elle enlève les </a:t>
            </a:r>
            <a:r>
              <a:rPr kumimoji="0" lang="fr-FR" b="0" i="0" u="none" strike="noStrike" cap="none" normalizeH="0" baseline="0" dirty="0" err="1" smtClean="0">
                <a:ln>
                  <a:noFill/>
                </a:ln>
                <a:solidFill>
                  <a:srgbClr val="FFFF00"/>
                </a:solidFill>
                <a:effectLst/>
                <a:latin typeface="Arial Black" pitchFamily="34" charset="0"/>
                <a:cs typeface="Arial" pitchFamily="34" charset="0"/>
              </a:rPr>
              <a:t>ubiquitines</a:t>
            </a:r>
            <a:r>
              <a:rPr kumimoji="0" lang="fr-FR" b="0" i="0" u="none" strike="noStrike" cap="none" normalizeH="0" baseline="0" dirty="0" smtClean="0">
                <a:ln>
                  <a:noFill/>
                </a:ln>
                <a:solidFill>
                  <a:srgbClr val="FFFF00"/>
                </a:solidFill>
                <a:effectLst/>
                <a:latin typeface="Arial Black" pitchFamily="34" charset="0"/>
                <a:cs typeface="Arial" pitchFamily="34" charset="0"/>
              </a:rPr>
              <a:t> (qui sont recyclées) et finalement</a:t>
            </a:r>
            <a:endParaRPr kumimoji="0" lang="fr-FR" b="1" i="0" u="none" strike="noStrike" cap="none" normalizeH="0" baseline="0" dirty="0" smtClean="0">
              <a:ln>
                <a:noFill/>
              </a:ln>
              <a:solidFill>
                <a:srgbClr val="FFFF00"/>
              </a:solidFill>
              <a:effectLst/>
              <a:latin typeface="Arial Black" pitchFamily="34" charset="0"/>
              <a:cs typeface="Arial" pitchFamily="34" charset="0"/>
            </a:endParaRPr>
          </a:p>
          <a:p>
            <a:pPr lvl="0" eaLnBrk="0" fontAlgn="base" hangingPunct="0">
              <a:spcBef>
                <a:spcPct val="0"/>
              </a:spcBef>
              <a:spcAft>
                <a:spcPct val="0"/>
              </a:spcAft>
              <a:buFontTx/>
              <a:buAutoNum type="arabicPeriod" startAt="4"/>
            </a:pPr>
            <a:r>
              <a:rPr kumimoji="0" lang="fr-FR" b="0" i="0" u="none" strike="noStrike" cap="none" normalizeH="0" baseline="0" dirty="0" smtClean="0">
                <a:ln>
                  <a:noFill/>
                </a:ln>
                <a:solidFill>
                  <a:srgbClr val="FFFF00"/>
                </a:solidFill>
                <a:effectLst/>
                <a:latin typeface="Arial Black" pitchFamily="34" charset="0"/>
                <a:cs typeface="Arial" pitchFamily="34" charset="0"/>
              </a:rPr>
              <a:t>elle active le </a:t>
            </a:r>
            <a:r>
              <a:rPr kumimoji="0" lang="fr-FR" b="0" i="0" u="none" strike="noStrike" cap="none" normalizeH="0" baseline="0" dirty="0" err="1" smtClean="0">
                <a:ln>
                  <a:noFill/>
                </a:ln>
                <a:solidFill>
                  <a:srgbClr val="FFFF00"/>
                </a:solidFill>
                <a:effectLst/>
                <a:latin typeface="Arial Black" pitchFamily="34" charset="0"/>
                <a:cs typeface="Arial" pitchFamily="34" charset="0"/>
              </a:rPr>
              <a:t>protéasome</a:t>
            </a:r>
            <a:r>
              <a:rPr kumimoji="0" lang="fr-FR" b="0" i="0" u="none" strike="noStrike" cap="none" normalizeH="0" baseline="0" dirty="0" smtClean="0">
                <a:ln>
                  <a:noFill/>
                </a:ln>
                <a:solidFill>
                  <a:srgbClr val="FFFF00"/>
                </a:solidFill>
                <a:effectLst/>
                <a:latin typeface="Arial Black" pitchFamily="34" charset="0"/>
                <a:cs typeface="Arial" pitchFamily="34" charset="0"/>
              </a:rPr>
              <a:t> par ouverture du pore</a:t>
            </a:r>
          </a:p>
          <a:p>
            <a:pPr lvl="0" eaLnBrk="0" fontAlgn="base" hangingPunct="0">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Arial" pitchFamily="34" charset="0"/>
              </a:rPr>
              <a:t> formé par les sept sous-unités </a:t>
            </a:r>
            <a:endParaRPr lang="fr-FR" dirty="0">
              <a:solidFill>
                <a:srgbClr val="FFFF00"/>
              </a:solidFill>
            </a:endParaRPr>
          </a:p>
        </p:txBody>
      </p:sp>
      <p:pic>
        <p:nvPicPr>
          <p:cNvPr id="24580" name="Picture 4" descr="http://ressources.unisciel.fr/biocell/chap7/res/24_fixation_proteasome_xl_1.jpg"/>
          <p:cNvPicPr>
            <a:picLocks noChangeAspect="1" noChangeArrowheads="1"/>
          </p:cNvPicPr>
          <p:nvPr/>
        </p:nvPicPr>
        <p:blipFill>
          <a:blip r:embed="rId3"/>
          <a:srcRect/>
          <a:stretch>
            <a:fillRect/>
          </a:stretch>
        </p:blipFill>
        <p:spPr bwMode="auto">
          <a:xfrm>
            <a:off x="928662" y="3148037"/>
            <a:ext cx="6000792" cy="34956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ressources.unisciel.fr/biocell/chap7/res/22A_activation_proteasome_xl_1.jpg"/>
          <p:cNvPicPr>
            <a:picLocks noChangeAspect="1" noChangeArrowheads="1"/>
          </p:cNvPicPr>
          <p:nvPr/>
        </p:nvPicPr>
        <p:blipFill>
          <a:blip r:embed="rId2"/>
          <a:srcRect/>
          <a:stretch>
            <a:fillRect/>
          </a:stretch>
        </p:blipFill>
        <p:spPr bwMode="auto">
          <a:xfrm>
            <a:off x="155574" y="419104"/>
            <a:ext cx="6916755" cy="4367218"/>
          </a:xfrm>
          <a:prstGeom prst="rect">
            <a:avLst/>
          </a:prstGeom>
          <a:noFill/>
        </p:spPr>
      </p:pic>
      <p:sp>
        <p:nvSpPr>
          <p:cNvPr id="3" name="Rectangle 2"/>
          <p:cNvSpPr/>
          <p:nvPr/>
        </p:nvSpPr>
        <p:spPr>
          <a:xfrm>
            <a:off x="0" y="4718835"/>
            <a:ext cx="8715404" cy="2031325"/>
          </a:xfrm>
          <a:prstGeom prst="rect">
            <a:avLst/>
          </a:prstGeom>
        </p:spPr>
        <p:txBody>
          <a:bodyPr wrap="square">
            <a:spAutoFit/>
          </a:bodyPr>
          <a:lstStyle/>
          <a:p>
            <a:r>
              <a:rPr lang="fr-FR" dirty="0">
                <a:solidFill>
                  <a:srgbClr val="FFFF00"/>
                </a:solidFill>
                <a:latin typeface="Arial Black" pitchFamily="34" charset="0"/>
              </a:rPr>
              <a:t>Ainsi la fixation d'une unité régulatrice au complexe 20 S permet l'accès à la chambre catalytique </a:t>
            </a:r>
            <a:r>
              <a:rPr lang="fr-FR" dirty="0" smtClean="0">
                <a:solidFill>
                  <a:srgbClr val="FFFF00"/>
                </a:solidFill>
                <a:latin typeface="Arial Black" pitchFamily="34" charset="0"/>
              </a:rPr>
              <a:t> </a:t>
            </a:r>
            <a:r>
              <a:rPr lang="fr-FR" dirty="0">
                <a:solidFill>
                  <a:srgbClr val="FFFF00"/>
                </a:solidFill>
                <a:latin typeface="Arial Black" pitchFamily="34" charset="0"/>
              </a:rPr>
              <a:t>et ceci est également vrai pour PA 28. C'est la raison pour laquelle elles sont aussi appelées « </a:t>
            </a:r>
            <a:r>
              <a:rPr lang="fr-FR" dirty="0" err="1">
                <a:solidFill>
                  <a:srgbClr val="FFFF00"/>
                </a:solidFill>
                <a:latin typeface="Arial Black" pitchFamily="34" charset="0"/>
              </a:rPr>
              <a:t>Proteasome</a:t>
            </a:r>
            <a:r>
              <a:rPr lang="fr-FR" dirty="0">
                <a:solidFill>
                  <a:srgbClr val="FFFF00"/>
                </a:solidFill>
                <a:latin typeface="Arial Black" pitchFamily="34" charset="0"/>
              </a:rPr>
              <a:t> </a:t>
            </a:r>
            <a:r>
              <a:rPr lang="fr-FR" dirty="0" err="1">
                <a:solidFill>
                  <a:srgbClr val="FFFF00"/>
                </a:solidFill>
                <a:latin typeface="Arial Black" pitchFamily="34" charset="0"/>
              </a:rPr>
              <a:t>Activator</a:t>
            </a:r>
            <a:r>
              <a:rPr lang="fr-FR" dirty="0">
                <a:solidFill>
                  <a:srgbClr val="FFFF00"/>
                </a:solidFill>
                <a:latin typeface="Arial Black" pitchFamily="34" charset="0"/>
              </a:rPr>
              <a:t> » (PA 28 ou PA 700). Par ce mécanisme, la cellule est capable de limiter la dégradation protéique non sélective. PA 28, beaucoup moins courant que PA 700, ne fixe pas les protéines </a:t>
            </a:r>
            <a:r>
              <a:rPr lang="fr-FR" dirty="0" err="1">
                <a:solidFill>
                  <a:srgbClr val="FFFF00"/>
                </a:solidFill>
                <a:latin typeface="Arial Black" pitchFamily="34" charset="0"/>
              </a:rPr>
              <a:t>ubiquitinées</a:t>
            </a:r>
            <a:r>
              <a:rPr lang="fr-FR" dirty="0">
                <a:solidFill>
                  <a:srgbClr val="FFFF00"/>
                </a:solidFill>
                <a:latin typeface="Arial Black" pitchFamily="34" charset="0"/>
              </a:rPr>
              <a:t> et son rôle reste donc à définir.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3"/>
          <p:cNvPicPr>
            <a:picLocks noChangeAspect="1" noChangeArrowheads="1"/>
          </p:cNvPicPr>
          <p:nvPr/>
        </p:nvPicPr>
        <p:blipFill>
          <a:blip r:embed="rId3"/>
          <a:srcRect/>
          <a:stretch>
            <a:fillRect/>
          </a:stretch>
        </p:blipFill>
        <p:spPr bwMode="auto">
          <a:xfrm>
            <a:off x="395288" y="454025"/>
            <a:ext cx="8569325" cy="54721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2852"/>
            <a:ext cx="4572000" cy="707886"/>
          </a:xfrm>
          <a:prstGeom prst="rect">
            <a:avLst/>
          </a:prstGeom>
        </p:spPr>
        <p:txBody>
          <a:bodyPr>
            <a:spAutoFit/>
          </a:bodyPr>
          <a:lstStyle/>
          <a:p>
            <a:pPr algn="ctr"/>
            <a:r>
              <a:rPr lang="fr-FR" sz="2000" b="1" dirty="0">
                <a:solidFill>
                  <a:srgbClr val="FFFF00"/>
                </a:solidFill>
                <a:latin typeface="Arial Black" pitchFamily="34" charset="0"/>
              </a:rPr>
              <a:t>Dégradation </a:t>
            </a:r>
            <a:r>
              <a:rPr lang="fr-FR" sz="2000" b="1" dirty="0" err="1">
                <a:solidFill>
                  <a:srgbClr val="FFFF00"/>
                </a:solidFill>
                <a:latin typeface="Arial Black" pitchFamily="34" charset="0"/>
              </a:rPr>
              <a:t>lysosomale</a:t>
            </a:r>
            <a:r>
              <a:rPr lang="fr-FR" sz="2000" b="1" dirty="0">
                <a:solidFill>
                  <a:srgbClr val="FFFF00"/>
                </a:solidFill>
                <a:latin typeface="Arial Black" pitchFamily="34" charset="0"/>
              </a:rPr>
              <a:t> des protéines par les cathepsines</a:t>
            </a:r>
          </a:p>
        </p:txBody>
      </p:sp>
      <p:sp>
        <p:nvSpPr>
          <p:cNvPr id="3" name="Rectangle 2"/>
          <p:cNvSpPr/>
          <p:nvPr/>
        </p:nvSpPr>
        <p:spPr>
          <a:xfrm>
            <a:off x="357158" y="1000108"/>
            <a:ext cx="8072494" cy="1200329"/>
          </a:xfrm>
          <a:prstGeom prst="rect">
            <a:avLst/>
          </a:prstGeom>
        </p:spPr>
        <p:txBody>
          <a:bodyPr wrap="square">
            <a:spAutoFit/>
          </a:bodyPr>
          <a:lstStyle/>
          <a:p>
            <a:r>
              <a:rPr lang="fr-FR" dirty="0">
                <a:solidFill>
                  <a:srgbClr val="FFFF00"/>
                </a:solidFill>
                <a:latin typeface="Arial Black" pitchFamily="34" charset="0"/>
              </a:rPr>
              <a:t>Le Golgi produit des vésicules (4 à 5 nm de diamètre) remplies d'hydrolases potentiellement capables de digérer tous les composants cellulaires, qu'ils soient endogènes ou entrés par voie d'</a:t>
            </a:r>
            <a:r>
              <a:rPr lang="fr-FR" dirty="0" err="1">
                <a:solidFill>
                  <a:srgbClr val="FFFF00"/>
                </a:solidFill>
                <a:latin typeface="Arial Black" pitchFamily="34" charset="0"/>
              </a:rPr>
              <a:t>endocytose</a:t>
            </a:r>
            <a:r>
              <a:rPr lang="fr-FR" dirty="0">
                <a:solidFill>
                  <a:srgbClr val="FFFF00"/>
                </a:solidFill>
                <a:latin typeface="Arial Black" pitchFamily="34" charset="0"/>
              </a:rPr>
              <a:t> (exogène).</a:t>
            </a:r>
          </a:p>
        </p:txBody>
      </p:sp>
      <p:sp>
        <p:nvSpPr>
          <p:cNvPr id="4" name="Rectangle 3"/>
          <p:cNvSpPr/>
          <p:nvPr/>
        </p:nvSpPr>
        <p:spPr>
          <a:xfrm>
            <a:off x="0" y="3577240"/>
            <a:ext cx="9144000" cy="923330"/>
          </a:xfrm>
          <a:prstGeom prst="rect">
            <a:avLst/>
          </a:prstGeom>
        </p:spPr>
        <p:txBody>
          <a:bodyPr wrap="square">
            <a:spAutoFit/>
          </a:bodyPr>
          <a:lstStyle/>
          <a:p>
            <a:r>
              <a:rPr lang="fr-FR" dirty="0">
                <a:solidFill>
                  <a:srgbClr val="FFFF00"/>
                </a:solidFill>
                <a:latin typeface="Arial Black" pitchFamily="34" charset="0"/>
              </a:rPr>
              <a:t>Le terme lysosome évoque la grande quantité d'enzymes de lyse contenues dans cet organite (du grec </a:t>
            </a:r>
            <a:r>
              <a:rPr lang="fr-FR" dirty="0" err="1">
                <a:solidFill>
                  <a:srgbClr val="FFFF00"/>
                </a:solidFill>
                <a:latin typeface="Arial Black" pitchFamily="34" charset="0"/>
              </a:rPr>
              <a:t>lusis</a:t>
            </a:r>
            <a:r>
              <a:rPr lang="fr-FR" dirty="0">
                <a:solidFill>
                  <a:srgbClr val="FFFF00"/>
                </a:solidFill>
                <a:latin typeface="Arial Black" pitchFamily="34" charset="0"/>
              </a:rPr>
              <a:t> « séparer » et soma « corps »).</a:t>
            </a:r>
          </a:p>
        </p:txBody>
      </p:sp>
      <p:sp>
        <p:nvSpPr>
          <p:cNvPr id="5" name="Rectangle 4"/>
          <p:cNvSpPr/>
          <p:nvPr/>
        </p:nvSpPr>
        <p:spPr>
          <a:xfrm>
            <a:off x="714348" y="2362794"/>
            <a:ext cx="7000924" cy="923330"/>
          </a:xfrm>
          <a:prstGeom prst="rect">
            <a:avLst/>
          </a:prstGeom>
        </p:spPr>
        <p:txBody>
          <a:bodyPr wrap="square">
            <a:spAutoFit/>
          </a:bodyPr>
          <a:lstStyle/>
          <a:p>
            <a:r>
              <a:rPr lang="fr-FR" dirty="0">
                <a:solidFill>
                  <a:srgbClr val="FFFF00"/>
                </a:solidFill>
                <a:latin typeface="Arial Black" pitchFamily="34" charset="0"/>
              </a:rPr>
              <a:t>Ces vésicules en provenance du Golgi fusionnent avec des </a:t>
            </a:r>
            <a:r>
              <a:rPr lang="fr-FR" dirty="0" smtClean="0">
                <a:solidFill>
                  <a:srgbClr val="FFFF00"/>
                </a:solidFill>
                <a:latin typeface="Arial Black" pitchFamily="34" charset="0"/>
              </a:rPr>
              <a:t>**</a:t>
            </a:r>
            <a:r>
              <a:rPr lang="fr-FR" dirty="0" err="1" smtClean="0">
                <a:solidFill>
                  <a:srgbClr val="FFFF00"/>
                </a:solidFill>
                <a:latin typeface="Arial Black" pitchFamily="34" charset="0"/>
              </a:rPr>
              <a:t>endosomes</a:t>
            </a:r>
            <a:r>
              <a:rPr lang="fr-FR" dirty="0" smtClean="0">
                <a:solidFill>
                  <a:srgbClr val="FFFF00"/>
                </a:solidFill>
                <a:latin typeface="Arial Black" pitchFamily="34" charset="0"/>
              </a:rPr>
              <a:t> </a:t>
            </a:r>
            <a:r>
              <a:rPr lang="fr-FR" dirty="0">
                <a:solidFill>
                  <a:srgbClr val="FFFF00"/>
                </a:solidFill>
                <a:latin typeface="Arial Black" pitchFamily="34" charset="0"/>
              </a:rPr>
              <a:t>(ou avec un </a:t>
            </a:r>
            <a:r>
              <a:rPr lang="fr-FR" dirty="0" err="1">
                <a:solidFill>
                  <a:srgbClr val="FFFF00"/>
                </a:solidFill>
                <a:latin typeface="Arial Black" pitchFamily="34" charset="0"/>
              </a:rPr>
              <a:t>autophagosome</a:t>
            </a:r>
            <a:r>
              <a:rPr lang="fr-FR" dirty="0">
                <a:solidFill>
                  <a:srgbClr val="FFFF00"/>
                </a:solidFill>
                <a:latin typeface="Arial Black" pitchFamily="34" charset="0"/>
              </a:rPr>
              <a:t>) pour progressivement former un lysosome </a:t>
            </a:r>
          </a:p>
        </p:txBody>
      </p:sp>
      <p:sp>
        <p:nvSpPr>
          <p:cNvPr id="6" name="Rectangle 5"/>
          <p:cNvSpPr/>
          <p:nvPr/>
        </p:nvSpPr>
        <p:spPr>
          <a:xfrm>
            <a:off x="0" y="4532194"/>
            <a:ext cx="9144000" cy="1631216"/>
          </a:xfrm>
          <a:prstGeom prst="rect">
            <a:avLst/>
          </a:prstGeom>
        </p:spPr>
        <p:txBody>
          <a:bodyPr wrap="square">
            <a:spAutoFit/>
          </a:bodyPr>
          <a:lstStyle/>
          <a:p>
            <a:r>
              <a:rPr lang="fr-FR" sz="2000" b="1" i="1" dirty="0" smtClean="0">
                <a:solidFill>
                  <a:srgbClr val="FFFF00"/>
                </a:solidFill>
              </a:rPr>
              <a:t>**Les</a:t>
            </a:r>
            <a:r>
              <a:rPr lang="fr-FR" sz="2000" b="1" i="1" dirty="0">
                <a:solidFill>
                  <a:srgbClr val="FFFF00"/>
                </a:solidFill>
              </a:rPr>
              <a:t> </a:t>
            </a:r>
            <a:r>
              <a:rPr lang="fr-FR" sz="2000" b="1" i="1" dirty="0" err="1">
                <a:solidFill>
                  <a:srgbClr val="FFFF00"/>
                </a:solidFill>
              </a:rPr>
              <a:t>endosomes</a:t>
            </a:r>
            <a:r>
              <a:rPr lang="fr-FR" sz="2000" b="1" i="1" dirty="0">
                <a:solidFill>
                  <a:srgbClr val="FFFF00"/>
                </a:solidFill>
              </a:rPr>
              <a:t> :</a:t>
            </a:r>
            <a:r>
              <a:rPr lang="fr-FR" sz="2000" b="1" i="1" dirty="0" smtClean="0">
                <a:solidFill>
                  <a:srgbClr val="FFFF00"/>
                </a:solidFill>
              </a:rPr>
              <a:t>sous </a:t>
            </a:r>
            <a:r>
              <a:rPr lang="fr-FR" sz="2000" b="1" i="1" dirty="0">
                <a:solidFill>
                  <a:srgbClr val="FFFF00"/>
                </a:solidFill>
              </a:rPr>
              <a:t>compartiments de la </a:t>
            </a:r>
            <a:r>
              <a:rPr lang="fr-FR" sz="2000" b="1" i="1" dirty="0" smtClean="0">
                <a:solidFill>
                  <a:srgbClr val="FFFF00"/>
                </a:solidFill>
              </a:rPr>
              <a:t>cellule, ou organites (organelles</a:t>
            </a:r>
            <a:r>
              <a:rPr lang="fr-FR" sz="2000" b="1" i="1" dirty="0">
                <a:solidFill>
                  <a:srgbClr val="FFFF00"/>
                </a:solidFill>
              </a:rPr>
              <a:t>), sur </a:t>
            </a:r>
            <a:r>
              <a:rPr lang="fr-FR" sz="2000" b="1" i="1" dirty="0" smtClean="0">
                <a:solidFill>
                  <a:srgbClr val="FFFF00"/>
                </a:solidFill>
              </a:rPr>
              <a:t>lesquels les</a:t>
            </a:r>
            <a:r>
              <a:rPr lang="fr-FR" sz="2000" b="1" i="1" dirty="0">
                <a:solidFill>
                  <a:srgbClr val="FFFF00"/>
                </a:solidFill>
              </a:rPr>
              <a:t> vésicules d'</a:t>
            </a:r>
            <a:r>
              <a:rPr lang="fr-FR" sz="2000" b="1" i="1" dirty="0" err="1">
                <a:solidFill>
                  <a:srgbClr val="FFFF00"/>
                </a:solidFill>
              </a:rPr>
              <a:t>endocytose</a:t>
            </a:r>
            <a:r>
              <a:rPr lang="fr-FR" sz="2000" b="1" i="1" dirty="0">
                <a:solidFill>
                  <a:srgbClr val="FFFF00"/>
                </a:solidFill>
              </a:rPr>
              <a:t> s'accrochent et fusionnent pour </a:t>
            </a:r>
            <a:r>
              <a:rPr lang="fr-FR" sz="2000" b="1" i="1" dirty="0" err="1">
                <a:solidFill>
                  <a:srgbClr val="FFFF00"/>
                </a:solidFill>
              </a:rPr>
              <a:t>relarguer</a:t>
            </a:r>
            <a:r>
              <a:rPr lang="fr-FR" sz="2000" b="1" i="1" dirty="0">
                <a:solidFill>
                  <a:srgbClr val="FFFF00"/>
                </a:solidFill>
              </a:rPr>
              <a:t> leur contenu (les molécules qui étaient à la surface de la cellule et qui ont été internalisées à l'intérieur d'une vésicule d'</a:t>
            </a:r>
            <a:r>
              <a:rPr lang="fr-FR" sz="2000" b="1" i="1" dirty="0" err="1">
                <a:solidFill>
                  <a:srgbClr val="FFFF00"/>
                </a:solidFill>
              </a:rPr>
              <a:t>endocytose</a:t>
            </a:r>
            <a:r>
              <a:rPr lang="fr-FR" sz="2000" i="1" dirty="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hyperphysics.phy-astr.gsu.edu/hbase/biology/imgbio/lysosome.gif"/>
          <p:cNvPicPr>
            <a:picLocks noChangeAspect="1" noChangeArrowheads="1"/>
          </p:cNvPicPr>
          <p:nvPr/>
        </p:nvPicPr>
        <p:blipFill>
          <a:blip r:embed="rId2"/>
          <a:srcRect/>
          <a:stretch>
            <a:fillRect/>
          </a:stretch>
        </p:blipFill>
        <p:spPr bwMode="auto">
          <a:xfrm>
            <a:off x="714349" y="785794"/>
            <a:ext cx="6357982" cy="45005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s.tutorvista.com/cms/images/123/pictorial-illustration-of-golgi-complex-and-lysosome.PNG"/>
          <p:cNvPicPr>
            <a:picLocks noChangeAspect="1" noChangeArrowheads="1"/>
          </p:cNvPicPr>
          <p:nvPr/>
        </p:nvPicPr>
        <p:blipFill>
          <a:blip r:embed="rId2"/>
          <a:srcRect/>
          <a:stretch>
            <a:fillRect/>
          </a:stretch>
        </p:blipFill>
        <p:spPr bwMode="auto">
          <a:xfrm>
            <a:off x="357158" y="214290"/>
            <a:ext cx="3273417" cy="3216699"/>
          </a:xfrm>
          <a:prstGeom prst="rect">
            <a:avLst/>
          </a:prstGeom>
          <a:noFill/>
        </p:spPr>
      </p:pic>
      <p:pic>
        <p:nvPicPr>
          <p:cNvPr id="32772" name="Picture 4" descr="http://academic.brooklyn.cuny.edu/biology/bio4fv/page/lyso2.gif"/>
          <p:cNvPicPr>
            <a:picLocks noChangeAspect="1" noChangeArrowheads="1"/>
          </p:cNvPicPr>
          <p:nvPr/>
        </p:nvPicPr>
        <p:blipFill>
          <a:blip r:embed="rId3"/>
          <a:srcRect/>
          <a:stretch>
            <a:fillRect/>
          </a:stretch>
        </p:blipFill>
        <p:spPr bwMode="auto">
          <a:xfrm>
            <a:off x="4357686" y="214290"/>
            <a:ext cx="3600450" cy="2314575"/>
          </a:xfrm>
          <a:prstGeom prst="rect">
            <a:avLst/>
          </a:prstGeom>
          <a:solidFill>
            <a:schemeClr val="tx1">
              <a:alpha val="92000"/>
            </a:schemeClr>
          </a:solidFill>
        </p:spPr>
      </p:pic>
      <p:sp>
        <p:nvSpPr>
          <p:cNvPr id="4" name="Rectangle 3"/>
          <p:cNvSpPr/>
          <p:nvPr/>
        </p:nvSpPr>
        <p:spPr>
          <a:xfrm>
            <a:off x="285720" y="3434364"/>
            <a:ext cx="9072626" cy="923330"/>
          </a:xfrm>
          <a:prstGeom prst="rect">
            <a:avLst/>
          </a:prstGeom>
        </p:spPr>
        <p:txBody>
          <a:bodyPr wrap="square">
            <a:spAutoFit/>
          </a:bodyPr>
          <a:lstStyle/>
          <a:p>
            <a:r>
              <a:rPr lang="fr-FR" dirty="0">
                <a:solidFill>
                  <a:srgbClr val="FFFF00"/>
                </a:solidFill>
                <a:latin typeface="Arial Black" pitchFamily="34" charset="0"/>
              </a:rPr>
              <a:t>A ce jour, on connaît environ 40 hydrolases différentes (hydrolases </a:t>
            </a:r>
            <a:r>
              <a:rPr lang="fr-FR" dirty="0" err="1">
                <a:solidFill>
                  <a:srgbClr val="FFFF00"/>
                </a:solidFill>
                <a:latin typeface="Arial Black" pitchFamily="34" charset="0"/>
              </a:rPr>
              <a:t>lysosomales</a:t>
            </a:r>
            <a:r>
              <a:rPr lang="fr-FR" dirty="0">
                <a:solidFill>
                  <a:srgbClr val="FFFF00"/>
                </a:solidFill>
                <a:latin typeface="Arial Black" pitchFamily="34" charset="0"/>
              </a:rPr>
              <a:t>) : protéases, lipases, </a:t>
            </a:r>
            <a:r>
              <a:rPr lang="fr-FR" dirty="0" err="1">
                <a:solidFill>
                  <a:srgbClr val="FFFF00"/>
                </a:solidFill>
                <a:latin typeface="Arial Black" pitchFamily="34" charset="0"/>
              </a:rPr>
              <a:t>phospholipases</a:t>
            </a:r>
            <a:r>
              <a:rPr lang="fr-FR" dirty="0">
                <a:solidFill>
                  <a:srgbClr val="FFFF00"/>
                </a:solidFill>
                <a:latin typeface="Arial Black" pitchFamily="34" charset="0"/>
              </a:rPr>
              <a:t>, </a:t>
            </a:r>
            <a:r>
              <a:rPr lang="fr-FR" dirty="0" err="1">
                <a:solidFill>
                  <a:srgbClr val="FFFF00"/>
                </a:solidFill>
                <a:latin typeface="Arial Black" pitchFamily="34" charset="0"/>
              </a:rPr>
              <a:t>glycosidases</a:t>
            </a:r>
            <a:r>
              <a:rPr lang="fr-FR" dirty="0">
                <a:solidFill>
                  <a:srgbClr val="FFFF00"/>
                </a:solidFill>
                <a:latin typeface="Arial Black" pitchFamily="34" charset="0"/>
              </a:rPr>
              <a:t> et nucléases.</a:t>
            </a:r>
          </a:p>
        </p:txBody>
      </p:sp>
      <p:sp>
        <p:nvSpPr>
          <p:cNvPr id="5" name="Rectangle 4"/>
          <p:cNvSpPr/>
          <p:nvPr/>
        </p:nvSpPr>
        <p:spPr>
          <a:xfrm>
            <a:off x="0" y="4643446"/>
            <a:ext cx="9001156" cy="1477328"/>
          </a:xfrm>
          <a:prstGeom prst="rect">
            <a:avLst/>
          </a:prstGeom>
        </p:spPr>
        <p:txBody>
          <a:bodyPr wrap="square">
            <a:spAutoFit/>
          </a:bodyPr>
          <a:lstStyle/>
          <a:p>
            <a:r>
              <a:rPr lang="fr-FR" dirty="0">
                <a:solidFill>
                  <a:srgbClr val="FFFF00"/>
                </a:solidFill>
                <a:latin typeface="Arial Black" pitchFamily="34" charset="0"/>
              </a:rPr>
              <a:t>Les hydrolases sont synthétisées sous forme de précurseurs inactifs, activés eux-mêmes par protéolyse après leur entrée dans l'</a:t>
            </a:r>
            <a:r>
              <a:rPr lang="fr-FR" dirty="0" err="1">
                <a:solidFill>
                  <a:srgbClr val="FFFF00"/>
                </a:solidFill>
                <a:latin typeface="Arial Black" pitchFamily="34" charset="0"/>
              </a:rPr>
              <a:t>endosome</a:t>
            </a:r>
            <a:r>
              <a:rPr lang="fr-FR" dirty="0">
                <a:solidFill>
                  <a:srgbClr val="FFFF00"/>
                </a:solidFill>
                <a:latin typeface="Arial Black" pitchFamily="34" charset="0"/>
              </a:rPr>
              <a:t>. Pour s'exprimer, l'activité des hydrolases nécessite un pH bas, de l'ordre de 4 à 5. Ce pH bas est d'ores et déjà atteint dans l'</a:t>
            </a:r>
            <a:r>
              <a:rPr lang="fr-FR" dirty="0" err="1">
                <a:solidFill>
                  <a:srgbClr val="FFFF00"/>
                </a:solidFill>
                <a:latin typeface="Arial Black" pitchFamily="34" charset="0"/>
              </a:rPr>
              <a:t>endosome</a:t>
            </a:r>
            <a:r>
              <a:rPr lang="fr-FR" dirty="0">
                <a:solidFill>
                  <a:srgbClr val="FFFF00"/>
                </a:solidFill>
                <a:latin typeface="Arial Black" pitchFamily="34" charset="0"/>
              </a:rPr>
              <a:t> tardif (et le lysosome) grâce à la présence d'une H</a:t>
            </a:r>
            <a:r>
              <a:rPr lang="fr-FR" baseline="30000" dirty="0">
                <a:solidFill>
                  <a:srgbClr val="FFFF00"/>
                </a:solidFill>
                <a:latin typeface="Arial Black" pitchFamily="34" charset="0"/>
              </a:rPr>
              <a:t>+</a:t>
            </a:r>
            <a:r>
              <a:rPr lang="fr-FR" dirty="0">
                <a:solidFill>
                  <a:srgbClr val="FFFF00"/>
                </a:solidFill>
                <a:latin typeface="Arial Black" pitchFamily="34" charset="0"/>
              </a:rPr>
              <a:t> – </a:t>
            </a:r>
            <a:r>
              <a:rPr lang="fr-FR" dirty="0" err="1">
                <a:solidFill>
                  <a:srgbClr val="FFFF00"/>
                </a:solidFill>
                <a:latin typeface="Arial Black" pitchFamily="34" charset="0"/>
              </a:rPr>
              <a:t>ATPase</a:t>
            </a:r>
            <a:endParaRPr lang="fr-FR" dirty="0">
              <a:solidFill>
                <a:srgbClr val="FFFF00"/>
              </a:solidFill>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a:srcRect/>
          <a:stretch>
            <a:fillRect/>
          </a:stretch>
        </p:blipFill>
        <p:spPr bwMode="auto">
          <a:xfrm>
            <a:off x="1300163" y="285728"/>
            <a:ext cx="6543675" cy="3552825"/>
          </a:xfrm>
          <a:prstGeom prst="rect">
            <a:avLst/>
          </a:prstGeom>
          <a:noFill/>
          <a:ln w="9525">
            <a:noFill/>
            <a:miter lim="800000"/>
            <a:headEnd/>
            <a:tailEnd/>
          </a:ln>
          <a:effectLst/>
        </p:spPr>
      </p:pic>
      <p:sp>
        <p:nvSpPr>
          <p:cNvPr id="4" name="ZoneTexte 3"/>
          <p:cNvSpPr txBox="1"/>
          <p:nvPr/>
        </p:nvSpPr>
        <p:spPr>
          <a:xfrm>
            <a:off x="285720" y="4000504"/>
            <a:ext cx="9144064" cy="369332"/>
          </a:xfrm>
          <a:prstGeom prst="rect">
            <a:avLst/>
          </a:prstGeom>
          <a:noFill/>
        </p:spPr>
        <p:txBody>
          <a:bodyPr wrap="square" rtlCol="0">
            <a:spAutoFit/>
          </a:bodyPr>
          <a:lstStyle/>
          <a:p>
            <a:r>
              <a:rPr lang="fr-FR" dirty="0" smtClean="0">
                <a:solidFill>
                  <a:srgbClr val="FFFF00"/>
                </a:solidFill>
                <a:latin typeface="Arial Black" pitchFamily="34" charset="0"/>
              </a:rPr>
              <a:t>Acidification des </a:t>
            </a:r>
            <a:r>
              <a:rPr lang="fr-FR" dirty="0" err="1" smtClean="0">
                <a:solidFill>
                  <a:srgbClr val="FFFF00"/>
                </a:solidFill>
                <a:latin typeface="Arial Black" pitchFamily="34" charset="0"/>
              </a:rPr>
              <a:t>endosomes</a:t>
            </a:r>
            <a:r>
              <a:rPr lang="fr-FR" dirty="0" smtClean="0">
                <a:solidFill>
                  <a:srgbClr val="FFFF00"/>
                </a:solidFill>
                <a:latin typeface="Arial Black" pitchFamily="34" charset="0"/>
              </a:rPr>
              <a:t> et lysosomes par  la pompe H+/ </a:t>
            </a:r>
            <a:r>
              <a:rPr lang="fr-FR" dirty="0" err="1" smtClean="0">
                <a:solidFill>
                  <a:srgbClr val="FFFF00"/>
                </a:solidFill>
                <a:latin typeface="Arial Black" pitchFamily="34" charset="0"/>
              </a:rPr>
              <a:t>ATPase</a:t>
            </a:r>
            <a:endParaRPr lang="fr-FR"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14290"/>
            <a:ext cx="8001056" cy="6186309"/>
          </a:xfrm>
          <a:prstGeom prst="rect">
            <a:avLst/>
          </a:prstGeom>
        </p:spPr>
        <p:txBody>
          <a:bodyPr wrap="square">
            <a:spAutoFit/>
          </a:bodyPr>
          <a:lstStyle/>
          <a:p>
            <a:endParaRPr lang="fr-FR" dirty="0" smtClean="0">
              <a:solidFill>
                <a:srgbClr val="FFFF00"/>
              </a:solidFill>
            </a:endParaRPr>
          </a:p>
          <a:p>
            <a:endParaRPr lang="fr-FR" dirty="0" smtClean="0">
              <a:solidFill>
                <a:srgbClr val="FFFF00"/>
              </a:solidFill>
            </a:endParaRPr>
          </a:p>
          <a:p>
            <a:r>
              <a:rPr lang="fr-FR" b="1" dirty="0" smtClean="0">
                <a:solidFill>
                  <a:srgbClr val="FFFF00"/>
                </a:solidFill>
                <a:latin typeface="Arial Black" pitchFamily="34" charset="0"/>
              </a:rPr>
              <a:t>Quelques données sur les Protéines </a:t>
            </a:r>
            <a:r>
              <a:rPr lang="fr-FR" dirty="0" smtClean="0">
                <a:solidFill>
                  <a:srgbClr val="FFFF00"/>
                </a:solidFill>
              </a:rPr>
              <a:t>:</a:t>
            </a:r>
          </a:p>
          <a:p>
            <a:endParaRPr lang="fr-FR" dirty="0" smtClean="0">
              <a:solidFill>
                <a:srgbClr val="FFFF00"/>
              </a:solidFill>
            </a:endParaRPr>
          </a:p>
          <a:p>
            <a:r>
              <a:rPr lang="fr-FR" dirty="0" smtClean="0">
                <a:solidFill>
                  <a:srgbClr val="FFFF00"/>
                </a:solidFill>
                <a:latin typeface="Arial Black" pitchFamily="34" charset="0"/>
              </a:rPr>
              <a:t>Les </a:t>
            </a:r>
            <a:r>
              <a:rPr lang="fr-FR" dirty="0">
                <a:solidFill>
                  <a:srgbClr val="FFFF00"/>
                </a:solidFill>
                <a:latin typeface="Arial Black" pitchFamily="34" charset="0"/>
              </a:rPr>
              <a:t>protéines sont continuellement renouvelées, ce qui implique des processus permanents de synthèse et de dégradation (protéolyse). </a:t>
            </a:r>
            <a:endParaRPr lang="fr-FR" dirty="0" smtClean="0">
              <a:solidFill>
                <a:srgbClr val="FFFF00"/>
              </a:solidFill>
              <a:latin typeface="Arial Black" pitchFamily="34" charset="0"/>
            </a:endParaRPr>
          </a:p>
          <a:p>
            <a:r>
              <a:rPr lang="fr-FR" dirty="0" smtClean="0">
                <a:solidFill>
                  <a:srgbClr val="FFFF00"/>
                </a:solidFill>
                <a:latin typeface="Arial Black" pitchFamily="34" charset="0"/>
              </a:rPr>
              <a:t>L'échelle </a:t>
            </a:r>
            <a:r>
              <a:rPr lang="fr-FR" dirty="0">
                <a:solidFill>
                  <a:srgbClr val="FFFF00"/>
                </a:solidFill>
                <a:latin typeface="Arial Black" pitchFamily="34" charset="0"/>
              </a:rPr>
              <a:t>de ces processus est donnée par les chiffres </a:t>
            </a:r>
            <a:r>
              <a:rPr lang="fr-FR" dirty="0" smtClean="0">
                <a:solidFill>
                  <a:srgbClr val="FFFF00"/>
                </a:solidFill>
                <a:latin typeface="Arial Black" pitchFamily="34" charset="0"/>
              </a:rPr>
              <a:t>suivants:</a:t>
            </a:r>
          </a:p>
          <a:p>
            <a:r>
              <a:rPr lang="fr-FR" dirty="0" smtClean="0">
                <a:solidFill>
                  <a:srgbClr val="FFFF00"/>
                </a:solidFill>
                <a:latin typeface="Arial Black" pitchFamily="34" charset="0"/>
              </a:rPr>
              <a:t> Deux </a:t>
            </a:r>
            <a:r>
              <a:rPr lang="fr-FR" dirty="0">
                <a:solidFill>
                  <a:srgbClr val="FFFF00"/>
                </a:solidFill>
                <a:latin typeface="Arial Black" pitchFamily="34" charset="0"/>
              </a:rPr>
              <a:t>pour cent (2%) du poids protéique total du corps sont remplacés en une journée (environ 50 g pour un adulte</a:t>
            </a:r>
            <a:r>
              <a:rPr lang="fr-FR" dirty="0" smtClean="0">
                <a:solidFill>
                  <a:srgbClr val="FFFF00"/>
                </a:solidFill>
                <a:latin typeface="Arial Black" pitchFamily="34" charset="0"/>
              </a:rPr>
              <a:t>).</a:t>
            </a:r>
          </a:p>
          <a:p>
            <a:r>
              <a:rPr lang="fr-FR" dirty="0" smtClean="0">
                <a:solidFill>
                  <a:srgbClr val="FFFF00"/>
                </a:solidFill>
                <a:latin typeface="Arial Black" pitchFamily="34" charset="0"/>
              </a:rPr>
              <a:t> </a:t>
            </a:r>
            <a:r>
              <a:rPr lang="fr-FR" dirty="0">
                <a:solidFill>
                  <a:srgbClr val="FFFF00"/>
                </a:solidFill>
                <a:latin typeface="Arial Black" pitchFamily="34" charset="0"/>
              </a:rPr>
              <a:t>Les protéines sont dégradées en acides aminés dont 75% sont réutilisés pour une synthèse </a:t>
            </a:r>
            <a:r>
              <a:rPr lang="fr-FR" i="1" dirty="0">
                <a:solidFill>
                  <a:srgbClr val="FFFF00"/>
                </a:solidFill>
                <a:latin typeface="Arial Black" pitchFamily="34" charset="0"/>
              </a:rPr>
              <a:t>de novo</a:t>
            </a:r>
            <a:r>
              <a:rPr lang="fr-FR" dirty="0">
                <a:solidFill>
                  <a:srgbClr val="FFFF00"/>
                </a:solidFill>
                <a:latin typeface="Arial Black" pitchFamily="34" charset="0"/>
              </a:rPr>
              <a:t>. </a:t>
            </a:r>
          </a:p>
          <a:p>
            <a:r>
              <a:rPr lang="fr-FR" dirty="0" smtClean="0">
                <a:solidFill>
                  <a:srgbClr val="FFFF00"/>
                </a:solidFill>
                <a:latin typeface="Arial Black" pitchFamily="34" charset="0"/>
              </a:rPr>
              <a:t> </a:t>
            </a:r>
            <a:r>
              <a:rPr lang="fr-FR" dirty="0">
                <a:solidFill>
                  <a:srgbClr val="FFFF00"/>
                </a:solidFill>
                <a:latin typeface="Arial Black" pitchFamily="34" charset="0"/>
              </a:rPr>
              <a:t>Le turnover des protéines d'un hépatocyte est de l'ordre de 40% par jour</a:t>
            </a:r>
            <a:r>
              <a:rPr lang="fr-FR" dirty="0" smtClean="0">
                <a:latin typeface="Arial Black" pitchFamily="34" charset="0"/>
              </a:rPr>
              <a:t>.</a:t>
            </a:r>
          </a:p>
          <a:p>
            <a:r>
              <a:rPr lang="fr-FR" dirty="0" smtClean="0">
                <a:latin typeface="Arial Black" pitchFamily="34" charset="0"/>
              </a:rPr>
              <a:t> </a:t>
            </a:r>
            <a:r>
              <a:rPr lang="fr-FR" dirty="0">
                <a:solidFill>
                  <a:srgbClr val="FFFF00"/>
                </a:solidFill>
                <a:latin typeface="Arial Black" pitchFamily="34" charset="0"/>
              </a:rPr>
              <a:t>La différence entre 2% pour l'organisme entier et 40% pour la cellule, réside dans l'énorme différence de turnover entre les </a:t>
            </a:r>
            <a:r>
              <a:rPr lang="fr-FR" dirty="0" smtClean="0">
                <a:solidFill>
                  <a:srgbClr val="FFFF00"/>
                </a:solidFill>
                <a:latin typeface="Arial Black" pitchFamily="34" charset="0"/>
              </a:rPr>
              <a:t>protéines</a:t>
            </a:r>
            <a:r>
              <a:rPr lang="fr-FR" dirty="0" smtClean="0">
                <a:latin typeface="Arial Black" pitchFamily="34" charset="0"/>
              </a:rPr>
              <a:t>: </a:t>
            </a:r>
          </a:p>
          <a:p>
            <a:r>
              <a:rPr lang="fr-FR" dirty="0" smtClean="0">
                <a:latin typeface="Arial Black" pitchFamily="34" charset="0"/>
              </a:rPr>
              <a:t> </a:t>
            </a:r>
            <a:r>
              <a:rPr lang="fr-FR" dirty="0">
                <a:solidFill>
                  <a:srgbClr val="FFFF00"/>
                </a:solidFill>
                <a:latin typeface="Arial Black" pitchFamily="34" charset="0"/>
              </a:rPr>
              <a:t>les protéines de la matrice extracellulaire ont une </a:t>
            </a:r>
            <a:r>
              <a:rPr lang="fr-FR" b="1" dirty="0">
                <a:solidFill>
                  <a:srgbClr val="FFFF00"/>
                </a:solidFill>
                <a:latin typeface="Arial Black" pitchFamily="34" charset="0"/>
              </a:rPr>
              <a:t>*demi-vie</a:t>
            </a:r>
            <a:r>
              <a:rPr lang="fr-FR" dirty="0">
                <a:solidFill>
                  <a:srgbClr val="FFFF00"/>
                </a:solidFill>
                <a:latin typeface="Arial Black" pitchFamily="34" charset="0"/>
              </a:rPr>
              <a:t> de l'ordre de quelques jours et même quelques mois alors que la majorité des enzymes métaboliques ne dure que quelques heures</a:t>
            </a:r>
            <a:r>
              <a:rPr lang="fr-FR" dirty="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5265"/>
            <a:ext cx="8858280" cy="5816977"/>
          </a:xfrm>
          <a:prstGeom prst="rect">
            <a:avLst/>
          </a:prstGeom>
        </p:spPr>
        <p:txBody>
          <a:bodyPr wrap="square">
            <a:spAutoFit/>
          </a:bodyPr>
          <a:lstStyle/>
          <a:p>
            <a:r>
              <a:rPr lang="fr-FR" dirty="0">
                <a:solidFill>
                  <a:srgbClr val="FFFF00"/>
                </a:solidFill>
                <a:latin typeface="Arial Black" pitchFamily="34" charset="0"/>
              </a:rPr>
              <a:t>Les protéines peuvent arriver dans le lysosome par différentes </a:t>
            </a:r>
            <a:r>
              <a:rPr lang="fr-FR" dirty="0" smtClean="0">
                <a:solidFill>
                  <a:srgbClr val="FFFF00"/>
                </a:solidFill>
                <a:latin typeface="Arial Black" pitchFamily="34" charset="0"/>
              </a:rPr>
              <a:t>voies: </a:t>
            </a:r>
            <a:endParaRPr lang="fr-FR" dirty="0" smtClean="0"/>
          </a:p>
          <a:p>
            <a:r>
              <a:rPr lang="fr-FR" sz="2000" dirty="0" smtClean="0">
                <a:solidFill>
                  <a:srgbClr val="FFFF00"/>
                </a:solidFill>
                <a:latin typeface="Arial Black" pitchFamily="34" charset="0"/>
              </a:rPr>
              <a:t> 1/ </a:t>
            </a:r>
            <a:r>
              <a:rPr lang="fr-FR" sz="2000" dirty="0">
                <a:solidFill>
                  <a:srgbClr val="FFFF00"/>
                </a:solidFill>
                <a:latin typeface="Arial Black" pitchFamily="34" charset="0"/>
              </a:rPr>
              <a:t>les protéines extracellulaires entrent par la voie d'</a:t>
            </a:r>
            <a:r>
              <a:rPr lang="fr-FR" sz="2000" dirty="0" err="1">
                <a:solidFill>
                  <a:srgbClr val="FFFF00"/>
                </a:solidFill>
                <a:latin typeface="Arial Black" pitchFamily="34" charset="0"/>
              </a:rPr>
              <a:t>endocytose</a:t>
            </a:r>
            <a:r>
              <a:rPr lang="fr-FR" sz="2000" dirty="0">
                <a:solidFill>
                  <a:srgbClr val="FFFF00"/>
                </a:solidFill>
                <a:latin typeface="Arial Black" pitchFamily="34" charset="0"/>
              </a:rPr>
              <a:t>, avec formation d'un </a:t>
            </a:r>
            <a:r>
              <a:rPr lang="fr-FR" sz="2000" dirty="0" err="1">
                <a:solidFill>
                  <a:srgbClr val="FFFF00"/>
                </a:solidFill>
                <a:latin typeface="Arial Black" pitchFamily="34" charset="0"/>
              </a:rPr>
              <a:t>endosome</a:t>
            </a:r>
            <a:r>
              <a:rPr lang="fr-FR" sz="2000" dirty="0">
                <a:solidFill>
                  <a:srgbClr val="FFFF00"/>
                </a:solidFill>
                <a:latin typeface="Arial Black" pitchFamily="34" charset="0"/>
              </a:rPr>
              <a:t>, processus connu sous le nom d'hétérophagie (pinocytose et phagocytose) </a:t>
            </a:r>
            <a:r>
              <a:rPr lang="fr-FR" sz="2000" dirty="0" smtClean="0">
                <a:solidFill>
                  <a:srgbClr val="FFFF00"/>
                </a:solidFill>
                <a:latin typeface="Arial Black" pitchFamily="34" charset="0"/>
              </a:rPr>
              <a:t>;</a:t>
            </a:r>
          </a:p>
          <a:p>
            <a:endParaRPr lang="fr-FR" sz="2000" dirty="0" smtClean="0">
              <a:solidFill>
                <a:srgbClr val="FFFF00"/>
              </a:solidFill>
              <a:latin typeface="Arial Black" pitchFamily="34" charset="0"/>
            </a:endParaRPr>
          </a:p>
          <a:p>
            <a:r>
              <a:rPr lang="fr-FR" sz="2000" dirty="0" smtClean="0">
                <a:solidFill>
                  <a:srgbClr val="FFFF00"/>
                </a:solidFill>
                <a:latin typeface="Arial Black" pitchFamily="34" charset="0"/>
              </a:rPr>
              <a:t> 2</a:t>
            </a:r>
            <a:r>
              <a:rPr lang="fr-FR" dirty="0" smtClean="0">
                <a:solidFill>
                  <a:srgbClr val="FFFF00"/>
                </a:solidFill>
                <a:latin typeface="Arial Black" pitchFamily="34" charset="0"/>
              </a:rPr>
              <a:t>/ </a:t>
            </a:r>
            <a:r>
              <a:rPr lang="fr-FR" dirty="0">
                <a:solidFill>
                  <a:srgbClr val="FFFF00"/>
                </a:solidFill>
                <a:latin typeface="Arial Black" pitchFamily="34" charset="0"/>
              </a:rPr>
              <a:t>les protéines intracellulaires sont incorporées au lysosome par autophagie, avec formation d'un </a:t>
            </a:r>
            <a:r>
              <a:rPr lang="fr-FR" dirty="0" err="1">
                <a:solidFill>
                  <a:srgbClr val="FFFF00"/>
                </a:solidFill>
                <a:latin typeface="Arial Black" pitchFamily="34" charset="0"/>
              </a:rPr>
              <a:t>autophagosome</a:t>
            </a:r>
            <a:r>
              <a:rPr lang="fr-FR" dirty="0">
                <a:solidFill>
                  <a:srgbClr val="FFFF00"/>
                </a:solidFill>
                <a:latin typeface="Arial Black" pitchFamily="34" charset="0"/>
              </a:rPr>
              <a:t>, processus d'enveloppement progressif (par une double membrane) de l'organite à détruire (mitochondrie en particulier) ou du cytoplasme</a:t>
            </a:r>
            <a:r>
              <a:rPr lang="fr-FR" dirty="0"/>
              <a:t>. </a:t>
            </a:r>
            <a:endParaRPr lang="fr-FR" dirty="0" smtClean="0"/>
          </a:p>
          <a:p>
            <a:r>
              <a:rPr lang="fr-FR" dirty="0">
                <a:solidFill>
                  <a:srgbClr val="FFFF00"/>
                </a:solidFill>
                <a:latin typeface="Arial Black" pitchFamily="34" charset="0"/>
              </a:rPr>
              <a:t> </a:t>
            </a:r>
            <a:r>
              <a:rPr lang="fr-FR" dirty="0" smtClean="0">
                <a:solidFill>
                  <a:srgbClr val="FFFF00"/>
                </a:solidFill>
                <a:latin typeface="Arial Black" pitchFamily="34" charset="0"/>
              </a:rPr>
              <a:t>Les vésicules </a:t>
            </a:r>
            <a:r>
              <a:rPr lang="fr-FR" dirty="0">
                <a:solidFill>
                  <a:srgbClr val="FFFF00"/>
                </a:solidFill>
                <a:latin typeface="Arial Black" pitchFamily="34" charset="0"/>
              </a:rPr>
              <a:t>chargées d'hydrolases se déversent dans l'</a:t>
            </a:r>
            <a:r>
              <a:rPr lang="fr-FR" dirty="0" err="1">
                <a:solidFill>
                  <a:srgbClr val="FFFF00"/>
                </a:solidFill>
                <a:latin typeface="Arial Black" pitchFamily="34" charset="0"/>
              </a:rPr>
              <a:t>endosome</a:t>
            </a:r>
            <a:r>
              <a:rPr lang="fr-FR" dirty="0">
                <a:solidFill>
                  <a:srgbClr val="FFFF00"/>
                </a:solidFill>
                <a:latin typeface="Arial Black" pitchFamily="34" charset="0"/>
              </a:rPr>
              <a:t> ou l'</a:t>
            </a:r>
            <a:r>
              <a:rPr lang="fr-FR" dirty="0" err="1">
                <a:solidFill>
                  <a:srgbClr val="FFFF00"/>
                </a:solidFill>
                <a:latin typeface="Arial Black" pitchFamily="34" charset="0"/>
              </a:rPr>
              <a:t>autophagosome</a:t>
            </a:r>
            <a:r>
              <a:rPr lang="fr-FR" dirty="0" smtClean="0"/>
              <a:t>.</a:t>
            </a:r>
          </a:p>
          <a:p>
            <a:endParaRPr lang="fr-FR" dirty="0" smtClean="0"/>
          </a:p>
          <a:p>
            <a:r>
              <a:rPr lang="fr-FR" dirty="0" smtClean="0"/>
              <a:t> </a:t>
            </a:r>
            <a:r>
              <a:rPr lang="fr-FR" b="1" i="1" dirty="0">
                <a:solidFill>
                  <a:srgbClr val="FFFF00"/>
                </a:solidFill>
              </a:rPr>
              <a:t>Chez la levure, l'autophagie est quantitativement importante lorsque les cellules sont privées de nutriments essentiels (carence en azote). Chez les mammifères privés de nourriture, la production d'hydrolases </a:t>
            </a:r>
            <a:r>
              <a:rPr lang="fr-FR" b="1" i="1" dirty="0" err="1">
                <a:solidFill>
                  <a:srgbClr val="FFFF00"/>
                </a:solidFill>
              </a:rPr>
              <a:t>lysosomales</a:t>
            </a:r>
            <a:r>
              <a:rPr lang="fr-FR" b="1" i="1" dirty="0">
                <a:solidFill>
                  <a:srgbClr val="FFFF00"/>
                </a:solidFill>
              </a:rPr>
              <a:t> est très élevée, phénomène destiné à assurer l'approvisionnement de la cellule en métabolites (après élimination du groupe NH</a:t>
            </a:r>
            <a:r>
              <a:rPr lang="fr-FR" b="1" i="1" baseline="-25000" dirty="0">
                <a:solidFill>
                  <a:srgbClr val="FFFF00"/>
                </a:solidFill>
              </a:rPr>
              <a:t>2</a:t>
            </a:r>
            <a:r>
              <a:rPr lang="fr-FR" b="1" i="1" dirty="0">
                <a:solidFill>
                  <a:srgbClr val="FFFF00"/>
                </a:solidFill>
              </a:rPr>
              <a:t>). Chez les mammifères la formation des </a:t>
            </a:r>
            <a:r>
              <a:rPr lang="fr-FR" b="1" i="1" dirty="0" err="1">
                <a:solidFill>
                  <a:srgbClr val="FFFF00"/>
                </a:solidFill>
              </a:rPr>
              <a:t>autolysosomes</a:t>
            </a:r>
            <a:r>
              <a:rPr lang="fr-FR" b="1" i="1" dirty="0">
                <a:solidFill>
                  <a:srgbClr val="FFFF00"/>
                </a:solidFill>
              </a:rPr>
              <a:t> peut aussi survenir lors de la mort cellulaire programmée de type II </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6516" y="214290"/>
            <a:ext cx="2498248" cy="400110"/>
          </a:xfrm>
          <a:prstGeom prst="rect">
            <a:avLst/>
          </a:prstGeom>
        </p:spPr>
        <p:txBody>
          <a:bodyPr wrap="none">
            <a:spAutoFit/>
          </a:bodyPr>
          <a:lstStyle/>
          <a:p>
            <a:r>
              <a:rPr lang="fr-FR" sz="2000" b="1" dirty="0">
                <a:solidFill>
                  <a:srgbClr val="FFFF00"/>
                </a:solidFill>
                <a:latin typeface="Arial Black" pitchFamily="34" charset="0"/>
              </a:rPr>
              <a:t>Les</a:t>
            </a:r>
            <a:r>
              <a:rPr lang="fr-FR" sz="2000" b="1" dirty="0">
                <a:latin typeface="Arial Black" pitchFamily="34" charset="0"/>
              </a:rPr>
              <a:t> </a:t>
            </a:r>
            <a:r>
              <a:rPr lang="fr-FR" sz="2000" b="1" dirty="0" smtClean="0">
                <a:solidFill>
                  <a:srgbClr val="FFFF00"/>
                </a:solidFill>
                <a:latin typeface="Arial Black" pitchFamily="34" charset="0"/>
              </a:rPr>
              <a:t>Cathepsines</a:t>
            </a:r>
            <a:endParaRPr lang="fr-FR" sz="2000" b="1" dirty="0">
              <a:solidFill>
                <a:srgbClr val="FFFF00"/>
              </a:solidFill>
              <a:latin typeface="Arial Black" pitchFamily="34" charset="0"/>
            </a:endParaRPr>
          </a:p>
        </p:txBody>
      </p:sp>
      <p:sp>
        <p:nvSpPr>
          <p:cNvPr id="3" name="Rectangle 2"/>
          <p:cNvSpPr/>
          <p:nvPr/>
        </p:nvSpPr>
        <p:spPr>
          <a:xfrm>
            <a:off x="214282" y="928670"/>
            <a:ext cx="8929718" cy="1938992"/>
          </a:xfrm>
          <a:prstGeom prst="rect">
            <a:avLst/>
          </a:prstGeom>
        </p:spPr>
        <p:txBody>
          <a:bodyPr wrap="square">
            <a:spAutoFit/>
          </a:bodyPr>
          <a:lstStyle/>
          <a:p>
            <a:r>
              <a:rPr lang="fr-FR" sz="2000" dirty="0">
                <a:solidFill>
                  <a:srgbClr val="FFFF00"/>
                </a:solidFill>
                <a:latin typeface="Arial Black" pitchFamily="34" charset="0"/>
              </a:rPr>
              <a:t>Les cathepsines sont des protéases qui tiennent une place importante dans la dégradation des protéines par le lysosome. </a:t>
            </a:r>
            <a:endParaRPr lang="fr-FR" sz="2000" dirty="0" smtClean="0">
              <a:solidFill>
                <a:srgbClr val="FFFF00"/>
              </a:solidFill>
              <a:latin typeface="Arial Black" pitchFamily="34" charset="0"/>
            </a:endParaRPr>
          </a:p>
          <a:p>
            <a:r>
              <a:rPr lang="fr-FR" sz="2000" dirty="0" smtClean="0">
                <a:solidFill>
                  <a:srgbClr val="FFFF00"/>
                </a:solidFill>
                <a:latin typeface="Arial Black" pitchFamily="34" charset="0"/>
              </a:rPr>
              <a:t>Elles </a:t>
            </a:r>
            <a:r>
              <a:rPr lang="fr-FR" sz="2000" dirty="0">
                <a:solidFill>
                  <a:srgbClr val="FFFF00"/>
                </a:solidFill>
                <a:latin typeface="Arial Black" pitchFamily="34" charset="0"/>
              </a:rPr>
              <a:t>forment une famille d'au moins onze membres, appelées cathepsine A, C, D, F, H, J, K, L, L2, S et Z. Dans leur portion glucidique, elles portent toutes un </a:t>
            </a:r>
            <a:r>
              <a:rPr lang="fr-FR" sz="2000" dirty="0" smtClean="0">
                <a:solidFill>
                  <a:srgbClr val="FFFF00"/>
                </a:solidFill>
                <a:latin typeface="Arial Black" pitchFamily="34" charset="0"/>
              </a:rPr>
              <a:t>man–6–P, </a:t>
            </a:r>
            <a:r>
              <a:rPr lang="fr-FR" sz="2000" dirty="0">
                <a:solidFill>
                  <a:srgbClr val="FFFF00"/>
                </a:solidFill>
                <a:latin typeface="Arial Black" pitchFamily="34" charset="0"/>
              </a:rPr>
              <a:t>le « glucide-de-destination » pour les enzymes </a:t>
            </a:r>
            <a:r>
              <a:rPr lang="fr-FR" sz="2000" dirty="0" err="1">
                <a:solidFill>
                  <a:srgbClr val="FFFF00"/>
                </a:solidFill>
                <a:latin typeface="Arial Black" pitchFamily="34" charset="0"/>
              </a:rPr>
              <a:t>lysosomales</a:t>
            </a:r>
            <a:r>
              <a:rPr lang="fr-FR" sz="2000" dirty="0">
                <a:solidFill>
                  <a:srgbClr val="FFFF00"/>
                </a:solidFill>
                <a:latin typeface="Arial Black" pitchFamily="34" charset="0"/>
              </a:rPr>
              <a:t>.</a:t>
            </a:r>
          </a:p>
        </p:txBody>
      </p:sp>
      <p:sp>
        <p:nvSpPr>
          <p:cNvPr id="4" name="Rectangle 3"/>
          <p:cNvSpPr/>
          <p:nvPr/>
        </p:nvSpPr>
        <p:spPr>
          <a:xfrm>
            <a:off x="357158" y="3317748"/>
            <a:ext cx="8501122" cy="1938992"/>
          </a:xfrm>
          <a:prstGeom prst="rect">
            <a:avLst/>
          </a:prstGeom>
        </p:spPr>
        <p:txBody>
          <a:bodyPr wrap="square">
            <a:spAutoFit/>
          </a:bodyPr>
          <a:lstStyle/>
          <a:p>
            <a:r>
              <a:rPr lang="fr-FR" sz="2000" dirty="0" smtClean="0">
                <a:solidFill>
                  <a:srgbClr val="FFFF00"/>
                </a:solidFill>
                <a:latin typeface="Arial Black" pitchFamily="34" charset="0"/>
              </a:rPr>
              <a:t>Formées </a:t>
            </a:r>
            <a:r>
              <a:rPr lang="fr-FR" sz="2000" dirty="0">
                <a:solidFill>
                  <a:srgbClr val="FFFF00"/>
                </a:solidFill>
                <a:latin typeface="Arial Black" pitchFamily="34" charset="0"/>
              </a:rPr>
              <a:t>de deux chaînes polypeptidiques (clivage post-traductionnel) solidarisées par des ponts disulfures </a:t>
            </a:r>
            <a:r>
              <a:rPr lang="fr-FR" sz="2000" dirty="0" smtClean="0">
                <a:solidFill>
                  <a:srgbClr val="FFFF00"/>
                </a:solidFill>
                <a:latin typeface="Arial Black" pitchFamily="34" charset="0"/>
              </a:rPr>
              <a:t>. Elles </a:t>
            </a:r>
            <a:r>
              <a:rPr lang="fr-FR" sz="2000" dirty="0">
                <a:solidFill>
                  <a:srgbClr val="FFFF00"/>
                </a:solidFill>
                <a:latin typeface="Arial Black" pitchFamily="34" charset="0"/>
              </a:rPr>
              <a:t>gagnent les lysosomes sous une forme de pro-enzyme et ne deviennent protéases actives qu'après l'élimination de 40 à 50 résidus </a:t>
            </a:r>
            <a:r>
              <a:rPr lang="fr-FR" sz="2000" dirty="0" err="1">
                <a:solidFill>
                  <a:srgbClr val="FFFF00"/>
                </a:solidFill>
                <a:latin typeface="Arial Black" pitchFamily="34" charset="0"/>
              </a:rPr>
              <a:t>amino</a:t>
            </a:r>
            <a:r>
              <a:rPr lang="fr-FR" sz="2000" dirty="0">
                <a:solidFill>
                  <a:srgbClr val="FFFF00"/>
                </a:solidFill>
                <a:latin typeface="Arial Black" pitchFamily="34" charset="0"/>
              </a:rPr>
              <a:t> </a:t>
            </a:r>
            <a:r>
              <a:rPr lang="fr-FR" sz="2000" dirty="0" err="1">
                <a:solidFill>
                  <a:srgbClr val="FFFF00"/>
                </a:solidFill>
                <a:latin typeface="Arial Black" pitchFamily="34" charset="0"/>
              </a:rPr>
              <a:t>acidiques</a:t>
            </a:r>
            <a:r>
              <a:rPr lang="fr-FR" sz="2000" dirty="0">
                <a:solidFill>
                  <a:srgbClr val="FFFF00"/>
                </a:solidFill>
                <a:latin typeface="Arial Black" pitchFamily="34" charset="0"/>
              </a:rPr>
              <a:t> de leur région N–terminale et l'établissement d'un environnement acide (pH 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214290"/>
            <a:ext cx="4857784" cy="369332"/>
          </a:xfrm>
          <a:prstGeom prst="rect">
            <a:avLst/>
          </a:prstGeom>
          <a:noFill/>
        </p:spPr>
        <p:txBody>
          <a:bodyPr wrap="square" rtlCol="0">
            <a:spAutoFit/>
          </a:bodyPr>
          <a:lstStyle/>
          <a:p>
            <a:r>
              <a:rPr lang="fr-FR" dirty="0" smtClean="0">
                <a:solidFill>
                  <a:srgbClr val="FFFF00"/>
                </a:solidFill>
                <a:latin typeface="Arial Black" pitchFamily="34" charset="0"/>
              </a:rPr>
              <a:t>Exemple : Cathepsine D</a:t>
            </a:r>
            <a:endParaRPr lang="fr-FR" dirty="0">
              <a:solidFill>
                <a:srgbClr val="FFFF00"/>
              </a:solidFill>
              <a:latin typeface="Arial Black" pitchFamily="34" charset="0"/>
            </a:endParaRPr>
          </a:p>
        </p:txBody>
      </p:sp>
      <p:sp>
        <p:nvSpPr>
          <p:cNvPr id="3" name="ZoneTexte 2"/>
          <p:cNvSpPr txBox="1"/>
          <p:nvPr/>
        </p:nvSpPr>
        <p:spPr>
          <a:xfrm>
            <a:off x="214282" y="714356"/>
            <a:ext cx="8929718" cy="3170099"/>
          </a:xfrm>
          <a:prstGeom prst="rect">
            <a:avLst/>
          </a:prstGeom>
          <a:noFill/>
        </p:spPr>
        <p:txBody>
          <a:bodyPr wrap="square" rtlCol="0">
            <a:spAutoFit/>
          </a:bodyPr>
          <a:lstStyle/>
          <a:p>
            <a:r>
              <a:rPr lang="fr-FR" dirty="0" smtClean="0"/>
              <a:t> </a:t>
            </a:r>
            <a:r>
              <a:rPr lang="fr-FR" sz="2000" dirty="0" smtClean="0">
                <a:solidFill>
                  <a:srgbClr val="FFFF00"/>
                </a:solidFill>
                <a:latin typeface="Arial Black" pitchFamily="34" charset="0"/>
              </a:rPr>
              <a:t>C’est une </a:t>
            </a:r>
            <a:r>
              <a:rPr lang="fr-FR" sz="2000" dirty="0" err="1" smtClean="0">
                <a:solidFill>
                  <a:srgbClr val="FFFF00"/>
                </a:solidFill>
                <a:latin typeface="Arial Black" pitchFamily="34" charset="0"/>
              </a:rPr>
              <a:t>aspartyl</a:t>
            </a:r>
            <a:r>
              <a:rPr lang="fr-FR" sz="2000" dirty="0" smtClean="0">
                <a:solidFill>
                  <a:srgbClr val="FFFF00"/>
                </a:solidFill>
                <a:latin typeface="Arial Black" pitchFamily="34" charset="0"/>
              </a:rPr>
              <a:t> </a:t>
            </a:r>
            <a:r>
              <a:rPr lang="fr-FR" sz="2000" dirty="0">
                <a:solidFill>
                  <a:srgbClr val="FFFF00"/>
                </a:solidFill>
                <a:latin typeface="Arial Black" pitchFamily="34" charset="0"/>
              </a:rPr>
              <a:t>protéase (comme la pepsine, enzyme digestive), caractérisée par deux résidus </a:t>
            </a:r>
            <a:r>
              <a:rPr lang="fr-FR" sz="2000" dirty="0" err="1" smtClean="0">
                <a:solidFill>
                  <a:srgbClr val="FFFF00"/>
                </a:solidFill>
                <a:latin typeface="Arial Black" pitchFamily="34" charset="0"/>
              </a:rPr>
              <a:t>asp</a:t>
            </a:r>
            <a:r>
              <a:rPr lang="fr-FR" sz="2000" dirty="0" smtClean="0">
                <a:solidFill>
                  <a:srgbClr val="FFFF00"/>
                </a:solidFill>
                <a:latin typeface="Arial Black" pitchFamily="34" charset="0"/>
              </a:rPr>
              <a:t> </a:t>
            </a:r>
            <a:r>
              <a:rPr lang="fr-FR" sz="2000" dirty="0">
                <a:solidFill>
                  <a:srgbClr val="FFFF00"/>
                </a:solidFill>
                <a:latin typeface="Arial Black" pitchFamily="34" charset="0"/>
              </a:rPr>
              <a:t>constituant le site </a:t>
            </a:r>
            <a:r>
              <a:rPr lang="fr-FR" sz="2000" dirty="0" smtClean="0">
                <a:solidFill>
                  <a:srgbClr val="FFFF00"/>
                </a:solidFill>
                <a:latin typeface="Arial Black" pitchFamily="34" charset="0"/>
              </a:rPr>
              <a:t>actif. </a:t>
            </a:r>
          </a:p>
          <a:p>
            <a:r>
              <a:rPr lang="fr-FR" sz="2000" dirty="0" smtClean="0">
                <a:solidFill>
                  <a:srgbClr val="FFFF00"/>
                </a:solidFill>
                <a:latin typeface="Arial Black" pitchFamily="34" charset="0"/>
              </a:rPr>
              <a:t>En </a:t>
            </a:r>
            <a:r>
              <a:rPr lang="fr-FR" sz="2000" dirty="0">
                <a:solidFill>
                  <a:srgbClr val="FFFF00"/>
                </a:solidFill>
                <a:latin typeface="Arial Black" pitchFamily="34" charset="0"/>
              </a:rPr>
              <a:t>dehors de son rôle dans l'entretien du contenu protéique des </a:t>
            </a:r>
            <a:r>
              <a:rPr lang="fr-FR" sz="2000" dirty="0" err="1">
                <a:solidFill>
                  <a:srgbClr val="FFFF00"/>
                </a:solidFill>
                <a:latin typeface="Arial Black" pitchFamily="34" charset="0"/>
              </a:rPr>
              <a:t>endosomes</a:t>
            </a:r>
            <a:r>
              <a:rPr lang="fr-FR" sz="2000" dirty="0">
                <a:solidFill>
                  <a:srgbClr val="FFFF00"/>
                </a:solidFill>
                <a:latin typeface="Arial Black" pitchFamily="34" charset="0"/>
              </a:rPr>
              <a:t> tardifs, elle joue aussi un rôle capital dans la présentation de peptides au complexe majeur d'histocompatibilité type II (présentation de l'antigène aux cellules compétentes du système immunitaire). </a:t>
            </a:r>
            <a:endParaRPr lang="fr-FR" sz="2000" dirty="0" smtClean="0">
              <a:solidFill>
                <a:srgbClr val="FFFF00"/>
              </a:solidFill>
              <a:latin typeface="Arial Black" pitchFamily="34" charset="0"/>
            </a:endParaRPr>
          </a:p>
          <a:p>
            <a:r>
              <a:rPr lang="fr-FR" sz="2000" dirty="0" smtClean="0">
                <a:solidFill>
                  <a:srgbClr val="FFFF00"/>
                </a:solidFill>
                <a:latin typeface="Arial Black" pitchFamily="34" charset="0"/>
              </a:rPr>
              <a:t>Sa </a:t>
            </a:r>
            <a:r>
              <a:rPr lang="fr-FR" sz="2000" dirty="0">
                <a:solidFill>
                  <a:srgbClr val="FFFF00"/>
                </a:solidFill>
                <a:latin typeface="Arial Black" pitchFamily="34" charset="0"/>
              </a:rPr>
              <a:t>production excessive est associée à la dystrophie musculaire et à l'apparition des métastases cancéreuses.</a:t>
            </a:r>
          </a:p>
        </p:txBody>
      </p:sp>
      <p:pic>
        <p:nvPicPr>
          <p:cNvPr id="34818" name="Picture 2" descr="http://ressources.unisciel.fr/biocell/chap7/res/26_cathepsine_D_xl.jpg"/>
          <p:cNvPicPr>
            <a:picLocks noChangeAspect="1" noChangeArrowheads="1"/>
          </p:cNvPicPr>
          <p:nvPr/>
        </p:nvPicPr>
        <p:blipFill>
          <a:blip r:embed="rId2"/>
          <a:srcRect/>
          <a:stretch>
            <a:fillRect/>
          </a:stretch>
        </p:blipFill>
        <p:spPr bwMode="auto">
          <a:xfrm>
            <a:off x="428595" y="2786058"/>
            <a:ext cx="7858181" cy="32527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8"/>
                                        </p:tgtEl>
                                        <p:attrNameLst>
                                          <p:attrName>style.visibility</p:attrName>
                                        </p:attrNameLst>
                                      </p:cBhvr>
                                      <p:to>
                                        <p:strVal val="visible"/>
                                      </p:to>
                                    </p:set>
                                    <p:anim calcmode="lin" valueType="num">
                                      <p:cBhvr additive="base">
                                        <p:cTn id="25" dur="500" fill="hold"/>
                                        <p:tgtEl>
                                          <p:spTgt spid="34818"/>
                                        </p:tgtEl>
                                        <p:attrNameLst>
                                          <p:attrName>ppt_x</p:attrName>
                                        </p:attrNameLst>
                                      </p:cBhvr>
                                      <p:tavLst>
                                        <p:tav tm="0">
                                          <p:val>
                                            <p:strVal val="#ppt_x"/>
                                          </p:val>
                                        </p:tav>
                                        <p:tav tm="100000">
                                          <p:val>
                                            <p:strVal val="#ppt_x"/>
                                          </p:val>
                                        </p:tav>
                                      </p:tavLst>
                                    </p:anim>
                                    <p:anim calcmode="lin" valueType="num">
                                      <p:cBhvr additive="base">
                                        <p:cTn id="26"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General"/>
          <p:cNvPicPr>
            <a:picLocks noChangeAspect="1" noChangeArrowheads="1"/>
          </p:cNvPicPr>
          <p:nvPr/>
        </p:nvPicPr>
        <p:blipFill>
          <a:blip r:embed="rId3"/>
          <a:srcRect/>
          <a:stretch>
            <a:fillRect/>
          </a:stretch>
        </p:blipFill>
        <p:spPr bwMode="auto">
          <a:xfrm>
            <a:off x="1042988" y="333375"/>
            <a:ext cx="7200900" cy="55657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785794"/>
            <a:ext cx="7358114" cy="400110"/>
          </a:xfrm>
          <a:prstGeom prst="rect">
            <a:avLst/>
          </a:prstGeom>
          <a:noFill/>
        </p:spPr>
        <p:txBody>
          <a:bodyPr wrap="square" rtlCol="0">
            <a:spAutoFit/>
          </a:bodyPr>
          <a:lstStyle/>
          <a:p>
            <a:r>
              <a:rPr lang="fr-FR" sz="2000" dirty="0" smtClean="0">
                <a:solidFill>
                  <a:srgbClr val="FFFF00"/>
                </a:solidFill>
                <a:latin typeface="Arial Black" pitchFamily="34" charset="0"/>
              </a:rPr>
              <a:t>Maladies génétiques liées à une déficience en E3</a:t>
            </a:r>
            <a:endParaRPr lang="fr-FR" sz="2000" dirty="0">
              <a:solidFill>
                <a:srgbClr val="FFFF00"/>
              </a:solidFill>
              <a:latin typeface="Arial Black" pitchFamily="34" charset="0"/>
            </a:endParaRPr>
          </a:p>
        </p:txBody>
      </p:sp>
      <p:pic>
        <p:nvPicPr>
          <p:cNvPr id="3" name="Picture 4" descr="Angelman"/>
          <p:cNvPicPr>
            <a:picLocks noChangeAspect="1" noChangeArrowheads="1"/>
          </p:cNvPicPr>
          <p:nvPr/>
        </p:nvPicPr>
        <p:blipFill>
          <a:blip r:embed="rId2"/>
          <a:srcRect/>
          <a:stretch>
            <a:fillRect/>
          </a:stretch>
        </p:blipFill>
        <p:spPr bwMode="auto">
          <a:xfrm>
            <a:off x="565150" y="1071546"/>
            <a:ext cx="1362075" cy="5526104"/>
          </a:xfrm>
          <a:prstGeom prst="rect">
            <a:avLst/>
          </a:prstGeom>
          <a:noFill/>
          <a:ln w="9525">
            <a:noFill/>
            <a:miter lim="800000"/>
            <a:headEnd/>
            <a:tailEnd/>
          </a:ln>
        </p:spPr>
      </p:pic>
      <p:sp>
        <p:nvSpPr>
          <p:cNvPr id="4" name="Rectangle 3"/>
          <p:cNvSpPr/>
          <p:nvPr/>
        </p:nvSpPr>
        <p:spPr>
          <a:xfrm>
            <a:off x="2071670" y="1500174"/>
            <a:ext cx="6143668" cy="2031325"/>
          </a:xfrm>
          <a:prstGeom prst="rect">
            <a:avLst/>
          </a:prstGeom>
        </p:spPr>
        <p:txBody>
          <a:bodyPr wrap="square">
            <a:spAutoFit/>
          </a:bodyPr>
          <a:lstStyle/>
          <a:p>
            <a:r>
              <a:rPr lang="fr-FR" dirty="0" smtClean="0">
                <a:solidFill>
                  <a:srgbClr val="FFFF00"/>
                </a:solidFill>
                <a:latin typeface="Arial Black" pitchFamily="34" charset="0"/>
              </a:rPr>
              <a:t>l’altération (mutation) ou à l’absence (délétion) d’un (ou de plusieurs) gène(s</a:t>
            </a:r>
            <a:r>
              <a:rPr lang="fr-FR" dirty="0" smtClean="0">
                <a:solidFill>
                  <a:srgbClr val="FFFF00"/>
                </a:solidFill>
                <a:latin typeface="Arial Black" pitchFamily="34" charset="0"/>
              </a:rPr>
              <a:t>), qui codent pour E3 </a:t>
            </a:r>
            <a:r>
              <a:rPr lang="fr-FR" dirty="0" smtClean="0">
                <a:solidFill>
                  <a:srgbClr val="FFFF00"/>
                </a:solidFill>
                <a:latin typeface="Arial Black" pitchFamily="34" charset="0"/>
              </a:rPr>
              <a:t>localisés sur le chromosome 15, dans une région appelée 15q11-q13.  </a:t>
            </a:r>
            <a:r>
              <a:rPr lang="fr-FR" dirty="0" smtClean="0">
                <a:solidFill>
                  <a:srgbClr val="FFFF00"/>
                </a:solidFill>
                <a:latin typeface="Arial Black" pitchFamily="34" charset="0"/>
              </a:rPr>
              <a:t> ( absence du </a:t>
            </a:r>
            <a:r>
              <a:rPr lang="fr-FR" dirty="0" err="1" smtClean="0">
                <a:solidFill>
                  <a:srgbClr val="FFFF00"/>
                </a:solidFill>
                <a:latin typeface="Arial Black" pitchFamily="34" charset="0"/>
              </a:rPr>
              <a:t>chromosme</a:t>
            </a:r>
            <a:r>
              <a:rPr lang="fr-FR" dirty="0" smtClean="0">
                <a:solidFill>
                  <a:srgbClr val="FFFF00"/>
                </a:solidFill>
                <a:latin typeface="Arial Black" pitchFamily="34" charset="0"/>
              </a:rPr>
              <a:t> maternel en général ) entraînent une maladie génétique </a:t>
            </a:r>
            <a:r>
              <a:rPr lang="fr-FR" dirty="0" err="1" smtClean="0">
                <a:solidFill>
                  <a:srgbClr val="FFFF00"/>
                </a:solidFill>
                <a:latin typeface="Arial Black" pitchFamily="34" charset="0"/>
              </a:rPr>
              <a:t>appellée</a:t>
            </a:r>
            <a:r>
              <a:rPr lang="fr-FR" dirty="0" smtClean="0">
                <a:solidFill>
                  <a:srgbClr val="FFFF00"/>
                </a:solidFill>
                <a:latin typeface="Arial Black" pitchFamily="34" charset="0"/>
              </a:rPr>
              <a:t> Syndrome D’</a:t>
            </a:r>
            <a:r>
              <a:rPr lang="fr-FR" dirty="0" err="1" smtClean="0">
                <a:solidFill>
                  <a:srgbClr val="FFFF00"/>
                </a:solidFill>
                <a:latin typeface="Arial Black" pitchFamily="34" charset="0"/>
              </a:rPr>
              <a:t>Angelman</a:t>
            </a:r>
            <a:endParaRPr lang="fr-FR" dirty="0">
              <a:solidFill>
                <a:srgbClr val="FFFF00"/>
              </a:solidFill>
              <a:latin typeface="Arial Black" pitchFamily="34" charset="0"/>
            </a:endParaRPr>
          </a:p>
        </p:txBody>
      </p:sp>
      <p:sp>
        <p:nvSpPr>
          <p:cNvPr id="5" name="ZoneTexte 4"/>
          <p:cNvSpPr txBox="1"/>
          <p:nvPr/>
        </p:nvSpPr>
        <p:spPr>
          <a:xfrm>
            <a:off x="2428860" y="3571876"/>
            <a:ext cx="5715040" cy="369332"/>
          </a:xfrm>
          <a:prstGeom prst="rect">
            <a:avLst/>
          </a:prstGeom>
          <a:noFill/>
        </p:spPr>
        <p:txBody>
          <a:bodyPr wrap="square" rtlCol="0">
            <a:spAutoFit/>
          </a:bodyPr>
          <a:lstStyle/>
          <a:p>
            <a:r>
              <a:rPr lang="fr-FR" dirty="0" smtClean="0">
                <a:solidFill>
                  <a:srgbClr val="FFFF00"/>
                </a:solidFill>
                <a:latin typeface="Arial Black" pitchFamily="34" charset="0"/>
              </a:rPr>
              <a:t>Syndrome d’Angel man se caractérise par :</a:t>
            </a:r>
            <a:endParaRPr lang="fr-FR" dirty="0">
              <a:solidFill>
                <a:srgbClr val="FFFF00"/>
              </a:solidFill>
              <a:latin typeface="Arial Black" pitchFamily="34" charset="0"/>
            </a:endParaRPr>
          </a:p>
        </p:txBody>
      </p:sp>
      <p:sp>
        <p:nvSpPr>
          <p:cNvPr id="6" name="Rectangle 5"/>
          <p:cNvSpPr/>
          <p:nvPr/>
        </p:nvSpPr>
        <p:spPr>
          <a:xfrm>
            <a:off x="2286000" y="3929066"/>
            <a:ext cx="6858000" cy="2585323"/>
          </a:xfrm>
          <a:prstGeom prst="rect">
            <a:avLst/>
          </a:prstGeom>
        </p:spPr>
        <p:txBody>
          <a:bodyPr wrap="square">
            <a:spAutoFit/>
          </a:bodyPr>
          <a:lstStyle/>
          <a:p>
            <a:r>
              <a:rPr lang="fr-FR" dirty="0" smtClean="0">
                <a:solidFill>
                  <a:srgbClr val="FFFF00"/>
                </a:solidFill>
              </a:rPr>
              <a:t>un retard global des acquisitions qui touchent l’ensemble des domaines de développement, et qui devient évident seulement vers l’âge de un an. Ce retard s’intensifie et les enfants présentent alors un déficit intellectuel, souvent sévère. L’une des difficultés majeures est que ces enfants sont incapables de mémoriser les choses : leur capacité d’apprentissage est très faible. Leur déficit intellectuel les empêche alors d’acquérir une autonomie suffisante, même lorsqu’ils atteignent l’âge adulte. Le déficit intellectuel persiste tout au long de la vie mais tout progrès fait reste acquis. </a:t>
            </a:r>
            <a:endParaRPr lang="fr-FR"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41308"/>
            <a:ext cx="8501122" cy="3416320"/>
          </a:xfrm>
          <a:prstGeom prst="rect">
            <a:avLst/>
          </a:prstGeom>
        </p:spPr>
        <p:txBody>
          <a:bodyPr wrap="square">
            <a:spAutoFit/>
          </a:bodyPr>
          <a:lstStyle/>
          <a:p>
            <a:r>
              <a:rPr lang="fr-FR" dirty="0" smtClean="0">
                <a:solidFill>
                  <a:srgbClr val="FFFF00"/>
                </a:solidFill>
              </a:rPr>
              <a:t>Le comportement social des bébés est très caractéristique : leur caractère est assez jovial, des accès de rires leur viennent très facilement, même dans des circonstances inappropriées. De plus, les bébés sont agités : ils peuvent par exemple battre frénétiquement des bras</a:t>
            </a:r>
            <a:r>
              <a:rPr lang="fr-FR" dirty="0" smtClean="0">
                <a:solidFill>
                  <a:srgbClr val="FFFF00"/>
                </a:solidFill>
              </a:rPr>
              <a:t>. Ils </a:t>
            </a:r>
            <a:r>
              <a:rPr lang="fr-FR" dirty="0" smtClean="0">
                <a:solidFill>
                  <a:srgbClr val="FFFF00"/>
                </a:solidFill>
              </a:rPr>
              <a:t>ne peuvent pas se concentrer longtemps sur quelque chose et changent souvent d’intérêt (ils sont hyperexcitables) lorsque trop de choses s’offrent à leur vue. Les troubles du comportement persistent dans le temps, mais l’hyperexcitabilité semble diminuer dans l’enfance. On a longtemps cru que les enfants atteints du syndrome d’</a:t>
            </a:r>
            <a:r>
              <a:rPr lang="fr-FR" dirty="0" err="1" smtClean="0">
                <a:solidFill>
                  <a:srgbClr val="FFFF00"/>
                </a:solidFill>
              </a:rPr>
              <a:t>Angelman</a:t>
            </a:r>
            <a:r>
              <a:rPr lang="fr-FR" dirty="0" smtClean="0">
                <a:solidFill>
                  <a:srgbClr val="FFFF00"/>
                </a:solidFill>
              </a:rPr>
              <a:t> étaient autistes. En fait, il n’en est rien. Ce sont des personnes plutôt ouvertes sur l’extérieur, qui vont facilement vers les autres et qui expriment facilement leurs émotions. Mais elles sont très sensibles aux tensions et à l’hostilité, et peuvent donc se replier sur elles-mêmes dans certaines situations, surtout à l’adolescence. </a:t>
            </a:r>
            <a:endParaRPr lang="fr-FR" dirty="0">
              <a:solidFill>
                <a:srgbClr val="FFFF00"/>
              </a:solidFill>
            </a:endParaRPr>
          </a:p>
        </p:txBody>
      </p:sp>
      <p:pic>
        <p:nvPicPr>
          <p:cNvPr id="3" name="Picture 4" descr="Angelman"/>
          <p:cNvPicPr>
            <a:picLocks noChangeAspect="1" noChangeArrowheads="1"/>
          </p:cNvPicPr>
          <p:nvPr/>
        </p:nvPicPr>
        <p:blipFill>
          <a:blip r:embed="rId2"/>
          <a:srcRect/>
          <a:stretch>
            <a:fillRect/>
          </a:stretch>
        </p:blipFill>
        <p:spPr bwMode="auto">
          <a:xfrm>
            <a:off x="3576638" y="1341438"/>
            <a:ext cx="2574925" cy="540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925513" y="188913"/>
            <a:ext cx="8218487" cy="1008062"/>
          </a:xfrm>
        </p:spPr>
        <p:txBody>
          <a:bodyPr/>
          <a:lstStyle/>
          <a:p>
            <a:pPr eaLnBrk="1" hangingPunct="1"/>
            <a:r>
              <a:rPr lang="lv-LV" sz="4000" smtClean="0"/>
              <a:t>E3 neurodevelopmental diseases 2</a:t>
            </a:r>
            <a:endParaRPr lang="ru-RU" sz="4000" smtClean="0"/>
          </a:p>
        </p:txBody>
      </p:sp>
      <p:graphicFrame>
        <p:nvGraphicFramePr>
          <p:cNvPr id="236576" name="Group 32"/>
          <p:cNvGraphicFramePr>
            <a:graphicFrameLocks noGrp="1"/>
          </p:cNvGraphicFramePr>
          <p:nvPr>
            <p:ph type="tbl" idx="4294967295"/>
          </p:nvPr>
        </p:nvGraphicFramePr>
        <p:xfrm>
          <a:off x="852488" y="1196975"/>
          <a:ext cx="8291512" cy="5278438"/>
        </p:xfrm>
        <a:graphic>
          <a:graphicData uri="http://schemas.openxmlformats.org/drawingml/2006/table">
            <a:tbl>
              <a:tblPr/>
              <a:tblGrid>
                <a:gridCol w="3057525"/>
                <a:gridCol w="1982787"/>
                <a:gridCol w="3251200"/>
              </a:tblGrid>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rPr>
                        <a:t>Autism spectrum disorders </a:t>
                      </a: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UBE3A</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E3 ligase</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PARK2</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E3 ligase</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RFWD2</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E3 ligase</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FBXO40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C</a:t>
                      </a:r>
                      <a:r>
                        <a:rPr kumimoji="0" lang="ru-RU" sz="2400" b="0" i="0" u="none" strike="noStrike" cap="none" normalizeH="0" baseline="0" smtClean="0">
                          <a:ln>
                            <a:noFill/>
                          </a:ln>
                          <a:solidFill>
                            <a:schemeClr val="tx1"/>
                          </a:solidFill>
                          <a:effectLst/>
                          <a:latin typeface="Arial" charset="0"/>
                        </a:rPr>
                        <a:t>onstitute</a:t>
                      </a:r>
                      <a:r>
                        <a:rPr kumimoji="0" lang="lv-LV" sz="2400" b="0" i="0" u="none" strike="noStrike" cap="none" normalizeH="0" baseline="0" smtClean="0">
                          <a:ln>
                            <a:noFill/>
                          </a:ln>
                          <a:solidFill>
                            <a:schemeClr val="tx1"/>
                          </a:solidFill>
                          <a:effectLst/>
                          <a:latin typeface="Arial" charset="0"/>
                        </a:rPr>
                        <a:t>s</a:t>
                      </a:r>
                      <a:r>
                        <a:rPr kumimoji="0" lang="ru-RU" sz="2400" b="0" i="0" u="none" strike="noStrike" cap="none" normalizeH="0" baseline="0" smtClean="0">
                          <a:ln>
                            <a:noFill/>
                          </a:ln>
                          <a:solidFill>
                            <a:schemeClr val="tx1"/>
                          </a:solidFill>
                          <a:effectLst/>
                          <a:latin typeface="Arial" charset="0"/>
                        </a:rPr>
                        <a:t> one of the four subunits of the ubiquitin protein ligase complex called SCFs (SKP1-cullin-F-box),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Johanson-Blizzard syndrome</a:t>
                      </a:r>
                      <a:endParaRPr kumimoji="0" lang="ru-RU"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UBR1</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E3 ligase</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8229600" cy="1143000"/>
          </a:xfrm>
        </p:spPr>
        <p:txBody>
          <a:bodyPr/>
          <a:lstStyle/>
          <a:p>
            <a:pPr eaLnBrk="1" hangingPunct="1"/>
            <a:r>
              <a:rPr lang="lv-LV" smtClean="0"/>
              <a:t>E3 neurodegenerative diseases</a:t>
            </a:r>
            <a:endParaRPr lang="ru-RU" smtClean="0"/>
          </a:p>
        </p:txBody>
      </p:sp>
      <p:graphicFrame>
        <p:nvGraphicFramePr>
          <p:cNvPr id="245813" name="Group 53"/>
          <p:cNvGraphicFramePr>
            <a:graphicFrameLocks noGrp="1"/>
          </p:cNvGraphicFramePr>
          <p:nvPr>
            <p:ph type="tbl" idx="4294967295"/>
          </p:nvPr>
        </p:nvGraphicFramePr>
        <p:xfrm>
          <a:off x="0" y="1268413"/>
          <a:ext cx="8291512" cy="4225925"/>
        </p:xfrm>
        <a:graphic>
          <a:graphicData uri="http://schemas.openxmlformats.org/drawingml/2006/table">
            <a:tbl>
              <a:tblPr/>
              <a:tblGrid>
                <a:gridCol w="3057525"/>
                <a:gridCol w="1982787"/>
                <a:gridCol w="3251200"/>
              </a:tblGrid>
              <a:tr h="1062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rPr>
                        <a:t>Parkinson disease</a:t>
                      </a:r>
                      <a:endParaRPr kumimoji="0" lang="ru-RU" sz="2400" b="0" i="0" u="none" strike="noStrike" cap="none" normalizeH="0" baseline="0" dirty="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Parkin (PARK2)</a:t>
                      </a:r>
                      <a:endParaRPr kumimoji="0" lang="ru-RU" sz="24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rPr>
                        <a:t>E3-ligase</a:t>
                      </a:r>
                      <a:endParaRPr kumimoji="0" lang="ru-RU" sz="24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3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rPr>
                        <a:t>Machado-Joseph disease</a:t>
                      </a:r>
                      <a:endParaRPr kumimoji="0" lang="ru-RU" sz="2400" b="0" i="0" u="none" strike="noStrike" cap="none" normalizeH="0" baseline="0" dirty="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rPr>
                        <a:t>ATXN3</a:t>
                      </a:r>
                      <a:endParaRPr kumimoji="0" lang="ru-RU" sz="2400" b="0"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1800" b="0" i="0" u="none" strike="noStrike" cap="none" normalizeH="0" baseline="0" dirty="0" smtClean="0">
                          <a:ln>
                            <a:noFill/>
                          </a:ln>
                          <a:solidFill>
                            <a:schemeClr val="tx1"/>
                          </a:solidFill>
                          <a:effectLst/>
                          <a:latin typeface="Arial" charset="0"/>
                        </a:rPr>
                        <a:t>A</a:t>
                      </a:r>
                      <a:r>
                        <a:rPr kumimoji="0" lang="ru-RU" sz="1800" b="0" i="0" u="none" strike="noStrike" cap="none" normalizeH="0" baseline="0" dirty="0" smtClean="0">
                          <a:ln>
                            <a:noFill/>
                          </a:ln>
                          <a:solidFill>
                            <a:schemeClr val="tx1"/>
                          </a:solidFill>
                          <a:effectLst/>
                          <a:latin typeface="Arial" charset="0"/>
                        </a:rPr>
                        <a:t>taxin-3 interacts with ubiquitinated proteins</a:t>
                      </a:r>
                      <a:r>
                        <a:rPr kumimoji="0" lang="lv-LV"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can bind the proteasome, when the gene harbors an expanded repeat length, can interfere with the degradation substrate</a:t>
                      </a:r>
                      <a:r>
                        <a:rPr kumimoji="0" lang="lv-LV" sz="1800" b="0" i="0" u="none" strike="noStrike" cap="none" normalizeH="0" baseline="0" dirty="0" smtClean="0">
                          <a:ln>
                            <a:noFill/>
                          </a:ln>
                          <a:solidFill>
                            <a:schemeClr val="tx1"/>
                          </a:solidFill>
                          <a:effectLst/>
                          <a:latin typeface="Arial" charset="0"/>
                        </a:rPr>
                        <a:t>s</a:t>
                      </a:r>
                      <a:r>
                        <a:rPr kumimoji="0" lang="ru-RU" sz="1800" b="0" i="0" u="none" strike="noStrike" cap="none" normalizeH="0" baseline="0" dirty="0" smtClean="0">
                          <a:ln>
                            <a:noFill/>
                          </a:ln>
                          <a:solidFill>
                            <a:schemeClr val="tx1"/>
                          </a:solidFill>
                          <a:effectLst/>
                          <a:latin typeface="Arial" charset="0"/>
                        </a:rPr>
                        <a:t>. </a:t>
                      </a:r>
                      <a:r>
                        <a:rPr kumimoji="0" lang="lv-LV" sz="1800" b="0" i="0" u="none" strike="noStrike" cap="none" normalizeH="0" baseline="0" dirty="0" smtClean="0">
                          <a:ln>
                            <a:noFill/>
                          </a:ln>
                          <a:solidFill>
                            <a:schemeClr val="tx1"/>
                          </a:solidFill>
                          <a:effectLst/>
                          <a:latin typeface="Arial" charset="0"/>
                        </a:rPr>
                        <a:t>A</a:t>
                      </a:r>
                      <a:r>
                        <a:rPr kumimoji="0" lang="ru-RU" sz="1800" b="0" i="0" u="none" strike="noStrike" cap="none" normalizeH="0" baseline="0" dirty="0" smtClean="0">
                          <a:ln>
                            <a:noFill/>
                          </a:ln>
                          <a:solidFill>
                            <a:schemeClr val="tx1"/>
                          </a:solidFill>
                          <a:effectLst/>
                          <a:latin typeface="Arial" charset="0"/>
                        </a:rPr>
                        <a:t>ssociates with the ubiquitin- and proteasome-binding factors Rad23 and valosin-containing protein (VCP/p97)</a:t>
                      </a:r>
                      <a:r>
                        <a:rPr kumimoji="0" lang="lv-LV" sz="1800" b="0" i="0" u="none" strike="noStrike" cap="none" normalizeH="0" baseline="0" dirty="0" smtClean="0">
                          <a:ln>
                            <a:noFill/>
                          </a:ln>
                          <a:solidFill>
                            <a:schemeClr val="tx1"/>
                          </a:solidFill>
                          <a:effectLst/>
                          <a:latin typeface="Arial" charset="0"/>
                        </a:rPr>
                        <a:t>.</a:t>
                      </a:r>
                      <a:r>
                        <a:rPr kumimoji="0" lang="ru-RU" sz="1800" b="0" i="0" u="none" strike="noStrike" cap="none" normalizeH="0" baseline="0" dirty="0" smtClean="0">
                          <a:ln>
                            <a:noFill/>
                          </a:ln>
                          <a:solidFill>
                            <a:schemeClr val="tx1"/>
                          </a:solidFill>
                          <a:effectLst/>
                          <a:latin typeface="Arial" charset="0"/>
                        </a:rPr>
                        <a:t> proteins.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illiams_syndrome"/>
          <p:cNvPicPr>
            <a:picLocks noChangeAspect="1" noChangeArrowheads="1"/>
          </p:cNvPicPr>
          <p:nvPr/>
        </p:nvPicPr>
        <p:blipFill>
          <a:blip r:embed="rId2"/>
          <a:srcRect/>
          <a:stretch>
            <a:fillRect/>
          </a:stretch>
        </p:blipFill>
        <p:spPr bwMode="auto">
          <a:xfrm>
            <a:off x="2987675" y="1522413"/>
            <a:ext cx="3160713" cy="4741862"/>
          </a:xfrm>
          <a:prstGeom prst="rect">
            <a:avLst/>
          </a:prstGeom>
          <a:noFill/>
          <a:ln w="9525">
            <a:noFill/>
            <a:miter lim="800000"/>
            <a:headEnd/>
            <a:tailEnd/>
          </a:ln>
        </p:spPr>
      </p:pic>
      <p:sp>
        <p:nvSpPr>
          <p:cNvPr id="3" name="ZoneTexte 2"/>
          <p:cNvSpPr txBox="1"/>
          <p:nvPr/>
        </p:nvSpPr>
        <p:spPr>
          <a:xfrm>
            <a:off x="2428860" y="500042"/>
            <a:ext cx="3643338" cy="646331"/>
          </a:xfrm>
          <a:prstGeom prst="rect">
            <a:avLst/>
          </a:prstGeom>
          <a:noFill/>
        </p:spPr>
        <p:txBody>
          <a:bodyPr wrap="square" rtlCol="0">
            <a:spAutoFit/>
          </a:bodyPr>
          <a:lstStyle/>
          <a:p>
            <a:r>
              <a:rPr lang="fr-FR" dirty="0" smtClean="0"/>
              <a:t>Syndrome de William( </a:t>
            </a:r>
            <a:r>
              <a:rPr lang="fr-FR" dirty="0" err="1" smtClean="0"/>
              <a:t>deficit</a:t>
            </a:r>
            <a:r>
              <a:rPr lang="fr-FR" dirty="0" smtClean="0"/>
              <a:t> dans E3 ligase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8643998" cy="1200329"/>
          </a:xfrm>
          <a:prstGeom prst="rect">
            <a:avLst/>
          </a:prstGeom>
        </p:spPr>
        <p:txBody>
          <a:bodyPr wrap="square">
            <a:spAutoFit/>
          </a:bodyPr>
          <a:lstStyle/>
          <a:p>
            <a:r>
              <a:rPr lang="fr-FR" b="1" dirty="0" smtClean="0">
                <a:solidFill>
                  <a:srgbClr val="FFFF00"/>
                </a:solidFill>
                <a:latin typeface="Arial Black" pitchFamily="34" charset="0"/>
              </a:rPr>
              <a:t>Demi-vie des protéines :</a:t>
            </a:r>
          </a:p>
          <a:p>
            <a:r>
              <a:rPr lang="fr-FR" dirty="0" smtClean="0">
                <a:solidFill>
                  <a:srgbClr val="FFFF00"/>
                </a:solidFill>
                <a:latin typeface="Arial Black" pitchFamily="34" charset="0"/>
              </a:rPr>
              <a:t/>
            </a:r>
            <a:br>
              <a:rPr lang="fr-FR" dirty="0" smtClean="0">
                <a:solidFill>
                  <a:srgbClr val="FFFF00"/>
                </a:solidFill>
                <a:latin typeface="Arial Black" pitchFamily="34" charset="0"/>
              </a:rPr>
            </a:br>
            <a:r>
              <a:rPr lang="fr-FR" dirty="0" smtClean="0">
                <a:solidFill>
                  <a:srgbClr val="FFFF00"/>
                </a:solidFill>
                <a:latin typeface="Arial Black" pitchFamily="34" charset="0"/>
              </a:rPr>
              <a:t>La courte demi-vie des enzymes pourrait être une conséquence de leur état « métastable ».</a:t>
            </a:r>
            <a:endParaRPr lang="fr-FR" dirty="0"/>
          </a:p>
        </p:txBody>
      </p:sp>
      <p:sp>
        <p:nvSpPr>
          <p:cNvPr id="5" name="Rectangle 4"/>
          <p:cNvSpPr/>
          <p:nvPr/>
        </p:nvSpPr>
        <p:spPr>
          <a:xfrm>
            <a:off x="357158" y="1357298"/>
            <a:ext cx="8786842" cy="1200329"/>
          </a:xfrm>
          <a:prstGeom prst="rect">
            <a:avLst/>
          </a:prstGeom>
        </p:spPr>
        <p:txBody>
          <a:bodyPr wrap="square">
            <a:spAutoFit/>
          </a:bodyPr>
          <a:lstStyle/>
          <a:p>
            <a:r>
              <a:rPr lang="fr-FR" dirty="0" smtClean="0">
                <a:solidFill>
                  <a:srgbClr val="FFFF00"/>
                </a:solidFill>
                <a:latin typeface="Arial Black" pitchFamily="34" charset="0"/>
              </a:rPr>
              <a:t>N'étant pas parfaitement stables, ces protéines, avec le temps, peuvent dériver vers un état de repliement incorrect. Dans ce cas, ces protéines sont reconnues par un processus non encore identifié et marquées par l'</a:t>
            </a:r>
            <a:r>
              <a:rPr lang="fr-FR" dirty="0" err="1" smtClean="0">
                <a:solidFill>
                  <a:srgbClr val="FFFF00"/>
                </a:solidFill>
                <a:latin typeface="Arial Black" pitchFamily="34" charset="0"/>
              </a:rPr>
              <a:t>ubiquitine</a:t>
            </a:r>
            <a:r>
              <a:rPr lang="fr-FR" dirty="0" smtClean="0">
                <a:solidFill>
                  <a:srgbClr val="FFFF00"/>
                </a:solidFill>
                <a:latin typeface="Arial Black" pitchFamily="34" charset="0"/>
              </a:rPr>
              <a:t> en vue de leur destruction ultérieure</a:t>
            </a:r>
            <a:r>
              <a:rPr lang="fr-FR" dirty="0" smtClean="0">
                <a:latin typeface="Arial Black" pitchFamily="34" charset="0"/>
              </a:rPr>
              <a:t>.</a:t>
            </a:r>
            <a:endParaRPr lang="fr-FR" dirty="0"/>
          </a:p>
        </p:txBody>
      </p:sp>
      <p:sp>
        <p:nvSpPr>
          <p:cNvPr id="6" name="Rectangle 5"/>
          <p:cNvSpPr/>
          <p:nvPr/>
        </p:nvSpPr>
        <p:spPr>
          <a:xfrm>
            <a:off x="428596" y="2719984"/>
            <a:ext cx="8358246" cy="2308324"/>
          </a:xfrm>
          <a:prstGeom prst="rect">
            <a:avLst/>
          </a:prstGeom>
        </p:spPr>
        <p:txBody>
          <a:bodyPr wrap="square">
            <a:spAutoFit/>
          </a:bodyPr>
          <a:lstStyle/>
          <a:p>
            <a:r>
              <a:rPr lang="fr-FR" dirty="0" smtClean="0">
                <a:solidFill>
                  <a:srgbClr val="FFFF00"/>
                </a:solidFill>
                <a:latin typeface="Arial Black" pitchFamily="34" charset="0"/>
              </a:rPr>
              <a:t>Grâce à des protéines à courte demi-vie, la cellule peut rapidement et transitoirement répondre à un environnement fluctuant (phénomène appelé plasticité cellulaire).</a:t>
            </a:r>
          </a:p>
          <a:p>
            <a:endParaRPr lang="fr-FR" dirty="0" smtClean="0">
              <a:solidFill>
                <a:srgbClr val="FFFF00"/>
              </a:solidFill>
              <a:latin typeface="Arial Black" pitchFamily="34" charset="0"/>
            </a:endParaRPr>
          </a:p>
          <a:p>
            <a:r>
              <a:rPr lang="fr-FR" dirty="0" smtClean="0">
                <a:solidFill>
                  <a:srgbClr val="FFFF00"/>
                </a:solidFill>
                <a:latin typeface="Arial Black" pitchFamily="34" charset="0"/>
              </a:rPr>
              <a:t>L’Homéostasie cellulaire dépend d’un équilibre finement régulé entre biosynthèse et catabolisme des macromolécules</a:t>
            </a:r>
          </a:p>
          <a:p>
            <a:endParaRPr lang="fr-FR" dirty="0">
              <a:solidFill>
                <a:srgbClr val="FFFF00"/>
              </a:solidFill>
              <a:latin typeface="Arial Black" pitchFamily="34" charset="0"/>
            </a:endParaRPr>
          </a:p>
          <a:p>
            <a:endParaRPr lang="fr-FR" dirty="0">
              <a:solidFill>
                <a:srgbClr val="FFFF00"/>
              </a:solidFill>
            </a:endParaRPr>
          </a:p>
        </p:txBody>
      </p:sp>
      <p:sp>
        <p:nvSpPr>
          <p:cNvPr id="7" name="Rectangle 6"/>
          <p:cNvSpPr/>
          <p:nvPr/>
        </p:nvSpPr>
        <p:spPr>
          <a:xfrm>
            <a:off x="428596" y="4434496"/>
            <a:ext cx="8072494" cy="1200329"/>
          </a:xfrm>
          <a:prstGeom prst="rect">
            <a:avLst/>
          </a:prstGeom>
        </p:spPr>
        <p:txBody>
          <a:bodyPr wrap="square">
            <a:spAutoFit/>
          </a:bodyPr>
          <a:lstStyle/>
          <a:p>
            <a:endParaRPr lang="fr-FR" dirty="0" smtClean="0">
              <a:solidFill>
                <a:srgbClr val="FFFF00"/>
              </a:solidFill>
              <a:latin typeface="Arial Black" pitchFamily="34" charset="0"/>
            </a:endParaRPr>
          </a:p>
          <a:p>
            <a:r>
              <a:rPr lang="fr-FR" dirty="0" smtClean="0">
                <a:solidFill>
                  <a:srgbClr val="FFFF00"/>
                </a:solidFill>
                <a:latin typeface="Arial Black" pitchFamily="34" charset="0"/>
              </a:rPr>
              <a:t>La cellule dispose de trois options pour la dégradation de ses protéines, chacune impliquant un jeu spécifique d'enzymes de dégradation (protéases</a:t>
            </a: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14620"/>
            <a:ext cx="8229600" cy="1143000"/>
          </a:xfrm>
        </p:spPr>
        <p:txBody>
          <a:bodyPr>
            <a:noAutofit/>
          </a:bodyPr>
          <a:lstStyle/>
          <a:p>
            <a:r>
              <a:rPr lang="fr-FR" sz="2000" dirty="0" smtClean="0">
                <a:solidFill>
                  <a:srgbClr val="FFFF00"/>
                </a:solidFill>
                <a:latin typeface="Arial Black" pitchFamily="34" charset="0"/>
              </a:rPr>
              <a:t>1-  la voie </a:t>
            </a:r>
            <a:r>
              <a:rPr lang="fr-FR" sz="2000" dirty="0" err="1" smtClean="0">
                <a:solidFill>
                  <a:srgbClr val="FFFF00"/>
                </a:solidFill>
                <a:latin typeface="Arial Black" pitchFamily="34" charset="0"/>
              </a:rPr>
              <a:t>Ubiquitine</a:t>
            </a:r>
            <a:r>
              <a:rPr lang="fr-FR" sz="2000" dirty="0" smtClean="0">
                <a:solidFill>
                  <a:srgbClr val="FFFF00"/>
                </a:solidFill>
                <a:latin typeface="Arial Black" pitchFamily="34" charset="0"/>
              </a:rPr>
              <a:t> – </a:t>
            </a:r>
            <a:r>
              <a:rPr lang="fr-FR" sz="2000" dirty="0" err="1" smtClean="0">
                <a:solidFill>
                  <a:srgbClr val="FFFF00"/>
                </a:solidFill>
                <a:latin typeface="Arial Black" pitchFamily="34" charset="0"/>
              </a:rPr>
              <a:t>Protéasome</a:t>
            </a:r>
            <a:r>
              <a:rPr lang="fr-FR" sz="2000" dirty="0" smtClean="0">
                <a:solidFill>
                  <a:srgbClr val="FFFF00"/>
                </a:solidFill>
                <a:latin typeface="Arial Black" pitchFamily="34" charset="0"/>
              </a:rPr>
              <a:t> : Dégradation des protéines à durée de vie courte  </a:t>
            </a:r>
            <a:br>
              <a:rPr lang="fr-FR" sz="2000" dirty="0" smtClean="0">
                <a:solidFill>
                  <a:srgbClr val="FFFF00"/>
                </a:solidFill>
                <a:latin typeface="Arial Black" pitchFamily="34" charset="0"/>
              </a:rPr>
            </a:br>
            <a:r>
              <a:rPr lang="fr-FR" sz="2000" dirty="0" smtClean="0">
                <a:solidFill>
                  <a:srgbClr val="FFFF00"/>
                </a:solidFill>
                <a:latin typeface="Arial Black" pitchFamily="34" charset="0"/>
              </a:rPr>
              <a:t/>
            </a:r>
            <a:br>
              <a:rPr lang="fr-FR" sz="2000" dirty="0" smtClean="0">
                <a:solidFill>
                  <a:srgbClr val="FFFF00"/>
                </a:solidFill>
                <a:latin typeface="Arial Black" pitchFamily="34" charset="0"/>
              </a:rPr>
            </a:br>
            <a:r>
              <a:rPr lang="fr-FR" sz="2000" dirty="0" smtClean="0">
                <a:solidFill>
                  <a:srgbClr val="FFFF00"/>
                </a:solidFill>
                <a:latin typeface="Arial Black" pitchFamily="34" charset="0"/>
              </a:rPr>
              <a:t>2- La voie de dégradation </a:t>
            </a:r>
            <a:r>
              <a:rPr lang="fr-FR" sz="2000" dirty="0" err="1" smtClean="0">
                <a:solidFill>
                  <a:srgbClr val="FFFF00"/>
                </a:solidFill>
                <a:latin typeface="Arial Black" pitchFamily="34" charset="0"/>
              </a:rPr>
              <a:t>Lysosomale</a:t>
            </a:r>
            <a:r>
              <a:rPr lang="fr-FR" sz="2000" dirty="0" smtClean="0">
                <a:solidFill>
                  <a:srgbClr val="FFFF00"/>
                </a:solidFill>
                <a:latin typeface="Arial Black" pitchFamily="34" charset="0"/>
              </a:rPr>
              <a:t> : </a:t>
            </a:r>
            <a:br>
              <a:rPr lang="fr-FR" sz="2000" dirty="0" smtClean="0">
                <a:solidFill>
                  <a:srgbClr val="FFFF00"/>
                </a:solidFill>
                <a:latin typeface="Arial Black" pitchFamily="34" charset="0"/>
              </a:rPr>
            </a:br>
            <a:r>
              <a:rPr lang="fr-FR" sz="2000" dirty="0" smtClean="0">
                <a:solidFill>
                  <a:srgbClr val="FFFF00"/>
                </a:solidFill>
                <a:latin typeface="Arial Black" pitchFamily="34" charset="0"/>
              </a:rPr>
              <a:t/>
            </a:r>
            <a:br>
              <a:rPr lang="fr-FR" sz="2000" dirty="0" smtClean="0">
                <a:solidFill>
                  <a:srgbClr val="FFFF00"/>
                </a:solidFill>
                <a:latin typeface="Arial Black" pitchFamily="34" charset="0"/>
              </a:rPr>
            </a:br>
            <a:r>
              <a:rPr lang="fr-FR" sz="2000" dirty="0" smtClean="0">
                <a:solidFill>
                  <a:srgbClr val="FFFF00"/>
                </a:solidFill>
                <a:latin typeface="Arial Black" pitchFamily="34" charset="0"/>
              </a:rPr>
              <a:t>Hétérophagie ( dégradation de matériel extracellulaire par </a:t>
            </a:r>
            <a:r>
              <a:rPr lang="fr-FR" sz="2000" dirty="0" err="1" smtClean="0">
                <a:solidFill>
                  <a:srgbClr val="FFFF00"/>
                </a:solidFill>
                <a:latin typeface="Arial Black" pitchFamily="34" charset="0"/>
              </a:rPr>
              <a:t>endocytose</a:t>
            </a:r>
            <a:r>
              <a:rPr lang="fr-FR" sz="2000" dirty="0" smtClean="0">
                <a:solidFill>
                  <a:srgbClr val="FFFF00"/>
                </a:solidFill>
                <a:latin typeface="Arial Black" pitchFamily="34" charset="0"/>
              </a:rPr>
              <a:t> ) et</a:t>
            </a:r>
            <a:br>
              <a:rPr lang="fr-FR" sz="2000" dirty="0" smtClean="0">
                <a:solidFill>
                  <a:srgbClr val="FFFF00"/>
                </a:solidFill>
                <a:latin typeface="Arial Black" pitchFamily="34" charset="0"/>
              </a:rPr>
            </a:br>
            <a:r>
              <a:rPr lang="fr-FR" sz="2000" dirty="0" smtClean="0">
                <a:solidFill>
                  <a:srgbClr val="FFFF00"/>
                </a:solidFill>
                <a:latin typeface="Arial Black" pitchFamily="34" charset="0"/>
              </a:rPr>
              <a:t> Autophagie ( dégradation de matériel intracellulaire )</a:t>
            </a:r>
            <a:br>
              <a:rPr lang="fr-FR" sz="2000" dirty="0" smtClean="0">
                <a:solidFill>
                  <a:srgbClr val="FFFF00"/>
                </a:solidFill>
                <a:latin typeface="Arial Black" pitchFamily="34" charset="0"/>
              </a:rPr>
            </a:br>
            <a:endParaRPr lang="fr-FR" sz="2000" dirty="0"/>
          </a:p>
        </p:txBody>
      </p:sp>
      <p:sp>
        <p:nvSpPr>
          <p:cNvPr id="5" name="Rectangle 4"/>
          <p:cNvSpPr/>
          <p:nvPr/>
        </p:nvSpPr>
        <p:spPr>
          <a:xfrm>
            <a:off x="500034" y="3862992"/>
            <a:ext cx="6215090" cy="707886"/>
          </a:xfrm>
          <a:prstGeom prst="rect">
            <a:avLst/>
          </a:prstGeom>
        </p:spPr>
        <p:txBody>
          <a:bodyPr wrap="square">
            <a:spAutoFit/>
          </a:bodyPr>
          <a:lstStyle/>
          <a:p>
            <a:r>
              <a:rPr lang="fr-FR" sz="2000" dirty="0" smtClean="0">
                <a:solidFill>
                  <a:srgbClr val="FFFF00"/>
                </a:solidFill>
                <a:latin typeface="Arial Black" pitchFamily="34" charset="0"/>
              </a:rPr>
              <a:t>3. autodestruction de la cellule entière par des </a:t>
            </a:r>
            <a:r>
              <a:rPr lang="fr-FR" sz="2000" dirty="0" err="1" smtClean="0">
                <a:solidFill>
                  <a:srgbClr val="FFFF00"/>
                </a:solidFill>
                <a:latin typeface="Arial Black" pitchFamily="34" charset="0"/>
              </a:rPr>
              <a:t>caspases</a:t>
            </a:r>
            <a:r>
              <a:rPr lang="fr-FR" sz="2000" dirty="0" smtClean="0">
                <a:solidFill>
                  <a:srgbClr val="FFFF00"/>
                </a:solidFill>
                <a:latin typeface="Arial Black" pitchFamily="34" charset="0"/>
              </a:rPr>
              <a:t> (phénomène de l'</a:t>
            </a:r>
            <a:r>
              <a:rPr lang="fr-FR" sz="2000" dirty="0" err="1" smtClean="0">
                <a:solidFill>
                  <a:srgbClr val="FFFF00"/>
                </a:solidFill>
                <a:latin typeface="Arial Black" pitchFamily="34" charset="0"/>
              </a:rPr>
              <a:t>apoptose</a:t>
            </a:r>
            <a:r>
              <a:rPr lang="fr-FR" sz="2000" dirty="0" smtClean="0">
                <a:solidFill>
                  <a:srgbClr val="FFFF00"/>
                </a:solidFill>
                <a:latin typeface="Arial Black" pitchFamily="34" charset="0"/>
              </a:rPr>
              <a:t>).</a:t>
            </a:r>
            <a:endParaRPr lang="fr-FR" sz="20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357214"/>
            <a:ext cx="8229600" cy="1143000"/>
          </a:xfrm>
        </p:spPr>
        <p:txBody>
          <a:bodyPr>
            <a:normAutofit/>
          </a:bodyPr>
          <a:lstStyle/>
          <a:p>
            <a:r>
              <a:rPr lang="fr-FR" sz="2400" b="1" dirty="0" smtClean="0">
                <a:solidFill>
                  <a:srgbClr val="FFFF00"/>
                </a:solidFill>
              </a:rPr>
              <a:t>Dégradation d'une protéine par un </a:t>
            </a:r>
            <a:r>
              <a:rPr lang="fr-FR" sz="2400" b="1" dirty="0" err="1" smtClean="0">
                <a:solidFill>
                  <a:srgbClr val="FFFF00"/>
                </a:solidFill>
              </a:rPr>
              <a:t>protéasome</a:t>
            </a:r>
            <a:r>
              <a:rPr lang="fr-FR" sz="2000" b="1" dirty="0" smtClean="0"/>
              <a:t/>
            </a:r>
            <a:br>
              <a:rPr lang="fr-FR" sz="2000" b="1" dirty="0" smtClean="0"/>
            </a:br>
            <a:endParaRPr lang="fr-FR" sz="2000" dirty="0"/>
          </a:p>
        </p:txBody>
      </p:sp>
      <p:sp>
        <p:nvSpPr>
          <p:cNvPr id="3" name="Espace réservé du contenu 2"/>
          <p:cNvSpPr>
            <a:spLocks noGrp="1"/>
          </p:cNvSpPr>
          <p:nvPr>
            <p:ph idx="1"/>
          </p:nvPr>
        </p:nvSpPr>
        <p:spPr>
          <a:xfrm>
            <a:off x="457200" y="857232"/>
            <a:ext cx="8229600" cy="4389120"/>
          </a:xfrm>
        </p:spPr>
        <p:txBody>
          <a:bodyPr>
            <a:noAutofit/>
          </a:bodyPr>
          <a:lstStyle/>
          <a:p>
            <a:r>
              <a:rPr lang="fr-FR" sz="1800" b="1" dirty="0" smtClean="0">
                <a:solidFill>
                  <a:srgbClr val="FFFF00"/>
                </a:solidFill>
                <a:latin typeface="Arial Black" pitchFamily="34" charset="0"/>
              </a:rPr>
              <a:t>Cette voie de destruction implique l'étiquetage de la protéine à éliminer, par l'addition de molécules d'</a:t>
            </a:r>
            <a:r>
              <a:rPr lang="fr-FR" sz="1800" b="1" dirty="0" err="1" smtClean="0">
                <a:solidFill>
                  <a:srgbClr val="FFFF00"/>
                </a:solidFill>
                <a:latin typeface="Arial Black" pitchFamily="34" charset="0"/>
              </a:rPr>
              <a:t>ubiquitine</a:t>
            </a:r>
            <a:r>
              <a:rPr lang="fr-FR" sz="1800" b="1" dirty="0" smtClean="0">
                <a:solidFill>
                  <a:srgbClr val="FFFF00"/>
                </a:solidFill>
                <a:latin typeface="Arial Black" pitchFamily="34" charset="0"/>
              </a:rPr>
              <a:t> qui sera elle-même reconnue par un complexe protéolytique, le </a:t>
            </a:r>
            <a:r>
              <a:rPr lang="fr-FR" sz="1800" b="1" dirty="0" err="1" smtClean="0">
                <a:solidFill>
                  <a:srgbClr val="FFFF00"/>
                </a:solidFill>
                <a:latin typeface="Arial Black" pitchFamily="34" charset="0"/>
              </a:rPr>
              <a:t>protéasome</a:t>
            </a:r>
            <a:r>
              <a:rPr lang="fr-FR" sz="1800" b="1" dirty="0" smtClean="0">
                <a:solidFill>
                  <a:srgbClr val="FFFF00"/>
                </a:solidFill>
                <a:latin typeface="Arial Black" pitchFamily="34" charset="0"/>
              </a:rPr>
              <a:t>.</a:t>
            </a:r>
          </a:p>
          <a:p>
            <a:r>
              <a:rPr lang="fr-FR" sz="1800" dirty="0" smtClean="0">
                <a:solidFill>
                  <a:srgbClr val="FFFF00"/>
                </a:solidFill>
                <a:latin typeface="Arial Black" pitchFamily="34" charset="0"/>
              </a:rPr>
              <a:t>L'étiquetage consiste en la liaison sur la protéine à détruire de plusieurs unités d'</a:t>
            </a:r>
            <a:r>
              <a:rPr lang="fr-FR" sz="1800" dirty="0" err="1" smtClean="0">
                <a:solidFill>
                  <a:srgbClr val="FFFF00"/>
                </a:solidFill>
                <a:latin typeface="Arial Black" pitchFamily="34" charset="0"/>
              </a:rPr>
              <a:t>ubiquitine</a:t>
            </a:r>
            <a:r>
              <a:rPr lang="fr-FR" sz="1800" dirty="0" smtClean="0">
                <a:solidFill>
                  <a:srgbClr val="FFFF00"/>
                </a:solidFill>
                <a:latin typeface="Arial Black" pitchFamily="34" charset="0"/>
              </a:rPr>
              <a:t> (chaîne de 76 acides aminés, poids moléculaire 8,4 </a:t>
            </a:r>
            <a:r>
              <a:rPr lang="fr-FR" sz="1800" dirty="0" err="1" smtClean="0">
                <a:solidFill>
                  <a:srgbClr val="FFFF00"/>
                </a:solidFill>
                <a:latin typeface="Arial Black" pitchFamily="34" charset="0"/>
              </a:rPr>
              <a:t>kDa</a:t>
            </a:r>
            <a:r>
              <a:rPr lang="fr-FR" sz="1800" dirty="0" smtClean="0">
                <a:solidFill>
                  <a:srgbClr val="FFFF00"/>
                </a:solidFill>
                <a:latin typeface="Arial Black" pitchFamily="34" charset="0"/>
              </a:rPr>
              <a:t>). Ce système est utilisé aussi bien par les </a:t>
            </a:r>
            <a:r>
              <a:rPr lang="fr-FR" sz="1800" dirty="0" err="1" smtClean="0">
                <a:solidFill>
                  <a:srgbClr val="FFFF00"/>
                </a:solidFill>
                <a:latin typeface="Arial Black" pitchFamily="34" charset="0"/>
              </a:rPr>
              <a:t>archae</a:t>
            </a:r>
            <a:r>
              <a:rPr lang="fr-FR" sz="1800" dirty="0" smtClean="0">
                <a:solidFill>
                  <a:srgbClr val="FFFF00"/>
                </a:solidFill>
                <a:latin typeface="Arial Black" pitchFamily="34" charset="0"/>
              </a:rPr>
              <a:t> bactéries, que les levures, les plantes et les animaux</a:t>
            </a:r>
            <a:r>
              <a:rPr lang="fr-FR" sz="1800" dirty="0" smtClean="0">
                <a:latin typeface="Arial Black" pitchFamily="34" charset="0"/>
              </a:rPr>
              <a:t>.</a:t>
            </a:r>
          </a:p>
          <a:p>
            <a:r>
              <a:rPr lang="fr-FR" sz="1800" dirty="0" smtClean="0">
                <a:solidFill>
                  <a:srgbClr val="FFFF00"/>
                </a:solidFill>
                <a:latin typeface="Arial Black" pitchFamily="34" charset="0"/>
              </a:rPr>
              <a:t> Ce processus d'</a:t>
            </a:r>
            <a:r>
              <a:rPr lang="fr-FR" sz="1800" dirty="0" err="1" smtClean="0">
                <a:solidFill>
                  <a:srgbClr val="FFFF00"/>
                </a:solidFill>
                <a:latin typeface="Arial Black" pitchFamily="34" charset="0"/>
              </a:rPr>
              <a:t>ubiquitination</a:t>
            </a:r>
            <a:r>
              <a:rPr lang="fr-FR" sz="1800" dirty="0" smtClean="0">
                <a:solidFill>
                  <a:srgbClr val="FFFF00"/>
                </a:solidFill>
                <a:latin typeface="Arial Black" pitchFamily="34" charset="0"/>
              </a:rPr>
              <a:t> est effectué par trois complexes enzymatiques différents :</a:t>
            </a:r>
          </a:p>
          <a:p>
            <a:r>
              <a:rPr lang="fr-FR" sz="1800" dirty="0" smtClean="0">
                <a:solidFill>
                  <a:srgbClr val="FFFF00"/>
                </a:solidFill>
                <a:latin typeface="Arial Black" pitchFamily="34" charset="0"/>
              </a:rPr>
              <a:t> E1, </a:t>
            </a:r>
            <a:r>
              <a:rPr lang="fr-FR" sz="1800" dirty="0" err="1" smtClean="0">
                <a:solidFill>
                  <a:srgbClr val="FFFF00"/>
                </a:solidFill>
                <a:latin typeface="Arial Black" pitchFamily="34" charset="0"/>
              </a:rPr>
              <a:t>ubiquitin</a:t>
            </a:r>
            <a:r>
              <a:rPr lang="fr-FR" sz="1800" dirty="0" smtClean="0">
                <a:solidFill>
                  <a:srgbClr val="FFFF00"/>
                </a:solidFill>
                <a:latin typeface="Arial Black" pitchFamily="34" charset="0"/>
              </a:rPr>
              <a:t>-</a:t>
            </a:r>
            <a:r>
              <a:rPr lang="fr-FR" sz="1800" dirty="0" err="1" smtClean="0">
                <a:solidFill>
                  <a:srgbClr val="FFFF00"/>
                </a:solidFill>
                <a:latin typeface="Arial Black" pitchFamily="34" charset="0"/>
              </a:rPr>
              <a:t>activating</a:t>
            </a:r>
            <a:r>
              <a:rPr lang="fr-FR" sz="1800" dirty="0" smtClean="0">
                <a:solidFill>
                  <a:srgbClr val="FFFF00"/>
                </a:solidFill>
                <a:latin typeface="Arial Black" pitchFamily="34" charset="0"/>
              </a:rPr>
              <a:t> enzyme, </a:t>
            </a:r>
          </a:p>
          <a:p>
            <a:r>
              <a:rPr lang="fr-FR" sz="1800" dirty="0" smtClean="0">
                <a:solidFill>
                  <a:srgbClr val="FFFF00"/>
                </a:solidFill>
                <a:latin typeface="Arial Black" pitchFamily="34" charset="0"/>
              </a:rPr>
              <a:t> E2, </a:t>
            </a:r>
            <a:r>
              <a:rPr lang="fr-FR" sz="1800" dirty="0" err="1" smtClean="0">
                <a:solidFill>
                  <a:srgbClr val="FFFF00"/>
                </a:solidFill>
                <a:latin typeface="Arial Black" pitchFamily="34" charset="0"/>
              </a:rPr>
              <a:t>ubiquitin</a:t>
            </a:r>
            <a:r>
              <a:rPr lang="fr-FR" sz="1800" dirty="0" smtClean="0">
                <a:solidFill>
                  <a:srgbClr val="FFFF00"/>
                </a:solidFill>
                <a:latin typeface="Arial Black" pitchFamily="34" charset="0"/>
              </a:rPr>
              <a:t>-</a:t>
            </a:r>
            <a:r>
              <a:rPr lang="fr-FR" sz="1800" dirty="0" err="1" smtClean="0">
                <a:solidFill>
                  <a:srgbClr val="FFFF00"/>
                </a:solidFill>
                <a:latin typeface="Arial Black" pitchFamily="34" charset="0"/>
              </a:rPr>
              <a:t>conjugating</a:t>
            </a:r>
            <a:r>
              <a:rPr lang="fr-FR" sz="1800" dirty="0" smtClean="0">
                <a:solidFill>
                  <a:srgbClr val="FFFF00"/>
                </a:solidFill>
                <a:latin typeface="Arial Black" pitchFamily="34" charset="0"/>
              </a:rPr>
              <a:t> enzyme et</a:t>
            </a:r>
          </a:p>
          <a:p>
            <a:r>
              <a:rPr lang="fr-FR" sz="1800" dirty="0" smtClean="0">
                <a:solidFill>
                  <a:srgbClr val="FFFF00"/>
                </a:solidFill>
                <a:latin typeface="Arial Black" pitchFamily="34" charset="0"/>
              </a:rPr>
              <a:t> E3, </a:t>
            </a:r>
            <a:r>
              <a:rPr lang="fr-FR" sz="1800" dirty="0" err="1" smtClean="0">
                <a:solidFill>
                  <a:srgbClr val="FFFF00"/>
                </a:solidFill>
                <a:latin typeface="Arial Black" pitchFamily="34" charset="0"/>
              </a:rPr>
              <a:t>ubiquitine</a:t>
            </a:r>
            <a:r>
              <a:rPr lang="fr-FR" sz="1800" dirty="0" smtClean="0">
                <a:solidFill>
                  <a:srgbClr val="FFFF00"/>
                </a:solidFill>
                <a:latin typeface="Arial Black" pitchFamily="34" charset="0"/>
              </a:rPr>
              <a:t>-ligase.</a:t>
            </a:r>
          </a:p>
          <a:p>
            <a:r>
              <a:rPr lang="fr-FR" sz="1800" dirty="0" smtClean="0">
                <a:solidFill>
                  <a:srgbClr val="FFFF00"/>
                </a:solidFill>
                <a:latin typeface="Arial Black" pitchFamily="34" charset="0"/>
              </a:rPr>
              <a:t> A ce jour chez l'Homme on a identifié un seul gène pour E1, plusieurs pour E2 et à peu près 300 pour E3. Dans la plupart des cas, E3 se comporte comme un récepteur, qui sélectionne et présente à l' E2, la protéine à détruire. Les nombreuses formes d' E3 ont chacune une affinité spécifique pour une gamme de protéines.</a:t>
            </a:r>
          </a:p>
          <a:p>
            <a:endParaRPr lang="fr-FR" sz="1800" dirty="0">
              <a:solidFill>
                <a:srgbClr val="FFFF00"/>
              </a:solidFill>
              <a:latin typeface="Arial Black" pitchFamily="34" charset="0"/>
            </a:endParaRPr>
          </a:p>
        </p:txBody>
      </p:sp>
      <p:sp>
        <p:nvSpPr>
          <p:cNvPr id="4" name="Rectangle 3"/>
          <p:cNvSpPr/>
          <p:nvPr/>
        </p:nvSpPr>
        <p:spPr>
          <a:xfrm>
            <a:off x="571472" y="571480"/>
            <a:ext cx="3531480" cy="369332"/>
          </a:xfrm>
          <a:prstGeom prst="rect">
            <a:avLst/>
          </a:prstGeom>
        </p:spPr>
        <p:txBody>
          <a:bodyPr wrap="none">
            <a:spAutoFit/>
          </a:bodyPr>
          <a:lstStyle/>
          <a:p>
            <a:r>
              <a:rPr lang="fr-FR" dirty="0">
                <a:solidFill>
                  <a:srgbClr val="FFFF00"/>
                </a:solidFill>
                <a:latin typeface="Arial Black" pitchFamily="34" charset="0"/>
              </a:rPr>
              <a:t>Processus d'</a:t>
            </a:r>
            <a:r>
              <a:rPr lang="fr-FR" dirty="0" err="1">
                <a:solidFill>
                  <a:srgbClr val="FFFF00"/>
                </a:solidFill>
                <a:latin typeface="Arial Black" pitchFamily="34" charset="0"/>
              </a:rPr>
              <a:t>ubiquitination</a:t>
            </a:r>
            <a:endParaRPr lang="fr-FR" dirty="0">
              <a:solidFill>
                <a:srgbClr val="FFFF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42852"/>
            <a:ext cx="3509550" cy="369332"/>
          </a:xfrm>
          <a:prstGeom prst="rect">
            <a:avLst/>
          </a:prstGeom>
        </p:spPr>
        <p:txBody>
          <a:bodyPr wrap="none">
            <a:spAutoFit/>
          </a:bodyPr>
          <a:lstStyle/>
          <a:p>
            <a:r>
              <a:rPr lang="fr-FR" b="1" dirty="0">
                <a:solidFill>
                  <a:srgbClr val="FFFF00"/>
                </a:solidFill>
                <a:latin typeface="Arial Black" pitchFamily="34" charset="0"/>
              </a:rPr>
              <a:t>procédure d'</a:t>
            </a:r>
            <a:r>
              <a:rPr lang="fr-FR" b="1" dirty="0" err="1">
                <a:solidFill>
                  <a:srgbClr val="FFFF00"/>
                </a:solidFill>
                <a:latin typeface="Arial Black" pitchFamily="34" charset="0"/>
              </a:rPr>
              <a:t>ubiquitination</a:t>
            </a:r>
            <a:endParaRPr lang="fr-FR" b="1" dirty="0">
              <a:solidFill>
                <a:srgbClr val="FFFF00"/>
              </a:solidFill>
              <a:latin typeface="Arial Black" pitchFamily="34" charset="0"/>
            </a:endParaRPr>
          </a:p>
        </p:txBody>
      </p:sp>
      <p:sp>
        <p:nvSpPr>
          <p:cNvPr id="3" name="Rectangle 2"/>
          <p:cNvSpPr/>
          <p:nvPr/>
        </p:nvSpPr>
        <p:spPr>
          <a:xfrm>
            <a:off x="71406" y="719720"/>
            <a:ext cx="8501122" cy="923330"/>
          </a:xfrm>
          <a:prstGeom prst="rect">
            <a:avLst/>
          </a:prstGeom>
        </p:spPr>
        <p:txBody>
          <a:bodyPr wrap="square">
            <a:spAutoFit/>
          </a:bodyPr>
          <a:lstStyle/>
          <a:p>
            <a:r>
              <a:rPr lang="fr-FR" dirty="0">
                <a:solidFill>
                  <a:srgbClr val="FFFF00"/>
                </a:solidFill>
                <a:latin typeface="Arial Black" pitchFamily="34" charset="0"/>
              </a:rPr>
              <a:t>D'abord, en présence d'ATP l'</a:t>
            </a:r>
            <a:r>
              <a:rPr lang="fr-FR" dirty="0" err="1">
                <a:solidFill>
                  <a:srgbClr val="FFFF00"/>
                </a:solidFill>
                <a:latin typeface="Arial Black" pitchFamily="34" charset="0"/>
              </a:rPr>
              <a:t>ubiquitine</a:t>
            </a:r>
            <a:r>
              <a:rPr lang="fr-FR" dirty="0">
                <a:solidFill>
                  <a:srgbClr val="FFFF00"/>
                </a:solidFill>
                <a:latin typeface="Arial Black" pitchFamily="34" charset="0"/>
              </a:rPr>
              <a:t> réagit </a:t>
            </a:r>
            <a:r>
              <a:rPr lang="fr-FR" dirty="0" smtClean="0">
                <a:solidFill>
                  <a:srgbClr val="FFFF00"/>
                </a:solidFill>
                <a:latin typeface="Arial Black" pitchFamily="34" charset="0"/>
              </a:rPr>
              <a:t>avec </a:t>
            </a:r>
            <a:r>
              <a:rPr lang="fr-FR" dirty="0">
                <a:solidFill>
                  <a:srgbClr val="FFFF00"/>
                </a:solidFill>
                <a:latin typeface="Arial Black" pitchFamily="34" charset="0"/>
              </a:rPr>
              <a:t>E1, </a:t>
            </a:r>
            <a:r>
              <a:rPr lang="fr-FR" dirty="0" err="1" smtClean="0">
                <a:solidFill>
                  <a:srgbClr val="FFFF00"/>
                </a:solidFill>
                <a:latin typeface="Arial Black" pitchFamily="34" charset="0"/>
              </a:rPr>
              <a:t>Ubiquitin</a:t>
            </a:r>
            <a:r>
              <a:rPr lang="fr-FR" dirty="0" smtClean="0">
                <a:solidFill>
                  <a:srgbClr val="FFFF00"/>
                </a:solidFill>
                <a:latin typeface="Arial Black" pitchFamily="34" charset="0"/>
              </a:rPr>
              <a:t> </a:t>
            </a:r>
            <a:r>
              <a:rPr lang="fr-FR" dirty="0" err="1" smtClean="0">
                <a:solidFill>
                  <a:srgbClr val="FFFF00"/>
                </a:solidFill>
                <a:latin typeface="Arial Black" pitchFamily="34" charset="0"/>
              </a:rPr>
              <a:t>activating</a:t>
            </a:r>
            <a:r>
              <a:rPr lang="fr-FR" dirty="0" smtClean="0">
                <a:solidFill>
                  <a:srgbClr val="FFFF00"/>
                </a:solidFill>
                <a:latin typeface="Arial Black" pitchFamily="34" charset="0"/>
              </a:rPr>
              <a:t> </a:t>
            </a:r>
            <a:r>
              <a:rPr lang="fr-FR" dirty="0" err="1" smtClean="0">
                <a:solidFill>
                  <a:srgbClr val="FFFF00"/>
                </a:solidFill>
                <a:latin typeface="Arial Black" pitchFamily="34" charset="0"/>
              </a:rPr>
              <a:t>Enzym</a:t>
            </a:r>
            <a:r>
              <a:rPr lang="fr-FR" dirty="0">
                <a:solidFill>
                  <a:srgbClr val="FFFF00"/>
                </a:solidFill>
                <a:latin typeface="Arial Black" pitchFamily="34" charset="0"/>
              </a:rPr>
              <a:t> </a:t>
            </a:r>
            <a:r>
              <a:rPr lang="fr-FR" dirty="0" smtClean="0">
                <a:solidFill>
                  <a:srgbClr val="FFFF00"/>
                </a:solidFill>
                <a:latin typeface="Arial Black" pitchFamily="34" charset="0"/>
              </a:rPr>
              <a:t> formant </a:t>
            </a:r>
            <a:r>
              <a:rPr lang="fr-FR" dirty="0">
                <a:solidFill>
                  <a:srgbClr val="FFFF00"/>
                </a:solidFill>
                <a:latin typeface="Arial Black" pitchFamily="34" charset="0"/>
              </a:rPr>
              <a:t>ainsi un </a:t>
            </a:r>
            <a:r>
              <a:rPr lang="fr-FR" dirty="0" err="1">
                <a:solidFill>
                  <a:srgbClr val="FFFF00"/>
                </a:solidFill>
                <a:latin typeface="Arial Black" pitchFamily="34" charset="0"/>
              </a:rPr>
              <a:t>thiolester</a:t>
            </a:r>
            <a:r>
              <a:rPr lang="fr-FR" dirty="0">
                <a:solidFill>
                  <a:srgbClr val="FFFF00"/>
                </a:solidFill>
                <a:latin typeface="Arial Black" pitchFamily="34" charset="0"/>
              </a:rPr>
              <a:t> entre sa glycine C–terminale </a:t>
            </a:r>
            <a:r>
              <a:rPr lang="fr-FR" dirty="0" smtClean="0">
                <a:solidFill>
                  <a:srgbClr val="FFFF00"/>
                </a:solidFill>
                <a:latin typeface="Arial Black" pitchFamily="34" charset="0"/>
              </a:rPr>
              <a:t>et </a:t>
            </a:r>
            <a:r>
              <a:rPr lang="fr-FR" dirty="0">
                <a:solidFill>
                  <a:srgbClr val="FFFF00"/>
                </a:solidFill>
                <a:latin typeface="Arial Black" pitchFamily="34" charset="0"/>
              </a:rPr>
              <a:t>un résidu cystéine d' E1 </a:t>
            </a:r>
          </a:p>
        </p:txBody>
      </p:sp>
      <p:sp>
        <p:nvSpPr>
          <p:cNvPr id="4" name="Rectangle 3"/>
          <p:cNvSpPr/>
          <p:nvPr/>
        </p:nvSpPr>
        <p:spPr>
          <a:xfrm>
            <a:off x="71406" y="1782537"/>
            <a:ext cx="8858280" cy="646331"/>
          </a:xfrm>
          <a:prstGeom prst="rect">
            <a:avLst/>
          </a:prstGeom>
        </p:spPr>
        <p:txBody>
          <a:bodyPr wrap="square">
            <a:spAutoFit/>
          </a:bodyPr>
          <a:lstStyle/>
          <a:p>
            <a:r>
              <a:rPr lang="fr-FR" dirty="0">
                <a:solidFill>
                  <a:srgbClr val="FFFF00"/>
                </a:solidFill>
                <a:latin typeface="Arial Black" pitchFamily="34" charset="0"/>
              </a:rPr>
              <a:t>L'</a:t>
            </a:r>
            <a:r>
              <a:rPr lang="fr-FR" dirty="0" err="1">
                <a:solidFill>
                  <a:srgbClr val="FFFF00"/>
                </a:solidFill>
                <a:latin typeface="Arial Black" pitchFamily="34" charset="0"/>
              </a:rPr>
              <a:t>ubiquitine</a:t>
            </a:r>
            <a:r>
              <a:rPr lang="fr-FR" dirty="0">
                <a:solidFill>
                  <a:srgbClr val="FFFF00"/>
                </a:solidFill>
                <a:latin typeface="Arial Black" pitchFamily="34" charset="0"/>
              </a:rPr>
              <a:t> est ensuite transférée sur E2, </a:t>
            </a:r>
            <a:r>
              <a:rPr lang="fr-FR" dirty="0" err="1" smtClean="0">
                <a:solidFill>
                  <a:srgbClr val="FFFF00"/>
                </a:solidFill>
                <a:latin typeface="Arial Black" pitchFamily="34" charset="0"/>
              </a:rPr>
              <a:t>Ubiquitin</a:t>
            </a:r>
            <a:r>
              <a:rPr lang="fr-FR" dirty="0" smtClean="0">
                <a:solidFill>
                  <a:srgbClr val="FFFF00"/>
                </a:solidFill>
                <a:latin typeface="Arial Black" pitchFamily="34" charset="0"/>
              </a:rPr>
              <a:t> Conjugaison </a:t>
            </a:r>
            <a:r>
              <a:rPr lang="fr-FR" dirty="0" err="1" smtClean="0">
                <a:solidFill>
                  <a:srgbClr val="FFFF00"/>
                </a:solidFill>
                <a:latin typeface="Arial Black" pitchFamily="34" charset="0"/>
              </a:rPr>
              <a:t>Enzym</a:t>
            </a:r>
            <a:r>
              <a:rPr lang="fr-FR" dirty="0" smtClean="0">
                <a:solidFill>
                  <a:srgbClr val="FFFF00"/>
                </a:solidFill>
                <a:latin typeface="Arial Black" pitchFamily="34" charset="0"/>
              </a:rPr>
              <a:t> réalisant </a:t>
            </a:r>
            <a:r>
              <a:rPr lang="fr-FR" dirty="0">
                <a:solidFill>
                  <a:srgbClr val="FFFF00"/>
                </a:solidFill>
                <a:latin typeface="Arial Black" pitchFamily="34" charset="0"/>
              </a:rPr>
              <a:t>une liaison instable avec une cystéine</a:t>
            </a:r>
          </a:p>
        </p:txBody>
      </p:sp>
      <p:sp>
        <p:nvSpPr>
          <p:cNvPr id="5" name="Rectangle 4"/>
          <p:cNvSpPr/>
          <p:nvPr/>
        </p:nvSpPr>
        <p:spPr>
          <a:xfrm>
            <a:off x="214282" y="2782669"/>
            <a:ext cx="8143932" cy="646331"/>
          </a:xfrm>
          <a:prstGeom prst="rect">
            <a:avLst/>
          </a:prstGeom>
        </p:spPr>
        <p:txBody>
          <a:bodyPr wrap="square">
            <a:spAutoFit/>
          </a:bodyPr>
          <a:lstStyle/>
          <a:p>
            <a:r>
              <a:rPr lang="fr-FR" dirty="0">
                <a:solidFill>
                  <a:srgbClr val="FFFF00"/>
                </a:solidFill>
                <a:latin typeface="Arial Black" pitchFamily="34" charset="0"/>
              </a:rPr>
              <a:t>Enfin, l'</a:t>
            </a:r>
            <a:r>
              <a:rPr lang="fr-FR" dirty="0" err="1">
                <a:solidFill>
                  <a:srgbClr val="FFFF00"/>
                </a:solidFill>
                <a:latin typeface="Arial Black" pitchFamily="34" charset="0"/>
              </a:rPr>
              <a:t>ubiquitine</a:t>
            </a:r>
            <a:r>
              <a:rPr lang="fr-FR" dirty="0">
                <a:solidFill>
                  <a:srgbClr val="FFFF00"/>
                </a:solidFill>
                <a:latin typeface="Arial Black" pitchFamily="34" charset="0"/>
              </a:rPr>
              <a:t> est transférée sur </a:t>
            </a:r>
            <a:r>
              <a:rPr lang="fr-FR" dirty="0" smtClean="0">
                <a:solidFill>
                  <a:srgbClr val="FFFF00"/>
                </a:solidFill>
                <a:latin typeface="Arial Black" pitchFamily="34" charset="0"/>
              </a:rPr>
              <a:t>une</a:t>
            </a:r>
          </a:p>
          <a:p>
            <a:r>
              <a:rPr lang="fr-FR" dirty="0" smtClean="0">
                <a:solidFill>
                  <a:srgbClr val="FFFF00"/>
                </a:solidFill>
                <a:latin typeface="Arial Black" pitchFamily="34" charset="0"/>
              </a:rPr>
              <a:t> </a:t>
            </a:r>
            <a:r>
              <a:rPr lang="fr-FR" dirty="0">
                <a:solidFill>
                  <a:srgbClr val="FFFF00"/>
                </a:solidFill>
                <a:latin typeface="Arial Black" pitchFamily="34" charset="0"/>
              </a:rPr>
              <a:t>lysine du substrat par l' </a:t>
            </a:r>
            <a:r>
              <a:rPr lang="fr-FR" dirty="0" smtClean="0">
                <a:solidFill>
                  <a:srgbClr val="FFFF00"/>
                </a:solidFill>
                <a:latin typeface="Arial Black" pitchFamily="34" charset="0"/>
              </a:rPr>
              <a:t>E3 ou </a:t>
            </a:r>
            <a:r>
              <a:rPr lang="fr-FR" dirty="0" err="1" smtClean="0">
                <a:solidFill>
                  <a:srgbClr val="FFFF00"/>
                </a:solidFill>
                <a:latin typeface="Arial Black" pitchFamily="34" charset="0"/>
              </a:rPr>
              <a:t>Ubitiquin</a:t>
            </a:r>
            <a:r>
              <a:rPr lang="fr-FR" dirty="0" smtClean="0">
                <a:solidFill>
                  <a:srgbClr val="FFFF00"/>
                </a:solidFill>
                <a:latin typeface="Arial Black" pitchFamily="34" charset="0"/>
              </a:rPr>
              <a:t> ligase </a:t>
            </a:r>
            <a:endParaRPr lang="fr-FR" dirty="0">
              <a:solidFill>
                <a:srgbClr val="FFFF00"/>
              </a:solidFill>
              <a:latin typeface="Arial Black" pitchFamily="34" charset="0"/>
            </a:endParaRPr>
          </a:p>
        </p:txBody>
      </p:sp>
      <p:sp>
        <p:nvSpPr>
          <p:cNvPr id="6" name="Rectangle 5"/>
          <p:cNvSpPr/>
          <p:nvPr/>
        </p:nvSpPr>
        <p:spPr>
          <a:xfrm>
            <a:off x="71406" y="3711363"/>
            <a:ext cx="8858312" cy="923330"/>
          </a:xfrm>
          <a:prstGeom prst="rect">
            <a:avLst/>
          </a:prstGeom>
        </p:spPr>
        <p:txBody>
          <a:bodyPr wrap="square">
            <a:spAutoFit/>
          </a:bodyPr>
          <a:lstStyle/>
          <a:p>
            <a:r>
              <a:rPr lang="fr-FR" dirty="0">
                <a:solidFill>
                  <a:srgbClr val="FFFF00"/>
                </a:solidFill>
                <a:latin typeface="Arial Black" pitchFamily="34" charset="0"/>
              </a:rPr>
              <a:t>Le processus se répète en se servant de la  </a:t>
            </a:r>
            <a:r>
              <a:rPr lang="fr-FR" dirty="0" smtClean="0">
                <a:solidFill>
                  <a:srgbClr val="FFFF00"/>
                </a:solidFill>
                <a:latin typeface="Arial Black" pitchFamily="34" charset="0"/>
              </a:rPr>
              <a:t>lysine–48 </a:t>
            </a:r>
            <a:r>
              <a:rPr lang="fr-FR" dirty="0">
                <a:solidFill>
                  <a:srgbClr val="FFFF00"/>
                </a:solidFill>
                <a:latin typeface="Arial Black" pitchFamily="34" charset="0"/>
              </a:rPr>
              <a:t>de l'</a:t>
            </a:r>
            <a:r>
              <a:rPr lang="fr-FR" dirty="0" err="1">
                <a:solidFill>
                  <a:srgbClr val="FFFF00"/>
                </a:solidFill>
                <a:latin typeface="Arial Black" pitchFamily="34" charset="0"/>
              </a:rPr>
              <a:t>ubiquitine</a:t>
            </a:r>
            <a:r>
              <a:rPr lang="fr-FR" dirty="0">
                <a:solidFill>
                  <a:srgbClr val="FFFF00"/>
                </a:solidFill>
                <a:latin typeface="Arial Black" pitchFamily="34" charset="0"/>
              </a:rPr>
              <a:t> fixée sur le </a:t>
            </a:r>
            <a:r>
              <a:rPr lang="fr-FR" dirty="0" smtClean="0">
                <a:solidFill>
                  <a:srgbClr val="FFFF00"/>
                </a:solidFill>
                <a:latin typeface="Arial Black" pitchFamily="34" charset="0"/>
              </a:rPr>
              <a:t>substrat ,aboutissant </a:t>
            </a:r>
            <a:r>
              <a:rPr lang="fr-FR" dirty="0">
                <a:solidFill>
                  <a:srgbClr val="FFFF00"/>
                </a:solidFill>
                <a:latin typeface="Arial Black" pitchFamily="34" charset="0"/>
              </a:rPr>
              <a:t>à la formation d'une chaîne d'</a:t>
            </a:r>
            <a:r>
              <a:rPr lang="fr-FR" dirty="0" err="1">
                <a:solidFill>
                  <a:srgbClr val="FFFF00"/>
                </a:solidFill>
                <a:latin typeface="Arial Black" pitchFamily="34" charset="0"/>
              </a:rPr>
              <a:t>ubiquitines</a:t>
            </a:r>
            <a:endParaRPr lang="fr-FR" dirty="0">
              <a:solidFill>
                <a:srgbClr val="FFFF00"/>
              </a:solidFill>
              <a:latin typeface="Arial Black" pitchFamily="34" charset="0"/>
            </a:endParaRPr>
          </a:p>
        </p:txBody>
      </p:sp>
      <p:sp>
        <p:nvSpPr>
          <p:cNvPr id="7" name="Rectangle 6"/>
          <p:cNvSpPr/>
          <p:nvPr/>
        </p:nvSpPr>
        <p:spPr>
          <a:xfrm>
            <a:off x="285720" y="5211561"/>
            <a:ext cx="6143668" cy="646331"/>
          </a:xfrm>
          <a:prstGeom prst="rect">
            <a:avLst/>
          </a:prstGeom>
        </p:spPr>
        <p:txBody>
          <a:bodyPr wrap="square">
            <a:spAutoFit/>
          </a:bodyPr>
          <a:lstStyle/>
          <a:p>
            <a:pPr algn="ctr"/>
            <a:r>
              <a:rPr lang="fr-FR" dirty="0">
                <a:solidFill>
                  <a:srgbClr val="FFFF00"/>
                </a:solidFill>
                <a:latin typeface="Arial Black" pitchFamily="34" charset="0"/>
              </a:rPr>
              <a:t>Une chaîne d'au moins quatre molécules représente le signal de dégradation</a:t>
            </a:r>
            <a:r>
              <a:rPr lang="fr-FR"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ressources.unisciel.fr/biocell/chap7/res/20_reactions_ubiquitination_xl_1.jpg"/>
          <p:cNvPicPr>
            <a:picLocks noChangeAspect="1" noChangeArrowheads="1"/>
          </p:cNvPicPr>
          <p:nvPr/>
        </p:nvPicPr>
        <p:blipFill>
          <a:blip r:embed="rId2"/>
          <a:srcRect/>
          <a:stretch>
            <a:fillRect/>
          </a:stretch>
        </p:blipFill>
        <p:spPr bwMode="auto">
          <a:xfrm>
            <a:off x="155575" y="214290"/>
            <a:ext cx="8988425" cy="55007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0698" y="285728"/>
            <a:ext cx="2287101" cy="400110"/>
          </a:xfrm>
          <a:prstGeom prst="rect">
            <a:avLst/>
          </a:prstGeom>
        </p:spPr>
        <p:txBody>
          <a:bodyPr wrap="none">
            <a:spAutoFit/>
          </a:bodyPr>
          <a:lstStyle/>
          <a:p>
            <a:r>
              <a:rPr lang="fr-FR" sz="2000" b="1" dirty="0">
                <a:solidFill>
                  <a:srgbClr val="FFFF00"/>
                </a:solidFill>
                <a:latin typeface="Arial Black" pitchFamily="34" charset="0"/>
              </a:rPr>
              <a:t>Le </a:t>
            </a:r>
            <a:r>
              <a:rPr lang="fr-FR" sz="2000" b="1" dirty="0" err="1">
                <a:solidFill>
                  <a:srgbClr val="FFFF00"/>
                </a:solidFill>
                <a:latin typeface="Arial Black" pitchFamily="34" charset="0"/>
              </a:rPr>
              <a:t>protéasome</a:t>
            </a:r>
            <a:endParaRPr lang="fr-FR" sz="2000" b="1" dirty="0">
              <a:solidFill>
                <a:srgbClr val="FFFF00"/>
              </a:solidFill>
              <a:latin typeface="Arial Black" pitchFamily="34" charset="0"/>
            </a:endParaRPr>
          </a:p>
        </p:txBody>
      </p:sp>
      <p:sp>
        <p:nvSpPr>
          <p:cNvPr id="3" name="Rectangle 2"/>
          <p:cNvSpPr/>
          <p:nvPr/>
        </p:nvSpPr>
        <p:spPr>
          <a:xfrm>
            <a:off x="357158" y="785794"/>
            <a:ext cx="8429684" cy="2308324"/>
          </a:xfrm>
          <a:prstGeom prst="rect">
            <a:avLst/>
          </a:prstGeom>
        </p:spPr>
        <p:txBody>
          <a:bodyPr wrap="square">
            <a:spAutoFit/>
          </a:bodyPr>
          <a:lstStyle/>
          <a:p>
            <a:r>
              <a:rPr lang="fr-FR" dirty="0">
                <a:solidFill>
                  <a:srgbClr val="FFFF00"/>
                </a:solidFill>
                <a:latin typeface="Arial Black" pitchFamily="34" charset="0"/>
              </a:rPr>
              <a:t>Les protéines </a:t>
            </a:r>
            <a:r>
              <a:rPr lang="fr-FR" dirty="0" err="1">
                <a:solidFill>
                  <a:srgbClr val="FFFF00"/>
                </a:solidFill>
                <a:latin typeface="Arial Black" pitchFamily="34" charset="0"/>
              </a:rPr>
              <a:t>ubiquitinées</a:t>
            </a:r>
            <a:r>
              <a:rPr lang="fr-FR" dirty="0">
                <a:solidFill>
                  <a:srgbClr val="FFFF00"/>
                </a:solidFill>
                <a:latin typeface="Arial Black" pitchFamily="34" charset="0"/>
              </a:rPr>
              <a:t> sont ensuite reconnues par le </a:t>
            </a:r>
            <a:r>
              <a:rPr lang="fr-FR" dirty="0" err="1">
                <a:solidFill>
                  <a:srgbClr val="FFFF00"/>
                </a:solidFill>
                <a:latin typeface="Arial Black" pitchFamily="34" charset="0"/>
              </a:rPr>
              <a:t>protéasome</a:t>
            </a:r>
            <a:r>
              <a:rPr lang="fr-FR" dirty="0">
                <a:solidFill>
                  <a:srgbClr val="FFFF00"/>
                </a:solidFill>
                <a:latin typeface="Arial Black" pitchFamily="34" charset="0"/>
              </a:rPr>
              <a:t>, grand complexe de protéases. </a:t>
            </a:r>
            <a:endParaRPr lang="fr-FR" dirty="0" smtClean="0">
              <a:solidFill>
                <a:srgbClr val="FFFF00"/>
              </a:solidFill>
              <a:latin typeface="Arial Black" pitchFamily="34" charset="0"/>
            </a:endParaRPr>
          </a:p>
          <a:p>
            <a:r>
              <a:rPr lang="fr-FR" dirty="0" smtClean="0">
                <a:solidFill>
                  <a:srgbClr val="FFFF00"/>
                </a:solidFill>
                <a:latin typeface="Arial Black" pitchFamily="34" charset="0"/>
              </a:rPr>
              <a:t>Le </a:t>
            </a:r>
            <a:r>
              <a:rPr lang="fr-FR" dirty="0">
                <a:solidFill>
                  <a:srgbClr val="FFFF00"/>
                </a:solidFill>
                <a:latin typeface="Arial Black" pitchFamily="34" charset="0"/>
              </a:rPr>
              <a:t>terme « </a:t>
            </a:r>
            <a:r>
              <a:rPr lang="fr-FR" dirty="0" err="1">
                <a:solidFill>
                  <a:srgbClr val="FFFF00"/>
                </a:solidFill>
                <a:latin typeface="Arial Black" pitchFamily="34" charset="0"/>
              </a:rPr>
              <a:t>protéasome</a:t>
            </a:r>
            <a:r>
              <a:rPr lang="fr-FR" dirty="0">
                <a:solidFill>
                  <a:srgbClr val="FFFF00"/>
                </a:solidFill>
                <a:latin typeface="Arial Black" pitchFamily="34" charset="0"/>
              </a:rPr>
              <a:t> » a été forgé par analogie avec le terme ribosome qui est l'organite responsable de sa contrepartie fonctionnelle et avec lequel il rivalise en taille et complexité. </a:t>
            </a:r>
            <a:endParaRPr lang="fr-FR" dirty="0" smtClean="0">
              <a:solidFill>
                <a:srgbClr val="FFFF00"/>
              </a:solidFill>
              <a:latin typeface="Arial Black" pitchFamily="34" charset="0"/>
            </a:endParaRPr>
          </a:p>
          <a:p>
            <a:r>
              <a:rPr lang="fr-FR" dirty="0" smtClean="0">
                <a:solidFill>
                  <a:srgbClr val="FFFF00"/>
                </a:solidFill>
                <a:latin typeface="Arial Black" pitchFamily="34" charset="0"/>
              </a:rPr>
              <a:t>Le </a:t>
            </a:r>
            <a:r>
              <a:rPr lang="fr-FR" dirty="0" err="1">
                <a:solidFill>
                  <a:srgbClr val="FFFF00"/>
                </a:solidFill>
                <a:latin typeface="Arial Black" pitchFamily="34" charset="0"/>
              </a:rPr>
              <a:t>protéasome</a:t>
            </a:r>
            <a:r>
              <a:rPr lang="fr-FR" dirty="0">
                <a:solidFill>
                  <a:srgbClr val="FFFF00"/>
                </a:solidFill>
                <a:latin typeface="Arial Black" pitchFamily="34" charset="0"/>
              </a:rPr>
              <a:t> est composé de deux grandes unités : 1/ la particule 20 S et 2/ les unités régulatrices PA28 (11 S) ou PA700 (19 S) </a:t>
            </a:r>
            <a:endParaRPr lang="fr-FR" dirty="0">
              <a:latin typeface="Arial Black" pitchFamily="34" charset="0"/>
            </a:endParaRPr>
          </a:p>
        </p:txBody>
      </p:sp>
      <p:pic>
        <p:nvPicPr>
          <p:cNvPr id="4" name="Picture 3" descr="Proteasome-front"/>
          <p:cNvPicPr>
            <a:picLocks noChangeAspect="1" noChangeArrowheads="1"/>
          </p:cNvPicPr>
          <p:nvPr/>
        </p:nvPicPr>
        <p:blipFill>
          <a:blip r:embed="rId2"/>
          <a:srcRect/>
          <a:stretch>
            <a:fillRect/>
          </a:stretch>
        </p:blipFill>
        <p:spPr>
          <a:xfrm>
            <a:off x="357158" y="3756037"/>
            <a:ext cx="1458913" cy="1387475"/>
          </a:xfrm>
          <a:prstGeom prst="rect">
            <a:avLst/>
          </a:prstGeom>
        </p:spPr>
      </p:pic>
      <p:pic>
        <p:nvPicPr>
          <p:cNvPr id="5" name="Picture 4" descr="Proteasome-side"/>
          <p:cNvPicPr>
            <a:picLocks noChangeAspect="1" noChangeArrowheads="1"/>
          </p:cNvPicPr>
          <p:nvPr/>
        </p:nvPicPr>
        <p:blipFill>
          <a:blip r:embed="rId3"/>
          <a:srcRect/>
          <a:stretch>
            <a:fillRect/>
          </a:stretch>
        </p:blipFill>
        <p:spPr>
          <a:xfrm>
            <a:off x="2857488" y="3840174"/>
            <a:ext cx="1595437" cy="13033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85728"/>
            <a:ext cx="4021935" cy="369332"/>
          </a:xfrm>
          <a:prstGeom prst="rect">
            <a:avLst/>
          </a:prstGeom>
        </p:spPr>
        <p:txBody>
          <a:bodyPr wrap="none">
            <a:spAutoFit/>
          </a:bodyPr>
          <a:lstStyle/>
          <a:p>
            <a:r>
              <a:rPr lang="fr-FR" b="1" dirty="0">
                <a:solidFill>
                  <a:srgbClr val="FFFF00"/>
                </a:solidFill>
                <a:latin typeface="Arial Black" pitchFamily="34" charset="0"/>
              </a:rPr>
              <a:t>le complexe catalytique (20 S)</a:t>
            </a:r>
          </a:p>
        </p:txBody>
      </p:sp>
      <p:sp>
        <p:nvSpPr>
          <p:cNvPr id="21505" name="Rectangle 1"/>
          <p:cNvSpPr>
            <a:spLocks noChangeArrowheads="1"/>
          </p:cNvSpPr>
          <p:nvPr/>
        </p:nvSpPr>
        <p:spPr bwMode="auto">
          <a:xfrm>
            <a:off x="0" y="928670"/>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Arial" pitchFamily="34" charset="0"/>
              </a:rPr>
              <a:t>Le </a:t>
            </a:r>
            <a:r>
              <a:rPr kumimoji="0" lang="fr-FR" b="0" i="0" u="none" strike="noStrike" cap="none" normalizeH="0" baseline="0" dirty="0" err="1" smtClean="0">
                <a:ln>
                  <a:noFill/>
                </a:ln>
                <a:solidFill>
                  <a:srgbClr val="FFFF00"/>
                </a:solidFill>
                <a:effectLst/>
                <a:latin typeface="Arial Black" pitchFamily="34" charset="0"/>
                <a:cs typeface="Arial" pitchFamily="34" charset="0"/>
              </a:rPr>
              <a:t>protéasome</a:t>
            </a:r>
            <a:r>
              <a:rPr kumimoji="0" lang="fr-FR" b="0" i="0" u="none" strike="noStrike" cap="none" normalizeH="0" baseline="0" dirty="0" smtClean="0">
                <a:ln>
                  <a:noFill/>
                </a:ln>
                <a:solidFill>
                  <a:srgbClr val="FFFF00"/>
                </a:solidFill>
                <a:effectLst/>
                <a:latin typeface="Arial Black" pitchFamily="34" charset="0"/>
                <a:cs typeface="Arial" pitchFamily="34" charset="0"/>
              </a:rPr>
              <a:t>, présent en plusieurs exemplaires dans le cytoplasme et le </a:t>
            </a:r>
            <a:r>
              <a:rPr kumimoji="0" lang="fr-FR" b="0" i="0" u="none" strike="noStrike" cap="none" normalizeH="0" baseline="0" dirty="0" err="1" smtClean="0">
                <a:ln>
                  <a:noFill/>
                </a:ln>
                <a:solidFill>
                  <a:srgbClr val="FFFF00"/>
                </a:solidFill>
                <a:effectLst/>
                <a:latin typeface="Arial Black" pitchFamily="34" charset="0"/>
                <a:cs typeface="Arial" pitchFamily="34" charset="0"/>
              </a:rPr>
              <a:t>nucléoplasme</a:t>
            </a:r>
            <a:r>
              <a:rPr kumimoji="0" lang="fr-FR" b="0" i="0" u="none" strike="noStrike" cap="none" normalizeH="0" baseline="0" dirty="0" smtClean="0">
                <a:ln>
                  <a:noFill/>
                </a:ln>
                <a:solidFill>
                  <a:srgbClr val="FFFF00"/>
                </a:solidFill>
                <a:effectLst/>
                <a:latin typeface="Arial Black" pitchFamily="34" charset="0"/>
                <a:cs typeface="Arial" pitchFamily="34" charset="0"/>
              </a:rPr>
              <a:t>, a la forme d'un cylindre (dimensions de 15 nm de longueur sur 11 nm de diamètre) composé de 28 sous-unités : deux exemplaires d'   </a:t>
            </a:r>
            <a:r>
              <a:rPr kumimoji="0" lang="el-GR" b="0" i="0" u="none" strike="noStrike" cap="none" normalizeH="0" baseline="0" dirty="0" smtClean="0">
                <a:ln>
                  <a:noFill/>
                </a:ln>
                <a:solidFill>
                  <a:srgbClr val="FFFF00"/>
                </a:solidFill>
                <a:effectLst/>
                <a:latin typeface="Arial Black" pitchFamily="34" charset="0"/>
                <a:cs typeface="Arial" pitchFamily="34" charset="0"/>
              </a:rPr>
              <a:t>α</a:t>
            </a:r>
            <a:r>
              <a:rPr kumimoji="0" lang="fr-FR" b="0" i="0" u="none" strike="noStrike" cap="none" normalizeH="0" baseline="0" dirty="0" smtClean="0">
                <a:ln>
                  <a:noFill/>
                </a:ln>
                <a:solidFill>
                  <a:srgbClr val="FFFF00"/>
                </a:solidFill>
                <a:effectLst/>
                <a:latin typeface="Arial Black" pitchFamily="34" charset="0"/>
                <a:cs typeface="Arial" pitchFamily="34" charset="0"/>
              </a:rPr>
              <a:t> 1 à   </a:t>
            </a:r>
            <a:r>
              <a:rPr kumimoji="0" lang="el-GR" b="0" i="0" u="none" strike="noStrike" cap="none" normalizeH="0" baseline="0" dirty="0" smtClean="0">
                <a:ln>
                  <a:noFill/>
                </a:ln>
                <a:solidFill>
                  <a:srgbClr val="FFFF00"/>
                </a:solidFill>
                <a:effectLst/>
                <a:latin typeface="Arial Black" pitchFamily="34" charset="0"/>
                <a:cs typeface="Arial" pitchFamily="34" charset="0"/>
              </a:rPr>
              <a:t>α</a:t>
            </a:r>
            <a:r>
              <a:rPr kumimoji="0" lang="fr-FR" b="0" i="0" u="none" strike="noStrike" cap="none" normalizeH="0" baseline="0" dirty="0" smtClean="0">
                <a:ln>
                  <a:noFill/>
                </a:ln>
                <a:solidFill>
                  <a:srgbClr val="FFFF00"/>
                </a:solidFill>
                <a:effectLst/>
                <a:latin typeface="Arial Black" pitchFamily="34" charset="0"/>
                <a:cs typeface="Arial" pitchFamily="34" charset="0"/>
              </a:rPr>
              <a:t> 7 et de   </a:t>
            </a:r>
            <a:r>
              <a:rPr kumimoji="0" lang="el-GR" b="0" i="0" u="none" strike="noStrike" cap="none" normalizeH="0" baseline="0" dirty="0" smtClean="0">
                <a:ln>
                  <a:noFill/>
                </a:ln>
                <a:solidFill>
                  <a:srgbClr val="FFFF00"/>
                </a:solidFill>
                <a:effectLst/>
                <a:latin typeface="Arial Black" pitchFamily="34" charset="0"/>
                <a:cs typeface="Arial" pitchFamily="34" charset="0"/>
              </a:rPr>
              <a:t>β</a:t>
            </a:r>
            <a:r>
              <a:rPr kumimoji="0" lang="fr-FR" b="0" i="0" u="none" strike="noStrike" cap="none" normalizeH="0" baseline="0" dirty="0" smtClean="0">
                <a:ln>
                  <a:noFill/>
                </a:ln>
                <a:solidFill>
                  <a:srgbClr val="FFFF00"/>
                </a:solidFill>
                <a:effectLst/>
                <a:latin typeface="Arial Black" pitchFamily="34" charset="0"/>
                <a:cs typeface="Arial" pitchFamily="34" charset="0"/>
              </a:rPr>
              <a:t> 1 à  </a:t>
            </a:r>
            <a:r>
              <a:rPr kumimoji="0" lang="el-GR" b="0" i="0" u="none" strike="noStrike" cap="none" normalizeH="0" baseline="0" dirty="0" smtClean="0">
                <a:ln>
                  <a:noFill/>
                </a:ln>
                <a:solidFill>
                  <a:srgbClr val="FFFF00"/>
                </a:solidFill>
                <a:effectLst/>
                <a:latin typeface="Arial Black" pitchFamily="34" charset="0"/>
                <a:cs typeface="Arial" pitchFamily="34" charset="0"/>
              </a:rPr>
              <a:t>β</a:t>
            </a:r>
            <a:r>
              <a:rPr kumimoji="0" lang="fr-FR" b="0" i="0" u="none" strike="noStrike" cap="none" normalizeH="0" baseline="0" dirty="0" smtClean="0">
                <a:ln>
                  <a:noFill/>
                </a:ln>
                <a:solidFill>
                  <a:srgbClr val="FFFF00"/>
                </a:solidFill>
                <a:effectLst/>
                <a:latin typeface="Arial Black" pitchFamily="34" charset="0"/>
                <a:cs typeface="Arial" pitchFamily="34" charset="0"/>
              </a:rPr>
              <a:t>  7 . </a:t>
            </a:r>
          </a:p>
        </p:txBody>
      </p:sp>
      <p:pic>
        <p:nvPicPr>
          <p:cNvPr id="21506" name="Picture 2" descr="http://ressources.unisciel.fr/biocell/chap7/res/module_Chap7_5.png"/>
          <p:cNvPicPr>
            <a:picLocks noChangeAspect="1" noChangeArrowheads="1"/>
          </p:cNvPicPr>
          <p:nvPr/>
        </p:nvPicPr>
        <p:blipFill>
          <a:blip r:embed="rId2"/>
          <a:srcRect/>
          <a:stretch>
            <a:fillRect/>
          </a:stretch>
        </p:blipFill>
        <p:spPr bwMode="auto">
          <a:xfrm>
            <a:off x="14573250" y="-76200"/>
            <a:ext cx="95250" cy="85725"/>
          </a:xfrm>
          <a:prstGeom prst="rect">
            <a:avLst/>
          </a:prstGeom>
          <a:noFill/>
        </p:spPr>
      </p:pic>
      <p:pic>
        <p:nvPicPr>
          <p:cNvPr id="21507" name="Picture 3" descr="http://ressources.unisciel.fr/biocell/chap7/res/module_Chap7_5.png"/>
          <p:cNvPicPr>
            <a:picLocks noChangeAspect="1" noChangeArrowheads="1"/>
          </p:cNvPicPr>
          <p:nvPr/>
        </p:nvPicPr>
        <p:blipFill>
          <a:blip r:embed="rId2"/>
          <a:srcRect/>
          <a:stretch>
            <a:fillRect/>
          </a:stretch>
        </p:blipFill>
        <p:spPr bwMode="auto">
          <a:xfrm>
            <a:off x="14930438" y="-76200"/>
            <a:ext cx="95250" cy="85725"/>
          </a:xfrm>
          <a:prstGeom prst="rect">
            <a:avLst/>
          </a:prstGeom>
          <a:noFill/>
        </p:spPr>
      </p:pic>
      <p:pic>
        <p:nvPicPr>
          <p:cNvPr id="21508" name="Picture 4" descr="http://ressources.unisciel.fr/biocell/chap7/res/module_Chap7.png"/>
          <p:cNvPicPr>
            <a:picLocks noChangeAspect="1" noChangeArrowheads="1"/>
          </p:cNvPicPr>
          <p:nvPr/>
        </p:nvPicPr>
        <p:blipFill>
          <a:blip r:embed="rId3"/>
          <a:srcRect/>
          <a:stretch>
            <a:fillRect/>
          </a:stretch>
        </p:blipFill>
        <p:spPr bwMode="auto">
          <a:xfrm>
            <a:off x="15538450" y="-76200"/>
            <a:ext cx="104775" cy="152400"/>
          </a:xfrm>
          <a:prstGeom prst="rect">
            <a:avLst/>
          </a:prstGeom>
          <a:noFill/>
        </p:spPr>
      </p:pic>
      <p:pic>
        <p:nvPicPr>
          <p:cNvPr id="21509" name="Picture 5" descr="http://ressources.unisciel.fr/biocell/chap7/res/module_Chap7.png"/>
          <p:cNvPicPr>
            <a:picLocks noChangeAspect="1" noChangeArrowheads="1"/>
          </p:cNvPicPr>
          <p:nvPr/>
        </p:nvPicPr>
        <p:blipFill>
          <a:blip r:embed="rId3"/>
          <a:srcRect/>
          <a:stretch>
            <a:fillRect/>
          </a:stretch>
        </p:blipFill>
        <p:spPr bwMode="auto">
          <a:xfrm>
            <a:off x="15913100" y="-76200"/>
            <a:ext cx="104775" cy="152400"/>
          </a:xfrm>
          <a:prstGeom prst="rect">
            <a:avLst/>
          </a:prstGeom>
          <a:noFill/>
        </p:spPr>
      </p:pic>
      <p:sp>
        <p:nvSpPr>
          <p:cNvPr id="21510" name="Rectangle 6"/>
          <p:cNvSpPr>
            <a:spLocks noChangeArrowheads="1"/>
          </p:cNvSpPr>
          <p:nvPr/>
        </p:nvSpPr>
        <p:spPr bwMode="auto">
          <a:xfrm>
            <a:off x="0" y="2428868"/>
            <a:ext cx="9192325"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Arial" pitchFamily="34" charset="0"/>
              </a:rPr>
              <a:t>L'activité protéolytique se situe à l'intérieur du cylindre sur trois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Arial" pitchFamily="34" charset="0"/>
              </a:rPr>
              <a:t> différentes sous-unités , chacune ciblant un site précis de coupure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Arial" pitchFamily="34" charset="0"/>
              </a:rPr>
              <a:t> après des résidus acides pour   </a:t>
            </a:r>
            <a:r>
              <a:rPr kumimoji="0" lang="el-GR" b="0" i="0" u="none" strike="noStrike" cap="none" normalizeH="0" baseline="0" dirty="0" smtClean="0">
                <a:ln>
                  <a:noFill/>
                </a:ln>
                <a:solidFill>
                  <a:srgbClr val="FFFF00"/>
                </a:solidFill>
                <a:effectLst/>
                <a:latin typeface="Arial Black" pitchFamily="34" charset="0"/>
                <a:cs typeface="Arial" pitchFamily="34" charset="0"/>
              </a:rPr>
              <a:t>β</a:t>
            </a:r>
            <a:r>
              <a:rPr kumimoji="0" lang="fr-FR" b="0" i="0" u="none" strike="noStrike" cap="none" normalizeH="0" baseline="0" dirty="0" smtClean="0">
                <a:ln>
                  <a:noFill/>
                </a:ln>
                <a:solidFill>
                  <a:srgbClr val="FFFF00"/>
                </a:solidFill>
                <a:effectLst/>
                <a:latin typeface="Arial Black" pitchFamily="34" charset="0"/>
                <a:cs typeface="Arial" pitchFamily="34" charset="0"/>
              </a:rPr>
              <a:t> 1 (</a:t>
            </a:r>
            <a:r>
              <a:rPr kumimoji="0" lang="fr-FR" b="0" i="0" u="none" strike="noStrike" cap="none" normalizeH="0" baseline="0" dirty="0" err="1" smtClean="0">
                <a:ln>
                  <a:noFill/>
                </a:ln>
                <a:solidFill>
                  <a:srgbClr val="FFFF00"/>
                </a:solidFill>
                <a:effectLst/>
                <a:latin typeface="Arial Black" pitchFamily="34" charset="0"/>
                <a:cs typeface="Arial" pitchFamily="34" charset="0"/>
              </a:rPr>
              <a:t>caspase</a:t>
            </a:r>
            <a:r>
              <a:rPr kumimoji="0" lang="fr-FR" b="0" i="0" u="none" strike="noStrike" cap="none" normalizeH="0" baseline="0" dirty="0" smtClean="0">
                <a:ln>
                  <a:noFill/>
                </a:ln>
                <a:solidFill>
                  <a:srgbClr val="FFFF00"/>
                </a:solidFill>
                <a:effectLst/>
                <a:latin typeface="Arial Black" pitchFamily="34" charset="0"/>
                <a:cs typeface="Arial" pitchFamily="34" charset="0"/>
              </a:rPr>
              <a:t>-</a:t>
            </a:r>
            <a:r>
              <a:rPr kumimoji="0" lang="fr-FR" b="0" i="0" u="none" strike="noStrike" cap="none" normalizeH="0" baseline="0" dirty="0" err="1" smtClean="0">
                <a:ln>
                  <a:noFill/>
                </a:ln>
                <a:solidFill>
                  <a:srgbClr val="FFFF00"/>
                </a:solidFill>
                <a:effectLst/>
                <a:latin typeface="Arial Black" pitchFamily="34" charset="0"/>
                <a:cs typeface="Arial" pitchFamily="34" charset="0"/>
              </a:rPr>
              <a:t>like</a:t>
            </a:r>
            <a:r>
              <a:rPr kumimoji="0" lang="fr-FR" b="0" i="0" u="none" strike="noStrike" cap="none" normalizeH="0" baseline="0" dirty="0" smtClean="0">
                <a:ln>
                  <a:noFill/>
                </a:ln>
                <a:solidFill>
                  <a:srgbClr val="FFFF00"/>
                </a:solidFill>
                <a:effectLst/>
                <a:latin typeface="Arial Black"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Arial" pitchFamily="34" charset="0"/>
              </a:rPr>
              <a:t>après des résidus basiques pour   </a:t>
            </a:r>
            <a:r>
              <a:rPr kumimoji="0" lang="el-GR" b="0" i="0" u="none" strike="noStrike" cap="none" normalizeH="0" baseline="0" dirty="0" smtClean="0">
                <a:ln>
                  <a:noFill/>
                </a:ln>
                <a:solidFill>
                  <a:srgbClr val="FFFF00"/>
                </a:solidFill>
                <a:effectLst/>
                <a:latin typeface="Arial Black" pitchFamily="34" charset="0"/>
                <a:cs typeface="Arial" pitchFamily="34" charset="0"/>
              </a:rPr>
              <a:t>β</a:t>
            </a:r>
            <a:r>
              <a:rPr kumimoji="0" lang="fr-FR" b="0" i="0" u="none" strike="noStrike" cap="none" normalizeH="0" baseline="0" dirty="0" smtClean="0">
                <a:ln>
                  <a:noFill/>
                </a:ln>
                <a:solidFill>
                  <a:srgbClr val="FFFF00"/>
                </a:solidFill>
                <a:effectLst/>
                <a:latin typeface="Arial Black" pitchFamily="34" charset="0"/>
                <a:cs typeface="Arial" pitchFamily="34" charset="0"/>
              </a:rPr>
              <a:t> 2 (</a:t>
            </a:r>
            <a:r>
              <a:rPr kumimoji="0" lang="fr-FR" b="0" i="0" u="none" strike="noStrike" cap="none" normalizeH="0" baseline="0" dirty="0" err="1" smtClean="0">
                <a:ln>
                  <a:noFill/>
                </a:ln>
                <a:solidFill>
                  <a:srgbClr val="FFFF00"/>
                </a:solidFill>
                <a:effectLst/>
                <a:latin typeface="Arial Black" pitchFamily="34" charset="0"/>
                <a:cs typeface="Arial" pitchFamily="34" charset="0"/>
              </a:rPr>
              <a:t>trypsin</a:t>
            </a:r>
            <a:r>
              <a:rPr kumimoji="0" lang="fr-FR" b="0" i="0" u="none" strike="noStrike" cap="none" normalizeH="0" baseline="0" dirty="0" smtClean="0">
                <a:ln>
                  <a:noFill/>
                </a:ln>
                <a:solidFill>
                  <a:srgbClr val="FFFF00"/>
                </a:solidFill>
                <a:effectLst/>
                <a:latin typeface="Arial Black" pitchFamily="34" charset="0"/>
                <a:cs typeface="Arial" pitchFamily="34" charset="0"/>
              </a:rPr>
              <a:t>-</a:t>
            </a:r>
            <a:r>
              <a:rPr kumimoji="0" lang="fr-FR" b="0" i="0" u="none" strike="noStrike" cap="none" normalizeH="0" baseline="0" dirty="0" err="1" smtClean="0">
                <a:ln>
                  <a:noFill/>
                </a:ln>
                <a:solidFill>
                  <a:srgbClr val="FFFF00"/>
                </a:solidFill>
                <a:effectLst/>
                <a:latin typeface="Arial Black" pitchFamily="34" charset="0"/>
                <a:cs typeface="Arial" pitchFamily="34" charset="0"/>
              </a:rPr>
              <a:t>like</a:t>
            </a:r>
            <a:r>
              <a:rPr kumimoji="0" lang="fr-FR" b="0" i="0" u="none" strike="noStrike" cap="none" normalizeH="0" baseline="0" dirty="0" smtClean="0">
                <a:ln>
                  <a:noFill/>
                </a:ln>
                <a:solidFill>
                  <a:srgbClr val="FFFF00"/>
                </a:solidFill>
                <a:effectLst/>
                <a:latin typeface="Arial Black" pitchFamily="34" charset="0"/>
                <a:cs typeface="Arial" pitchFamily="34" charset="0"/>
              </a:rPr>
              <a:t>) et après des résidus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Arial" pitchFamily="34" charset="0"/>
              </a:rPr>
              <a:t> hydrophobes pour   </a:t>
            </a:r>
            <a:r>
              <a:rPr kumimoji="0" lang="el-GR" b="0" i="0" u="none" strike="noStrike" cap="none" normalizeH="0" baseline="0" dirty="0" smtClean="0">
                <a:ln>
                  <a:noFill/>
                </a:ln>
                <a:solidFill>
                  <a:srgbClr val="FFFF00"/>
                </a:solidFill>
                <a:effectLst/>
                <a:latin typeface="Arial Black" pitchFamily="34" charset="0"/>
                <a:cs typeface="Arial" pitchFamily="34" charset="0"/>
              </a:rPr>
              <a:t>β</a:t>
            </a:r>
            <a:r>
              <a:rPr kumimoji="0" lang="fr-FR" b="0" i="0" u="none" strike="noStrike" cap="none" normalizeH="0" baseline="0" dirty="0" smtClean="0">
                <a:ln>
                  <a:noFill/>
                </a:ln>
                <a:solidFill>
                  <a:srgbClr val="FFFF00"/>
                </a:solidFill>
                <a:effectLst/>
                <a:latin typeface="Arial Black" pitchFamily="34" charset="0"/>
                <a:cs typeface="Arial" pitchFamily="34" charset="0"/>
              </a:rPr>
              <a:t> 5 (</a:t>
            </a:r>
            <a:r>
              <a:rPr kumimoji="0" lang="fr-FR" b="0" i="0" u="none" strike="noStrike" cap="none" normalizeH="0" baseline="0" dirty="0" err="1" smtClean="0">
                <a:ln>
                  <a:noFill/>
                </a:ln>
                <a:solidFill>
                  <a:srgbClr val="FFFF00"/>
                </a:solidFill>
                <a:effectLst/>
                <a:latin typeface="Arial Black" pitchFamily="34" charset="0"/>
                <a:cs typeface="Arial" pitchFamily="34" charset="0"/>
              </a:rPr>
              <a:t>chymotrypsin</a:t>
            </a:r>
            <a:r>
              <a:rPr kumimoji="0" lang="fr-FR" b="0" i="0" u="none" strike="noStrike" cap="none" normalizeH="0" baseline="0" dirty="0" smtClean="0">
                <a:ln>
                  <a:noFill/>
                </a:ln>
                <a:solidFill>
                  <a:srgbClr val="FFFF00"/>
                </a:solidFill>
                <a:effectLst/>
                <a:latin typeface="Arial Black" pitchFamily="34" charset="0"/>
                <a:cs typeface="Arial" pitchFamily="34" charset="0"/>
              </a:rPr>
              <a:t>-</a:t>
            </a:r>
            <a:r>
              <a:rPr kumimoji="0" lang="fr-FR" b="0" i="0" u="none" strike="noStrike" cap="none" normalizeH="0" baseline="0" dirty="0" err="1" smtClean="0">
                <a:ln>
                  <a:noFill/>
                </a:ln>
                <a:solidFill>
                  <a:srgbClr val="FFFF00"/>
                </a:solidFill>
                <a:effectLst/>
                <a:latin typeface="Arial Black" pitchFamily="34" charset="0"/>
                <a:cs typeface="Arial" pitchFamily="34" charset="0"/>
              </a:rPr>
              <a:t>like</a:t>
            </a:r>
            <a:r>
              <a:rPr kumimoji="0" lang="fr-FR" sz="1000" b="0" i="0" u="none" strike="noStrike" cap="none" normalizeH="0" baseline="0" dirty="0" smtClean="0">
                <a:ln>
                  <a:noFill/>
                </a:ln>
                <a:solidFill>
                  <a:srgbClr val="000000"/>
                </a:solidFill>
                <a:effectLst/>
                <a:latin typeface="Verdana" pitchFamily="34" charset="0"/>
                <a:cs typeface="Arial" pitchFamily="34" charset="0"/>
              </a:rPr>
              <a:t>) </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000" b="0" i="0" u="none" strike="noStrike" cap="none" normalizeH="0" baseline="0" dirty="0" smtClean="0">
              <a:ln>
                <a:noFill/>
              </a:ln>
              <a:solidFill>
                <a:srgbClr val="000000"/>
              </a:solidFill>
              <a:effectLst/>
              <a:latin typeface="Verdana" pitchFamily="34" charset="0"/>
              <a:cs typeface="Arial" pitchFamily="34" charset="0"/>
            </a:endParaRPr>
          </a:p>
        </p:txBody>
      </p:sp>
      <p:pic>
        <p:nvPicPr>
          <p:cNvPr id="21511" name="Picture 7" descr="http://ressources.unisciel.fr/biocell/chap7/res/module_Chap7.png"/>
          <p:cNvPicPr>
            <a:picLocks noChangeAspect="1" noChangeArrowheads="1"/>
          </p:cNvPicPr>
          <p:nvPr/>
        </p:nvPicPr>
        <p:blipFill>
          <a:blip r:embed="rId3"/>
          <a:srcRect/>
          <a:stretch>
            <a:fillRect/>
          </a:stretch>
        </p:blipFill>
        <p:spPr bwMode="auto">
          <a:xfrm>
            <a:off x="10642600" y="-152400"/>
            <a:ext cx="104775" cy="152400"/>
          </a:xfrm>
          <a:prstGeom prst="rect">
            <a:avLst/>
          </a:prstGeom>
          <a:noFill/>
        </p:spPr>
      </p:pic>
      <p:pic>
        <p:nvPicPr>
          <p:cNvPr id="21512" name="Picture 8" descr="http://ressources.unisciel.fr/biocell/chap7/res/module_Chap7.png"/>
          <p:cNvPicPr>
            <a:picLocks noChangeAspect="1" noChangeArrowheads="1"/>
          </p:cNvPicPr>
          <p:nvPr/>
        </p:nvPicPr>
        <p:blipFill>
          <a:blip r:embed="rId3"/>
          <a:srcRect/>
          <a:stretch>
            <a:fillRect/>
          </a:stretch>
        </p:blipFill>
        <p:spPr bwMode="auto">
          <a:xfrm>
            <a:off x="13995400" y="-152400"/>
            <a:ext cx="104775" cy="152400"/>
          </a:xfrm>
          <a:prstGeom prst="rect">
            <a:avLst/>
          </a:prstGeom>
          <a:noFill/>
        </p:spPr>
      </p:pic>
      <p:pic>
        <p:nvPicPr>
          <p:cNvPr id="21513" name="Picture 9" descr="http://ressources.unisciel.fr/biocell/chap7/res/module_Chap7.png"/>
          <p:cNvPicPr>
            <a:picLocks noChangeAspect="1" noChangeArrowheads="1"/>
          </p:cNvPicPr>
          <p:nvPr/>
        </p:nvPicPr>
        <p:blipFill>
          <a:blip r:embed="rId3"/>
          <a:srcRect/>
          <a:stretch>
            <a:fillRect/>
          </a:stretch>
        </p:blipFill>
        <p:spPr bwMode="auto">
          <a:xfrm>
            <a:off x="17673638" y="-152400"/>
            <a:ext cx="104775" cy="152400"/>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3105150" y="3881461"/>
            <a:ext cx="2933700" cy="2905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additive="base">
                                        <p:cTn id="7" dur="500" fill="hold"/>
                                        <p:tgtEl>
                                          <p:spTgt spid="215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10">
                                            <p:txEl>
                                              <p:pRg st="0" end="0"/>
                                            </p:txEl>
                                          </p:spTgt>
                                        </p:tgtEl>
                                        <p:attrNameLst>
                                          <p:attrName>style.visibility</p:attrName>
                                        </p:attrNameLst>
                                      </p:cBhvr>
                                      <p:to>
                                        <p:strVal val="visible"/>
                                      </p:to>
                                    </p:set>
                                    <p:anim calcmode="lin" valueType="num">
                                      <p:cBhvr additive="base">
                                        <p:cTn id="13" dur="500" fill="hold"/>
                                        <p:tgtEl>
                                          <p:spTgt spid="215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10">
                                            <p:txEl>
                                              <p:pRg st="1" end="1"/>
                                            </p:txEl>
                                          </p:spTgt>
                                        </p:tgtEl>
                                        <p:attrNameLst>
                                          <p:attrName>style.visibility</p:attrName>
                                        </p:attrNameLst>
                                      </p:cBhvr>
                                      <p:to>
                                        <p:strVal val="visible"/>
                                      </p:to>
                                    </p:set>
                                    <p:anim calcmode="lin" valueType="num">
                                      <p:cBhvr additive="base">
                                        <p:cTn id="17" dur="500" fill="hold"/>
                                        <p:tgtEl>
                                          <p:spTgt spid="215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1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10">
                                            <p:txEl>
                                              <p:pRg st="2" end="2"/>
                                            </p:txEl>
                                          </p:spTgt>
                                        </p:tgtEl>
                                        <p:attrNameLst>
                                          <p:attrName>style.visibility</p:attrName>
                                        </p:attrNameLst>
                                      </p:cBhvr>
                                      <p:to>
                                        <p:strVal val="visible"/>
                                      </p:to>
                                    </p:set>
                                    <p:anim calcmode="lin" valueType="num">
                                      <p:cBhvr additive="base">
                                        <p:cTn id="21" dur="500" fill="hold"/>
                                        <p:tgtEl>
                                          <p:spTgt spid="215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1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10">
                                            <p:txEl>
                                              <p:pRg st="3" end="3"/>
                                            </p:txEl>
                                          </p:spTgt>
                                        </p:tgtEl>
                                        <p:attrNameLst>
                                          <p:attrName>style.visibility</p:attrName>
                                        </p:attrNameLst>
                                      </p:cBhvr>
                                      <p:to>
                                        <p:strVal val="visible"/>
                                      </p:to>
                                    </p:set>
                                    <p:anim calcmode="lin" valueType="num">
                                      <p:cBhvr additive="base">
                                        <p:cTn id="25" dur="500" fill="hold"/>
                                        <p:tgtEl>
                                          <p:spTgt spid="215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1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10">
                                            <p:txEl>
                                              <p:pRg st="4" end="4"/>
                                            </p:txEl>
                                          </p:spTgt>
                                        </p:tgtEl>
                                        <p:attrNameLst>
                                          <p:attrName>style.visibility</p:attrName>
                                        </p:attrNameLst>
                                      </p:cBhvr>
                                      <p:to>
                                        <p:strVal val="visible"/>
                                      </p:to>
                                    </p:set>
                                    <p:anim calcmode="lin" valueType="num">
                                      <p:cBhvr additive="base">
                                        <p:cTn id="29" dur="500" fill="hold"/>
                                        <p:tgtEl>
                                          <p:spTgt spid="2151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351</TotalTime>
  <Words>1726</Words>
  <Application>Microsoft Office PowerPoint</Application>
  <PresentationFormat>Affichage à l'écran (4:3)</PresentationFormat>
  <Paragraphs>113</Paragraphs>
  <Slides>28</Slides>
  <Notes>5</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Débit</vt:lpstr>
      <vt:lpstr>  Dégradation des Protéines     Voie du protéasome   voie lysosome   </vt:lpstr>
      <vt:lpstr>Diapositive 2</vt:lpstr>
      <vt:lpstr>Diapositive 3</vt:lpstr>
      <vt:lpstr>1-  la voie Ubiquitine – Protéasome : Dégradation des protéines à durée de vie courte    2- La voie de dégradation Lysosomale :   Hétérophagie ( dégradation de matériel extracellulaire par endocytose ) et  Autophagie ( dégradation de matériel intracellulaire ) </vt:lpstr>
      <vt:lpstr>Dégradation d'une protéine par un protéasome </vt:lpstr>
      <vt:lpstr>Diapositive 6</vt:lpstr>
      <vt:lpstr>Diapositive 7</vt:lpstr>
      <vt:lpstr>Diapositive 8</vt:lpstr>
      <vt:lpstr>Diapositive 9</vt:lpstr>
      <vt:lpstr>Diapositive 10</vt:lpstr>
      <vt:lpstr>Diapositive 11</vt:lpstr>
      <vt:lpstr>How the proteasome acts : Comment agit le Protéasome </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E3 neurodevelopmental diseases 2</vt:lpstr>
      <vt:lpstr>E3 neurodegenerative diseases</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Dégradation des Protéines   voie lysosome    protéasome</dc:title>
  <dc:creator>Maison</dc:creator>
  <cp:lastModifiedBy>Maison</cp:lastModifiedBy>
  <cp:revision>30</cp:revision>
  <dcterms:created xsi:type="dcterms:W3CDTF">2015-12-11T09:32:17Z</dcterms:created>
  <dcterms:modified xsi:type="dcterms:W3CDTF">2015-12-11T16:43:33Z</dcterms:modified>
</cp:coreProperties>
</file>