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70" r:id="rId15"/>
    <p:sldId id="271" r:id="rId16"/>
    <p:sldId id="273" r:id="rId17"/>
    <p:sldId id="274" r:id="rId18"/>
    <p:sldId id="275" r:id="rId19"/>
    <p:sldId id="276" r:id="rId20"/>
    <p:sldId id="277" r:id="rId21"/>
    <p:sldId id="281" r:id="rId22"/>
    <p:sldId id="272" r:id="rId23"/>
    <p:sldId id="279" r:id="rId24"/>
    <p:sldId id="278" r:id="rId25"/>
    <p:sldId id="282" r:id="rId26"/>
    <p:sldId id="283" r:id="rId27"/>
    <p:sldId id="284" r:id="rId28"/>
    <p:sldId id="285" r:id="rId29"/>
    <p:sldId id="286" r:id="rId30"/>
    <p:sldId id="287"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55CC35-8095-478D-ACF5-5E3C113712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736A824-FEB1-47A3-8902-8B0FBACF0907}" type="datetimeFigureOut">
              <a:rPr lang="fr-FR" smtClean="0"/>
              <a:pPr/>
              <a:t>29/11/2015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755CC35-8095-478D-ACF5-5E3C113712EA}"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36A824-FEB1-47A3-8902-8B0FBACF0907}" type="datetimeFigureOut">
              <a:rPr lang="fr-FR" smtClean="0"/>
              <a:pPr/>
              <a:t>29/11/2015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55CC35-8095-478D-ACF5-5E3C113712EA}"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fr.wikipedia.org/wiki/Transport_actif_primaire" TargetMode="External"/><Relationship Id="rId7" Type="http://schemas.openxmlformats.org/officeDocument/2006/relationships/hyperlink" Target="https://fr.wikipedia.org/wiki/Antiport"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fr.wikipedia.org/wiki/Symport" TargetMode="External"/><Relationship Id="rId5" Type="http://schemas.openxmlformats.org/officeDocument/2006/relationships/hyperlink" Target="https://fr.wikipedia.org/wiki/Potentiel_%C3%A9lectrochimique" TargetMode="External"/><Relationship Id="rId4" Type="http://schemas.openxmlformats.org/officeDocument/2006/relationships/hyperlink" Target="https://fr.wikipedia.org/wiki/Ad%C3%A9nosine_triphosphate"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ulysse.u-bordeaux.fr/atelier/ikramer/biocell_diffusion/gbb.cel.fa.107.b3/content/anno01.ht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Mitochondrie </a:t>
            </a:r>
            <a:endParaRPr lang="fr-FR" dirty="0"/>
          </a:p>
        </p:txBody>
      </p:sp>
      <p:sp>
        <p:nvSpPr>
          <p:cNvPr id="5" name="Sous-titre 4"/>
          <p:cNvSpPr>
            <a:spLocks noGrp="1"/>
          </p:cNvSpPr>
          <p:nvPr>
            <p:ph type="subTitle" idx="1"/>
          </p:nvPr>
        </p:nvSpPr>
        <p:spPr>
          <a:xfrm>
            <a:off x="0" y="3228536"/>
            <a:ext cx="8388096" cy="1752600"/>
          </a:xfrm>
        </p:spPr>
        <p:txBody>
          <a:bodyPr/>
          <a:lstStyle/>
          <a:p>
            <a:pPr algn="ctr"/>
            <a:r>
              <a:rPr lang="fr-FR" dirty="0" smtClean="0"/>
              <a:t>Pr MAIZA BENABDESSELAM F.</a:t>
            </a:r>
          </a:p>
          <a:p>
            <a:r>
              <a:rPr lang="fr-FR" dirty="0" smtClean="0"/>
              <a:t>Laboratoire Biotechnologies végétales et Ethnobotanique</a:t>
            </a:r>
          </a:p>
          <a:p>
            <a:pPr algn="ctr"/>
            <a:r>
              <a:rPr lang="fr-FR" dirty="0" smtClean="0"/>
              <a:t>FSNV-  UAMB.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786315" y="357166"/>
            <a:ext cx="3929090" cy="5929354"/>
          </a:xfrm>
          <a:prstGeom prst="rect">
            <a:avLst/>
          </a:prstGeom>
          <a:noFill/>
          <a:ln w="9525">
            <a:noFill/>
            <a:miter lim="800000"/>
            <a:headEnd/>
            <a:tailEnd/>
          </a:ln>
          <a:effectLst/>
        </p:spPr>
      </p:pic>
      <p:sp>
        <p:nvSpPr>
          <p:cNvPr id="3" name="ZoneTexte 2"/>
          <p:cNvSpPr txBox="1"/>
          <p:nvPr/>
        </p:nvSpPr>
        <p:spPr>
          <a:xfrm>
            <a:off x="357158" y="428604"/>
            <a:ext cx="4214842" cy="5909310"/>
          </a:xfrm>
          <a:prstGeom prst="rect">
            <a:avLst/>
          </a:prstGeom>
          <a:noFill/>
        </p:spPr>
        <p:txBody>
          <a:bodyPr wrap="square" rtlCol="0">
            <a:spAutoFit/>
          </a:bodyPr>
          <a:lstStyle/>
          <a:p>
            <a:r>
              <a:rPr lang="fr-FR" dirty="0"/>
              <a:t>• </a:t>
            </a:r>
            <a:r>
              <a:rPr lang="fr-FR" dirty="0">
                <a:solidFill>
                  <a:srgbClr val="FFFF00"/>
                </a:solidFill>
                <a:latin typeface="Arial Black" pitchFamily="34" charset="0"/>
              </a:rPr>
              <a:t>Des transporteurs d’électrons et de protons ou complexes de </a:t>
            </a:r>
            <a:r>
              <a:rPr lang="fr-FR" dirty="0" smtClean="0">
                <a:solidFill>
                  <a:srgbClr val="FFFF00"/>
                </a:solidFill>
                <a:latin typeface="Arial Black" pitchFamily="34" charset="0"/>
              </a:rPr>
              <a:t>la  chaîne </a:t>
            </a:r>
            <a:r>
              <a:rPr lang="fr-FR" dirty="0">
                <a:solidFill>
                  <a:srgbClr val="FFFF00"/>
                </a:solidFill>
                <a:latin typeface="Arial Black" pitchFamily="34" charset="0"/>
              </a:rPr>
              <a:t>respiratoire:</a:t>
            </a:r>
          </a:p>
          <a:p>
            <a:r>
              <a:rPr lang="fr-FR" dirty="0">
                <a:solidFill>
                  <a:srgbClr val="FFFF00"/>
                </a:solidFill>
              </a:rPr>
              <a:t>1. Complexe I ou le NADH- déshydrogénase</a:t>
            </a:r>
          </a:p>
          <a:p>
            <a:r>
              <a:rPr lang="fr-FR" dirty="0">
                <a:solidFill>
                  <a:srgbClr val="FFFF00"/>
                </a:solidFill>
              </a:rPr>
              <a:t>2. Complexe II ou </a:t>
            </a:r>
            <a:r>
              <a:rPr lang="fr-FR" dirty="0" err="1">
                <a:solidFill>
                  <a:srgbClr val="FFFF00"/>
                </a:solidFill>
              </a:rPr>
              <a:t>succinate</a:t>
            </a:r>
            <a:r>
              <a:rPr lang="fr-FR" dirty="0">
                <a:solidFill>
                  <a:srgbClr val="FFFF00"/>
                </a:solidFill>
              </a:rPr>
              <a:t>- déshydrogénase</a:t>
            </a:r>
          </a:p>
          <a:p>
            <a:r>
              <a:rPr lang="fr-FR" dirty="0">
                <a:solidFill>
                  <a:srgbClr val="FFFF00"/>
                </a:solidFill>
              </a:rPr>
              <a:t>3. Complexe III ou complexe b-c1</a:t>
            </a:r>
          </a:p>
          <a:p>
            <a:r>
              <a:rPr lang="fr-FR" dirty="0">
                <a:solidFill>
                  <a:srgbClr val="FFFF00"/>
                </a:solidFill>
              </a:rPr>
              <a:t>4. Complexe IV ou cytochrome oxydase</a:t>
            </a:r>
          </a:p>
          <a:p>
            <a:r>
              <a:rPr lang="fr-FR" dirty="0">
                <a:solidFill>
                  <a:srgbClr val="FFFF00"/>
                </a:solidFill>
                <a:latin typeface="Arial Black" pitchFamily="34" charset="0"/>
              </a:rPr>
              <a:t>- Les complexes d’importation de la membrane interne TIM</a:t>
            </a:r>
          </a:p>
          <a:p>
            <a:r>
              <a:rPr lang="fr-FR" dirty="0">
                <a:solidFill>
                  <a:srgbClr val="FFFF00"/>
                </a:solidFill>
                <a:latin typeface="Arial Black" pitchFamily="34" charset="0"/>
              </a:rPr>
              <a:t>- Les protéines de découplage</a:t>
            </a:r>
            <a:r>
              <a:rPr lang="fr-FR" dirty="0"/>
              <a:t>: </a:t>
            </a:r>
            <a:r>
              <a:rPr lang="fr-FR" dirty="0">
                <a:solidFill>
                  <a:srgbClr val="FFFF00"/>
                </a:solidFill>
              </a:rPr>
              <a:t>permettent le passage des protons</a:t>
            </a:r>
          </a:p>
          <a:p>
            <a:r>
              <a:rPr lang="fr-FR" dirty="0">
                <a:solidFill>
                  <a:srgbClr val="FFFF00"/>
                </a:solidFill>
              </a:rPr>
              <a:t>H+ de la chambre externe vers la matrice</a:t>
            </a:r>
          </a:p>
          <a:p>
            <a:r>
              <a:rPr lang="fr-FR" dirty="0">
                <a:solidFill>
                  <a:srgbClr val="FFFF00"/>
                </a:solidFill>
              </a:rPr>
              <a:t>- </a:t>
            </a:r>
            <a:r>
              <a:rPr lang="fr-FR" dirty="0">
                <a:solidFill>
                  <a:srgbClr val="FFFF00"/>
                </a:solidFill>
                <a:latin typeface="Arial Black" pitchFamily="34" charset="0"/>
              </a:rPr>
              <a:t>Des lipides</a:t>
            </a:r>
            <a:r>
              <a:rPr lang="fr-FR" dirty="0">
                <a:solidFill>
                  <a:srgbClr val="FFFF00"/>
                </a:solidFill>
              </a:rPr>
              <a:t>: la </a:t>
            </a:r>
            <a:r>
              <a:rPr lang="fr-FR" dirty="0" err="1">
                <a:solidFill>
                  <a:srgbClr val="FFFF00"/>
                </a:solidFill>
              </a:rPr>
              <a:t>cardiolipine</a:t>
            </a:r>
            <a:r>
              <a:rPr lang="fr-FR" dirty="0">
                <a:solidFill>
                  <a:srgbClr val="FFFF00"/>
                </a:solidFill>
              </a:rPr>
              <a:t> qui est caractéristique de cette</a:t>
            </a:r>
          </a:p>
          <a:p>
            <a:r>
              <a:rPr lang="fr-FR" dirty="0">
                <a:solidFill>
                  <a:srgbClr val="FFFF00"/>
                </a:solidFill>
              </a:rPr>
              <a:t>membrane et qui représente environ 20% des lipides totaux.</a:t>
            </a:r>
          </a:p>
          <a:p>
            <a:r>
              <a:rPr lang="fr-FR" dirty="0">
                <a:solidFill>
                  <a:srgbClr val="FFFF00"/>
                </a:solidFill>
              </a:rPr>
              <a:t>Elle est indispensable au fonctionnement de la cytochrome </a:t>
            </a:r>
            <a:r>
              <a:rPr lang="fr-FR" dirty="0" smtClean="0">
                <a:solidFill>
                  <a:srgbClr val="FFFF00"/>
                </a:solidFill>
              </a:rPr>
              <a:t>c oxydase </a:t>
            </a:r>
            <a:endParaRPr lang="fr-FR"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4"/>
            <a:ext cx="8215370" cy="369332"/>
          </a:xfrm>
          <a:prstGeom prst="rect">
            <a:avLst/>
          </a:prstGeom>
        </p:spPr>
        <p:txBody>
          <a:bodyPr wrap="square">
            <a:spAutoFit/>
          </a:bodyPr>
          <a:lstStyle/>
          <a:p>
            <a:pPr algn="ctr"/>
            <a:r>
              <a:rPr lang="fr-FR" b="1" dirty="0">
                <a:solidFill>
                  <a:srgbClr val="FFFF00"/>
                </a:solidFill>
              </a:rPr>
              <a:t>Composition de </a:t>
            </a:r>
            <a:r>
              <a:rPr lang="fr-FR" b="1" dirty="0" smtClean="0">
                <a:solidFill>
                  <a:srgbClr val="FFFF00"/>
                </a:solidFill>
              </a:rPr>
              <a:t>l’espace   </a:t>
            </a:r>
            <a:r>
              <a:rPr lang="fr-FR" b="1" dirty="0" err="1" smtClean="0">
                <a:solidFill>
                  <a:srgbClr val="FFFF00"/>
                </a:solidFill>
              </a:rPr>
              <a:t>intermembranaire</a:t>
            </a:r>
            <a:endParaRPr lang="fr-FR" dirty="0">
              <a:solidFill>
                <a:srgbClr val="FFFF00"/>
              </a:solidFill>
            </a:endParaRPr>
          </a:p>
        </p:txBody>
      </p:sp>
      <p:pic>
        <p:nvPicPr>
          <p:cNvPr id="21506" name="Picture 2"/>
          <p:cNvPicPr>
            <a:picLocks noChangeAspect="1" noChangeArrowheads="1"/>
          </p:cNvPicPr>
          <p:nvPr/>
        </p:nvPicPr>
        <p:blipFill>
          <a:blip r:embed="rId2"/>
          <a:srcRect/>
          <a:stretch>
            <a:fillRect/>
          </a:stretch>
        </p:blipFill>
        <p:spPr bwMode="auto">
          <a:xfrm>
            <a:off x="214282" y="142852"/>
            <a:ext cx="1524000" cy="942975"/>
          </a:xfrm>
          <a:prstGeom prst="rect">
            <a:avLst/>
          </a:prstGeom>
          <a:noFill/>
          <a:ln w="9525">
            <a:noFill/>
            <a:miter lim="800000"/>
            <a:headEnd/>
            <a:tailEnd/>
          </a:ln>
          <a:effectLst/>
        </p:spPr>
      </p:pic>
      <p:sp>
        <p:nvSpPr>
          <p:cNvPr id="4" name="Rectangle 3"/>
          <p:cNvSpPr/>
          <p:nvPr/>
        </p:nvSpPr>
        <p:spPr>
          <a:xfrm>
            <a:off x="214282" y="1214422"/>
            <a:ext cx="9286940" cy="1754326"/>
          </a:xfrm>
          <a:prstGeom prst="rect">
            <a:avLst/>
          </a:prstGeom>
        </p:spPr>
        <p:txBody>
          <a:bodyPr wrap="square">
            <a:spAutoFit/>
          </a:bodyPr>
          <a:lstStyle/>
          <a:p>
            <a:r>
              <a:rPr lang="fr-FR" dirty="0">
                <a:solidFill>
                  <a:srgbClr val="FFFF00"/>
                </a:solidFill>
                <a:latin typeface="Arial Black" pitchFamily="34" charset="0"/>
              </a:rPr>
              <a:t>Composition en ions et petites molécules identique à</a:t>
            </a:r>
          </a:p>
          <a:p>
            <a:r>
              <a:rPr lang="fr-FR" dirty="0">
                <a:solidFill>
                  <a:srgbClr val="FFFF00"/>
                </a:solidFill>
                <a:latin typeface="Arial Black" pitchFamily="34" charset="0"/>
              </a:rPr>
              <a:t>celle du hyaloplasme</a:t>
            </a:r>
          </a:p>
          <a:p>
            <a:r>
              <a:rPr lang="fr-FR" dirty="0">
                <a:solidFill>
                  <a:srgbClr val="FFFF00"/>
                </a:solidFill>
                <a:latin typeface="Arial Black" pitchFamily="34" charset="0"/>
              </a:rPr>
              <a:t>• Contient les protons qui proviennent du fonctionnement</a:t>
            </a:r>
          </a:p>
          <a:p>
            <a:r>
              <a:rPr lang="fr-FR" dirty="0">
                <a:solidFill>
                  <a:srgbClr val="FFFF00"/>
                </a:solidFill>
                <a:latin typeface="Arial Black" pitchFamily="34" charset="0"/>
              </a:rPr>
              <a:t>de la chaîne respiratoire mitochondriale</a:t>
            </a:r>
          </a:p>
          <a:p>
            <a:r>
              <a:rPr lang="fr-FR" dirty="0">
                <a:solidFill>
                  <a:srgbClr val="FFFF00"/>
                </a:solidFill>
                <a:latin typeface="Arial Black" pitchFamily="34" charset="0"/>
              </a:rPr>
              <a:t>• Contient le cytochrome C qui circule entre les deux</a:t>
            </a:r>
          </a:p>
          <a:p>
            <a:r>
              <a:rPr lang="fr-FR" dirty="0" smtClean="0">
                <a:solidFill>
                  <a:srgbClr val="FFFF00"/>
                </a:solidFill>
                <a:latin typeface="Arial Black" pitchFamily="34" charset="0"/>
              </a:rPr>
              <a:t>membranes</a:t>
            </a:r>
            <a:endParaRPr lang="fr-FR" dirty="0">
              <a:solidFill>
                <a:srgbClr val="FFFF00"/>
              </a:solidFill>
              <a:latin typeface="Arial Black" pitchFamily="34" charset="0"/>
            </a:endParaRPr>
          </a:p>
        </p:txBody>
      </p:sp>
      <p:pic>
        <p:nvPicPr>
          <p:cNvPr id="8" name="Picture 3"/>
          <p:cNvPicPr>
            <a:picLocks noChangeAspect="1" noChangeArrowheads="1"/>
          </p:cNvPicPr>
          <p:nvPr/>
        </p:nvPicPr>
        <p:blipFill>
          <a:blip r:embed="rId3"/>
          <a:srcRect/>
          <a:stretch>
            <a:fillRect/>
          </a:stretch>
        </p:blipFill>
        <p:spPr bwMode="auto">
          <a:xfrm>
            <a:off x="1571604" y="2928934"/>
            <a:ext cx="5715040" cy="392909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878821"/>
            <a:ext cx="7929618" cy="3693319"/>
          </a:xfrm>
          <a:prstGeom prst="rect">
            <a:avLst/>
          </a:prstGeom>
        </p:spPr>
        <p:txBody>
          <a:bodyPr wrap="square">
            <a:spAutoFit/>
          </a:bodyPr>
          <a:lstStyle/>
          <a:p>
            <a:r>
              <a:rPr lang="fr-FR" dirty="0">
                <a:solidFill>
                  <a:srgbClr val="FFFF00"/>
                </a:solidFill>
                <a:latin typeface="Arial Black" pitchFamily="34" charset="0"/>
              </a:rPr>
              <a:t>Ce compartiment contient:</a:t>
            </a:r>
          </a:p>
          <a:p>
            <a:r>
              <a:rPr lang="fr-FR" dirty="0">
                <a:solidFill>
                  <a:srgbClr val="FFFF00"/>
                </a:solidFill>
                <a:latin typeface="Arial Black" pitchFamily="34" charset="0"/>
              </a:rPr>
              <a:t>- Des molécules d’</a:t>
            </a:r>
            <a:r>
              <a:rPr lang="fr-FR" dirty="0" err="1">
                <a:solidFill>
                  <a:srgbClr val="FFFF00"/>
                </a:solidFill>
                <a:latin typeface="Arial Black" pitchFamily="34" charset="0"/>
              </a:rPr>
              <a:t>ADNmt</a:t>
            </a:r>
            <a:r>
              <a:rPr lang="fr-FR" dirty="0">
                <a:solidFill>
                  <a:srgbClr val="FFFF00"/>
                </a:solidFill>
                <a:latin typeface="Arial Black" pitchFamily="34" charset="0"/>
              </a:rPr>
              <a:t> circulaire</a:t>
            </a:r>
          </a:p>
          <a:p>
            <a:r>
              <a:rPr lang="fr-FR" dirty="0">
                <a:solidFill>
                  <a:srgbClr val="FFFF00"/>
                </a:solidFill>
                <a:latin typeface="Arial Black" pitchFamily="34" charset="0"/>
              </a:rPr>
              <a:t>- Des molécules d’</a:t>
            </a:r>
            <a:r>
              <a:rPr lang="fr-FR" dirty="0" err="1">
                <a:solidFill>
                  <a:srgbClr val="FFFF00"/>
                </a:solidFill>
                <a:latin typeface="Arial Black" pitchFamily="34" charset="0"/>
              </a:rPr>
              <a:t>ARNmt</a:t>
            </a:r>
            <a:r>
              <a:rPr lang="fr-FR" dirty="0">
                <a:solidFill>
                  <a:srgbClr val="FFFF00"/>
                </a:solidFill>
                <a:latin typeface="Arial Black" pitchFamily="34" charset="0"/>
              </a:rPr>
              <a:t> et des </a:t>
            </a:r>
            <a:r>
              <a:rPr lang="fr-FR" dirty="0" err="1">
                <a:solidFill>
                  <a:srgbClr val="FFFF00"/>
                </a:solidFill>
                <a:latin typeface="Arial Black" pitchFamily="34" charset="0"/>
              </a:rPr>
              <a:t>ARNt</a:t>
            </a:r>
            <a:endParaRPr lang="fr-FR" dirty="0">
              <a:solidFill>
                <a:srgbClr val="FFFF00"/>
              </a:solidFill>
              <a:latin typeface="Arial Black" pitchFamily="34" charset="0"/>
            </a:endParaRPr>
          </a:p>
          <a:p>
            <a:r>
              <a:rPr lang="fr-FR" dirty="0">
                <a:solidFill>
                  <a:srgbClr val="FFFF00"/>
                </a:solidFill>
                <a:latin typeface="Arial Black" pitchFamily="34" charset="0"/>
              </a:rPr>
              <a:t>- Des </a:t>
            </a:r>
            <a:r>
              <a:rPr lang="fr-FR" dirty="0" err="1">
                <a:solidFill>
                  <a:srgbClr val="FFFF00"/>
                </a:solidFill>
                <a:latin typeface="Arial Black" pitchFamily="34" charset="0"/>
              </a:rPr>
              <a:t>mitoribosomes</a:t>
            </a:r>
            <a:endParaRPr lang="fr-FR" dirty="0">
              <a:solidFill>
                <a:srgbClr val="FFFF00"/>
              </a:solidFill>
              <a:latin typeface="Arial Black" pitchFamily="34" charset="0"/>
            </a:endParaRPr>
          </a:p>
          <a:p>
            <a:r>
              <a:rPr lang="fr-FR" dirty="0">
                <a:solidFill>
                  <a:srgbClr val="FFFF00"/>
                </a:solidFill>
                <a:latin typeface="Arial Black" pitchFamily="34" charset="0"/>
              </a:rPr>
              <a:t>- Toutes les enzymes </a:t>
            </a:r>
            <a:r>
              <a:rPr lang="fr-FR" dirty="0" smtClean="0">
                <a:solidFill>
                  <a:srgbClr val="FFFF00"/>
                </a:solidFill>
                <a:latin typeface="Arial Black" pitchFamily="34" charset="0"/>
              </a:rPr>
              <a:t>impliquées </a:t>
            </a:r>
            <a:r>
              <a:rPr lang="fr-FR" dirty="0">
                <a:solidFill>
                  <a:srgbClr val="FFFF00"/>
                </a:solidFill>
                <a:latin typeface="Arial Black" pitchFamily="34" charset="0"/>
              </a:rPr>
              <a:t>dans la réplication, la</a:t>
            </a:r>
          </a:p>
          <a:p>
            <a:r>
              <a:rPr lang="fr-FR" dirty="0">
                <a:solidFill>
                  <a:srgbClr val="FFFF00"/>
                </a:solidFill>
                <a:latin typeface="Arial Black" pitchFamily="34" charset="0"/>
              </a:rPr>
              <a:t>transcription et la traduction de l’</a:t>
            </a:r>
            <a:r>
              <a:rPr lang="fr-FR" dirty="0" err="1">
                <a:solidFill>
                  <a:srgbClr val="FFFF00"/>
                </a:solidFill>
                <a:latin typeface="Arial Black" pitchFamily="34" charset="0"/>
              </a:rPr>
              <a:t>ADNmt</a:t>
            </a:r>
            <a:endParaRPr lang="fr-FR" dirty="0">
              <a:solidFill>
                <a:srgbClr val="FFFF00"/>
              </a:solidFill>
              <a:latin typeface="Arial Black" pitchFamily="34" charset="0"/>
            </a:endParaRPr>
          </a:p>
          <a:p>
            <a:r>
              <a:rPr lang="fr-FR" dirty="0">
                <a:solidFill>
                  <a:srgbClr val="FFFF00"/>
                </a:solidFill>
                <a:latin typeface="Arial Black" pitchFamily="34" charset="0"/>
              </a:rPr>
              <a:t>- Des granulations denses, accumulation des cations,</a:t>
            </a:r>
          </a:p>
          <a:p>
            <a:r>
              <a:rPr lang="fr-FR" dirty="0">
                <a:solidFill>
                  <a:srgbClr val="FFFF00"/>
                </a:solidFill>
                <a:latin typeface="Arial Black" pitchFamily="34" charset="0"/>
              </a:rPr>
              <a:t>calcium et magnésium</a:t>
            </a:r>
          </a:p>
          <a:p>
            <a:r>
              <a:rPr lang="fr-FR" dirty="0">
                <a:solidFill>
                  <a:srgbClr val="FFFF00"/>
                </a:solidFill>
                <a:latin typeface="Arial Black" pitchFamily="34" charset="0"/>
              </a:rPr>
              <a:t>- Des enzymes de l’oxydation de l’acide pyruvique, dans</a:t>
            </a:r>
          </a:p>
          <a:p>
            <a:r>
              <a:rPr lang="fr-FR" dirty="0">
                <a:solidFill>
                  <a:srgbClr val="FFFF00"/>
                </a:solidFill>
                <a:latin typeface="Arial Black" pitchFamily="34" charset="0"/>
              </a:rPr>
              <a:t>la </a:t>
            </a:r>
            <a:r>
              <a:rPr lang="el-GR" dirty="0" smtClean="0">
                <a:solidFill>
                  <a:srgbClr val="FFFF00"/>
                </a:solidFill>
                <a:latin typeface="Arial Black" pitchFamily="34" charset="0"/>
              </a:rPr>
              <a:t>β</a:t>
            </a:r>
            <a:r>
              <a:rPr lang="fr-FR" dirty="0" smtClean="0">
                <a:solidFill>
                  <a:srgbClr val="FFFF00"/>
                </a:solidFill>
                <a:latin typeface="Arial Black" pitchFamily="34" charset="0"/>
              </a:rPr>
              <a:t>-oxydation </a:t>
            </a:r>
            <a:r>
              <a:rPr lang="fr-FR" dirty="0">
                <a:solidFill>
                  <a:srgbClr val="FFFF00"/>
                </a:solidFill>
                <a:latin typeface="Arial Black" pitchFamily="34" charset="0"/>
              </a:rPr>
              <a:t>des acides gras</a:t>
            </a:r>
          </a:p>
          <a:p>
            <a:r>
              <a:rPr lang="fr-FR" dirty="0">
                <a:solidFill>
                  <a:srgbClr val="FFFF00"/>
                </a:solidFill>
                <a:latin typeface="Arial Black" pitchFamily="34" charset="0"/>
              </a:rPr>
              <a:t>- La </a:t>
            </a:r>
            <a:r>
              <a:rPr lang="fr-FR" dirty="0" err="1">
                <a:solidFill>
                  <a:srgbClr val="FFFF00"/>
                </a:solidFill>
                <a:latin typeface="Arial Black" pitchFamily="34" charset="0"/>
              </a:rPr>
              <a:t>succinate</a:t>
            </a:r>
            <a:r>
              <a:rPr lang="fr-FR" dirty="0">
                <a:solidFill>
                  <a:srgbClr val="FFFF00"/>
                </a:solidFill>
                <a:latin typeface="Arial Black" pitchFamily="34" charset="0"/>
              </a:rPr>
              <a:t> déshydrogénase impliquée dans le cycle</a:t>
            </a:r>
          </a:p>
          <a:p>
            <a:r>
              <a:rPr lang="fr-FR" dirty="0">
                <a:solidFill>
                  <a:srgbClr val="FFFF00"/>
                </a:solidFill>
                <a:latin typeface="Arial Black" pitchFamily="34" charset="0"/>
              </a:rPr>
              <a:t>du Krebs, et des NADH et NADPDH mt: transports</a:t>
            </a:r>
          </a:p>
          <a:p>
            <a:r>
              <a:rPr lang="fr-FR" dirty="0">
                <a:solidFill>
                  <a:srgbClr val="FFFF00"/>
                </a:solidFill>
                <a:latin typeface="Arial Black" pitchFamily="34" charset="0"/>
              </a:rPr>
              <a:t>des électrons</a:t>
            </a:r>
          </a:p>
        </p:txBody>
      </p:sp>
      <p:sp>
        <p:nvSpPr>
          <p:cNvPr id="3" name="ZoneTexte 2"/>
          <p:cNvSpPr txBox="1"/>
          <p:nvPr/>
        </p:nvSpPr>
        <p:spPr>
          <a:xfrm>
            <a:off x="1071538" y="642918"/>
            <a:ext cx="5429288" cy="369332"/>
          </a:xfrm>
          <a:prstGeom prst="rect">
            <a:avLst/>
          </a:prstGeom>
          <a:noFill/>
        </p:spPr>
        <p:txBody>
          <a:bodyPr wrap="square" rtlCol="0">
            <a:spAutoFit/>
          </a:bodyPr>
          <a:lstStyle/>
          <a:p>
            <a:r>
              <a:rPr lang="fr-FR" u="sng" dirty="0" smtClean="0">
                <a:solidFill>
                  <a:srgbClr val="FFFF00"/>
                </a:solidFill>
                <a:latin typeface="Arial Black" pitchFamily="34" charset="0"/>
              </a:rPr>
              <a:t>La   Matrice</a:t>
            </a:r>
            <a:endParaRPr lang="fr-FR" u="sng" dirty="0">
              <a:solidFill>
                <a:srgbClr val="FFFF00"/>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857356" y="785794"/>
            <a:ext cx="5357849" cy="542928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6572280" cy="369332"/>
          </a:xfrm>
          <a:prstGeom prst="rect">
            <a:avLst/>
          </a:prstGeom>
        </p:spPr>
        <p:txBody>
          <a:bodyPr wrap="square">
            <a:spAutoFit/>
          </a:bodyPr>
          <a:lstStyle/>
          <a:p>
            <a:pPr algn="ctr"/>
            <a:r>
              <a:rPr lang="fr-FR" b="1" dirty="0">
                <a:solidFill>
                  <a:srgbClr val="FFFF00"/>
                </a:solidFill>
                <a:latin typeface="Arial Black" pitchFamily="34" charset="0"/>
              </a:rPr>
              <a:t>Transport d’électrons (chaîne respiratoire)</a:t>
            </a:r>
            <a:endParaRPr lang="fr-FR" dirty="0">
              <a:solidFill>
                <a:srgbClr val="FFFF00"/>
              </a:solidFill>
              <a:latin typeface="Arial Black" pitchFamily="34" charset="0"/>
            </a:endParaRPr>
          </a:p>
        </p:txBody>
      </p:sp>
      <p:pic>
        <p:nvPicPr>
          <p:cNvPr id="24578" name="Picture 2"/>
          <p:cNvPicPr>
            <a:picLocks noChangeAspect="1" noChangeArrowheads="1"/>
          </p:cNvPicPr>
          <p:nvPr/>
        </p:nvPicPr>
        <p:blipFill>
          <a:blip r:embed="rId2"/>
          <a:srcRect/>
          <a:stretch>
            <a:fillRect/>
          </a:stretch>
        </p:blipFill>
        <p:spPr bwMode="auto">
          <a:xfrm>
            <a:off x="1071538" y="1285860"/>
            <a:ext cx="6572296" cy="2519368"/>
          </a:xfrm>
          <a:prstGeom prst="rect">
            <a:avLst/>
          </a:prstGeom>
          <a:noFill/>
          <a:ln w="9525">
            <a:noFill/>
            <a:miter lim="800000"/>
            <a:headEnd/>
            <a:tailEnd/>
          </a:ln>
          <a:effectLst/>
        </p:spPr>
      </p:pic>
      <p:sp>
        <p:nvSpPr>
          <p:cNvPr id="4" name="Rectangle 3"/>
          <p:cNvSpPr/>
          <p:nvPr/>
        </p:nvSpPr>
        <p:spPr>
          <a:xfrm>
            <a:off x="642926" y="3929066"/>
            <a:ext cx="7143784" cy="2585323"/>
          </a:xfrm>
          <a:prstGeom prst="rect">
            <a:avLst/>
          </a:prstGeom>
        </p:spPr>
        <p:txBody>
          <a:bodyPr wrap="square">
            <a:spAutoFit/>
          </a:bodyPr>
          <a:lstStyle/>
          <a:p>
            <a:r>
              <a:rPr lang="fr-FR" dirty="0">
                <a:solidFill>
                  <a:srgbClr val="FFFF00"/>
                </a:solidFill>
              </a:rPr>
              <a:t>• 3 </a:t>
            </a:r>
            <a:r>
              <a:rPr lang="fr-FR" b="1" dirty="0">
                <a:solidFill>
                  <a:srgbClr val="FFFF00"/>
                </a:solidFill>
              </a:rPr>
              <a:t>complexes enzymatiques (associations de nombreuses protéines)</a:t>
            </a:r>
          </a:p>
          <a:p>
            <a:r>
              <a:rPr lang="fr-FR" dirty="0">
                <a:solidFill>
                  <a:srgbClr val="FFFF00"/>
                </a:solidFill>
              </a:rPr>
              <a:t>Complexe I: NADH déshydrogénase</a:t>
            </a:r>
          </a:p>
          <a:p>
            <a:r>
              <a:rPr lang="fr-FR" dirty="0">
                <a:solidFill>
                  <a:srgbClr val="FFFF00"/>
                </a:solidFill>
              </a:rPr>
              <a:t>Complexe III: cytochrome b-c1</a:t>
            </a:r>
          </a:p>
          <a:p>
            <a:r>
              <a:rPr lang="fr-FR" dirty="0">
                <a:solidFill>
                  <a:srgbClr val="FFFF00"/>
                </a:solidFill>
              </a:rPr>
              <a:t>Complexe IV: cytochrome oxydase</a:t>
            </a:r>
          </a:p>
          <a:p>
            <a:r>
              <a:rPr lang="fr-FR" dirty="0">
                <a:solidFill>
                  <a:srgbClr val="FFFF00"/>
                </a:solidFill>
              </a:rPr>
              <a:t>• 2 </a:t>
            </a:r>
            <a:r>
              <a:rPr lang="fr-FR" b="1" dirty="0">
                <a:solidFill>
                  <a:srgbClr val="FFFF00"/>
                </a:solidFill>
              </a:rPr>
              <a:t>transporteurs d’électrons (mobiles)</a:t>
            </a:r>
          </a:p>
          <a:p>
            <a:r>
              <a:rPr lang="fr-FR" dirty="0">
                <a:solidFill>
                  <a:srgbClr val="FFFF00"/>
                </a:solidFill>
              </a:rPr>
              <a:t>Coenzyme Q = </a:t>
            </a:r>
            <a:r>
              <a:rPr lang="fr-FR" dirty="0" err="1">
                <a:solidFill>
                  <a:srgbClr val="FFFF00"/>
                </a:solidFill>
              </a:rPr>
              <a:t>Ubiquinone</a:t>
            </a:r>
            <a:endParaRPr lang="fr-FR" dirty="0">
              <a:solidFill>
                <a:srgbClr val="FFFF00"/>
              </a:solidFill>
            </a:endParaRPr>
          </a:p>
          <a:p>
            <a:r>
              <a:rPr lang="fr-FR" dirty="0">
                <a:solidFill>
                  <a:srgbClr val="FFFF00"/>
                </a:solidFill>
              </a:rPr>
              <a:t>Cytochrome c</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8141" y="214290"/>
            <a:ext cx="4929298" cy="369332"/>
          </a:xfrm>
          <a:prstGeom prst="rect">
            <a:avLst/>
          </a:prstGeom>
        </p:spPr>
        <p:txBody>
          <a:bodyPr wrap="none">
            <a:spAutoFit/>
          </a:bodyPr>
          <a:lstStyle/>
          <a:p>
            <a:r>
              <a:rPr lang="fr-FR" b="1" dirty="0">
                <a:solidFill>
                  <a:srgbClr val="FFFF00"/>
                </a:solidFill>
                <a:latin typeface="Arial Black" pitchFamily="34" charset="0"/>
              </a:rPr>
              <a:t>Principe du couplage chimiosmotique</a:t>
            </a:r>
            <a:endParaRPr lang="fr-FR" dirty="0">
              <a:solidFill>
                <a:srgbClr val="FFFF00"/>
              </a:solidFill>
              <a:latin typeface="Arial Black" pitchFamily="34" charset="0"/>
            </a:endParaRPr>
          </a:p>
        </p:txBody>
      </p:sp>
      <p:pic>
        <p:nvPicPr>
          <p:cNvPr id="25603" name="Picture 3"/>
          <p:cNvPicPr>
            <a:picLocks noChangeAspect="1" noChangeArrowheads="1"/>
          </p:cNvPicPr>
          <p:nvPr/>
        </p:nvPicPr>
        <p:blipFill>
          <a:blip r:embed="rId2"/>
          <a:srcRect/>
          <a:stretch>
            <a:fillRect/>
          </a:stretch>
        </p:blipFill>
        <p:spPr bwMode="auto">
          <a:xfrm>
            <a:off x="4981589" y="785794"/>
            <a:ext cx="3590939" cy="2986101"/>
          </a:xfrm>
          <a:prstGeom prst="rect">
            <a:avLst/>
          </a:prstGeom>
          <a:noFill/>
          <a:ln w="9525">
            <a:noFill/>
            <a:miter lim="800000"/>
            <a:headEnd/>
            <a:tailEnd/>
          </a:ln>
          <a:effectLst/>
        </p:spPr>
      </p:pic>
      <p:sp>
        <p:nvSpPr>
          <p:cNvPr id="5" name="Rectangle 4"/>
          <p:cNvSpPr/>
          <p:nvPr/>
        </p:nvSpPr>
        <p:spPr>
          <a:xfrm>
            <a:off x="142844" y="1103170"/>
            <a:ext cx="4572000" cy="1754326"/>
          </a:xfrm>
          <a:prstGeom prst="rect">
            <a:avLst/>
          </a:prstGeom>
        </p:spPr>
        <p:txBody>
          <a:bodyPr>
            <a:spAutoFit/>
          </a:bodyPr>
          <a:lstStyle/>
          <a:p>
            <a:r>
              <a:rPr lang="fr-FR" dirty="0">
                <a:solidFill>
                  <a:srgbClr val="FFFF00"/>
                </a:solidFill>
              </a:rPr>
              <a:t>Chaque fois qu’un e- réduit une molécule, il lui amène une charge négative.</a:t>
            </a:r>
          </a:p>
          <a:p>
            <a:r>
              <a:rPr lang="fr-FR" dirty="0">
                <a:solidFill>
                  <a:srgbClr val="FFFF00"/>
                </a:solidFill>
              </a:rPr>
              <a:t>Cette charge est alors compensée par l’apport d’un H+</a:t>
            </a:r>
          </a:p>
          <a:p>
            <a:r>
              <a:rPr lang="fr-FR" dirty="0">
                <a:solidFill>
                  <a:srgbClr val="FFFF00"/>
                </a:solidFill>
              </a:rPr>
              <a:t>Ce proton est libéré avec l’e- lors de l’oxydation.</a:t>
            </a:r>
          </a:p>
        </p:txBody>
      </p:sp>
      <p:sp>
        <p:nvSpPr>
          <p:cNvPr id="6" name="Rectangle 5"/>
          <p:cNvSpPr/>
          <p:nvPr/>
        </p:nvSpPr>
        <p:spPr>
          <a:xfrm>
            <a:off x="285720" y="4103566"/>
            <a:ext cx="5786478" cy="1754326"/>
          </a:xfrm>
          <a:prstGeom prst="rect">
            <a:avLst/>
          </a:prstGeom>
        </p:spPr>
        <p:txBody>
          <a:bodyPr wrap="square">
            <a:spAutoFit/>
          </a:bodyPr>
          <a:lstStyle/>
          <a:p>
            <a:r>
              <a:rPr lang="fr-FR" dirty="0">
                <a:solidFill>
                  <a:srgbClr val="FFFF00"/>
                </a:solidFill>
              </a:rPr>
              <a:t>Les complexes de la chaîne </a:t>
            </a:r>
            <a:r>
              <a:rPr lang="fr-FR" dirty="0" smtClean="0">
                <a:solidFill>
                  <a:srgbClr val="FFFF00"/>
                </a:solidFill>
              </a:rPr>
              <a:t>de transport </a:t>
            </a:r>
            <a:r>
              <a:rPr lang="fr-FR" dirty="0">
                <a:solidFill>
                  <a:srgbClr val="FFFF00"/>
                </a:solidFill>
              </a:rPr>
              <a:t>« prennent » un </a:t>
            </a:r>
            <a:r>
              <a:rPr lang="fr-FR" dirty="0" smtClean="0">
                <a:solidFill>
                  <a:srgbClr val="FFFF00"/>
                </a:solidFill>
              </a:rPr>
              <a:t>H+ dans </a:t>
            </a:r>
            <a:r>
              <a:rPr lang="fr-FR" dirty="0">
                <a:solidFill>
                  <a:srgbClr val="FFFF00"/>
                </a:solidFill>
              </a:rPr>
              <a:t>la matrice quand ils </a:t>
            </a:r>
            <a:r>
              <a:rPr lang="fr-FR" dirty="0" smtClean="0">
                <a:solidFill>
                  <a:srgbClr val="FFFF00"/>
                </a:solidFill>
              </a:rPr>
              <a:t>sont réduits </a:t>
            </a:r>
            <a:r>
              <a:rPr lang="fr-FR" dirty="0">
                <a:solidFill>
                  <a:srgbClr val="FFFF00"/>
                </a:solidFill>
              </a:rPr>
              <a:t>et le </a:t>
            </a:r>
            <a:r>
              <a:rPr lang="fr-FR" dirty="0" err="1">
                <a:solidFill>
                  <a:srgbClr val="FFFF00"/>
                </a:solidFill>
              </a:rPr>
              <a:t>re</a:t>
            </a:r>
            <a:r>
              <a:rPr lang="fr-FR" dirty="0">
                <a:solidFill>
                  <a:srgbClr val="FFFF00"/>
                </a:solidFill>
              </a:rPr>
              <a:t>-larguent </a:t>
            </a:r>
            <a:r>
              <a:rPr lang="fr-FR" dirty="0" smtClean="0">
                <a:solidFill>
                  <a:srgbClr val="FFFF00"/>
                </a:solidFill>
              </a:rPr>
              <a:t>dans  l’espace </a:t>
            </a:r>
            <a:r>
              <a:rPr lang="fr-FR" dirty="0">
                <a:solidFill>
                  <a:srgbClr val="FFFF00"/>
                </a:solidFill>
              </a:rPr>
              <a:t>inter-membranaire</a:t>
            </a:r>
          </a:p>
          <a:p>
            <a:r>
              <a:rPr lang="fr-FR" dirty="0">
                <a:solidFill>
                  <a:srgbClr val="FFFF00"/>
                </a:solidFill>
              </a:rPr>
              <a:t>lorsqu’ils sont oxydés. Ils créent</a:t>
            </a:r>
          </a:p>
          <a:p>
            <a:r>
              <a:rPr lang="fr-FR" dirty="0">
                <a:solidFill>
                  <a:srgbClr val="FFFF00"/>
                </a:solidFill>
              </a:rPr>
              <a:t>ainsi un </a:t>
            </a:r>
            <a:r>
              <a:rPr lang="fr-FR" dirty="0" smtClean="0">
                <a:solidFill>
                  <a:srgbClr val="FFFF00"/>
                </a:solidFill>
              </a:rPr>
              <a:t>gradient   électrochimique </a:t>
            </a:r>
            <a:r>
              <a:rPr lang="fr-FR" dirty="0">
                <a:solidFill>
                  <a:srgbClr val="FFFF00"/>
                </a:solidFill>
              </a:rPr>
              <a:t>de H+ à </a:t>
            </a:r>
            <a:r>
              <a:rPr lang="fr-FR" dirty="0" smtClean="0">
                <a:solidFill>
                  <a:srgbClr val="FFFF00"/>
                </a:solidFill>
              </a:rPr>
              <a:t>travers la membrane interne </a:t>
            </a:r>
            <a:endParaRPr lang="fr-FR"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2233613" y="1023932"/>
            <a:ext cx="4676775" cy="1619250"/>
          </a:xfrm>
          <a:prstGeom prst="rect">
            <a:avLst/>
          </a:prstGeom>
          <a:noFill/>
          <a:ln w="9525">
            <a:noFill/>
            <a:miter lim="800000"/>
            <a:headEnd/>
            <a:tailEnd/>
          </a:ln>
          <a:effectLst/>
        </p:spPr>
      </p:pic>
      <p:sp>
        <p:nvSpPr>
          <p:cNvPr id="3" name="Rectangle 2"/>
          <p:cNvSpPr/>
          <p:nvPr/>
        </p:nvSpPr>
        <p:spPr>
          <a:xfrm>
            <a:off x="571472" y="214290"/>
            <a:ext cx="6929486" cy="923330"/>
          </a:xfrm>
          <a:prstGeom prst="rect">
            <a:avLst/>
          </a:prstGeom>
        </p:spPr>
        <p:txBody>
          <a:bodyPr wrap="square">
            <a:spAutoFit/>
          </a:bodyPr>
          <a:lstStyle/>
          <a:p>
            <a:r>
              <a:rPr lang="fr-FR" dirty="0"/>
              <a:t>La force proton motrice est une forme d’énergie potentielle</a:t>
            </a:r>
          </a:p>
          <a:p>
            <a:r>
              <a:rPr lang="fr-FR" dirty="0" smtClean="0"/>
              <a:t>                                                     (</a:t>
            </a:r>
            <a:r>
              <a:rPr lang="fr-FR" dirty="0"/>
              <a:t>gradient</a:t>
            </a:r>
            <a:r>
              <a:rPr lang="fr-FR" dirty="0" smtClean="0"/>
              <a:t>)</a:t>
            </a:r>
          </a:p>
          <a:p>
            <a:endParaRPr lang="fr-FR" dirty="0"/>
          </a:p>
        </p:txBody>
      </p:sp>
      <p:sp>
        <p:nvSpPr>
          <p:cNvPr id="4" name="Rectangle 3"/>
          <p:cNvSpPr/>
          <p:nvPr/>
        </p:nvSpPr>
        <p:spPr>
          <a:xfrm>
            <a:off x="285720" y="3071810"/>
            <a:ext cx="9715568" cy="2308324"/>
          </a:xfrm>
          <a:prstGeom prst="rect">
            <a:avLst/>
          </a:prstGeom>
        </p:spPr>
        <p:txBody>
          <a:bodyPr wrap="square">
            <a:spAutoFit/>
          </a:bodyPr>
          <a:lstStyle/>
          <a:p>
            <a:r>
              <a:rPr lang="fr-FR" dirty="0">
                <a:solidFill>
                  <a:srgbClr val="FFFF00"/>
                </a:solidFill>
              </a:rPr>
              <a:t>• Pour rétablir l’équilibre, les H+ situés dans l’espace inter-membranaire doivent </a:t>
            </a:r>
            <a:r>
              <a:rPr lang="fr-FR" dirty="0" smtClean="0">
                <a:solidFill>
                  <a:srgbClr val="FFFF00"/>
                </a:solidFill>
              </a:rPr>
              <a:t>traverser  la </a:t>
            </a:r>
            <a:r>
              <a:rPr lang="fr-FR" dirty="0">
                <a:solidFill>
                  <a:srgbClr val="FFFF00"/>
                </a:solidFill>
              </a:rPr>
              <a:t>membrane interne au niveau du </a:t>
            </a:r>
            <a:r>
              <a:rPr lang="fr-FR" b="1" dirty="0">
                <a:solidFill>
                  <a:srgbClr val="FFFF00"/>
                </a:solidFill>
              </a:rPr>
              <a:t>« tunnel à H+ » de l ’</a:t>
            </a:r>
            <a:r>
              <a:rPr lang="fr-FR" b="1" dirty="0" err="1">
                <a:solidFill>
                  <a:srgbClr val="FFFF00"/>
                </a:solidFill>
              </a:rPr>
              <a:t>ATPase</a:t>
            </a:r>
            <a:endParaRPr lang="fr-FR" b="1" dirty="0">
              <a:solidFill>
                <a:srgbClr val="FFFF00"/>
              </a:solidFill>
            </a:endParaRPr>
          </a:p>
          <a:p>
            <a:r>
              <a:rPr lang="fr-FR" dirty="0">
                <a:solidFill>
                  <a:srgbClr val="FFFF00"/>
                </a:solidFill>
              </a:rPr>
              <a:t>• </a:t>
            </a:r>
            <a:r>
              <a:rPr lang="fr-FR" b="1" dirty="0">
                <a:solidFill>
                  <a:srgbClr val="FFFF00"/>
                </a:solidFill>
              </a:rPr>
              <a:t>Le passage des H+ dans le tunnel de l’</a:t>
            </a:r>
            <a:r>
              <a:rPr lang="fr-FR" b="1" dirty="0" err="1">
                <a:solidFill>
                  <a:srgbClr val="FFFF00"/>
                </a:solidFill>
              </a:rPr>
              <a:t>ATPase</a:t>
            </a:r>
            <a:r>
              <a:rPr lang="fr-FR" b="1" dirty="0">
                <a:solidFill>
                  <a:srgbClr val="FFFF00"/>
                </a:solidFill>
              </a:rPr>
              <a:t> génère l’énergie pour former de l’ATP </a:t>
            </a:r>
            <a:r>
              <a:rPr lang="fr-FR" b="1" dirty="0" smtClean="0">
                <a:solidFill>
                  <a:srgbClr val="FFFF00"/>
                </a:solidFill>
              </a:rPr>
              <a:t>à  </a:t>
            </a:r>
            <a:r>
              <a:rPr lang="fr-FR" dirty="0" smtClean="0">
                <a:solidFill>
                  <a:srgbClr val="FFFF00"/>
                </a:solidFill>
              </a:rPr>
              <a:t>partir </a:t>
            </a:r>
            <a:r>
              <a:rPr lang="fr-FR" dirty="0">
                <a:solidFill>
                  <a:srgbClr val="FFFF00"/>
                </a:solidFill>
              </a:rPr>
              <a:t>de l ’ADP et de Pi</a:t>
            </a:r>
          </a:p>
          <a:p>
            <a:r>
              <a:rPr lang="fr-FR" dirty="0">
                <a:solidFill>
                  <a:srgbClr val="FFFF00"/>
                </a:solidFill>
              </a:rPr>
              <a:t>• L’énergie libérée sert aussi au transport actif de substrat</a:t>
            </a:r>
            <a:r>
              <a:rPr lang="fr-FR" dirty="0" smtClean="0">
                <a:solidFill>
                  <a:srgbClr val="FFFF00"/>
                </a:solidFill>
              </a:rPr>
              <a:t>:</a:t>
            </a:r>
          </a:p>
          <a:p>
            <a:endParaRPr lang="fr-FR" dirty="0">
              <a:solidFill>
                <a:srgbClr val="FFFF00"/>
              </a:solidFill>
            </a:endParaRPr>
          </a:p>
          <a:p>
            <a:r>
              <a:rPr lang="fr-FR" dirty="0">
                <a:solidFill>
                  <a:srgbClr val="FFFF00"/>
                </a:solidFill>
              </a:rPr>
              <a:t>- </a:t>
            </a:r>
            <a:r>
              <a:rPr lang="fr-FR" dirty="0" err="1">
                <a:solidFill>
                  <a:srgbClr val="FFFF00"/>
                </a:solidFill>
              </a:rPr>
              <a:t>symport</a:t>
            </a:r>
            <a:r>
              <a:rPr lang="fr-FR" dirty="0">
                <a:solidFill>
                  <a:srgbClr val="FFFF00"/>
                </a:solidFill>
              </a:rPr>
              <a:t> </a:t>
            </a:r>
            <a:r>
              <a:rPr lang="fr-FR" dirty="0" smtClean="0">
                <a:solidFill>
                  <a:srgbClr val="FFFF00"/>
                </a:solidFill>
              </a:rPr>
              <a:t>                       entrée </a:t>
            </a:r>
            <a:r>
              <a:rPr lang="fr-FR" dirty="0">
                <a:solidFill>
                  <a:srgbClr val="FFFF00"/>
                </a:solidFill>
              </a:rPr>
              <a:t>de pyruvate, AG, </a:t>
            </a:r>
            <a:r>
              <a:rPr lang="fr-FR" dirty="0" smtClean="0">
                <a:solidFill>
                  <a:srgbClr val="FFFF00"/>
                </a:solidFill>
              </a:rPr>
              <a:t>phosphate (dans le même sens )</a:t>
            </a:r>
            <a:endParaRPr lang="fr-FR" dirty="0">
              <a:solidFill>
                <a:srgbClr val="FFFF00"/>
              </a:solidFill>
            </a:endParaRPr>
          </a:p>
          <a:p>
            <a:r>
              <a:rPr lang="fr-FR" dirty="0">
                <a:solidFill>
                  <a:srgbClr val="FFFF00"/>
                </a:solidFill>
              </a:rPr>
              <a:t>- antiport </a:t>
            </a:r>
            <a:r>
              <a:rPr lang="fr-FR" dirty="0" smtClean="0">
                <a:solidFill>
                  <a:srgbClr val="FFFF00"/>
                </a:solidFill>
              </a:rPr>
              <a:t>                      échange </a:t>
            </a:r>
            <a:r>
              <a:rPr lang="fr-FR" dirty="0">
                <a:solidFill>
                  <a:srgbClr val="FFFF00"/>
                </a:solidFill>
              </a:rPr>
              <a:t>ATP/ADP, Pi</a:t>
            </a:r>
          </a:p>
        </p:txBody>
      </p:sp>
      <p:cxnSp>
        <p:nvCxnSpPr>
          <p:cNvPr id="6" name="Connecteur droit avec flèche 5"/>
          <p:cNvCxnSpPr/>
          <p:nvPr/>
        </p:nvCxnSpPr>
        <p:spPr>
          <a:xfrm>
            <a:off x="1571604" y="5214950"/>
            <a:ext cx="785818"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1571604" y="4857760"/>
            <a:ext cx="785818" cy="1588"/>
          </a:xfrm>
          <a:prstGeom prst="straightConnector1">
            <a:avLst/>
          </a:prstGeom>
          <a:ln w="22225">
            <a:solidFill>
              <a:schemeClr val="tx1">
                <a:alpha val="98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57158" y="5514819"/>
            <a:ext cx="8215370" cy="1200329"/>
          </a:xfrm>
          <a:prstGeom prst="rect">
            <a:avLst/>
          </a:prstGeom>
          <a:noFill/>
        </p:spPr>
        <p:txBody>
          <a:bodyPr wrap="square" rtlCol="0">
            <a:spAutoFit/>
          </a:bodyPr>
          <a:lstStyle/>
          <a:p>
            <a:r>
              <a:rPr lang="fr-FR" dirty="0"/>
              <a:t>Le </a:t>
            </a:r>
            <a:r>
              <a:rPr lang="fr-FR" b="1" dirty="0"/>
              <a:t>transport actif secondaire</a:t>
            </a:r>
            <a:r>
              <a:rPr lang="fr-FR" dirty="0"/>
              <a:t>, contrairement au </a:t>
            </a:r>
            <a:r>
              <a:rPr lang="fr-FR" dirty="0">
                <a:hlinkClick r:id="rId3" tooltip="Transport actif primaire"/>
              </a:rPr>
              <a:t>transport actif primaire</a:t>
            </a:r>
            <a:r>
              <a:rPr lang="fr-FR" dirty="0"/>
              <a:t>, n'utilise pas l'énergie qui lui est directement fournie comme lors de l'hydrolyse de l'</a:t>
            </a:r>
            <a:r>
              <a:rPr lang="fr-FR" dirty="0">
                <a:hlinkClick r:id="rId4" tooltip="Adénosine triphosphate"/>
              </a:rPr>
              <a:t>ATP</a:t>
            </a:r>
            <a:r>
              <a:rPr lang="fr-FR" dirty="0"/>
              <a:t>, à la place, c'est la </a:t>
            </a:r>
            <a:r>
              <a:rPr lang="fr-FR" dirty="0">
                <a:hlinkClick r:id="rId5" tooltip="Potentiel électrochimique"/>
              </a:rPr>
              <a:t>différence de potentiel électrochimique</a:t>
            </a:r>
            <a:r>
              <a:rPr lang="fr-FR" dirty="0"/>
              <a:t> qui est utilisée.</a:t>
            </a:r>
          </a:p>
          <a:p>
            <a:r>
              <a:rPr lang="fr-FR" dirty="0"/>
              <a:t>Les deux principales formes sont le </a:t>
            </a:r>
            <a:r>
              <a:rPr lang="fr-FR" dirty="0" err="1">
                <a:hlinkClick r:id="rId6" tooltip="Symport"/>
              </a:rPr>
              <a:t>symport</a:t>
            </a:r>
            <a:r>
              <a:rPr lang="fr-FR" dirty="0"/>
              <a:t> et </a:t>
            </a:r>
            <a:r>
              <a:rPr lang="fr-FR" u="sng" dirty="0">
                <a:hlinkClick r:id="rId7" tooltip="Antiport"/>
              </a:rPr>
              <a:t>antiport</a:t>
            </a:r>
            <a:r>
              <a:rPr lang="fr-FR"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1414"/>
            <a:ext cx="4572000" cy="646331"/>
          </a:xfrm>
          <a:prstGeom prst="rect">
            <a:avLst/>
          </a:prstGeom>
        </p:spPr>
        <p:txBody>
          <a:bodyPr>
            <a:spAutoFit/>
          </a:bodyPr>
          <a:lstStyle/>
          <a:p>
            <a:r>
              <a:rPr lang="fr-FR" b="1" dirty="0"/>
              <a:t>Acheminement post-traductionnel des protéines : deuxième tri</a:t>
            </a:r>
          </a:p>
        </p:txBody>
      </p:sp>
      <p:sp>
        <p:nvSpPr>
          <p:cNvPr id="3" name="ZoneTexte 2"/>
          <p:cNvSpPr txBox="1"/>
          <p:nvPr/>
        </p:nvSpPr>
        <p:spPr>
          <a:xfrm>
            <a:off x="714348" y="1214422"/>
            <a:ext cx="7000924" cy="923330"/>
          </a:xfrm>
          <a:prstGeom prst="rect">
            <a:avLst/>
          </a:prstGeom>
          <a:noFill/>
        </p:spPr>
        <p:txBody>
          <a:bodyPr wrap="square" rtlCol="0">
            <a:spAutoFit/>
          </a:bodyPr>
          <a:lstStyle/>
          <a:p>
            <a:r>
              <a:rPr lang="fr-FR" dirty="0" smtClean="0"/>
              <a:t>Premier Tri : </a:t>
            </a:r>
          </a:p>
          <a:p>
            <a:r>
              <a:rPr lang="fr-FR" dirty="0" smtClean="0"/>
              <a:t> La traduction au niveau des ribosomes aboutit à la synthèse des protéines </a:t>
            </a:r>
            <a:endParaRPr lang="fr-FR" dirty="0"/>
          </a:p>
        </p:txBody>
      </p:sp>
      <p:sp>
        <p:nvSpPr>
          <p:cNvPr id="4" name="Rectangle 3"/>
          <p:cNvSpPr/>
          <p:nvPr/>
        </p:nvSpPr>
        <p:spPr>
          <a:xfrm>
            <a:off x="500034" y="2285992"/>
            <a:ext cx="7500990" cy="1200329"/>
          </a:xfrm>
          <a:prstGeom prst="rect">
            <a:avLst/>
          </a:prstGeom>
        </p:spPr>
        <p:txBody>
          <a:bodyPr wrap="square">
            <a:spAutoFit/>
          </a:bodyPr>
          <a:lstStyle/>
          <a:p>
            <a:r>
              <a:rPr lang="fr-FR" dirty="0"/>
              <a:t>Les nouvelles protéines doivent rejoindre des sites très divers de la cellule (et de son environnement). Un système de tri et d'acheminement est donc nécessaire pour assurer que ces nouvelles protéines gagnent bien leur destination</a:t>
            </a:r>
          </a:p>
        </p:txBody>
      </p:sp>
      <p:sp>
        <p:nvSpPr>
          <p:cNvPr id="5" name="Rectangle 4"/>
          <p:cNvSpPr/>
          <p:nvPr/>
        </p:nvSpPr>
        <p:spPr>
          <a:xfrm>
            <a:off x="500034" y="3656018"/>
            <a:ext cx="7143800" cy="2862322"/>
          </a:xfrm>
          <a:prstGeom prst="rect">
            <a:avLst/>
          </a:prstGeom>
        </p:spPr>
        <p:txBody>
          <a:bodyPr wrap="square">
            <a:spAutoFit/>
          </a:bodyPr>
          <a:lstStyle/>
          <a:p>
            <a:r>
              <a:rPr lang="fr-FR" dirty="0"/>
              <a:t>le  </a:t>
            </a:r>
            <a:r>
              <a:rPr lang="fr-FR" dirty="0" smtClean="0"/>
              <a:t>R E, </a:t>
            </a:r>
            <a:r>
              <a:rPr lang="fr-FR" dirty="0"/>
              <a:t>l'appareil de Golgi, les </a:t>
            </a:r>
            <a:r>
              <a:rPr lang="fr-FR" dirty="0" err="1"/>
              <a:t>endosomes</a:t>
            </a:r>
            <a:r>
              <a:rPr lang="fr-FR" dirty="0"/>
              <a:t>, les lysosomes et les vésicules sécrétoires, communiquent entre eux, mais aussi avec l'extérieur de la cellule (par la voie d'</a:t>
            </a:r>
            <a:r>
              <a:rPr lang="fr-FR" dirty="0" err="1"/>
              <a:t>endocytose</a:t>
            </a:r>
            <a:r>
              <a:rPr lang="fr-FR" dirty="0"/>
              <a:t> et </a:t>
            </a:r>
            <a:r>
              <a:rPr lang="fr-FR" dirty="0" smtClean="0"/>
              <a:t>d'</a:t>
            </a:r>
            <a:r>
              <a:rPr lang="fr-FR" dirty="0" err="1" smtClean="0"/>
              <a:t>exocytose</a:t>
            </a:r>
            <a:r>
              <a:rPr lang="fr-FR" dirty="0" smtClean="0"/>
              <a:t>)sont assimilés  au </a:t>
            </a:r>
            <a:r>
              <a:rPr lang="fr-FR" dirty="0"/>
              <a:t>milieu extracellulaire </a:t>
            </a:r>
            <a:r>
              <a:rPr lang="fr-FR" dirty="0" smtClean="0"/>
              <a:t>. lors </a:t>
            </a:r>
            <a:r>
              <a:rPr lang="fr-FR" dirty="0"/>
              <a:t>du processus de protéosynthèse, un premier tri  </a:t>
            </a:r>
            <a:r>
              <a:rPr lang="fr-FR" dirty="0" smtClean="0"/>
              <a:t>va déterminer  </a:t>
            </a:r>
            <a:r>
              <a:rPr lang="fr-FR" dirty="0"/>
              <a:t>quelles protéines doivent traverser la membrane au niveau du réticulum endoplasmique rugueux (</a:t>
            </a:r>
            <a:r>
              <a:rPr lang="fr-FR" dirty="0">
                <a:hlinkClick r:id="rId2"/>
              </a:rPr>
              <a:t>par le canal de translocation</a:t>
            </a:r>
            <a:r>
              <a:rPr lang="fr-FR" dirty="0"/>
              <a:t>) et prendre ainsi « la voie extracellulaire » et quelles protéines doivent rester dans le cytoplasme. Un deuxième tri va ensuite déterminer la destination plus précise des protéines pour les aiguiller vers un organite ou un compartiment cellulaire donné.</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 1. Deux compartiments cellulaires"/>
          <p:cNvPicPr>
            <a:picLocks noChangeAspect="1" noChangeArrowheads="1"/>
          </p:cNvPicPr>
          <p:nvPr/>
        </p:nvPicPr>
        <p:blipFill>
          <a:blip r:embed="rId2"/>
          <a:srcRect/>
          <a:stretch>
            <a:fillRect/>
          </a:stretch>
        </p:blipFill>
        <p:spPr bwMode="auto">
          <a:xfrm>
            <a:off x="714388" y="1276360"/>
            <a:ext cx="6572256" cy="4081466"/>
          </a:xfrm>
          <a:prstGeom prst="rect">
            <a:avLst/>
          </a:prstGeom>
          <a:noFill/>
        </p:spPr>
      </p:pic>
      <p:sp>
        <p:nvSpPr>
          <p:cNvPr id="3" name="ZoneTexte 2"/>
          <p:cNvSpPr txBox="1"/>
          <p:nvPr/>
        </p:nvSpPr>
        <p:spPr>
          <a:xfrm>
            <a:off x="428596" y="428604"/>
            <a:ext cx="4429156" cy="369332"/>
          </a:xfrm>
          <a:prstGeom prst="rect">
            <a:avLst/>
          </a:prstGeom>
          <a:noFill/>
        </p:spPr>
        <p:txBody>
          <a:bodyPr wrap="square" rtlCol="0">
            <a:spAutoFit/>
          </a:bodyPr>
          <a:lstStyle/>
          <a:p>
            <a:r>
              <a:rPr lang="fr-FR" dirty="0" smtClean="0">
                <a:solidFill>
                  <a:srgbClr val="FFFF00"/>
                </a:solidFill>
                <a:latin typeface="Arial Black" pitchFamily="34" charset="0"/>
              </a:rPr>
              <a:t>Premier Tri </a:t>
            </a:r>
            <a:endParaRPr lang="fr-FR" dirty="0">
              <a:solidFill>
                <a:srgbClr val="FFFF00"/>
              </a:solidFill>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862596"/>
            <a:ext cx="6429420" cy="923330"/>
          </a:xfrm>
          <a:prstGeom prst="rect">
            <a:avLst/>
          </a:prstGeom>
        </p:spPr>
        <p:txBody>
          <a:bodyPr wrap="square">
            <a:spAutoFit/>
          </a:bodyPr>
          <a:lstStyle/>
          <a:p>
            <a:r>
              <a:rPr lang="fr-FR" dirty="0">
                <a:solidFill>
                  <a:srgbClr val="FFFF00"/>
                </a:solidFill>
                <a:latin typeface="Arial Black" pitchFamily="34" charset="0"/>
              </a:rPr>
              <a:t>les séquences de destination sont à la fois nécessaires et suffisantes pour guider les protéines vers leurs organites cibles</a:t>
            </a:r>
          </a:p>
        </p:txBody>
      </p:sp>
      <p:sp>
        <p:nvSpPr>
          <p:cNvPr id="3" name="Rectangle 2"/>
          <p:cNvSpPr/>
          <p:nvPr/>
        </p:nvSpPr>
        <p:spPr>
          <a:xfrm>
            <a:off x="214282" y="202148"/>
            <a:ext cx="8072494" cy="369332"/>
          </a:xfrm>
          <a:prstGeom prst="rect">
            <a:avLst/>
          </a:prstGeom>
        </p:spPr>
        <p:txBody>
          <a:bodyPr wrap="square">
            <a:spAutoFit/>
          </a:bodyPr>
          <a:lstStyle/>
          <a:p>
            <a:r>
              <a:rPr lang="fr-FR" b="1" dirty="0">
                <a:solidFill>
                  <a:srgbClr val="FFFF00"/>
                </a:solidFill>
                <a:latin typeface="Arial Black" pitchFamily="34" charset="0"/>
              </a:rPr>
              <a:t>Acheminement post-traductionnel des protéines : deuxième tri</a:t>
            </a:r>
          </a:p>
        </p:txBody>
      </p:sp>
      <p:sp>
        <p:nvSpPr>
          <p:cNvPr id="4" name="Rectangle 3"/>
          <p:cNvSpPr/>
          <p:nvPr/>
        </p:nvSpPr>
        <p:spPr>
          <a:xfrm>
            <a:off x="1214414" y="2285992"/>
            <a:ext cx="6715172" cy="1200329"/>
          </a:xfrm>
          <a:prstGeom prst="rect">
            <a:avLst/>
          </a:prstGeom>
        </p:spPr>
        <p:txBody>
          <a:bodyPr wrap="square">
            <a:spAutoFit/>
          </a:bodyPr>
          <a:lstStyle/>
          <a:p>
            <a:r>
              <a:rPr lang="fr-FR" dirty="0">
                <a:solidFill>
                  <a:srgbClr val="FFFF00"/>
                </a:solidFill>
                <a:latin typeface="Arial Black" pitchFamily="34" charset="0"/>
              </a:rPr>
              <a:t>Les séquences de destination se lient à des récepteurs présents sur l'organite cible, puis la protéine traverse la membrane par les canaux protéiques de translocation : les </a:t>
            </a:r>
            <a:r>
              <a:rPr lang="fr-FR" dirty="0" err="1">
                <a:solidFill>
                  <a:srgbClr val="FFFF00"/>
                </a:solidFill>
                <a:latin typeface="Arial Black" pitchFamily="34" charset="0"/>
              </a:rPr>
              <a:t>translocons</a:t>
            </a:r>
            <a:r>
              <a:rPr lang="fr-FR" dirty="0">
                <a:solidFill>
                  <a:srgbClr val="FFFF00"/>
                </a:solidFill>
                <a:latin typeface="Arial Black" pitchFamily="34" charset="0"/>
              </a:rPr>
              <a:t>. </a:t>
            </a:r>
          </a:p>
        </p:txBody>
      </p:sp>
      <p:sp>
        <p:nvSpPr>
          <p:cNvPr id="5" name="Rectangle 4"/>
          <p:cNvSpPr/>
          <p:nvPr/>
        </p:nvSpPr>
        <p:spPr>
          <a:xfrm>
            <a:off x="857224" y="3629759"/>
            <a:ext cx="6000776" cy="2308324"/>
          </a:xfrm>
          <a:prstGeom prst="rect">
            <a:avLst/>
          </a:prstGeom>
        </p:spPr>
        <p:txBody>
          <a:bodyPr wrap="square">
            <a:spAutoFit/>
          </a:bodyPr>
          <a:lstStyle/>
          <a:p>
            <a:r>
              <a:rPr lang="fr-FR" dirty="0">
                <a:solidFill>
                  <a:srgbClr val="FFFF00"/>
                </a:solidFill>
                <a:latin typeface="Arial Black" pitchFamily="34" charset="0"/>
              </a:rPr>
              <a:t>C</a:t>
            </a:r>
            <a:r>
              <a:rPr lang="fr-FR" dirty="0" smtClean="0">
                <a:solidFill>
                  <a:srgbClr val="FFFF00"/>
                </a:solidFill>
                <a:latin typeface="Arial Black" pitchFamily="34" charset="0"/>
              </a:rPr>
              <a:t>es </a:t>
            </a:r>
            <a:r>
              <a:rPr lang="fr-FR" dirty="0">
                <a:solidFill>
                  <a:srgbClr val="FFFF00"/>
                </a:solidFill>
                <a:latin typeface="Arial Black" pitchFamily="34" charset="0"/>
              </a:rPr>
              <a:t>canaux sont transitoirement obturés et ne s'ouvrent que lorsque la protéine se présente. Le passage de la protéine se fait en quelques dizaines de secondes et requiert pour orienter la translocation, l'hydrolyse de l'ATP ou un gradient électrochimique (dans la mitochondrie au niveau de la membrane </a:t>
            </a:r>
            <a:r>
              <a:rPr lang="fr-FR" dirty="0" smtClean="0">
                <a:solidFill>
                  <a:srgbClr val="FFFF00"/>
                </a:solidFill>
                <a:latin typeface="Arial Black" pitchFamily="34" charset="0"/>
              </a:rPr>
              <a:t>interne )</a:t>
            </a:r>
            <a:endParaRPr lang="fr-FR" dirty="0">
              <a:solidFill>
                <a:srgbClr val="FFFF00"/>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Mitochondrie</a:t>
            </a:r>
            <a:endParaRPr lang="fr-FR" dirty="0">
              <a:solidFill>
                <a:srgbClr val="FFFF00"/>
              </a:solidFill>
            </a:endParaRPr>
          </a:p>
        </p:txBody>
      </p:sp>
      <p:pic>
        <p:nvPicPr>
          <p:cNvPr id="1028" name="Picture 4"/>
          <p:cNvPicPr>
            <a:picLocks noGrp="1" noChangeAspect="1" noChangeArrowheads="1"/>
          </p:cNvPicPr>
          <p:nvPr>
            <p:ph idx="1"/>
          </p:nvPr>
        </p:nvPicPr>
        <p:blipFill>
          <a:blip r:embed="rId2"/>
          <a:srcRect/>
          <a:stretch>
            <a:fillRect/>
          </a:stretch>
        </p:blipFill>
        <p:spPr bwMode="auto">
          <a:xfrm>
            <a:off x="857224" y="2000240"/>
            <a:ext cx="4842744" cy="2000264"/>
          </a:xfrm>
          <a:prstGeom prst="rect">
            <a:avLst/>
          </a:prstGeom>
          <a:noFill/>
          <a:ln w="9525">
            <a:noFill/>
            <a:miter lim="800000"/>
            <a:headEnd/>
            <a:tailEnd/>
          </a:ln>
          <a:effectLst/>
        </p:spPr>
      </p:pic>
      <p:sp>
        <p:nvSpPr>
          <p:cNvPr id="9" name="ZoneTexte 8"/>
          <p:cNvSpPr txBox="1"/>
          <p:nvPr/>
        </p:nvSpPr>
        <p:spPr>
          <a:xfrm>
            <a:off x="785786" y="4357694"/>
            <a:ext cx="5715040" cy="1754326"/>
          </a:xfrm>
          <a:prstGeom prst="rect">
            <a:avLst/>
          </a:prstGeom>
          <a:noFill/>
        </p:spPr>
        <p:txBody>
          <a:bodyPr wrap="square" rtlCol="0">
            <a:spAutoFit/>
          </a:bodyPr>
          <a:lstStyle/>
          <a:p>
            <a:r>
              <a:rPr lang="fr-FR" b="1" dirty="0">
                <a:solidFill>
                  <a:srgbClr val="FFFF00"/>
                </a:solidFill>
              </a:rPr>
              <a:t>Est un organite:</a:t>
            </a:r>
          </a:p>
          <a:p>
            <a:r>
              <a:rPr lang="fr-FR" b="1" dirty="0">
                <a:solidFill>
                  <a:srgbClr val="FFFF00"/>
                </a:solidFill>
              </a:rPr>
              <a:t>- Semi autonome</a:t>
            </a:r>
          </a:p>
          <a:p>
            <a:r>
              <a:rPr lang="fr-FR" b="1" dirty="0">
                <a:solidFill>
                  <a:srgbClr val="FFFF00"/>
                </a:solidFill>
              </a:rPr>
              <a:t>- Spécifique des eucaryotes aérobies</a:t>
            </a:r>
          </a:p>
          <a:p>
            <a:r>
              <a:rPr lang="fr-FR" b="1" dirty="0">
                <a:solidFill>
                  <a:srgbClr val="FFFF00"/>
                </a:solidFill>
              </a:rPr>
              <a:t>- Pas chez les procaryotes</a:t>
            </a:r>
          </a:p>
          <a:p>
            <a:r>
              <a:rPr lang="fr-FR" b="1" dirty="0">
                <a:solidFill>
                  <a:srgbClr val="FFFF00"/>
                </a:solidFill>
              </a:rPr>
              <a:t>- L’ADN est d’origine maternelle</a:t>
            </a:r>
          </a:p>
          <a:p>
            <a:r>
              <a:rPr lang="fr-FR" b="1" dirty="0">
                <a:solidFill>
                  <a:srgbClr val="FFFF00"/>
                </a:solidFill>
              </a:rPr>
              <a:t>- Est le principale fournisseur d’énergie de la cellule</a:t>
            </a:r>
          </a:p>
        </p:txBody>
      </p:sp>
      <p:sp>
        <p:nvSpPr>
          <p:cNvPr id="5" name="ZoneTexte 4"/>
          <p:cNvSpPr txBox="1"/>
          <p:nvPr/>
        </p:nvSpPr>
        <p:spPr>
          <a:xfrm>
            <a:off x="4429124" y="500042"/>
            <a:ext cx="5000660" cy="369332"/>
          </a:xfrm>
          <a:prstGeom prst="rect">
            <a:avLst/>
          </a:prstGeom>
          <a:noFill/>
        </p:spPr>
        <p:txBody>
          <a:bodyPr wrap="square" rtlCol="0">
            <a:spAutoFit/>
          </a:bodyPr>
          <a:lstStyle/>
          <a:p>
            <a:r>
              <a:rPr lang="fr-FR" dirty="0" smtClean="0"/>
              <a:t>Pr .F . MAIZA BENABDESSELAM</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71414"/>
            <a:ext cx="6143652" cy="369332"/>
          </a:xfrm>
          <a:prstGeom prst="rect">
            <a:avLst/>
          </a:prstGeom>
        </p:spPr>
        <p:txBody>
          <a:bodyPr wrap="square">
            <a:spAutoFit/>
          </a:bodyPr>
          <a:lstStyle/>
          <a:p>
            <a:r>
              <a:rPr lang="fr-FR" b="1" dirty="0">
                <a:solidFill>
                  <a:srgbClr val="FFFF00"/>
                </a:solidFill>
                <a:latin typeface="Arial Black" pitchFamily="34" charset="0"/>
              </a:rPr>
              <a:t>Import des protéines dans la mitochondrie</a:t>
            </a:r>
          </a:p>
        </p:txBody>
      </p:sp>
      <p:pic>
        <p:nvPicPr>
          <p:cNvPr id="33794" name="Picture 2" descr="http://www.ulysse.u-bordeaux.fr/atelier/ikramer/biocell_diffusion/gbb.cel.fa.108.b3/content/equations/eqn001.gif"/>
          <p:cNvPicPr>
            <a:picLocks noChangeAspect="1" noChangeArrowheads="1"/>
          </p:cNvPicPr>
          <p:nvPr/>
        </p:nvPicPr>
        <p:blipFill>
          <a:blip r:embed="rId2"/>
          <a:srcRect/>
          <a:stretch>
            <a:fillRect/>
          </a:stretch>
        </p:blipFill>
        <p:spPr bwMode="auto">
          <a:xfrm>
            <a:off x="8761413" y="-106363"/>
            <a:ext cx="133350" cy="228601"/>
          </a:xfrm>
          <a:prstGeom prst="rect">
            <a:avLst/>
          </a:prstGeom>
          <a:noFill/>
        </p:spPr>
      </p:pic>
      <p:sp>
        <p:nvSpPr>
          <p:cNvPr id="5" name="ZoneTexte 4"/>
          <p:cNvSpPr txBox="1"/>
          <p:nvPr/>
        </p:nvSpPr>
        <p:spPr>
          <a:xfrm>
            <a:off x="357158" y="714356"/>
            <a:ext cx="8643998" cy="4801314"/>
          </a:xfrm>
          <a:prstGeom prst="rect">
            <a:avLst/>
          </a:prstGeom>
          <a:noFill/>
        </p:spPr>
        <p:txBody>
          <a:bodyPr wrap="square" rtlCol="0">
            <a:spAutoFit/>
          </a:bodyPr>
          <a:lstStyle/>
          <a:p>
            <a:pPr lvl="0" algn="just"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Chaque membrane de la mitochondrie contient des </a:t>
            </a:r>
            <a:r>
              <a:rPr kumimoji="0" lang="fr-FR" b="0" i="0" u="none" strike="noStrike" cap="none" normalizeH="0" dirty="0" smtClean="0">
                <a:ln>
                  <a:noFill/>
                </a:ln>
                <a:solidFill>
                  <a:srgbClr val="FFFF00"/>
                </a:solidFill>
                <a:effectLst/>
                <a:latin typeface="Arial Black" pitchFamily="34" charset="0"/>
                <a:cs typeface="Times New Roman" pitchFamily="18" charset="0"/>
              </a:rPr>
              <a:t> </a:t>
            </a:r>
            <a:r>
              <a:rPr lang="fr-FR" dirty="0" smtClean="0">
                <a:solidFill>
                  <a:srgbClr val="FFFF00"/>
                </a:solidFill>
                <a:latin typeface="Arial Black" pitchFamily="34" charset="0"/>
                <a:cs typeface="Times New Roman" pitchFamily="18" charset="0"/>
              </a:rPr>
              <a:t>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translocons</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spécifiques : </a:t>
            </a:r>
          </a:p>
          <a:p>
            <a:pPr lvl="0" algn="just" fontAlgn="base">
              <a:spcBef>
                <a:spcPct val="0"/>
              </a:spcBef>
              <a:spcAft>
                <a:spcPct val="0"/>
              </a:spcAft>
            </a:pPr>
            <a:endParaRPr kumimoji="0" lang="fr-FR" b="0" i="0" u="none" strike="noStrike" cap="none" normalizeH="0" baseline="0" dirty="0" smtClean="0">
              <a:ln>
                <a:noFill/>
              </a:ln>
              <a:solidFill>
                <a:srgbClr val="FFFF00"/>
              </a:solidFill>
              <a:effectLst/>
              <a:latin typeface="Arial Black" pitchFamily="34" charset="0"/>
              <a:cs typeface="Times New Roman" pitchFamily="18" charset="0"/>
            </a:endParaRPr>
          </a:p>
          <a:p>
            <a:pPr lvl="0" algn="just"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TOM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translocon</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of the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outer</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membrane) ( membrane externe )</a:t>
            </a:r>
          </a:p>
          <a:p>
            <a:pPr lvl="0" algn="just" fontAlgn="base">
              <a:spcBef>
                <a:spcPct val="0"/>
              </a:spcBef>
              <a:spcAft>
                <a:spcPct val="0"/>
              </a:spcAft>
            </a:pPr>
            <a:endParaRPr kumimoji="0" lang="fr-FR" b="0" i="0" u="none" strike="noStrike" cap="none" normalizeH="0" baseline="0" dirty="0" smtClean="0">
              <a:ln>
                <a:noFill/>
              </a:ln>
              <a:solidFill>
                <a:srgbClr val="FFFF00"/>
              </a:solidFill>
              <a:effectLst/>
              <a:latin typeface="Arial Black" pitchFamily="34" charset="0"/>
              <a:cs typeface="Times New Roman" pitchFamily="18" charset="0"/>
            </a:endParaRPr>
          </a:p>
          <a:p>
            <a:pPr lvl="0" algn="just"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et TIM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translocon</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of the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inner</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membrane).( membrane interne </a:t>
            </a:r>
          </a:p>
          <a:p>
            <a:pPr lvl="0" algn="just" fontAlgn="base">
              <a:spcBef>
                <a:spcPct val="0"/>
              </a:spcBef>
              <a:spcAft>
                <a:spcPct val="0"/>
              </a:spcAft>
            </a:pPr>
            <a:endParaRPr kumimoji="0" lang="fr-FR" b="0" i="0" u="none" strike="noStrike" cap="none" normalizeH="0" baseline="0" dirty="0" smtClean="0">
              <a:ln>
                <a:noFill/>
              </a:ln>
              <a:solidFill>
                <a:srgbClr val="FFFF00"/>
              </a:solidFill>
              <a:effectLst/>
              <a:latin typeface="Arial Black" pitchFamily="34" charset="0"/>
              <a:cs typeface="Times New Roman" pitchFamily="18" charset="0"/>
            </a:endParaRPr>
          </a:p>
          <a:p>
            <a:pPr lvl="0" algn="just"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TOM et TIM sont de gros complexes formés de plusieurs éléments (désignés en minuscules, Tom et Tim),</a:t>
            </a:r>
          </a:p>
          <a:p>
            <a:pPr lvl="0" algn="just"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incluant un récepteur, des pores d'environ 0,2 nm de diamètre (formés par des sous-unités protéiques repliées en feuillets </a:t>
            </a:r>
            <a:r>
              <a:rPr kumimoji="0" lang="el-GR" b="0" i="0" u="none" strike="noStrike" cap="none" normalizeH="0" baseline="0" dirty="0" smtClean="0">
                <a:ln>
                  <a:noFill/>
                </a:ln>
                <a:solidFill>
                  <a:srgbClr val="FFFF00"/>
                </a:solidFill>
                <a:effectLst/>
                <a:latin typeface="Arial Black" pitchFamily="34" charset="0"/>
                <a:cs typeface="Times New Roman" pitchFamily="18" charset="0"/>
              </a:rPr>
              <a:t>β</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a:t>
            </a:r>
            <a:r>
              <a:rPr kumimoji="0" lang="fr-FR" b="0" i="0" u="none" strike="noStrike" cap="none" normalizeH="0" baseline="0" dirty="0" smtClean="0">
                <a:ln>
                  <a:noFill/>
                </a:ln>
                <a:solidFill>
                  <a:srgbClr val="FFFF00"/>
                </a:solidFill>
                <a:effectLst/>
                <a:latin typeface="Arial Black" pitchFamily="34" charset="0"/>
                <a:cs typeface="Arial" pitchFamily="34" charset="0"/>
              </a:rPr>
              <a:t>  </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a:t>
            </a:r>
          </a:p>
          <a:p>
            <a:pPr lvl="0" algn="just"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et plusieurs protéines accessoires. </a:t>
            </a:r>
          </a:p>
          <a:p>
            <a:pPr lvl="0" algn="just"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Pour pouvoir franchir le pore, les protéines doivent demeurer</a:t>
            </a:r>
          </a:p>
          <a:p>
            <a:pPr lvl="0" algn="just" fontAlgn="base">
              <a:spcBef>
                <a:spcPct val="0"/>
              </a:spcBef>
              <a:spcAft>
                <a:spcPct val="0"/>
              </a:spcAf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dans un état non replié, assuré par leur association à des protéines chaperonnes cytoplasmiques,</a:t>
            </a:r>
            <a:r>
              <a:rPr kumimoji="0" lang="fr-FR" b="0" i="0" u="none" strike="noStrike" cap="none" normalizeH="0" dirty="0" smtClean="0">
                <a:ln>
                  <a:noFill/>
                </a:ln>
                <a:solidFill>
                  <a:srgbClr val="FFFF00"/>
                </a:solidFill>
                <a:effectLst/>
                <a:latin typeface="Arial Black" pitchFamily="34" charset="0"/>
                <a:cs typeface="Times New Roman" pitchFamily="18" charset="0"/>
              </a:rPr>
              <a:t> </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telles que Hsp70 et Hsp90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heat</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shock</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protein</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70 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kDa</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et d'autres qui se trouvent dans l'espace inter-membranaire (Tim9, Tim10</a:t>
            </a:r>
            <a:r>
              <a:rPr kumimoji="0" lang="fr-FR" sz="1400" b="0" i="0" u="none" strike="noStrike" cap="none" normalizeH="0" baseline="0" dirty="0" smtClean="0">
                <a:ln>
                  <a:noFill/>
                </a:ln>
                <a:solidFill>
                  <a:srgbClr val="FFFF00"/>
                </a:solidFill>
                <a:effectLst/>
                <a:latin typeface="Times New Roman" pitchFamily="18" charset="0"/>
                <a:cs typeface="Times New Roman" pitchFamily="18" charset="0"/>
              </a:rPr>
              <a:t>).</a:t>
            </a:r>
            <a:r>
              <a:rPr kumimoji="0" lang="fr-FR" sz="800" b="0" i="0" u="none" strike="noStrike" cap="none" normalizeH="0" baseline="0" dirty="0" smtClean="0">
                <a:ln>
                  <a:noFill/>
                </a:ln>
                <a:solidFill>
                  <a:srgbClr val="FFFF00"/>
                </a:solidFill>
                <a:effectLst/>
                <a:latin typeface="Arial" pitchFamily="34" charset="0"/>
                <a:cs typeface="Arial" pitchFamily="34" charset="0"/>
              </a:rPr>
              <a:t> </a:t>
            </a:r>
            <a:endParaRPr lang="fr-FR" dirty="0">
              <a:solidFill>
                <a:srgbClr val="FFFF00"/>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71414"/>
            <a:ext cx="8001056" cy="6740307"/>
          </a:xfrm>
          <a:prstGeom prst="rect">
            <a:avLst/>
          </a:prstGeom>
          <a:noFill/>
        </p:spPr>
        <p:txBody>
          <a:bodyPr wrap="square" rtlCol="0">
            <a:spAutoFit/>
          </a:bodyPr>
          <a:lstStyle/>
          <a:p>
            <a:r>
              <a:rPr lang="fr-FR" b="1" dirty="0">
                <a:solidFill>
                  <a:srgbClr val="FFFF00"/>
                </a:solidFill>
                <a:latin typeface="Arial Black" pitchFamily="34" charset="0"/>
              </a:rPr>
              <a:t>protéines chaperonnes</a:t>
            </a:r>
          </a:p>
          <a:p>
            <a:r>
              <a:rPr lang="fr-FR" dirty="0">
                <a:solidFill>
                  <a:srgbClr val="FFFF00"/>
                </a:solidFill>
                <a:latin typeface="Arial Black" pitchFamily="34" charset="0"/>
              </a:rPr>
              <a:t>L'importation de protéines dans la membrane externe et interne de la mitochondrie est un formidable défi car pendant la traversée de deux membranes les protéines doivent se maintenir dans un état non replié et masquer leurs régions hydrophobes par un environnement aqueux (entre les deux membranes) pour éviter les risques d'agrégation.</a:t>
            </a:r>
          </a:p>
          <a:p>
            <a:r>
              <a:rPr lang="fr-FR" dirty="0">
                <a:solidFill>
                  <a:srgbClr val="FFFF00"/>
                </a:solidFill>
                <a:latin typeface="Arial Black" pitchFamily="34" charset="0"/>
              </a:rPr>
              <a:t>La protéine Hsp70 joue un rôle important dans le dépliement des protéines avant leur passage puis dans leur repliement dès leur entrée dans la matrice mitochondriale. Cependant, dans l'espace </a:t>
            </a:r>
            <a:r>
              <a:rPr lang="fr-FR" dirty="0" err="1">
                <a:solidFill>
                  <a:srgbClr val="FFFF00"/>
                </a:solidFill>
                <a:latin typeface="Arial Black" pitchFamily="34" charset="0"/>
              </a:rPr>
              <a:t>intermembranaire</a:t>
            </a:r>
            <a:r>
              <a:rPr lang="fr-FR" dirty="0">
                <a:solidFill>
                  <a:srgbClr val="FFFF00"/>
                </a:solidFill>
                <a:latin typeface="Arial Black" pitchFamily="34" charset="0"/>
              </a:rPr>
              <a:t>, également milieu aqueux mais dépourvu de Hsp70, l'intervention d'autres protéines chaperonnes, telles que Tim9 et Tim10, est indispensable.</a:t>
            </a:r>
          </a:p>
          <a:p>
            <a:r>
              <a:rPr lang="fr-FR" dirty="0" smtClean="0">
                <a:solidFill>
                  <a:srgbClr val="FFFF00"/>
                </a:solidFill>
                <a:latin typeface="Arial Black" pitchFamily="34" charset="0"/>
              </a:rPr>
              <a:t>Le  processus est très complexe </a:t>
            </a:r>
            <a:r>
              <a:rPr lang="fr-FR" dirty="0">
                <a:solidFill>
                  <a:srgbClr val="FFFF00"/>
                </a:solidFill>
                <a:latin typeface="Arial Black" pitchFamily="34" charset="0"/>
              </a:rPr>
              <a:t> : un article de revue de 18 longues pages, étayé de 128 références, est nécessaire pour décrire l'insertion dans la membrane interne de protéines telles que les transporteurs, les composants de la chaîne de transport des électrons et l'ATP-</a:t>
            </a:r>
            <a:r>
              <a:rPr lang="fr-FR" dirty="0" err="1">
                <a:solidFill>
                  <a:srgbClr val="FFFF00"/>
                </a:solidFill>
                <a:latin typeface="Arial Black" pitchFamily="34" charset="0"/>
              </a:rPr>
              <a:t>synthase</a:t>
            </a:r>
            <a:r>
              <a:rPr lang="fr-FR" dirty="0">
                <a:solidFill>
                  <a:srgbClr val="FFFF00"/>
                </a:solidFill>
                <a:latin typeface="Arial Black" pitchFamily="34" charset="0"/>
              </a:rPr>
              <a:t>.</a:t>
            </a:r>
          </a:p>
          <a:p>
            <a:r>
              <a:rPr lang="fr-FR" dirty="0">
                <a:solidFill>
                  <a:srgbClr val="FFFF00"/>
                </a:solidFill>
                <a:latin typeface="Arial Black" pitchFamily="34" charset="0"/>
              </a:rPr>
              <a:t>Certaines de ces protéines ont été nommées protéines de choc thermique car leur production est très fortement augmentée dans les cellules temporairement exposées à une température élevée (43°C). On pense que ces protéines ont été mises en place pour prévenir les interactions aberrantes susceptibles d'intervenir aux températures élevées </a:t>
            </a:r>
            <a:r>
              <a:rPr lang="fr-FR" dirty="0" smtClean="0">
                <a:solidFill>
                  <a:srgbClr val="FFFF00"/>
                </a:solidFill>
                <a:latin typeface="Arial Black" pitchFamily="34" charset="0"/>
              </a:rPr>
              <a:t>.</a:t>
            </a:r>
            <a:endParaRPr lang="fr-FR" dirty="0">
              <a:solidFill>
                <a:srgbClr val="FFFF00"/>
              </a:solidFill>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14290"/>
            <a:ext cx="8215370" cy="369332"/>
          </a:xfrm>
          <a:prstGeom prst="rect">
            <a:avLst/>
          </a:prstGeom>
        </p:spPr>
        <p:txBody>
          <a:bodyPr wrap="square">
            <a:spAutoFit/>
          </a:bodyPr>
          <a:lstStyle/>
          <a:p>
            <a:r>
              <a:rPr lang="fr-FR" dirty="0">
                <a:solidFill>
                  <a:srgbClr val="FFFF00"/>
                </a:solidFill>
                <a:latin typeface="Arial Black" pitchFamily="34" charset="0"/>
              </a:rPr>
              <a:t>Complexes d’importation des protéines </a:t>
            </a:r>
            <a:r>
              <a:rPr lang="fr-FR" dirty="0" err="1">
                <a:solidFill>
                  <a:srgbClr val="FFFF00"/>
                </a:solidFill>
                <a:latin typeface="Arial Black" pitchFamily="34" charset="0"/>
              </a:rPr>
              <a:t>cytosoliques</a:t>
            </a:r>
            <a:endParaRPr lang="fr-FR" dirty="0">
              <a:solidFill>
                <a:srgbClr val="FFFF00"/>
              </a:solidFill>
              <a:latin typeface="Arial Black" pitchFamily="34" charset="0"/>
            </a:endParaRPr>
          </a:p>
        </p:txBody>
      </p:sp>
      <p:pic>
        <p:nvPicPr>
          <p:cNvPr id="26626" name="Picture 2"/>
          <p:cNvPicPr>
            <a:picLocks noChangeAspect="1" noChangeArrowheads="1"/>
          </p:cNvPicPr>
          <p:nvPr/>
        </p:nvPicPr>
        <p:blipFill>
          <a:blip r:embed="rId2"/>
          <a:srcRect/>
          <a:stretch>
            <a:fillRect/>
          </a:stretch>
        </p:blipFill>
        <p:spPr bwMode="auto">
          <a:xfrm>
            <a:off x="857224" y="1000108"/>
            <a:ext cx="6715171" cy="321471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357290" y="1142984"/>
            <a:ext cx="6000791" cy="450059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ulysse.u-bordeaux.fr/atelier/ikramer/biocell_diffusion/gbb.cel.fa.108.b3/content/images/08_03_TIM_TOM_detail_xl.jpg"/>
          <p:cNvPicPr>
            <a:picLocks noChangeAspect="1" noChangeArrowheads="1"/>
          </p:cNvPicPr>
          <p:nvPr/>
        </p:nvPicPr>
        <p:blipFill>
          <a:blip r:embed="rId2"/>
          <a:srcRect/>
          <a:stretch>
            <a:fillRect/>
          </a:stretch>
        </p:blipFill>
        <p:spPr bwMode="auto">
          <a:xfrm>
            <a:off x="155576" y="261962"/>
            <a:ext cx="8461220" cy="60959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214290"/>
            <a:ext cx="8643966" cy="369332"/>
          </a:xfrm>
          <a:prstGeom prst="rect">
            <a:avLst/>
          </a:prstGeom>
          <a:noFill/>
        </p:spPr>
        <p:txBody>
          <a:bodyPr wrap="square" rtlCol="0">
            <a:spAutoFit/>
          </a:bodyPr>
          <a:lstStyle/>
          <a:p>
            <a:r>
              <a:rPr lang="fr-FR" b="1" dirty="0">
                <a:solidFill>
                  <a:srgbClr val="FFFF00"/>
                </a:solidFill>
                <a:latin typeface="Arial Black" pitchFamily="34" charset="0"/>
              </a:rPr>
              <a:t>Protéines portant un peptide N-terminal de destination</a:t>
            </a:r>
          </a:p>
        </p:txBody>
      </p:sp>
      <p:sp>
        <p:nvSpPr>
          <p:cNvPr id="38913" name="Rectangle 1"/>
          <p:cNvSpPr>
            <a:spLocks noChangeArrowheads="1"/>
          </p:cNvSpPr>
          <p:nvPr/>
        </p:nvSpPr>
        <p:spPr bwMode="auto">
          <a:xfrm>
            <a:off x="0" y="971536"/>
            <a:ext cx="808772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Les modes de passage dépendent de la localisation et de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la nature de la séquence de destination :</a:t>
            </a:r>
            <a:endParaRPr kumimoji="0" lang="fr-FR" b="0" i="0" u="none" strike="noStrike" cap="none" normalizeH="0" baseline="0" dirty="0" smtClean="0">
              <a:ln>
                <a:noFill/>
              </a:ln>
              <a:solidFill>
                <a:srgbClr val="FFFF00"/>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a:t>
            </a:r>
            <a:r>
              <a:rPr kumimoji="0" lang="fr-FR" b="1" i="0" u="none" strike="noStrike" cap="none" normalizeH="0" baseline="0" dirty="0" smtClean="0">
                <a:ln>
                  <a:noFill/>
                </a:ln>
                <a:solidFill>
                  <a:srgbClr val="FFFF00"/>
                </a:solidFill>
                <a:effectLst/>
                <a:latin typeface="Arial Black" pitchFamily="34" charset="0"/>
                <a:cs typeface="Times New Roman" pitchFamily="18" charset="0"/>
              </a:rPr>
              <a:t>Premier cas :</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les protéines dont la séquence de destination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est située en position N–terminale.</a:t>
            </a:r>
          </a:p>
        </p:txBody>
      </p:sp>
      <p:pic>
        <p:nvPicPr>
          <p:cNvPr id="38914" name="Picture 2" descr="http://www.ulysse.u-bordeaux.fr/atelier/ikramer/biocell_diffusion/gbb.cel.fa.108.b3/content/sources/bullet_arrow.gif"/>
          <p:cNvPicPr>
            <a:picLocks noChangeAspect="1" noChangeArrowheads="1"/>
          </p:cNvPicPr>
          <p:nvPr/>
        </p:nvPicPr>
        <p:blipFill>
          <a:blip r:embed="rId2"/>
          <a:srcRect/>
          <a:stretch>
            <a:fillRect/>
          </a:stretch>
        </p:blipFill>
        <p:spPr bwMode="auto">
          <a:xfrm>
            <a:off x="180975" y="228600"/>
            <a:ext cx="304800" cy="228600"/>
          </a:xfrm>
          <a:prstGeom prst="rect">
            <a:avLst/>
          </a:prstGeom>
          <a:noFill/>
        </p:spPr>
      </p:pic>
      <p:sp>
        <p:nvSpPr>
          <p:cNvPr id="6" name="ZoneTexte 5"/>
          <p:cNvSpPr txBox="1"/>
          <p:nvPr/>
        </p:nvSpPr>
        <p:spPr>
          <a:xfrm>
            <a:off x="642910" y="2643182"/>
            <a:ext cx="7500990" cy="3416320"/>
          </a:xfrm>
          <a:prstGeom prst="rect">
            <a:avLst/>
          </a:prstGeom>
          <a:noFill/>
        </p:spPr>
        <p:txBody>
          <a:bodyPr wrap="square" rtlCol="0">
            <a:spAutoFit/>
          </a:bodyPr>
          <a:lstStyle/>
          <a:p>
            <a:r>
              <a:rPr lang="fr-FR" dirty="0"/>
              <a:t>Ce sont par exemple, les composants de la chaîne respiratoire, l'ATP </a:t>
            </a:r>
            <a:r>
              <a:rPr lang="fr-FR" dirty="0" err="1"/>
              <a:t>synthase</a:t>
            </a:r>
            <a:r>
              <a:rPr lang="fr-FR" dirty="0"/>
              <a:t>, de nombreuses protéines de transport et les 200 protéines environ qui appartiennent à la matrice mitochondriale comme les enzymes du cycle de l'acide citrique (Krebs) et de la </a:t>
            </a:r>
            <a:r>
              <a:rPr lang="fr-FR" dirty="0" smtClean="0"/>
              <a:t> </a:t>
            </a:r>
            <a:r>
              <a:rPr lang="el-GR" dirty="0" smtClean="0"/>
              <a:t>β</a:t>
            </a:r>
            <a:r>
              <a:rPr lang="fr-FR" dirty="0" smtClean="0"/>
              <a:t>oxydation </a:t>
            </a:r>
            <a:r>
              <a:rPr lang="fr-FR" dirty="0"/>
              <a:t>des acides gras. </a:t>
            </a:r>
            <a:endParaRPr lang="fr-FR" dirty="0" smtClean="0"/>
          </a:p>
          <a:p>
            <a:endParaRPr lang="fr-FR" dirty="0"/>
          </a:p>
          <a:p>
            <a:r>
              <a:rPr lang="fr-FR" dirty="0" smtClean="0">
                <a:solidFill>
                  <a:srgbClr val="FFFF00"/>
                </a:solidFill>
                <a:latin typeface="Arial Black" pitchFamily="34" charset="0"/>
              </a:rPr>
              <a:t>Ces </a:t>
            </a:r>
            <a:r>
              <a:rPr lang="fr-FR" dirty="0">
                <a:solidFill>
                  <a:srgbClr val="FFFF00"/>
                </a:solidFill>
                <a:latin typeface="Arial Black" pitchFamily="34" charset="0"/>
              </a:rPr>
              <a:t>protéines se fixent sur le récepteur Tom20 (16 </a:t>
            </a:r>
            <a:r>
              <a:rPr lang="fr-FR" dirty="0" err="1">
                <a:solidFill>
                  <a:srgbClr val="FFFF00"/>
                </a:solidFill>
                <a:latin typeface="Arial Black" pitchFamily="34" charset="0"/>
              </a:rPr>
              <a:t>kDa</a:t>
            </a:r>
            <a:r>
              <a:rPr lang="fr-FR" dirty="0">
                <a:solidFill>
                  <a:srgbClr val="FFFF00"/>
                </a:solidFill>
                <a:latin typeface="Arial Black" pitchFamily="34" charset="0"/>
              </a:rPr>
              <a:t>), localisé dans la membrane externe, et sont ensuite présentées au pore TOM40, composé de Tom40 (protéine à structure </a:t>
            </a:r>
            <a:r>
              <a:rPr lang="el-GR" dirty="0" smtClean="0">
                <a:solidFill>
                  <a:srgbClr val="FFFF00"/>
                </a:solidFill>
                <a:latin typeface="Arial Black" pitchFamily="34" charset="0"/>
              </a:rPr>
              <a:t>β</a:t>
            </a:r>
            <a:r>
              <a:rPr lang="fr-FR" dirty="0" smtClean="0">
                <a:solidFill>
                  <a:srgbClr val="FFFF00"/>
                </a:solidFill>
                <a:latin typeface="Arial Black" pitchFamily="34" charset="0"/>
              </a:rPr>
              <a:t> tonneau </a:t>
            </a:r>
            <a:r>
              <a:rPr lang="fr-FR" dirty="0">
                <a:solidFill>
                  <a:srgbClr val="FFFF00"/>
                </a:solidFill>
                <a:latin typeface="Arial Black" pitchFamily="34" charset="0"/>
              </a:rPr>
              <a:t>de 45 </a:t>
            </a:r>
            <a:r>
              <a:rPr lang="fr-FR" dirty="0" err="1">
                <a:solidFill>
                  <a:srgbClr val="FFFF00"/>
                </a:solidFill>
                <a:latin typeface="Arial Black" pitchFamily="34" charset="0"/>
              </a:rPr>
              <a:t>kDa</a:t>
            </a:r>
            <a:r>
              <a:rPr lang="fr-FR" dirty="0">
                <a:solidFill>
                  <a:srgbClr val="FFFF00"/>
                </a:solidFill>
                <a:latin typeface="Arial Black" pitchFamily="34" charset="0"/>
              </a:rPr>
              <a:t>) et d'une protéine accessoire de 15 </a:t>
            </a:r>
            <a:r>
              <a:rPr lang="fr-FR" dirty="0" err="1">
                <a:solidFill>
                  <a:srgbClr val="FFFF00"/>
                </a:solidFill>
                <a:latin typeface="Arial Black" pitchFamily="34" charset="0"/>
              </a:rPr>
              <a:t>kDa</a:t>
            </a:r>
            <a:r>
              <a:rPr lang="fr-FR" dirty="0">
                <a:solidFill>
                  <a:srgbClr val="FFFF00"/>
                </a:solidFill>
                <a:latin typeface="Arial Black" pitchFamily="34" charset="0"/>
              </a:rPr>
              <a:t>, Tom22 </a:t>
            </a:r>
            <a:endParaRPr lang="fr-FR" dirty="0" smtClean="0">
              <a:solidFill>
                <a:srgbClr val="FFFF00"/>
              </a:solidFill>
              <a:latin typeface="Arial Black" pitchFamily="34" charset="0"/>
            </a:endParaRP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2244764"/>
            <a:ext cx="902856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Les protéines destinées à la membrane interne ou à la matrice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sont ensuite reconnues par le complexe TIM23,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formé de Tim23 (22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kDa</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),de Tim17 (17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kDa</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et de Tim44 (50 </a:t>
            </a:r>
            <a:r>
              <a:rPr kumimoji="0" lang="fr-FR" b="0" i="0" u="none" strike="noStrike" cap="none" normalizeH="0" baseline="0" dirty="0" err="1" smtClean="0">
                <a:ln>
                  <a:noFill/>
                </a:ln>
                <a:solidFill>
                  <a:srgbClr val="FFFF00"/>
                </a:solidFill>
                <a:effectLst/>
                <a:latin typeface="Arial Black" pitchFamily="34" charset="0"/>
                <a:cs typeface="Times New Roman" pitchFamily="18" charset="0"/>
              </a:rPr>
              <a:t>kDa</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rgbClr val="FFFF00"/>
              </a:solidFill>
              <a:effectLst/>
              <a:latin typeface="Arial Black"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Elles sont ensuite attirées dans le pore et traversent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partiellement la membrane interne au cours d'un processus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appelé « électrophorèse », qui dépend du gradient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électrochimique de protons (</a:t>
            </a:r>
            <a:r>
              <a:rPr kumimoji="0" lang="fr-FR" b="0" i="0" u="none" strike="noStrike" cap="none" normalizeH="0" baseline="0" dirty="0" smtClean="0">
                <a:ln>
                  <a:noFill/>
                </a:ln>
                <a:solidFill>
                  <a:srgbClr val="FFFF00"/>
                </a:solidFill>
                <a:effectLst/>
                <a:latin typeface="Arial Black" pitchFamily="34" charset="0"/>
                <a:cs typeface="Arial" pitchFamily="34" charset="0"/>
              </a:rPr>
              <a:t>  H+</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Ce gradient attire la séquence de destination chargée positivement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dans la direction de la matrice. Les protéines membranaires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subissent un transfert latéral,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a:t>
            </a:r>
            <a:r>
              <a:rPr lang="fr-FR" dirty="0">
                <a:solidFill>
                  <a:srgbClr val="FFFF00"/>
                </a:solidFill>
                <a:latin typeface="Arial Black" pitchFamily="34" charset="0"/>
                <a:cs typeface="Times New Roman" pitchFamily="18" charset="0"/>
              </a:rPr>
              <a:t>L</a:t>
            </a:r>
            <a:r>
              <a:rPr kumimoji="0" lang="fr-FR" b="0" i="0" u="none" strike="noStrike" cap="none" normalizeH="0" baseline="0" dirty="0" smtClean="0">
                <a:ln>
                  <a:noFill/>
                </a:ln>
                <a:solidFill>
                  <a:srgbClr val="FFFF00"/>
                </a:solidFill>
                <a:effectLst/>
                <a:latin typeface="Arial Black" pitchFamily="34" charset="0"/>
                <a:cs typeface="Times New Roman" pitchFamily="18" charset="0"/>
              </a:rPr>
              <a:t>es protéines destinées à la matrice sont assistées dans la suite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du passage par Tim44 et mHsp70, qui effectuent un transport orienté</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FF00"/>
                </a:solidFill>
                <a:effectLst/>
                <a:latin typeface="Arial Black" pitchFamily="34" charset="0"/>
                <a:cs typeface="Times New Roman" pitchFamily="18" charset="0"/>
              </a:rPr>
              <a:t> en hydrolysant l'ATP.</a:t>
            </a:r>
            <a:r>
              <a:rPr kumimoji="0" lang="fr-FR" b="0" i="0" u="none" strike="noStrike" cap="none" normalizeH="0" baseline="0" dirty="0" smtClean="0">
                <a:ln>
                  <a:noFill/>
                </a:ln>
                <a:solidFill>
                  <a:srgbClr val="FFFF00"/>
                </a:solidFill>
                <a:effectLst/>
                <a:latin typeface="Arial Black" pitchFamily="34" charset="0"/>
                <a:cs typeface="Arial" pitchFamily="34" charset="0"/>
              </a:rPr>
              <a:t> </a:t>
            </a:r>
          </a:p>
        </p:txBody>
      </p:sp>
      <p:pic>
        <p:nvPicPr>
          <p:cNvPr id="40962" name="Picture 2" descr="http://www.ulysse.u-bordeaux.fr/atelier/ikramer/biocell_diffusion/gbb.cel.fa.108.b3/content/equations/eqn004.gif"/>
          <p:cNvPicPr>
            <a:picLocks noChangeAspect="1" noChangeArrowheads="1"/>
          </p:cNvPicPr>
          <p:nvPr/>
        </p:nvPicPr>
        <p:blipFill>
          <a:blip r:embed="rId2"/>
          <a:srcRect/>
          <a:stretch>
            <a:fillRect/>
          </a:stretch>
        </p:blipFill>
        <p:spPr bwMode="auto">
          <a:xfrm>
            <a:off x="8801100" y="-114300"/>
            <a:ext cx="247650" cy="238125"/>
          </a:xfrm>
          <a:prstGeom prst="rect">
            <a:avLst/>
          </a:prstGeom>
          <a:noFill/>
        </p:spPr>
      </p:pic>
      <p:sp>
        <p:nvSpPr>
          <p:cNvPr id="4" name="ZoneTexte 3"/>
          <p:cNvSpPr txBox="1"/>
          <p:nvPr/>
        </p:nvSpPr>
        <p:spPr>
          <a:xfrm>
            <a:off x="285720" y="214290"/>
            <a:ext cx="7215238" cy="2031325"/>
          </a:xfrm>
          <a:prstGeom prst="rect">
            <a:avLst/>
          </a:prstGeom>
          <a:noFill/>
        </p:spPr>
        <p:txBody>
          <a:bodyPr wrap="square" rtlCol="0">
            <a:spAutoFit/>
          </a:bodyPr>
          <a:lstStyle/>
          <a:p>
            <a:r>
              <a:rPr lang="fr-FR" dirty="0" smtClean="0">
                <a:solidFill>
                  <a:srgbClr val="FFFF00"/>
                </a:solidFill>
                <a:latin typeface="Arial Black" pitchFamily="34" charset="0"/>
              </a:rPr>
              <a:t>Après avoir traversé la membrane externe, les protéines qui lui sont destinées subissent soit un transfert latéral immédiat, soit, comme dans le cas des </a:t>
            </a:r>
            <a:r>
              <a:rPr lang="fr-FR" dirty="0" err="1" smtClean="0">
                <a:solidFill>
                  <a:srgbClr val="FFFF00"/>
                </a:solidFill>
                <a:latin typeface="Arial Black" pitchFamily="34" charset="0"/>
              </a:rPr>
              <a:t>porines</a:t>
            </a:r>
            <a:r>
              <a:rPr lang="fr-FR" dirty="0" smtClean="0">
                <a:solidFill>
                  <a:srgbClr val="FFFF00"/>
                </a:solidFill>
                <a:latin typeface="Arial Black" pitchFamily="34" charset="0"/>
              </a:rPr>
              <a:t> (VDAC), passent dans un premier temps dans l'espace inter membranaire, puis sont insérées dans la membrane externe</a:t>
            </a:r>
            <a:r>
              <a:rPr lang="fr-FR" dirty="0" smtClean="0"/>
              <a:t>. </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571604" y="1285861"/>
            <a:ext cx="5500726" cy="358617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gure 4. Mode de passage de protéines mitochondriales portant un peptide de destination en position N-Terminale"/>
          <p:cNvPicPr>
            <a:picLocks noChangeAspect="1" noChangeArrowheads="1"/>
          </p:cNvPicPr>
          <p:nvPr/>
        </p:nvPicPr>
        <p:blipFill>
          <a:blip r:embed="rId2"/>
          <a:srcRect/>
          <a:stretch>
            <a:fillRect/>
          </a:stretch>
        </p:blipFill>
        <p:spPr bwMode="auto">
          <a:xfrm>
            <a:off x="642910" y="728667"/>
            <a:ext cx="7286676" cy="505778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62"/>
            <a:ext cx="9144000" cy="646331"/>
          </a:xfrm>
          <a:prstGeom prst="rect">
            <a:avLst/>
          </a:prstGeom>
        </p:spPr>
        <p:txBody>
          <a:bodyPr wrap="square">
            <a:spAutoFit/>
          </a:bodyPr>
          <a:lstStyle/>
          <a:p>
            <a:r>
              <a:rPr lang="fr-FR" dirty="0">
                <a:solidFill>
                  <a:srgbClr val="FFFF00"/>
                </a:solidFill>
                <a:latin typeface="Arial Black" pitchFamily="34" charset="0"/>
              </a:rPr>
              <a:t> </a:t>
            </a:r>
            <a:r>
              <a:rPr lang="fr-FR" b="1" dirty="0">
                <a:solidFill>
                  <a:srgbClr val="FFFF00"/>
                </a:solidFill>
                <a:latin typeface="Arial Black" pitchFamily="34" charset="0"/>
              </a:rPr>
              <a:t>Second cas :</a:t>
            </a:r>
            <a:r>
              <a:rPr lang="fr-FR" dirty="0">
                <a:solidFill>
                  <a:srgbClr val="FFFF00"/>
                </a:solidFill>
                <a:latin typeface="Arial Black" pitchFamily="34" charset="0"/>
              </a:rPr>
              <a:t> les protéines dont la séquence de </a:t>
            </a:r>
            <a:r>
              <a:rPr lang="fr-FR" dirty="0" smtClean="0">
                <a:solidFill>
                  <a:srgbClr val="FFFF00"/>
                </a:solidFill>
                <a:latin typeface="Arial Black" pitchFamily="34" charset="0"/>
              </a:rPr>
              <a:t>destination</a:t>
            </a:r>
          </a:p>
          <a:p>
            <a:r>
              <a:rPr lang="fr-FR" dirty="0">
                <a:solidFill>
                  <a:srgbClr val="FFFF00"/>
                </a:solidFill>
                <a:latin typeface="Arial Black" pitchFamily="34" charset="0"/>
              </a:rPr>
              <a:t> </a:t>
            </a:r>
            <a:r>
              <a:rPr lang="fr-FR" dirty="0" smtClean="0">
                <a:solidFill>
                  <a:srgbClr val="FFFF00"/>
                </a:solidFill>
                <a:latin typeface="Arial Black" pitchFamily="34" charset="0"/>
              </a:rPr>
              <a:t>                     </a:t>
            </a:r>
            <a:r>
              <a:rPr lang="fr-FR" dirty="0">
                <a:solidFill>
                  <a:srgbClr val="FFFF00"/>
                </a:solidFill>
                <a:latin typeface="Arial Black" pitchFamily="34" charset="0"/>
              </a:rPr>
              <a:t>située au milieu de la chaîne polypeptidique.</a:t>
            </a:r>
          </a:p>
        </p:txBody>
      </p:sp>
      <p:sp>
        <p:nvSpPr>
          <p:cNvPr id="5" name="Rectangle 4"/>
          <p:cNvSpPr/>
          <p:nvPr/>
        </p:nvSpPr>
        <p:spPr>
          <a:xfrm>
            <a:off x="0" y="928670"/>
            <a:ext cx="8715404" cy="2031325"/>
          </a:xfrm>
          <a:prstGeom prst="rect">
            <a:avLst/>
          </a:prstGeom>
        </p:spPr>
        <p:txBody>
          <a:bodyPr wrap="square">
            <a:spAutoFit/>
          </a:bodyPr>
          <a:lstStyle/>
          <a:p>
            <a:r>
              <a:rPr lang="fr-FR" dirty="0">
                <a:solidFill>
                  <a:srgbClr val="FFFF00"/>
                </a:solidFill>
                <a:latin typeface="Arial Black" pitchFamily="34" charset="0"/>
              </a:rPr>
              <a:t>E</a:t>
            </a:r>
            <a:r>
              <a:rPr lang="fr-FR" dirty="0" smtClean="0">
                <a:solidFill>
                  <a:srgbClr val="FFFF00"/>
                </a:solidFill>
                <a:latin typeface="Arial Black" pitchFamily="34" charset="0"/>
              </a:rPr>
              <a:t>xemple </a:t>
            </a:r>
            <a:r>
              <a:rPr lang="fr-FR" dirty="0">
                <a:solidFill>
                  <a:srgbClr val="FFFF00"/>
                </a:solidFill>
                <a:latin typeface="Arial Black" pitchFamily="34" charset="0"/>
              </a:rPr>
              <a:t>du transporteur ADP/ATP (</a:t>
            </a:r>
            <a:r>
              <a:rPr lang="fr-FR" dirty="0" smtClean="0">
                <a:solidFill>
                  <a:srgbClr val="FFFF00"/>
                </a:solidFill>
                <a:latin typeface="Arial Black" pitchFamily="34" charset="0"/>
              </a:rPr>
              <a:t>ANT)</a:t>
            </a:r>
            <a:endParaRPr lang="fr-FR" dirty="0">
              <a:solidFill>
                <a:srgbClr val="FFFF00"/>
              </a:solidFill>
              <a:latin typeface="Arial Black" pitchFamily="34" charset="0"/>
            </a:endParaRPr>
          </a:p>
          <a:p>
            <a:r>
              <a:rPr lang="fr-FR" dirty="0">
                <a:solidFill>
                  <a:srgbClr val="FFFF00"/>
                </a:solidFill>
                <a:latin typeface="Arial Black" pitchFamily="34" charset="0"/>
              </a:rPr>
              <a:t>Ce transporteur se fixe au récepteur Tom70 sur la membrane externe, puis est dirigé vers TOM40, déjà évoqué ci-dessus. Il est ensuite présenté au complexe TIM22, composé de Tim22, protéine de 22 </a:t>
            </a:r>
            <a:r>
              <a:rPr lang="fr-FR" dirty="0" err="1">
                <a:solidFill>
                  <a:srgbClr val="FFFF00"/>
                </a:solidFill>
                <a:latin typeface="Arial Black" pitchFamily="34" charset="0"/>
              </a:rPr>
              <a:t>kDa</a:t>
            </a:r>
            <a:r>
              <a:rPr lang="fr-FR" dirty="0">
                <a:solidFill>
                  <a:srgbClr val="FFFF00"/>
                </a:solidFill>
                <a:latin typeface="Arial Black" pitchFamily="34" charset="0"/>
              </a:rPr>
              <a:t> qui constitue le pore et d'une protéine accessoire Tim54 (54 </a:t>
            </a:r>
            <a:r>
              <a:rPr lang="fr-FR" dirty="0" err="1">
                <a:solidFill>
                  <a:srgbClr val="FFFF00"/>
                </a:solidFill>
                <a:latin typeface="Arial Black" pitchFamily="34" charset="0"/>
              </a:rPr>
              <a:t>kDa</a:t>
            </a:r>
            <a:r>
              <a:rPr lang="fr-FR" dirty="0">
                <a:solidFill>
                  <a:srgbClr val="FFFF00"/>
                </a:solidFill>
                <a:latin typeface="Arial Black" pitchFamily="34" charset="0"/>
              </a:rPr>
              <a:t>), puis inséré dans la membrane interne grâce au gradient protonique dont l'intervention est encore mal comprise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395930"/>
          </a:xfrm>
        </p:spPr>
        <p:txBody>
          <a:bodyPr>
            <a:normAutofit lnSpcReduction="10000"/>
          </a:bodyPr>
          <a:lstStyle/>
          <a:p>
            <a:r>
              <a:rPr lang="fr-FR" dirty="0" smtClean="0">
                <a:solidFill>
                  <a:srgbClr val="FFFF00"/>
                </a:solidFill>
              </a:rPr>
              <a:t> Organites présents dans toutes les cellules </a:t>
            </a:r>
          </a:p>
          <a:p>
            <a:pPr>
              <a:buNone/>
            </a:pPr>
            <a:r>
              <a:rPr lang="fr-FR" dirty="0" smtClean="0">
                <a:solidFill>
                  <a:srgbClr val="FFFF00"/>
                </a:solidFill>
              </a:rPr>
              <a:t>       des organismes eucaryotes.</a:t>
            </a:r>
          </a:p>
          <a:p>
            <a:r>
              <a:rPr lang="fr-FR" dirty="0" smtClean="0">
                <a:solidFill>
                  <a:srgbClr val="FFFF00"/>
                </a:solidFill>
              </a:rPr>
              <a:t>Elles jouent un rôle primordial dans la vie et la mort cellulaire.</a:t>
            </a:r>
          </a:p>
          <a:p>
            <a:r>
              <a:rPr lang="fr-FR" dirty="0" smtClean="0">
                <a:solidFill>
                  <a:srgbClr val="FFFF00"/>
                </a:solidFill>
              </a:rPr>
              <a:t>Elles ont son propre ADN</a:t>
            </a:r>
          </a:p>
          <a:p>
            <a:r>
              <a:rPr lang="fr-FR" dirty="0" smtClean="0">
                <a:solidFill>
                  <a:srgbClr val="FFFF00"/>
                </a:solidFill>
              </a:rPr>
              <a:t>Origine: </a:t>
            </a:r>
            <a:r>
              <a:rPr lang="fr-FR" dirty="0" err="1" smtClean="0">
                <a:solidFill>
                  <a:srgbClr val="FFFF00"/>
                </a:solidFill>
              </a:rPr>
              <a:t>Endosymbiotique</a:t>
            </a:r>
            <a:endParaRPr lang="fr-FR" dirty="0" smtClean="0">
              <a:solidFill>
                <a:srgbClr val="FFFF00"/>
              </a:solidFill>
            </a:endParaRPr>
          </a:p>
          <a:p>
            <a:r>
              <a:rPr lang="fr-FR" dirty="0" smtClean="0">
                <a:solidFill>
                  <a:srgbClr val="FFFF00"/>
                </a:solidFill>
              </a:rPr>
              <a:t>Nombre et forme:</a:t>
            </a:r>
          </a:p>
          <a:p>
            <a:r>
              <a:rPr lang="fr-FR" dirty="0" smtClean="0">
                <a:solidFill>
                  <a:srgbClr val="FFFF00"/>
                </a:solidFill>
              </a:rPr>
              <a:t> 500 et 2000 mitochondries :Cellules de la rétine et du muscle cardiaque, elles représentent respectivement 80% et 40% du volume cellulaire.</a:t>
            </a:r>
          </a:p>
          <a:p>
            <a:r>
              <a:rPr lang="fr-FR" dirty="0" smtClean="0">
                <a:solidFill>
                  <a:srgbClr val="FFFF00"/>
                </a:solidFill>
              </a:rPr>
              <a:t>- plaquettes sanguines 2 à 6</a:t>
            </a:r>
          </a:p>
          <a:p>
            <a:r>
              <a:rPr lang="fr-FR" dirty="0" smtClean="0">
                <a:solidFill>
                  <a:srgbClr val="FFFF00"/>
                </a:solidFill>
              </a:rPr>
              <a:t>- globules rouges pas de mitochondries</a:t>
            </a:r>
            <a:endParaRPr lang="fr-FR"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ulysse.u-bordeaux.fr/atelier/ikramer/biocell_diffusion/gbb.cel.fa.108.b3/content/images/08_05_Tom70_AAC_transport_xl.jpg"/>
          <p:cNvPicPr>
            <a:picLocks noChangeAspect="1" noChangeArrowheads="1"/>
          </p:cNvPicPr>
          <p:nvPr/>
        </p:nvPicPr>
        <p:blipFill>
          <a:blip r:embed="rId2"/>
          <a:srcRect/>
          <a:stretch>
            <a:fillRect/>
          </a:stretch>
        </p:blipFill>
        <p:spPr bwMode="auto">
          <a:xfrm>
            <a:off x="155576" y="428604"/>
            <a:ext cx="8868374" cy="5857916"/>
          </a:xfrm>
          <a:prstGeom prst="rect">
            <a:avLst/>
          </a:prstGeom>
          <a:noFill/>
        </p:spPr>
      </p:pic>
      <p:sp>
        <p:nvSpPr>
          <p:cNvPr id="3" name="ZoneTexte 2"/>
          <p:cNvSpPr txBox="1"/>
          <p:nvPr/>
        </p:nvSpPr>
        <p:spPr>
          <a:xfrm>
            <a:off x="571472" y="6286520"/>
            <a:ext cx="5214974" cy="369332"/>
          </a:xfrm>
          <a:prstGeom prst="rect">
            <a:avLst/>
          </a:prstGeom>
          <a:noFill/>
        </p:spPr>
        <p:txBody>
          <a:bodyPr wrap="square" rtlCol="0">
            <a:spAutoFit/>
          </a:bodyPr>
          <a:lstStyle/>
          <a:p>
            <a:r>
              <a:rPr lang="fr-FR" dirty="0" smtClean="0"/>
              <a:t>l'ANT (</a:t>
            </a:r>
            <a:r>
              <a:rPr lang="fr-FR" dirty="0" err="1" smtClean="0"/>
              <a:t>adenine</a:t>
            </a:r>
            <a:r>
              <a:rPr lang="fr-FR" dirty="0" smtClean="0"/>
              <a:t> </a:t>
            </a:r>
            <a:r>
              <a:rPr lang="fr-FR" dirty="0" err="1" smtClean="0"/>
              <a:t>nucleotide</a:t>
            </a:r>
            <a:r>
              <a:rPr lang="fr-FR" dirty="0" smtClean="0"/>
              <a:t> </a:t>
            </a:r>
            <a:r>
              <a:rPr lang="fr-FR" dirty="0" err="1" smtClean="0"/>
              <a:t>translocase</a:t>
            </a:r>
            <a:r>
              <a:rPr lang="fr-FR" dirty="0" smtClean="0"/>
              <a:t>)</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4286248" y="428604"/>
            <a:ext cx="3000396" cy="1785950"/>
          </a:xfrm>
          <a:prstGeom prst="rect">
            <a:avLst/>
          </a:prstGeom>
          <a:noFill/>
          <a:ln w="9525">
            <a:noFill/>
            <a:miter lim="800000"/>
            <a:headEnd/>
            <a:tailEnd/>
          </a:ln>
          <a:effectLst/>
        </p:spPr>
      </p:pic>
      <p:pic>
        <p:nvPicPr>
          <p:cNvPr id="2053" name="Picture 5" descr="https://upload.wikimedia.org/wikipedia/commons/thumb/8/80/Animal_mitochondrion_diagram_fr.svg/280px-Animal_mitochondrion_diagram_fr.svg.png"/>
          <p:cNvPicPr>
            <a:picLocks noChangeAspect="1" noChangeArrowheads="1"/>
          </p:cNvPicPr>
          <p:nvPr/>
        </p:nvPicPr>
        <p:blipFill>
          <a:blip r:embed="rId3"/>
          <a:srcRect/>
          <a:stretch>
            <a:fillRect/>
          </a:stretch>
        </p:blipFill>
        <p:spPr bwMode="auto">
          <a:xfrm>
            <a:off x="500034" y="376229"/>
            <a:ext cx="2667000" cy="1981201"/>
          </a:xfrm>
          <a:prstGeom prst="rect">
            <a:avLst/>
          </a:prstGeom>
          <a:noFill/>
        </p:spPr>
      </p:pic>
      <p:sp>
        <p:nvSpPr>
          <p:cNvPr id="5" name="ZoneTexte 4"/>
          <p:cNvSpPr txBox="1"/>
          <p:nvPr/>
        </p:nvSpPr>
        <p:spPr>
          <a:xfrm>
            <a:off x="500034" y="2786058"/>
            <a:ext cx="8643966" cy="3970318"/>
          </a:xfrm>
          <a:prstGeom prst="rect">
            <a:avLst/>
          </a:prstGeom>
          <a:noFill/>
        </p:spPr>
        <p:txBody>
          <a:bodyPr wrap="square" rtlCol="0">
            <a:spAutoFit/>
          </a:bodyPr>
          <a:lstStyle/>
          <a:p>
            <a:r>
              <a:rPr lang="fr-FR" b="1" dirty="0" smtClean="0">
                <a:solidFill>
                  <a:srgbClr val="FFFF00"/>
                </a:solidFill>
                <a:latin typeface="Arial Black" pitchFamily="34" charset="0"/>
              </a:rPr>
              <a:t>Structure</a:t>
            </a:r>
          </a:p>
          <a:p>
            <a:r>
              <a:rPr lang="fr-FR" b="1" dirty="0">
                <a:solidFill>
                  <a:srgbClr val="FFFF00"/>
                </a:solidFill>
                <a:latin typeface="Arial Black" pitchFamily="34" charset="0"/>
              </a:rPr>
              <a:t>Les mitochondries ont une dimension de 1-2 à 10 </a:t>
            </a:r>
            <a:r>
              <a:rPr lang="fr-FR" b="1" dirty="0" err="1">
                <a:solidFill>
                  <a:srgbClr val="FFFF00"/>
                </a:solidFill>
                <a:latin typeface="Arial Black" pitchFamily="34" charset="0"/>
              </a:rPr>
              <a:t>μm</a:t>
            </a:r>
            <a:r>
              <a:rPr lang="fr-FR" b="1" dirty="0">
                <a:solidFill>
                  <a:srgbClr val="FFFF00"/>
                </a:solidFill>
                <a:latin typeface="Arial Black" pitchFamily="34" charset="0"/>
              </a:rPr>
              <a:t> de long et de 0,5 à 1 </a:t>
            </a:r>
            <a:r>
              <a:rPr lang="fr-FR" b="1" dirty="0" err="1">
                <a:solidFill>
                  <a:srgbClr val="FFFF00"/>
                </a:solidFill>
                <a:latin typeface="Arial Black" pitchFamily="34" charset="0"/>
              </a:rPr>
              <a:t>μm</a:t>
            </a:r>
            <a:r>
              <a:rPr lang="fr-FR" b="1" dirty="0">
                <a:solidFill>
                  <a:srgbClr val="FFFF00"/>
                </a:solidFill>
                <a:latin typeface="Arial Black" pitchFamily="34" charset="0"/>
              </a:rPr>
              <a:t> </a:t>
            </a:r>
            <a:r>
              <a:rPr lang="fr-FR" b="1" dirty="0" smtClean="0">
                <a:solidFill>
                  <a:srgbClr val="FFFF00"/>
                </a:solidFill>
                <a:latin typeface="Arial Black" pitchFamily="34" charset="0"/>
              </a:rPr>
              <a:t>de diamètre</a:t>
            </a:r>
            <a:r>
              <a:rPr lang="fr-FR" b="1" dirty="0">
                <a:solidFill>
                  <a:srgbClr val="FFFF00"/>
                </a:solidFill>
                <a:latin typeface="Arial Black" pitchFamily="34" charset="0"/>
              </a:rPr>
              <a:t>. Elles se composent de </a:t>
            </a:r>
            <a:r>
              <a:rPr lang="fr-FR" b="1" dirty="0" smtClean="0">
                <a:solidFill>
                  <a:srgbClr val="FFFF00"/>
                </a:solidFill>
                <a:latin typeface="Arial Black" pitchFamily="34" charset="0"/>
              </a:rPr>
              <a:t>deux membranes,</a:t>
            </a:r>
          </a:p>
          <a:p>
            <a:endParaRPr lang="fr-FR" b="1" dirty="0" smtClean="0">
              <a:solidFill>
                <a:srgbClr val="FFFF00"/>
              </a:solidFill>
              <a:latin typeface="Arial Black" pitchFamily="34" charset="0"/>
            </a:endParaRPr>
          </a:p>
          <a:p>
            <a:r>
              <a:rPr lang="fr-FR" b="1" dirty="0" smtClean="0">
                <a:solidFill>
                  <a:srgbClr val="FFFF00"/>
                </a:solidFill>
                <a:latin typeface="Arial Black" pitchFamily="34" charset="0"/>
              </a:rPr>
              <a:t> </a:t>
            </a:r>
            <a:r>
              <a:rPr lang="fr-FR" b="1" dirty="0">
                <a:solidFill>
                  <a:srgbClr val="FFFF00"/>
                </a:solidFill>
                <a:latin typeface="Arial Black" pitchFamily="34" charset="0"/>
              </a:rPr>
              <a:t>une membrane mitochondriale </a:t>
            </a:r>
            <a:r>
              <a:rPr lang="fr-FR" b="1" dirty="0" smtClean="0">
                <a:solidFill>
                  <a:srgbClr val="FFFF00"/>
                </a:solidFill>
                <a:latin typeface="Arial Black" pitchFamily="34" charset="0"/>
              </a:rPr>
              <a:t>externe</a:t>
            </a:r>
          </a:p>
          <a:p>
            <a:endParaRPr lang="fr-FR" b="1" dirty="0" smtClean="0">
              <a:solidFill>
                <a:srgbClr val="FFFF00"/>
              </a:solidFill>
              <a:latin typeface="Arial Black" pitchFamily="34" charset="0"/>
            </a:endParaRPr>
          </a:p>
          <a:p>
            <a:r>
              <a:rPr lang="fr-FR" b="1" dirty="0" smtClean="0">
                <a:solidFill>
                  <a:srgbClr val="FFFF00"/>
                </a:solidFill>
                <a:latin typeface="Arial Black" pitchFamily="34" charset="0"/>
              </a:rPr>
              <a:t>et </a:t>
            </a:r>
            <a:r>
              <a:rPr lang="fr-FR" b="1" dirty="0">
                <a:solidFill>
                  <a:srgbClr val="FFFF00"/>
                </a:solidFill>
                <a:latin typeface="Arial Black" pitchFamily="34" charset="0"/>
              </a:rPr>
              <a:t>une membrane mitochondriale interne, qui délimitent trois milieux </a:t>
            </a:r>
            <a:r>
              <a:rPr lang="fr-FR" b="1" dirty="0" smtClean="0">
                <a:solidFill>
                  <a:srgbClr val="FFFF00"/>
                </a:solidFill>
                <a:latin typeface="Arial Black" pitchFamily="34" charset="0"/>
              </a:rPr>
              <a:t>:</a:t>
            </a:r>
          </a:p>
          <a:p>
            <a:r>
              <a:rPr lang="fr-FR" b="1" dirty="0" smtClean="0">
                <a:solidFill>
                  <a:srgbClr val="FFFF00"/>
                </a:solidFill>
                <a:latin typeface="Arial Black" pitchFamily="34" charset="0"/>
              </a:rPr>
              <a:t> </a:t>
            </a:r>
            <a:r>
              <a:rPr lang="fr-FR" b="1" dirty="0">
                <a:solidFill>
                  <a:srgbClr val="FFFF00"/>
                </a:solidFill>
                <a:latin typeface="Arial Black" pitchFamily="34" charset="0"/>
              </a:rPr>
              <a:t>le milieu extra-mitochondrial (cytoplasme de la cellule</a:t>
            </a:r>
            <a:r>
              <a:rPr lang="fr-FR" b="1" dirty="0" smtClean="0">
                <a:solidFill>
                  <a:srgbClr val="FFFF00"/>
                </a:solidFill>
                <a:latin typeface="Arial Black" pitchFamily="34" charset="0"/>
              </a:rPr>
              <a:t>),</a:t>
            </a:r>
          </a:p>
          <a:p>
            <a:r>
              <a:rPr lang="fr-FR" b="1" dirty="0" smtClean="0">
                <a:solidFill>
                  <a:srgbClr val="FFFF00"/>
                </a:solidFill>
                <a:latin typeface="Arial Black" pitchFamily="34" charset="0"/>
              </a:rPr>
              <a:t> </a:t>
            </a:r>
            <a:r>
              <a:rPr lang="fr-FR" b="1" dirty="0">
                <a:solidFill>
                  <a:srgbClr val="FFFF00"/>
                </a:solidFill>
                <a:latin typeface="Arial Black" pitchFamily="34" charset="0"/>
              </a:rPr>
              <a:t>l'espace </a:t>
            </a:r>
            <a:r>
              <a:rPr lang="fr-FR" b="1" dirty="0" err="1">
                <a:solidFill>
                  <a:srgbClr val="FFFF00"/>
                </a:solidFill>
                <a:latin typeface="Arial Black" pitchFamily="34" charset="0"/>
              </a:rPr>
              <a:t>intermembranaire</a:t>
            </a:r>
            <a:r>
              <a:rPr lang="fr-FR" b="1" dirty="0">
                <a:solidFill>
                  <a:srgbClr val="FFFF00"/>
                </a:solidFill>
                <a:latin typeface="Arial Black" pitchFamily="34" charset="0"/>
              </a:rPr>
              <a:t> mitochondrial, </a:t>
            </a:r>
            <a:endParaRPr lang="fr-FR" b="1" dirty="0" smtClean="0">
              <a:solidFill>
                <a:srgbClr val="FFFF00"/>
              </a:solidFill>
              <a:latin typeface="Arial Black" pitchFamily="34" charset="0"/>
            </a:endParaRPr>
          </a:p>
          <a:p>
            <a:endParaRPr lang="fr-FR" b="1" dirty="0" smtClean="0">
              <a:solidFill>
                <a:srgbClr val="FFFF00"/>
              </a:solidFill>
              <a:latin typeface="Arial Black" pitchFamily="34" charset="0"/>
            </a:endParaRPr>
          </a:p>
          <a:p>
            <a:r>
              <a:rPr lang="fr-FR" b="1" dirty="0" smtClean="0">
                <a:solidFill>
                  <a:srgbClr val="FFFF00"/>
                </a:solidFill>
                <a:latin typeface="Arial Black" pitchFamily="34" charset="0"/>
              </a:rPr>
              <a:t>et </a:t>
            </a:r>
            <a:r>
              <a:rPr lang="fr-FR" b="1" dirty="0">
                <a:solidFill>
                  <a:srgbClr val="FFFF00"/>
                </a:solidFill>
                <a:latin typeface="Arial Black" pitchFamily="34" charset="0"/>
              </a:rPr>
              <a:t>la matrice mitochondriale</a:t>
            </a:r>
            <a:r>
              <a:rPr lang="fr-FR" dirty="0" smtClean="0">
                <a:solidFill>
                  <a:srgbClr val="FFFF00"/>
                </a:solidFill>
              </a:rPr>
              <a:t>.</a:t>
            </a:r>
          </a:p>
          <a:p>
            <a:endParaRPr lang="fr-FR"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785918" y="571480"/>
            <a:ext cx="4143404" cy="2214578"/>
          </a:xfrm>
          <a:prstGeom prst="rect">
            <a:avLst/>
          </a:prstGeom>
          <a:noFill/>
          <a:ln w="9525">
            <a:noFill/>
            <a:miter lim="800000"/>
            <a:headEnd/>
            <a:tailEnd/>
          </a:ln>
          <a:effectLst/>
        </p:spPr>
      </p:pic>
      <p:sp>
        <p:nvSpPr>
          <p:cNvPr id="3" name="ZoneTexte 2"/>
          <p:cNvSpPr txBox="1"/>
          <p:nvPr/>
        </p:nvSpPr>
        <p:spPr>
          <a:xfrm>
            <a:off x="714348" y="2986817"/>
            <a:ext cx="6429420" cy="2585323"/>
          </a:xfrm>
          <a:prstGeom prst="rect">
            <a:avLst/>
          </a:prstGeom>
          <a:noFill/>
        </p:spPr>
        <p:txBody>
          <a:bodyPr wrap="square" rtlCol="0">
            <a:spAutoFit/>
          </a:bodyPr>
          <a:lstStyle/>
          <a:p>
            <a:r>
              <a:rPr lang="fr-FR" dirty="0">
                <a:solidFill>
                  <a:srgbClr val="FFFF00"/>
                </a:solidFill>
                <a:latin typeface="Arial Black" pitchFamily="34" charset="0"/>
              </a:rPr>
              <a:t>Les mitochondries sont déplaces par </a:t>
            </a:r>
            <a:r>
              <a:rPr lang="fr-FR" dirty="0" smtClean="0">
                <a:solidFill>
                  <a:srgbClr val="FFFF00"/>
                </a:solidFill>
                <a:latin typeface="Arial Black" pitchFamily="34" charset="0"/>
              </a:rPr>
              <a:t>la</a:t>
            </a:r>
          </a:p>
          <a:p>
            <a:r>
              <a:rPr lang="fr-FR" dirty="0" smtClean="0">
                <a:solidFill>
                  <a:srgbClr val="FFFF00"/>
                </a:solidFill>
                <a:latin typeface="Arial Black" pitchFamily="34" charset="0"/>
              </a:rPr>
              <a:t> </a:t>
            </a:r>
            <a:r>
              <a:rPr lang="fr-FR" dirty="0" err="1">
                <a:solidFill>
                  <a:srgbClr val="FFFF00"/>
                </a:solidFill>
                <a:latin typeface="Arial Black" pitchFamily="34" charset="0"/>
              </a:rPr>
              <a:t>dyneine</a:t>
            </a:r>
            <a:r>
              <a:rPr lang="fr-FR" dirty="0">
                <a:solidFill>
                  <a:srgbClr val="FFFF00"/>
                </a:solidFill>
                <a:latin typeface="Arial Black" pitchFamily="34" charset="0"/>
              </a:rPr>
              <a:t> ou la </a:t>
            </a:r>
            <a:r>
              <a:rPr lang="fr-FR" dirty="0" err="1">
                <a:solidFill>
                  <a:srgbClr val="FFFF00"/>
                </a:solidFill>
                <a:latin typeface="Arial Black" pitchFamily="34" charset="0"/>
              </a:rPr>
              <a:t>kinesine</a:t>
            </a:r>
            <a:r>
              <a:rPr lang="fr-FR" dirty="0">
                <a:solidFill>
                  <a:srgbClr val="FFFF00"/>
                </a:solidFill>
                <a:latin typeface="Arial Black" pitchFamily="34" charset="0"/>
              </a:rPr>
              <a:t> selon le</a:t>
            </a:r>
          </a:p>
          <a:p>
            <a:r>
              <a:rPr lang="fr-FR" dirty="0">
                <a:solidFill>
                  <a:srgbClr val="FFFF00"/>
                </a:solidFill>
                <a:latin typeface="Arial Black" pitchFamily="34" charset="0"/>
              </a:rPr>
              <a:t>Sens du déplacement sur le </a:t>
            </a:r>
            <a:r>
              <a:rPr lang="fr-FR" dirty="0" smtClean="0">
                <a:solidFill>
                  <a:srgbClr val="FFFF00"/>
                </a:solidFill>
                <a:latin typeface="Arial Black" pitchFamily="34" charset="0"/>
              </a:rPr>
              <a:t>microtubules</a:t>
            </a:r>
          </a:p>
          <a:p>
            <a:endParaRPr lang="fr-FR" dirty="0"/>
          </a:p>
          <a:p>
            <a:pPr>
              <a:buFontTx/>
              <a:buChar char="-"/>
            </a:pPr>
            <a:r>
              <a:rPr lang="fr-FR" dirty="0" smtClean="0">
                <a:solidFill>
                  <a:srgbClr val="FFFF00"/>
                </a:solidFill>
                <a:latin typeface="Arial Black" pitchFamily="34" charset="0"/>
              </a:rPr>
              <a:t>Le </a:t>
            </a:r>
            <a:r>
              <a:rPr lang="fr-FR" dirty="0">
                <a:solidFill>
                  <a:srgbClr val="FFFF00"/>
                </a:solidFill>
                <a:latin typeface="Arial Black" pitchFamily="34" charset="0"/>
              </a:rPr>
              <a:t>mouvements des mitochondries </a:t>
            </a:r>
            <a:endParaRPr lang="fr-FR" dirty="0" smtClean="0">
              <a:solidFill>
                <a:srgbClr val="FFFF00"/>
              </a:solidFill>
              <a:latin typeface="Arial Black" pitchFamily="34" charset="0"/>
            </a:endParaRPr>
          </a:p>
          <a:p>
            <a:pPr>
              <a:buFontTx/>
              <a:buChar char="-"/>
            </a:pPr>
            <a:r>
              <a:rPr lang="fr-FR" dirty="0" smtClean="0">
                <a:solidFill>
                  <a:srgbClr val="FFFF00"/>
                </a:solidFill>
                <a:latin typeface="Arial Black" pitchFamily="34" charset="0"/>
              </a:rPr>
              <a:t>dépendent </a:t>
            </a:r>
            <a:r>
              <a:rPr lang="fr-FR" dirty="0">
                <a:solidFill>
                  <a:srgbClr val="FFFF00"/>
                </a:solidFill>
                <a:latin typeface="Arial Black" pitchFamily="34" charset="0"/>
              </a:rPr>
              <a:t>du cytosquelette</a:t>
            </a:r>
          </a:p>
          <a:p>
            <a:r>
              <a:rPr lang="fr-FR" dirty="0">
                <a:solidFill>
                  <a:srgbClr val="FFFF00"/>
                </a:solidFill>
                <a:latin typeface="Arial Black" pitchFamily="34" charset="0"/>
              </a:rPr>
              <a:t>- Ils cessent au cours de la division cellulaire</a:t>
            </a:r>
          </a:p>
          <a:p>
            <a:pPr>
              <a:buFontTx/>
              <a:buChar char="-"/>
            </a:pPr>
            <a:r>
              <a:rPr lang="fr-FR" dirty="0" smtClean="0">
                <a:solidFill>
                  <a:srgbClr val="FFFF00"/>
                </a:solidFill>
                <a:latin typeface="Arial Black" pitchFamily="34" charset="0"/>
              </a:rPr>
              <a:t>Dans </a:t>
            </a:r>
            <a:r>
              <a:rPr lang="fr-FR" dirty="0">
                <a:solidFill>
                  <a:srgbClr val="FFFF00"/>
                </a:solidFill>
                <a:latin typeface="Arial Black" pitchFamily="34" charset="0"/>
              </a:rPr>
              <a:t>certaines cellules les </a:t>
            </a:r>
            <a:r>
              <a:rPr lang="fr-FR" dirty="0" err="1">
                <a:solidFill>
                  <a:srgbClr val="FFFF00"/>
                </a:solidFill>
                <a:latin typeface="Arial Black" pitchFamily="34" charset="0"/>
              </a:rPr>
              <a:t>mito</a:t>
            </a:r>
            <a:r>
              <a:rPr lang="fr-FR" dirty="0">
                <a:solidFill>
                  <a:srgbClr val="FFFF00"/>
                </a:solidFill>
                <a:latin typeface="Arial Black" pitchFamily="34" charset="0"/>
              </a:rPr>
              <a:t> </a:t>
            </a:r>
            <a:r>
              <a:rPr lang="fr-FR" dirty="0" smtClean="0">
                <a:solidFill>
                  <a:srgbClr val="FFFF00"/>
                </a:solidFill>
                <a:latin typeface="Arial Black" pitchFamily="34" charset="0"/>
              </a:rPr>
              <a:t>sont</a:t>
            </a:r>
          </a:p>
          <a:p>
            <a:pPr>
              <a:buFontTx/>
              <a:buChar char="-"/>
            </a:pPr>
            <a:r>
              <a:rPr lang="fr-FR" dirty="0" smtClean="0">
                <a:solidFill>
                  <a:srgbClr val="FFFF00"/>
                </a:solidFill>
                <a:latin typeface="Arial Black" pitchFamily="34" charset="0"/>
              </a:rPr>
              <a:t> </a:t>
            </a:r>
            <a:r>
              <a:rPr lang="fr-FR" dirty="0">
                <a:solidFill>
                  <a:srgbClr val="FFFF00"/>
                </a:solidFill>
                <a:latin typeface="Arial Black" pitchFamily="34" charset="0"/>
              </a:rPr>
              <a:t>immobiles comme dans </a:t>
            </a:r>
            <a:r>
              <a:rPr lang="fr-FR" dirty="0" smtClean="0">
                <a:solidFill>
                  <a:srgbClr val="FFFF00"/>
                </a:solidFill>
                <a:latin typeface="Arial Black" pitchFamily="34" charset="0"/>
              </a:rPr>
              <a:t>les spermatozoïdes</a:t>
            </a:r>
            <a:endParaRPr lang="fr-FR" dirty="0">
              <a:solidFill>
                <a:srgbClr val="FFFF0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500042"/>
            <a:ext cx="5857916" cy="646331"/>
          </a:xfrm>
          <a:prstGeom prst="rect">
            <a:avLst/>
          </a:prstGeom>
          <a:noFill/>
        </p:spPr>
        <p:txBody>
          <a:bodyPr wrap="square" rtlCol="0">
            <a:spAutoFit/>
          </a:bodyPr>
          <a:lstStyle/>
          <a:p>
            <a:r>
              <a:rPr lang="fr-FR" dirty="0">
                <a:solidFill>
                  <a:srgbClr val="FFFF00"/>
                </a:solidFill>
                <a:latin typeface="Arial Black" pitchFamily="34" charset="0"/>
              </a:rPr>
              <a:t>La membrane mitochondriale </a:t>
            </a:r>
            <a:r>
              <a:rPr lang="fr-FR" dirty="0" smtClean="0">
                <a:solidFill>
                  <a:srgbClr val="FFFF00"/>
                </a:solidFill>
                <a:latin typeface="Arial Black" pitchFamily="34" charset="0"/>
              </a:rPr>
              <a:t>externe</a:t>
            </a:r>
          </a:p>
          <a:p>
            <a:endParaRPr lang="fr-FR" dirty="0">
              <a:solidFill>
                <a:srgbClr val="FFFF00"/>
              </a:solidFill>
              <a:latin typeface="Arial Black" pitchFamily="34" charset="0"/>
            </a:endParaRPr>
          </a:p>
        </p:txBody>
      </p:sp>
      <p:sp>
        <p:nvSpPr>
          <p:cNvPr id="3" name="ZoneTexte 2"/>
          <p:cNvSpPr txBox="1"/>
          <p:nvPr/>
        </p:nvSpPr>
        <p:spPr>
          <a:xfrm>
            <a:off x="785786" y="1000108"/>
            <a:ext cx="6651693" cy="369332"/>
          </a:xfrm>
          <a:prstGeom prst="rect">
            <a:avLst/>
          </a:prstGeom>
          <a:noFill/>
        </p:spPr>
        <p:txBody>
          <a:bodyPr wrap="none" rtlCol="0">
            <a:spAutoFit/>
          </a:bodyPr>
          <a:lstStyle/>
          <a:p>
            <a:r>
              <a:rPr lang="fr-FR" dirty="0">
                <a:solidFill>
                  <a:srgbClr val="FFFF00"/>
                </a:solidFill>
                <a:latin typeface="Arial Black" pitchFamily="34" charset="0"/>
              </a:rPr>
              <a:t>Elle est constituée: Protéines (60%), et lipides 40%</a:t>
            </a:r>
          </a:p>
        </p:txBody>
      </p:sp>
      <p:sp>
        <p:nvSpPr>
          <p:cNvPr id="4" name="ZoneTexte 3"/>
          <p:cNvSpPr txBox="1"/>
          <p:nvPr/>
        </p:nvSpPr>
        <p:spPr>
          <a:xfrm>
            <a:off x="0" y="1357298"/>
            <a:ext cx="10358478" cy="2031325"/>
          </a:xfrm>
          <a:prstGeom prst="rect">
            <a:avLst/>
          </a:prstGeom>
          <a:noFill/>
        </p:spPr>
        <p:txBody>
          <a:bodyPr wrap="square" rtlCol="0">
            <a:spAutoFit/>
          </a:bodyPr>
          <a:lstStyle/>
          <a:p>
            <a:r>
              <a:rPr lang="fr-FR" dirty="0">
                <a:solidFill>
                  <a:srgbClr val="FFFF00"/>
                </a:solidFill>
                <a:latin typeface="Arial Black" pitchFamily="34" charset="0"/>
              </a:rPr>
              <a:t>Elle a une épaisseur d'environ 6,0 à 7,5 nm </a:t>
            </a:r>
            <a:r>
              <a:rPr lang="fr-FR" dirty="0" smtClean="0">
                <a:solidFill>
                  <a:srgbClr val="FFFF00"/>
                </a:solidFill>
                <a:latin typeface="Arial Black" pitchFamily="34" charset="0"/>
              </a:rPr>
              <a:t>.</a:t>
            </a:r>
          </a:p>
          <a:p>
            <a:r>
              <a:rPr lang="fr-FR" dirty="0" smtClean="0">
                <a:solidFill>
                  <a:srgbClr val="FFFF00"/>
                </a:solidFill>
                <a:latin typeface="Arial Black" pitchFamily="34" charset="0"/>
              </a:rPr>
              <a:t> </a:t>
            </a:r>
            <a:r>
              <a:rPr lang="fr-FR" dirty="0">
                <a:solidFill>
                  <a:srgbClr val="FFFF00"/>
                </a:solidFill>
                <a:latin typeface="Arial Black" pitchFamily="34" charset="0"/>
              </a:rPr>
              <a:t>Elle contient de nombreuses </a:t>
            </a:r>
            <a:r>
              <a:rPr lang="fr-FR" dirty="0" smtClean="0">
                <a:solidFill>
                  <a:srgbClr val="FFFF00"/>
                </a:solidFill>
                <a:latin typeface="Arial Black" pitchFamily="34" charset="0"/>
              </a:rPr>
              <a:t>protéines transmembranaires</a:t>
            </a:r>
            <a:r>
              <a:rPr lang="fr-FR" dirty="0">
                <a:solidFill>
                  <a:srgbClr val="FFFF00"/>
                </a:solidFill>
                <a:latin typeface="Arial Black" pitchFamily="34" charset="0"/>
              </a:rPr>
              <a:t> </a:t>
            </a:r>
          </a:p>
          <a:p>
            <a:r>
              <a:rPr lang="fr-FR" dirty="0" smtClean="0">
                <a:solidFill>
                  <a:srgbClr val="FFFF00"/>
                </a:solidFill>
                <a:latin typeface="Arial Black" pitchFamily="34" charset="0"/>
              </a:rPr>
              <a:t>appelées</a:t>
            </a:r>
            <a:r>
              <a:rPr lang="fr-FR" dirty="0">
                <a:solidFill>
                  <a:srgbClr val="FFFF00"/>
                </a:solidFill>
                <a:latin typeface="Arial Black" pitchFamily="34" charset="0"/>
              </a:rPr>
              <a:t> </a:t>
            </a:r>
            <a:r>
              <a:rPr lang="fr-FR" dirty="0" err="1">
                <a:solidFill>
                  <a:srgbClr val="FFFF00"/>
                </a:solidFill>
                <a:latin typeface="Arial Black" pitchFamily="34" charset="0"/>
              </a:rPr>
              <a:t>porines</a:t>
            </a:r>
            <a:r>
              <a:rPr lang="fr-FR" dirty="0">
                <a:solidFill>
                  <a:srgbClr val="FFFF00"/>
                </a:solidFill>
                <a:latin typeface="Arial Black" pitchFamily="34" charset="0"/>
              </a:rPr>
              <a:t> </a:t>
            </a:r>
            <a:r>
              <a:rPr lang="fr-FR" dirty="0" smtClean="0">
                <a:solidFill>
                  <a:srgbClr val="FFFF00"/>
                </a:solidFill>
                <a:latin typeface="Arial Black" pitchFamily="34" charset="0"/>
              </a:rPr>
              <a:t>:  </a:t>
            </a:r>
            <a:r>
              <a:rPr lang="fr-FR" dirty="0">
                <a:solidFill>
                  <a:srgbClr val="FFFF00"/>
                </a:solidFill>
                <a:latin typeface="Arial Black" pitchFamily="34" charset="0"/>
              </a:rPr>
              <a:t>canaux larges d'environ 2 à 3 nm dans la </a:t>
            </a:r>
            <a:r>
              <a:rPr lang="fr-FR" dirty="0" smtClean="0">
                <a:solidFill>
                  <a:srgbClr val="FFFF00"/>
                </a:solidFill>
                <a:latin typeface="Arial Black" pitchFamily="34" charset="0"/>
              </a:rPr>
              <a:t>membrane</a:t>
            </a:r>
          </a:p>
          <a:p>
            <a:r>
              <a:rPr lang="fr-FR" dirty="0" smtClean="0">
                <a:solidFill>
                  <a:srgbClr val="FFFF00"/>
                </a:solidFill>
                <a:latin typeface="Arial Black" pitchFamily="34" charset="0"/>
              </a:rPr>
              <a:t> </a:t>
            </a:r>
            <a:r>
              <a:rPr lang="fr-FR" dirty="0">
                <a:solidFill>
                  <a:srgbClr val="FFFF00"/>
                </a:solidFill>
                <a:latin typeface="Arial Black" pitchFamily="34" charset="0"/>
              </a:rPr>
              <a:t>et permettent la circulation d'espèces </a:t>
            </a:r>
            <a:r>
              <a:rPr lang="fr-FR" dirty="0" smtClean="0">
                <a:solidFill>
                  <a:srgbClr val="FFFF00"/>
                </a:solidFill>
                <a:latin typeface="Arial Black" pitchFamily="34" charset="0"/>
              </a:rPr>
              <a:t>chimiques :</a:t>
            </a:r>
          </a:p>
          <a:p>
            <a:r>
              <a:rPr lang="fr-FR" dirty="0">
                <a:solidFill>
                  <a:srgbClr val="FFFF00"/>
                </a:solidFill>
                <a:latin typeface="Arial Black" pitchFamily="34" charset="0"/>
              </a:rPr>
              <a:t> — </a:t>
            </a:r>
            <a:r>
              <a:rPr lang="fr-FR" dirty="0" smtClean="0">
                <a:solidFill>
                  <a:srgbClr val="FFFF00"/>
                </a:solidFill>
                <a:latin typeface="Arial Black" pitchFamily="34" charset="0"/>
              </a:rPr>
              <a:t>ions,</a:t>
            </a:r>
            <a:r>
              <a:rPr lang="fr-FR" dirty="0">
                <a:solidFill>
                  <a:srgbClr val="FFFF00"/>
                </a:solidFill>
                <a:latin typeface="Arial Black" pitchFamily="34" charset="0"/>
              </a:rPr>
              <a:t> molécules — de quelques </a:t>
            </a:r>
            <a:r>
              <a:rPr lang="fr-FR" dirty="0" err="1">
                <a:solidFill>
                  <a:srgbClr val="FFFF00"/>
                </a:solidFill>
                <a:latin typeface="Arial Black" pitchFamily="34" charset="0"/>
              </a:rPr>
              <a:t>kilodaltons</a:t>
            </a:r>
            <a:r>
              <a:rPr lang="fr-FR" dirty="0">
                <a:solidFill>
                  <a:srgbClr val="FFFF00"/>
                </a:solidFill>
                <a:latin typeface="Arial Black" pitchFamily="34" charset="0"/>
              </a:rPr>
              <a:t>  </a:t>
            </a:r>
            <a:r>
              <a:rPr lang="fr-FR" dirty="0" smtClean="0">
                <a:solidFill>
                  <a:srgbClr val="FFFF00"/>
                </a:solidFill>
                <a:latin typeface="Arial Black" pitchFamily="34" charset="0"/>
              </a:rPr>
              <a:t>( - 10 </a:t>
            </a:r>
            <a:r>
              <a:rPr lang="fr-FR" dirty="0" err="1" smtClean="0">
                <a:solidFill>
                  <a:srgbClr val="FFFF00"/>
                </a:solidFill>
                <a:latin typeface="Arial Black" pitchFamily="34" charset="0"/>
              </a:rPr>
              <a:t>Kda</a:t>
            </a:r>
            <a:r>
              <a:rPr lang="fr-FR" dirty="0" smtClean="0">
                <a:solidFill>
                  <a:srgbClr val="FFFF00"/>
                </a:solidFill>
                <a:latin typeface="Arial Black" pitchFamily="34" charset="0"/>
              </a:rPr>
              <a:t>)</a:t>
            </a:r>
          </a:p>
          <a:p>
            <a:r>
              <a:rPr lang="fr-FR" dirty="0" smtClean="0">
                <a:solidFill>
                  <a:srgbClr val="FFFF00"/>
                </a:solidFill>
                <a:latin typeface="Arial Black" pitchFamily="34" charset="0"/>
              </a:rPr>
              <a:t>Les </a:t>
            </a:r>
            <a:r>
              <a:rPr lang="fr-FR" dirty="0">
                <a:solidFill>
                  <a:srgbClr val="FFFF00"/>
                </a:solidFill>
                <a:latin typeface="Arial Black" pitchFamily="34" charset="0"/>
              </a:rPr>
              <a:t>molécules plus grosses peuvent traverser cette membrane </a:t>
            </a:r>
            <a:r>
              <a:rPr lang="fr-FR" dirty="0" smtClean="0">
                <a:solidFill>
                  <a:srgbClr val="FFFF00"/>
                </a:solidFill>
                <a:latin typeface="Arial Black" pitchFamily="34" charset="0"/>
              </a:rPr>
              <a:t>par</a:t>
            </a:r>
          </a:p>
          <a:p>
            <a:r>
              <a:rPr lang="fr-FR" dirty="0">
                <a:solidFill>
                  <a:srgbClr val="FFFF00"/>
                </a:solidFill>
                <a:latin typeface="Arial Black" pitchFamily="34" charset="0"/>
              </a:rPr>
              <a:t> transport </a:t>
            </a:r>
            <a:r>
              <a:rPr lang="fr-FR" dirty="0" smtClean="0">
                <a:solidFill>
                  <a:srgbClr val="FFFF00"/>
                </a:solidFill>
                <a:latin typeface="Arial Black" pitchFamily="34" charset="0"/>
              </a:rPr>
              <a:t>actif (</a:t>
            </a:r>
            <a:r>
              <a:rPr lang="fr-FR" dirty="0">
                <a:solidFill>
                  <a:srgbClr val="FFFF00"/>
                </a:solidFill>
                <a:latin typeface="Arial Black" pitchFamily="34" charset="0"/>
              </a:rPr>
              <a:t>  protéines de transport </a:t>
            </a:r>
            <a:r>
              <a:rPr lang="fr-FR" dirty="0" smtClean="0">
                <a:solidFill>
                  <a:srgbClr val="FFFF00"/>
                </a:solidFill>
                <a:latin typeface="Arial Black" pitchFamily="34" charset="0"/>
              </a:rPr>
              <a:t>membranaire mitochondriales)</a:t>
            </a:r>
          </a:p>
        </p:txBody>
      </p:sp>
      <p:pic>
        <p:nvPicPr>
          <p:cNvPr id="5" name="Picture 2"/>
          <p:cNvPicPr>
            <a:picLocks noChangeAspect="1" noChangeArrowheads="1"/>
          </p:cNvPicPr>
          <p:nvPr/>
        </p:nvPicPr>
        <p:blipFill>
          <a:blip r:embed="rId2"/>
          <a:srcRect/>
          <a:stretch>
            <a:fillRect/>
          </a:stretch>
        </p:blipFill>
        <p:spPr bwMode="auto">
          <a:xfrm>
            <a:off x="1142976" y="3400451"/>
            <a:ext cx="7143800" cy="37433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28662" y="142852"/>
            <a:ext cx="3857652" cy="369332"/>
          </a:xfrm>
          <a:prstGeom prst="rect">
            <a:avLst/>
          </a:prstGeom>
          <a:noFill/>
        </p:spPr>
        <p:txBody>
          <a:bodyPr wrap="square" rtlCol="0">
            <a:spAutoFit/>
          </a:bodyPr>
          <a:lstStyle/>
          <a:p>
            <a:r>
              <a:rPr lang="fr-FR" dirty="0" smtClean="0">
                <a:solidFill>
                  <a:srgbClr val="FFFF00"/>
                </a:solidFill>
                <a:latin typeface="Arial Black" pitchFamily="34" charset="0"/>
              </a:rPr>
              <a:t>La membrane interne</a:t>
            </a:r>
            <a:endParaRPr lang="fr-FR" dirty="0">
              <a:solidFill>
                <a:srgbClr val="FFFF00"/>
              </a:solidFill>
              <a:latin typeface="Arial Black" pitchFamily="34" charset="0"/>
            </a:endParaRPr>
          </a:p>
        </p:txBody>
      </p:sp>
      <p:sp>
        <p:nvSpPr>
          <p:cNvPr id="4" name="ZoneTexte 3"/>
          <p:cNvSpPr txBox="1"/>
          <p:nvPr/>
        </p:nvSpPr>
        <p:spPr>
          <a:xfrm>
            <a:off x="428596" y="571480"/>
            <a:ext cx="5929354" cy="2308324"/>
          </a:xfrm>
          <a:prstGeom prst="rect">
            <a:avLst/>
          </a:prstGeom>
          <a:noFill/>
        </p:spPr>
        <p:txBody>
          <a:bodyPr wrap="square" rtlCol="0">
            <a:spAutoFit/>
          </a:bodyPr>
          <a:lstStyle/>
          <a:p>
            <a:r>
              <a:rPr lang="fr-FR" dirty="0">
                <a:solidFill>
                  <a:srgbClr val="FFFF00"/>
                </a:solidFill>
                <a:latin typeface="Arial Black" pitchFamily="34" charset="0"/>
              </a:rPr>
              <a:t>Contient plus de protéines </a:t>
            </a:r>
            <a:r>
              <a:rPr lang="fr-FR" dirty="0" smtClean="0">
                <a:solidFill>
                  <a:srgbClr val="FFFF00"/>
                </a:solidFill>
                <a:latin typeface="Arial Black" pitchFamily="34" charset="0"/>
              </a:rPr>
              <a:t>que</a:t>
            </a:r>
          </a:p>
          <a:p>
            <a:r>
              <a:rPr lang="fr-FR" dirty="0" smtClean="0">
                <a:solidFill>
                  <a:srgbClr val="FFFF00"/>
                </a:solidFill>
                <a:latin typeface="Arial Black" pitchFamily="34" charset="0"/>
              </a:rPr>
              <a:t> </a:t>
            </a:r>
            <a:r>
              <a:rPr lang="fr-FR" dirty="0">
                <a:solidFill>
                  <a:srgbClr val="FFFF00"/>
                </a:solidFill>
                <a:latin typeface="Arial Black" pitchFamily="34" charset="0"/>
              </a:rPr>
              <a:t>la </a:t>
            </a:r>
            <a:r>
              <a:rPr lang="fr-FR" dirty="0" smtClean="0">
                <a:solidFill>
                  <a:srgbClr val="FFFF00"/>
                </a:solidFill>
                <a:latin typeface="Arial Black" pitchFamily="34" charset="0"/>
              </a:rPr>
              <a:t>membrane </a:t>
            </a:r>
            <a:r>
              <a:rPr lang="fr-FR" dirty="0">
                <a:solidFill>
                  <a:srgbClr val="FFFF00"/>
                </a:solidFill>
                <a:latin typeface="Arial Black" pitchFamily="34" charset="0"/>
              </a:rPr>
              <a:t>externe</a:t>
            </a:r>
          </a:p>
          <a:p>
            <a:r>
              <a:rPr lang="fr-FR" dirty="0">
                <a:solidFill>
                  <a:srgbClr val="FFFF00"/>
                </a:solidFill>
                <a:latin typeface="Arial Black" pitchFamily="34" charset="0"/>
              </a:rPr>
              <a:t>• Dépourvue de cholestérol </a:t>
            </a:r>
            <a:r>
              <a:rPr lang="fr-FR" dirty="0" smtClean="0">
                <a:solidFill>
                  <a:srgbClr val="FFFF00"/>
                </a:solidFill>
                <a:latin typeface="Arial Black" pitchFamily="34" charset="0"/>
              </a:rPr>
              <a:t>mais</a:t>
            </a:r>
          </a:p>
          <a:p>
            <a:r>
              <a:rPr lang="fr-FR" dirty="0" smtClean="0">
                <a:solidFill>
                  <a:srgbClr val="FFFF00"/>
                </a:solidFill>
                <a:latin typeface="Arial Black" pitchFamily="34" charset="0"/>
              </a:rPr>
              <a:t> </a:t>
            </a:r>
            <a:r>
              <a:rPr lang="fr-FR" dirty="0">
                <a:solidFill>
                  <a:srgbClr val="FFFF00"/>
                </a:solidFill>
                <a:latin typeface="Arial Black" pitchFamily="34" charset="0"/>
              </a:rPr>
              <a:t>riche en </a:t>
            </a:r>
            <a:r>
              <a:rPr lang="fr-FR" dirty="0" err="1" smtClean="0">
                <a:solidFill>
                  <a:srgbClr val="FFFF00"/>
                </a:solidFill>
                <a:latin typeface="Arial Black" pitchFamily="34" charset="0"/>
              </a:rPr>
              <a:t>cardiolipine</a:t>
            </a:r>
            <a:r>
              <a:rPr lang="fr-FR" dirty="0" smtClean="0">
                <a:solidFill>
                  <a:srgbClr val="FFFF00"/>
                </a:solidFill>
                <a:latin typeface="Arial Black" pitchFamily="34" charset="0"/>
              </a:rPr>
              <a:t>(DPG)</a:t>
            </a:r>
            <a:endParaRPr lang="fr-FR" dirty="0">
              <a:solidFill>
                <a:srgbClr val="FFFF00"/>
              </a:solidFill>
              <a:latin typeface="Arial Black" pitchFamily="34" charset="0"/>
            </a:endParaRPr>
          </a:p>
          <a:p>
            <a:r>
              <a:rPr lang="fr-FR" dirty="0">
                <a:solidFill>
                  <a:srgbClr val="FFFF00"/>
                </a:solidFill>
                <a:latin typeface="Arial Black" pitchFamily="34" charset="0"/>
              </a:rPr>
              <a:t>• Riche en transporteurs et </a:t>
            </a:r>
            <a:r>
              <a:rPr lang="fr-FR" dirty="0" smtClean="0">
                <a:solidFill>
                  <a:srgbClr val="FFFF00"/>
                </a:solidFill>
                <a:latin typeface="Arial Black" pitchFamily="34" charset="0"/>
              </a:rPr>
              <a:t>complexes</a:t>
            </a:r>
          </a:p>
          <a:p>
            <a:r>
              <a:rPr lang="fr-FR" dirty="0" smtClean="0">
                <a:solidFill>
                  <a:srgbClr val="FFFF00"/>
                </a:solidFill>
                <a:latin typeface="Arial Black" pitchFamily="34" charset="0"/>
              </a:rPr>
              <a:t> </a:t>
            </a:r>
            <a:r>
              <a:rPr lang="fr-FR" dirty="0">
                <a:solidFill>
                  <a:srgbClr val="FFFF00"/>
                </a:solidFill>
                <a:latin typeface="Arial Black" pitchFamily="34" charset="0"/>
              </a:rPr>
              <a:t>protéiques</a:t>
            </a:r>
          </a:p>
          <a:p>
            <a:r>
              <a:rPr lang="fr-FR" dirty="0">
                <a:solidFill>
                  <a:srgbClr val="FFFF00"/>
                </a:solidFill>
                <a:latin typeface="Arial Black" pitchFamily="34" charset="0"/>
              </a:rPr>
              <a:t>enzymatiques</a:t>
            </a:r>
          </a:p>
          <a:p>
            <a:r>
              <a:rPr lang="fr-FR" dirty="0">
                <a:solidFill>
                  <a:srgbClr val="FFFF00"/>
                </a:solidFill>
                <a:latin typeface="Arial Black" pitchFamily="34" charset="0"/>
              </a:rPr>
              <a:t>• Faible fluidité (passage actif</a:t>
            </a:r>
            <a:r>
              <a:rPr lang="fr-FR" dirty="0"/>
              <a:t>)</a:t>
            </a:r>
          </a:p>
        </p:txBody>
      </p:sp>
      <p:sp>
        <p:nvSpPr>
          <p:cNvPr id="5" name="ZoneTexte 4"/>
          <p:cNvSpPr txBox="1"/>
          <p:nvPr/>
        </p:nvSpPr>
        <p:spPr>
          <a:xfrm>
            <a:off x="642910" y="3558321"/>
            <a:ext cx="8715436" cy="2862322"/>
          </a:xfrm>
          <a:prstGeom prst="rect">
            <a:avLst/>
          </a:prstGeom>
          <a:noFill/>
        </p:spPr>
        <p:txBody>
          <a:bodyPr wrap="square" rtlCol="0">
            <a:spAutoFit/>
          </a:bodyPr>
          <a:lstStyle/>
          <a:p>
            <a:r>
              <a:rPr lang="fr-FR" dirty="0" smtClean="0">
                <a:solidFill>
                  <a:srgbClr val="FFFF00"/>
                </a:solidFill>
                <a:latin typeface="Arial Black" pitchFamily="34" charset="0"/>
              </a:rPr>
              <a:t>Morphologie/</a:t>
            </a:r>
          </a:p>
          <a:p>
            <a:endParaRPr lang="fr-FR" dirty="0">
              <a:solidFill>
                <a:srgbClr val="FFFF00"/>
              </a:solidFill>
              <a:latin typeface="Arial Black" pitchFamily="34" charset="0"/>
            </a:endParaRPr>
          </a:p>
          <a:p>
            <a:r>
              <a:rPr lang="fr-FR" dirty="0">
                <a:solidFill>
                  <a:srgbClr val="FFFF00"/>
                </a:solidFill>
                <a:latin typeface="Arial Black" pitchFamily="34" charset="0"/>
              </a:rPr>
              <a:t>• Elle est formée </a:t>
            </a:r>
            <a:r>
              <a:rPr lang="fr-FR" dirty="0" err="1" smtClean="0">
                <a:solidFill>
                  <a:srgbClr val="FFFF00"/>
                </a:solidFill>
                <a:latin typeface="Arial Black" pitchFamily="34" charset="0"/>
              </a:rPr>
              <a:t>crêtes,dirigés</a:t>
            </a:r>
            <a:r>
              <a:rPr lang="fr-FR" dirty="0" smtClean="0">
                <a:solidFill>
                  <a:srgbClr val="FFFF00"/>
                </a:solidFill>
                <a:latin typeface="Arial Black" pitchFamily="34" charset="0"/>
              </a:rPr>
              <a:t> </a:t>
            </a:r>
            <a:r>
              <a:rPr lang="fr-FR" dirty="0">
                <a:solidFill>
                  <a:srgbClr val="FFFF00"/>
                </a:solidFill>
                <a:latin typeface="Arial Black" pitchFamily="34" charset="0"/>
              </a:rPr>
              <a:t>vers l’intérieur de </a:t>
            </a:r>
            <a:r>
              <a:rPr lang="fr-FR" dirty="0" smtClean="0">
                <a:solidFill>
                  <a:srgbClr val="FFFF00"/>
                </a:solidFill>
                <a:latin typeface="Arial Black" pitchFamily="34" charset="0"/>
              </a:rPr>
              <a:t>la mitochondrie et </a:t>
            </a:r>
            <a:r>
              <a:rPr lang="fr-FR" dirty="0">
                <a:solidFill>
                  <a:srgbClr val="FFFF00"/>
                </a:solidFill>
                <a:latin typeface="Arial Black" pitchFamily="34" charset="0"/>
              </a:rPr>
              <a:t>Le nombre de crêtes </a:t>
            </a:r>
            <a:r>
              <a:rPr lang="fr-FR" dirty="0" err="1" smtClean="0">
                <a:solidFill>
                  <a:srgbClr val="FFFF00"/>
                </a:solidFill>
                <a:latin typeface="Arial Black" pitchFamily="34" charset="0"/>
              </a:rPr>
              <a:t>varieselon</a:t>
            </a:r>
            <a:r>
              <a:rPr lang="fr-FR" dirty="0" smtClean="0">
                <a:solidFill>
                  <a:srgbClr val="FFFF00"/>
                </a:solidFill>
                <a:latin typeface="Arial Black" pitchFamily="34" charset="0"/>
              </a:rPr>
              <a:t> l’</a:t>
            </a:r>
            <a:r>
              <a:rPr lang="fr-FR" dirty="0" err="1" smtClean="0">
                <a:solidFill>
                  <a:srgbClr val="FFFF00"/>
                </a:solidFill>
                <a:latin typeface="Arial Black" pitchFamily="34" charset="0"/>
              </a:rPr>
              <a:t>activitémitochondriale</a:t>
            </a:r>
            <a:r>
              <a:rPr lang="fr-FR" dirty="0" smtClean="0">
                <a:solidFill>
                  <a:srgbClr val="FFFF00"/>
                </a:solidFill>
                <a:latin typeface="Arial Black" pitchFamily="34" charset="0"/>
              </a:rPr>
              <a:t> </a:t>
            </a:r>
            <a:r>
              <a:rPr lang="fr-FR" dirty="0">
                <a:solidFill>
                  <a:srgbClr val="FFFF00"/>
                </a:solidFill>
                <a:latin typeface="Arial Black" pitchFamily="34" charset="0"/>
              </a:rPr>
              <a:t>(</a:t>
            </a:r>
            <a:r>
              <a:rPr lang="fr-FR" dirty="0" err="1" smtClean="0">
                <a:solidFill>
                  <a:srgbClr val="FFFF00"/>
                </a:solidFill>
                <a:latin typeface="Arial Black" pitchFamily="34" charset="0"/>
              </a:rPr>
              <a:t>respirationcellulaire</a:t>
            </a:r>
            <a:r>
              <a:rPr lang="fr-FR" dirty="0">
                <a:solidFill>
                  <a:srgbClr val="FFFF00"/>
                </a:solidFill>
                <a:latin typeface="Arial Black" pitchFamily="34" charset="0"/>
              </a:rPr>
              <a:t>, oxydation des</a:t>
            </a:r>
          </a:p>
          <a:p>
            <a:r>
              <a:rPr lang="fr-FR" dirty="0">
                <a:solidFill>
                  <a:srgbClr val="FFFF00"/>
                </a:solidFill>
                <a:latin typeface="Arial Black" pitchFamily="34" charset="0"/>
              </a:rPr>
              <a:t>acides gras…).</a:t>
            </a:r>
          </a:p>
          <a:p>
            <a:r>
              <a:rPr lang="fr-FR" dirty="0">
                <a:solidFill>
                  <a:srgbClr val="FFFF00"/>
                </a:solidFill>
                <a:latin typeface="Arial Black" pitchFamily="34" charset="0"/>
              </a:rPr>
              <a:t>• Les crêtes se présentent</a:t>
            </a:r>
          </a:p>
          <a:p>
            <a:r>
              <a:rPr lang="fr-FR" dirty="0">
                <a:solidFill>
                  <a:srgbClr val="FFFF00"/>
                </a:solidFill>
                <a:latin typeface="Arial Black" pitchFamily="34" charset="0"/>
              </a:rPr>
              <a:t>sous des formes très variées</a:t>
            </a:r>
            <a:r>
              <a:rPr lang="fr-FR" dirty="0" smtClean="0">
                <a:solidFill>
                  <a:srgbClr val="FFFF00"/>
                </a:solidFill>
                <a:latin typeface="Arial Black" pitchFamily="34" charset="0"/>
              </a:rPr>
              <a:t>: </a:t>
            </a:r>
            <a:r>
              <a:rPr lang="fr-FR" dirty="0">
                <a:solidFill>
                  <a:srgbClr val="FFFF00"/>
                </a:solidFill>
                <a:latin typeface="Arial Black" pitchFamily="34" charset="0"/>
              </a:rPr>
              <a:t>En forme de </a:t>
            </a:r>
            <a:r>
              <a:rPr lang="fr-FR" dirty="0" smtClean="0">
                <a:solidFill>
                  <a:srgbClr val="FFFF00"/>
                </a:solidFill>
                <a:latin typeface="Arial Black" pitchFamily="34" charset="0"/>
              </a:rPr>
              <a:t>bouteilles aplaties ,</a:t>
            </a:r>
            <a:r>
              <a:rPr lang="fr-FR" dirty="0" err="1" smtClean="0">
                <a:solidFill>
                  <a:srgbClr val="FFFF00"/>
                </a:solidFill>
                <a:latin typeface="Arial Black" pitchFamily="34" charset="0"/>
              </a:rPr>
              <a:t>Sacculaires</a:t>
            </a:r>
            <a:r>
              <a:rPr lang="fr-FR" dirty="0" smtClean="0">
                <a:solidFill>
                  <a:srgbClr val="FFFF00"/>
                </a:solidFill>
                <a:latin typeface="Arial Black" pitchFamily="34" charset="0"/>
              </a:rPr>
              <a:t> ,Lamellaires </a:t>
            </a:r>
            <a:r>
              <a:rPr lang="fr-FR" dirty="0">
                <a:solidFill>
                  <a:srgbClr val="FFFF00"/>
                </a:solidFill>
                <a:latin typeface="Arial Black" pitchFamily="34" charset="0"/>
              </a:rPr>
              <a:t>comme dans </a:t>
            </a:r>
            <a:r>
              <a:rPr lang="fr-FR" dirty="0" smtClean="0">
                <a:solidFill>
                  <a:srgbClr val="FFFF00"/>
                </a:solidFill>
                <a:latin typeface="Arial Black" pitchFamily="34" charset="0"/>
              </a:rPr>
              <a:t>les </a:t>
            </a:r>
            <a:r>
              <a:rPr lang="fr-FR" dirty="0" err="1" smtClean="0">
                <a:solidFill>
                  <a:srgbClr val="FFFF00"/>
                </a:solidFill>
                <a:latin typeface="Arial Black" pitchFamily="34" charset="0"/>
              </a:rPr>
              <a:t>myosites,Tubulaires</a:t>
            </a:r>
            <a:r>
              <a:rPr lang="fr-FR" dirty="0">
                <a:solidFill>
                  <a:srgbClr val="FFFF00"/>
                </a:solidFill>
                <a:latin typeface="Arial Black" pitchFamily="34" charset="0"/>
              </a:rPr>
              <a:t>, dans les cellules </a:t>
            </a:r>
            <a:r>
              <a:rPr lang="fr-FR" dirty="0" smtClean="0">
                <a:solidFill>
                  <a:srgbClr val="FFFF00"/>
                </a:solidFill>
                <a:latin typeface="Arial Black" pitchFamily="34" charset="0"/>
              </a:rPr>
              <a:t>qui secrètent </a:t>
            </a:r>
            <a:r>
              <a:rPr lang="fr-FR" dirty="0">
                <a:solidFill>
                  <a:srgbClr val="FFFF00"/>
                </a:solidFill>
                <a:latin typeface="Arial Black" pitchFamily="34" charset="0"/>
              </a:rPr>
              <a:t>des stéroïde</a:t>
            </a:r>
            <a:r>
              <a:rPr lang="fr-FR" dirty="0">
                <a:latin typeface="Arial Black" pitchFamily="34" charset="0"/>
              </a:rPr>
              <a: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286116" y="1000108"/>
            <a:ext cx="6143668" cy="4429156"/>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0" y="714356"/>
            <a:ext cx="3214710" cy="4000528"/>
          </a:xfrm>
          <a:prstGeom prst="rect">
            <a:avLst/>
          </a:prstGeom>
          <a:noFill/>
          <a:ln w="9525">
            <a:noFill/>
            <a:miter lim="800000"/>
            <a:headEnd/>
            <a:tailEnd/>
          </a:ln>
          <a:effectLst/>
        </p:spPr>
      </p:pic>
      <p:sp>
        <p:nvSpPr>
          <p:cNvPr id="5" name="ZoneTexte 4"/>
          <p:cNvSpPr txBox="1"/>
          <p:nvPr/>
        </p:nvSpPr>
        <p:spPr>
          <a:xfrm>
            <a:off x="500034" y="6286520"/>
            <a:ext cx="9072626" cy="369332"/>
          </a:xfrm>
          <a:prstGeom prst="rect">
            <a:avLst/>
          </a:prstGeom>
          <a:noFill/>
        </p:spPr>
        <p:txBody>
          <a:bodyPr wrap="square" rtlCol="0">
            <a:spAutoFit/>
          </a:bodyPr>
          <a:lstStyle/>
          <a:p>
            <a:r>
              <a:rPr lang="fr-FR" dirty="0" smtClean="0"/>
              <a:t>VDAC : pore anionique voltage </a:t>
            </a:r>
            <a:r>
              <a:rPr lang="fr-FR" dirty="0" err="1" smtClean="0"/>
              <a:t>dependant</a:t>
            </a:r>
            <a:r>
              <a:rPr lang="fr-FR" dirty="0" smtClean="0"/>
              <a:t>    PTP : </a:t>
            </a:r>
            <a:r>
              <a:rPr lang="fr-FR" dirty="0" err="1" smtClean="0"/>
              <a:t>Permeability</a:t>
            </a:r>
            <a:r>
              <a:rPr lang="fr-FR" dirty="0" smtClean="0"/>
              <a:t> transition pore </a:t>
            </a:r>
            <a:endParaRPr lang="fr-FR" dirty="0"/>
          </a:p>
        </p:txBody>
      </p:sp>
      <p:sp>
        <p:nvSpPr>
          <p:cNvPr id="6" name="ZoneTexte 5"/>
          <p:cNvSpPr txBox="1"/>
          <p:nvPr/>
        </p:nvSpPr>
        <p:spPr>
          <a:xfrm>
            <a:off x="-50045" y="5425875"/>
            <a:ext cx="3979103" cy="646331"/>
          </a:xfrm>
          <a:prstGeom prst="rect">
            <a:avLst/>
          </a:prstGeom>
          <a:noFill/>
        </p:spPr>
        <p:txBody>
          <a:bodyPr wrap="none" rtlCol="0">
            <a:spAutoFit/>
          </a:bodyPr>
          <a:lstStyle/>
          <a:p>
            <a:r>
              <a:rPr lang="fr-FR" dirty="0">
                <a:solidFill>
                  <a:srgbClr val="FFC000"/>
                </a:solidFill>
              </a:rPr>
              <a:t>Grâce aux crêtes, la membrane interne</a:t>
            </a:r>
          </a:p>
          <a:p>
            <a:r>
              <a:rPr lang="fr-FR" dirty="0">
                <a:solidFill>
                  <a:srgbClr val="FFC000"/>
                </a:solidFill>
              </a:rPr>
              <a:t>est multiplie par cinq</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214290"/>
            <a:ext cx="7786742" cy="6709529"/>
          </a:xfrm>
          <a:prstGeom prst="rect">
            <a:avLst/>
          </a:prstGeom>
        </p:spPr>
        <p:txBody>
          <a:bodyPr wrap="square">
            <a:spAutoFit/>
          </a:bodyPr>
          <a:lstStyle/>
          <a:p>
            <a:r>
              <a:rPr lang="fr-FR" dirty="0">
                <a:solidFill>
                  <a:srgbClr val="FFFF00"/>
                </a:solidFill>
                <a:latin typeface="Arial Black" pitchFamily="34" charset="0"/>
              </a:rPr>
              <a:t>Composition Membrane </a:t>
            </a:r>
            <a:r>
              <a:rPr lang="fr-FR" dirty="0" smtClean="0">
                <a:solidFill>
                  <a:srgbClr val="FFFF00"/>
                </a:solidFill>
                <a:latin typeface="Arial Black" pitchFamily="34" charset="0"/>
              </a:rPr>
              <a:t>interne: </a:t>
            </a:r>
          </a:p>
          <a:p>
            <a:r>
              <a:rPr lang="fr-FR" dirty="0">
                <a:solidFill>
                  <a:srgbClr val="FFFF00"/>
                </a:solidFill>
                <a:latin typeface="Arial Black" pitchFamily="34" charset="0"/>
              </a:rPr>
              <a:t>I</a:t>
            </a:r>
            <a:r>
              <a:rPr lang="fr-FR" dirty="0" smtClean="0">
                <a:solidFill>
                  <a:srgbClr val="FFFF00"/>
                </a:solidFill>
                <a:latin typeface="Arial Black" pitchFamily="34" charset="0"/>
              </a:rPr>
              <a:t>mperméable </a:t>
            </a:r>
            <a:r>
              <a:rPr lang="fr-FR" dirty="0">
                <a:solidFill>
                  <a:srgbClr val="FFFF00"/>
                </a:solidFill>
                <a:latin typeface="Arial Black" pitchFamily="34" charset="0"/>
              </a:rPr>
              <a:t>aux:</a:t>
            </a:r>
          </a:p>
          <a:p>
            <a:r>
              <a:rPr lang="fr-FR" dirty="0">
                <a:solidFill>
                  <a:srgbClr val="FFFF00"/>
                </a:solidFill>
                <a:latin typeface="Arial Black" pitchFamily="34" charset="0"/>
              </a:rPr>
              <a:t>- Protons, aux coenzymes (NAD et NADH2), aux nucléotides</a:t>
            </a:r>
          </a:p>
          <a:p>
            <a:r>
              <a:rPr lang="fr-FR" dirty="0">
                <a:solidFill>
                  <a:srgbClr val="FFFF00"/>
                </a:solidFill>
                <a:latin typeface="Arial Black" pitchFamily="34" charset="0"/>
              </a:rPr>
              <a:t>(AMP,ADP,ATP,GDP,GTP), au </a:t>
            </a:r>
            <a:r>
              <a:rPr lang="fr-FR" dirty="0" err="1">
                <a:solidFill>
                  <a:srgbClr val="FFFF00"/>
                </a:solidFill>
                <a:latin typeface="Arial Black" pitchFamily="34" charset="0"/>
              </a:rPr>
              <a:t>malate</a:t>
            </a:r>
            <a:r>
              <a:rPr lang="fr-FR" dirty="0">
                <a:solidFill>
                  <a:srgbClr val="FFFF00"/>
                </a:solidFill>
                <a:latin typeface="Arial Black" pitchFamily="34" charset="0"/>
              </a:rPr>
              <a:t>, au fumarate, </a:t>
            </a:r>
            <a:r>
              <a:rPr lang="fr-FR" dirty="0" smtClean="0">
                <a:solidFill>
                  <a:srgbClr val="FFFF00"/>
                </a:solidFill>
                <a:latin typeface="Arial Black" pitchFamily="34" charset="0"/>
              </a:rPr>
              <a:t>à</a:t>
            </a:r>
            <a:endParaRPr lang="fr-FR" dirty="0">
              <a:solidFill>
                <a:srgbClr val="FFFF00"/>
              </a:solidFill>
              <a:latin typeface="Arial Black" pitchFamily="34" charset="0"/>
            </a:endParaRPr>
          </a:p>
          <a:p>
            <a:r>
              <a:rPr lang="fr-FR" dirty="0">
                <a:solidFill>
                  <a:srgbClr val="FFFF00"/>
                </a:solidFill>
                <a:latin typeface="Arial Black" pitchFamily="34" charset="0"/>
              </a:rPr>
              <a:t>l’</a:t>
            </a:r>
            <a:r>
              <a:rPr lang="fr-FR" dirty="0" err="1">
                <a:solidFill>
                  <a:srgbClr val="FFFF00"/>
                </a:solidFill>
                <a:latin typeface="Arial Black" pitchFamily="34" charset="0"/>
              </a:rPr>
              <a:t>oxaloacétate</a:t>
            </a:r>
            <a:r>
              <a:rPr lang="fr-FR" dirty="0">
                <a:solidFill>
                  <a:srgbClr val="FFFF00"/>
                </a:solidFill>
                <a:latin typeface="Arial Black" pitchFamily="34" charset="0"/>
              </a:rPr>
              <a:t>…</a:t>
            </a:r>
          </a:p>
          <a:p>
            <a:r>
              <a:rPr lang="fr-FR" sz="1600" dirty="0">
                <a:solidFill>
                  <a:srgbClr val="FFFF00"/>
                </a:solidFill>
                <a:latin typeface="Arial Black" pitchFamily="34" charset="0"/>
              </a:rPr>
              <a:t>Un soixante de protéines constituent la MI elles sont en </a:t>
            </a:r>
            <a:r>
              <a:rPr lang="fr-FR" sz="1600" dirty="0" smtClean="0">
                <a:solidFill>
                  <a:srgbClr val="FFFF00"/>
                </a:solidFill>
                <a:latin typeface="Arial Black" pitchFamily="34" charset="0"/>
              </a:rPr>
              <a:t>majorité :</a:t>
            </a:r>
            <a:endParaRPr lang="fr-FR" sz="1600" dirty="0">
              <a:solidFill>
                <a:srgbClr val="FFFF00"/>
              </a:solidFill>
              <a:latin typeface="Arial Black" pitchFamily="34" charset="0"/>
            </a:endParaRPr>
          </a:p>
          <a:p>
            <a:r>
              <a:rPr lang="fr-FR" dirty="0">
                <a:solidFill>
                  <a:srgbClr val="FFFF00"/>
                </a:solidFill>
                <a:latin typeface="Arial Black" pitchFamily="34" charset="0"/>
              </a:rPr>
              <a:t>hydrophobes:</a:t>
            </a:r>
          </a:p>
          <a:p>
            <a:r>
              <a:rPr lang="fr-FR" dirty="0">
                <a:solidFill>
                  <a:srgbClr val="FFFF00"/>
                </a:solidFill>
                <a:latin typeface="Arial Black" pitchFamily="34" charset="0"/>
              </a:rPr>
              <a:t>- Cytochromes P450: son site actif est localise dans la matrice,</a:t>
            </a:r>
          </a:p>
          <a:p>
            <a:r>
              <a:rPr lang="fr-FR" dirty="0">
                <a:solidFill>
                  <a:srgbClr val="FFFF00"/>
                </a:solidFill>
                <a:latin typeface="Arial Black" pitchFamily="34" charset="0"/>
              </a:rPr>
              <a:t>enzymes de la synthèse des hormones stéroïdes.</a:t>
            </a:r>
          </a:p>
          <a:p>
            <a:r>
              <a:rPr lang="fr-FR" dirty="0">
                <a:solidFill>
                  <a:srgbClr val="FFFF00"/>
                </a:solidFill>
                <a:latin typeface="Arial Black" pitchFamily="34" charset="0"/>
              </a:rPr>
              <a:t>- </a:t>
            </a:r>
            <a:r>
              <a:rPr lang="fr-FR" dirty="0" err="1">
                <a:solidFill>
                  <a:srgbClr val="FFFF00"/>
                </a:solidFill>
                <a:latin typeface="Arial Black" pitchFamily="34" charset="0"/>
              </a:rPr>
              <a:t>Adrenoxine</a:t>
            </a:r>
            <a:r>
              <a:rPr lang="fr-FR" dirty="0">
                <a:solidFill>
                  <a:srgbClr val="FFFF00"/>
                </a:solidFill>
                <a:latin typeface="Arial Black" pitchFamily="34" charset="0"/>
              </a:rPr>
              <a:t> et d’</a:t>
            </a:r>
            <a:r>
              <a:rPr lang="fr-FR" dirty="0" err="1">
                <a:solidFill>
                  <a:srgbClr val="FFFF00"/>
                </a:solidFill>
                <a:latin typeface="Arial Black" pitchFamily="34" charset="0"/>
              </a:rPr>
              <a:t>adrenoxine</a:t>
            </a:r>
            <a:r>
              <a:rPr lang="fr-FR" dirty="0">
                <a:solidFill>
                  <a:srgbClr val="FFFF00"/>
                </a:solidFill>
                <a:latin typeface="Arial Black" pitchFamily="34" charset="0"/>
              </a:rPr>
              <a:t> réductase, transports des électrons</a:t>
            </a:r>
          </a:p>
          <a:p>
            <a:r>
              <a:rPr lang="fr-FR" dirty="0">
                <a:solidFill>
                  <a:srgbClr val="FFFF00"/>
                </a:solidFill>
                <a:latin typeface="Arial Black" pitchFamily="34" charset="0"/>
              </a:rPr>
              <a:t>entre le NAPDH et le cytochrome P450</a:t>
            </a:r>
          </a:p>
          <a:p>
            <a:pPr>
              <a:buFontTx/>
              <a:buChar char="-"/>
            </a:pPr>
            <a:r>
              <a:rPr lang="fr-FR" dirty="0" smtClean="0">
                <a:solidFill>
                  <a:srgbClr val="FFFF00"/>
                </a:solidFill>
                <a:latin typeface="Arial Black" pitchFamily="34" charset="0"/>
              </a:rPr>
              <a:t>Les </a:t>
            </a:r>
            <a:r>
              <a:rPr lang="fr-FR" dirty="0">
                <a:solidFill>
                  <a:srgbClr val="FFFF00"/>
                </a:solidFill>
                <a:latin typeface="Arial Black" pitchFamily="34" charset="0"/>
              </a:rPr>
              <a:t>antiports </a:t>
            </a:r>
            <a:r>
              <a:rPr lang="fr-FR" dirty="0" smtClean="0">
                <a:solidFill>
                  <a:srgbClr val="FFFF00"/>
                </a:solidFill>
                <a:latin typeface="Arial Black" pitchFamily="34" charset="0"/>
              </a:rPr>
              <a:t>ATP/ADP</a:t>
            </a:r>
          </a:p>
          <a:p>
            <a:r>
              <a:rPr lang="fr-FR" dirty="0">
                <a:solidFill>
                  <a:srgbClr val="FFFF00"/>
                </a:solidFill>
                <a:latin typeface="Arial Black" pitchFamily="34" charset="0"/>
              </a:rPr>
              <a:t>- Les antiports </a:t>
            </a:r>
            <a:r>
              <a:rPr lang="fr-FR" dirty="0" err="1">
                <a:solidFill>
                  <a:srgbClr val="FFFF00"/>
                </a:solidFill>
                <a:latin typeface="Arial Black" pitchFamily="34" charset="0"/>
              </a:rPr>
              <a:t>malate</a:t>
            </a:r>
            <a:r>
              <a:rPr lang="fr-FR" dirty="0">
                <a:solidFill>
                  <a:srgbClr val="FFFF00"/>
                </a:solidFill>
                <a:latin typeface="Arial Black" pitchFamily="34" charset="0"/>
              </a:rPr>
              <a:t>/Pi, transfère de </a:t>
            </a:r>
            <a:r>
              <a:rPr lang="fr-FR" dirty="0" err="1">
                <a:solidFill>
                  <a:srgbClr val="FFFF00"/>
                </a:solidFill>
                <a:latin typeface="Arial Black" pitchFamily="34" charset="0"/>
              </a:rPr>
              <a:t>malate</a:t>
            </a:r>
            <a:r>
              <a:rPr lang="fr-FR" dirty="0">
                <a:solidFill>
                  <a:srgbClr val="FFFF00"/>
                </a:solidFill>
                <a:latin typeface="Arial Black" pitchFamily="34" charset="0"/>
              </a:rPr>
              <a:t> d’origine</a:t>
            </a:r>
          </a:p>
          <a:p>
            <a:r>
              <a:rPr lang="fr-FR" dirty="0">
                <a:solidFill>
                  <a:srgbClr val="FFFF00"/>
                </a:solidFill>
                <a:latin typeface="Arial Black" pitchFamily="34" charset="0"/>
              </a:rPr>
              <a:t>matricielle vers l’espace </a:t>
            </a:r>
            <a:r>
              <a:rPr lang="fr-FR" dirty="0" err="1">
                <a:solidFill>
                  <a:srgbClr val="FFFF00"/>
                </a:solidFill>
                <a:latin typeface="Arial Black" pitchFamily="34" charset="0"/>
              </a:rPr>
              <a:t>intermembranaire</a:t>
            </a:r>
            <a:endParaRPr lang="fr-FR" dirty="0">
              <a:solidFill>
                <a:srgbClr val="FFFF00"/>
              </a:solidFill>
              <a:latin typeface="Arial Black" pitchFamily="34" charset="0"/>
            </a:endParaRPr>
          </a:p>
          <a:p>
            <a:r>
              <a:rPr lang="fr-FR" dirty="0">
                <a:solidFill>
                  <a:srgbClr val="FFFF00"/>
                </a:solidFill>
                <a:latin typeface="Arial Black" pitchFamily="34" charset="0"/>
              </a:rPr>
              <a:t>- La navette </a:t>
            </a:r>
            <a:r>
              <a:rPr lang="fr-FR" dirty="0" err="1">
                <a:solidFill>
                  <a:srgbClr val="FFFF00"/>
                </a:solidFill>
                <a:latin typeface="Arial Black" pitchFamily="34" charset="0"/>
              </a:rPr>
              <a:t>malate</a:t>
            </a:r>
            <a:r>
              <a:rPr lang="fr-FR" dirty="0">
                <a:solidFill>
                  <a:srgbClr val="FFFF00"/>
                </a:solidFill>
                <a:latin typeface="Arial Black" pitchFamily="34" charset="0"/>
              </a:rPr>
              <a:t> </a:t>
            </a:r>
            <a:r>
              <a:rPr lang="fr-FR" dirty="0" err="1">
                <a:solidFill>
                  <a:srgbClr val="FFFF00"/>
                </a:solidFill>
                <a:latin typeface="Arial Black" pitchFamily="34" charset="0"/>
              </a:rPr>
              <a:t>aspartate</a:t>
            </a:r>
            <a:r>
              <a:rPr lang="fr-FR" dirty="0">
                <a:solidFill>
                  <a:srgbClr val="FFFF00"/>
                </a:solidFill>
                <a:latin typeface="Arial Black" pitchFamily="34" charset="0"/>
              </a:rPr>
              <a:t>: forme par la perméase </a:t>
            </a:r>
            <a:r>
              <a:rPr lang="fr-FR" dirty="0" err="1" smtClean="0">
                <a:solidFill>
                  <a:srgbClr val="FFFF00"/>
                </a:solidFill>
                <a:latin typeface="Arial Black" pitchFamily="34" charset="0"/>
              </a:rPr>
              <a:t>malate</a:t>
            </a:r>
            <a:r>
              <a:rPr lang="fr-FR" dirty="0" smtClean="0">
                <a:solidFill>
                  <a:srgbClr val="FFFF00"/>
                </a:solidFill>
                <a:latin typeface="Arial Black" pitchFamily="34" charset="0"/>
              </a:rPr>
              <a:t>/ </a:t>
            </a:r>
            <a:r>
              <a:rPr lang="el-GR" dirty="0" smtClean="0">
                <a:solidFill>
                  <a:srgbClr val="FFFF00"/>
                </a:solidFill>
                <a:latin typeface="Arial Black" pitchFamily="34" charset="0"/>
              </a:rPr>
              <a:t>α</a:t>
            </a:r>
            <a:r>
              <a:rPr lang="fr-FR" dirty="0" err="1" smtClean="0">
                <a:solidFill>
                  <a:srgbClr val="FFFF00"/>
                </a:solidFill>
                <a:latin typeface="Arial Black" pitchFamily="34" charset="0"/>
              </a:rPr>
              <a:t>cetoglutarate</a:t>
            </a:r>
            <a:r>
              <a:rPr lang="fr-FR" dirty="0" smtClean="0">
                <a:solidFill>
                  <a:srgbClr val="FFFF00"/>
                </a:solidFill>
                <a:latin typeface="Arial Black" pitchFamily="34" charset="0"/>
              </a:rPr>
              <a:t> </a:t>
            </a:r>
            <a:r>
              <a:rPr lang="fr-FR" dirty="0">
                <a:solidFill>
                  <a:srgbClr val="FFFF00"/>
                </a:solidFill>
                <a:latin typeface="Arial Black" pitchFamily="34" charset="0"/>
              </a:rPr>
              <a:t>et </a:t>
            </a:r>
            <a:r>
              <a:rPr lang="fr-FR" dirty="0" err="1">
                <a:solidFill>
                  <a:srgbClr val="FFFF00"/>
                </a:solidFill>
                <a:latin typeface="Arial Black" pitchFamily="34" charset="0"/>
              </a:rPr>
              <a:t>aspartate</a:t>
            </a:r>
            <a:r>
              <a:rPr lang="fr-FR" dirty="0">
                <a:solidFill>
                  <a:srgbClr val="FFFF00"/>
                </a:solidFill>
                <a:latin typeface="Arial Black" pitchFamily="34" charset="0"/>
              </a:rPr>
              <a:t>/glutamate. Elle transfère le </a:t>
            </a:r>
            <a:r>
              <a:rPr lang="fr-FR" dirty="0" err="1" smtClean="0">
                <a:solidFill>
                  <a:srgbClr val="FFFF00"/>
                </a:solidFill>
                <a:latin typeface="Arial Black" pitchFamily="34" charset="0"/>
              </a:rPr>
              <a:t>malate</a:t>
            </a:r>
            <a:r>
              <a:rPr lang="fr-FR" dirty="0" smtClean="0">
                <a:solidFill>
                  <a:srgbClr val="FFFF00"/>
                </a:solidFill>
                <a:latin typeface="Arial Black" pitchFamily="34" charset="0"/>
              </a:rPr>
              <a:t> en </a:t>
            </a:r>
            <a:r>
              <a:rPr lang="fr-FR" dirty="0">
                <a:solidFill>
                  <a:srgbClr val="FFFF00"/>
                </a:solidFill>
                <a:latin typeface="Arial Black" pitchFamily="34" charset="0"/>
              </a:rPr>
              <a:t>direction la matrice</a:t>
            </a:r>
          </a:p>
          <a:p>
            <a:r>
              <a:rPr lang="fr-FR" dirty="0">
                <a:solidFill>
                  <a:srgbClr val="FFFF00"/>
                </a:solidFill>
                <a:latin typeface="Arial Black" pitchFamily="34" charset="0"/>
              </a:rPr>
              <a:t>- La navette glycérol-phosphate: elle transfère les électrons </a:t>
            </a:r>
            <a:r>
              <a:rPr lang="fr-FR" dirty="0" smtClean="0">
                <a:solidFill>
                  <a:srgbClr val="FFFF00"/>
                </a:solidFill>
                <a:latin typeface="Arial Black" pitchFamily="34" charset="0"/>
              </a:rPr>
              <a:t>du NADH</a:t>
            </a:r>
            <a:r>
              <a:rPr lang="fr-FR" dirty="0">
                <a:solidFill>
                  <a:srgbClr val="FFFF00"/>
                </a:solidFill>
                <a:latin typeface="Arial Black" pitchFamily="34" charset="0"/>
              </a:rPr>
              <a:t>+ </a:t>
            </a:r>
            <a:r>
              <a:rPr lang="fr-FR" dirty="0" smtClean="0">
                <a:solidFill>
                  <a:srgbClr val="FFFF00"/>
                </a:solidFill>
                <a:latin typeface="Arial Black" pitchFamily="34" charset="0"/>
              </a:rPr>
              <a:t>à l’</a:t>
            </a:r>
            <a:r>
              <a:rPr lang="fr-FR" dirty="0" err="1" smtClean="0">
                <a:solidFill>
                  <a:srgbClr val="FFFF00"/>
                </a:solidFill>
                <a:latin typeface="Arial Black" pitchFamily="34" charset="0"/>
              </a:rPr>
              <a:t>ubiquinone</a:t>
            </a:r>
            <a:r>
              <a:rPr lang="fr-FR" dirty="0" smtClean="0">
                <a:solidFill>
                  <a:srgbClr val="FFFF00"/>
                </a:solidFill>
                <a:latin typeface="Arial Black" pitchFamily="34" charset="0"/>
              </a:rPr>
              <a:t> </a:t>
            </a:r>
            <a:r>
              <a:rPr lang="fr-FR" dirty="0">
                <a:solidFill>
                  <a:srgbClr val="FFFF00"/>
                </a:solidFill>
                <a:latin typeface="Arial Black" pitchFamily="34" charset="0"/>
              </a:rPr>
              <a:t>(</a:t>
            </a:r>
            <a:r>
              <a:rPr lang="fr-FR" dirty="0" err="1">
                <a:solidFill>
                  <a:srgbClr val="FFFF00"/>
                </a:solidFill>
                <a:latin typeface="Arial Black" pitchFamily="34" charset="0"/>
              </a:rPr>
              <a:t>CoQ</a:t>
            </a:r>
            <a:r>
              <a:rPr lang="fr-FR" dirty="0">
                <a:solidFill>
                  <a:srgbClr val="FFFF00"/>
                </a:solidFill>
                <a:latin typeface="Arial Black" pitchFamily="34" charset="0"/>
              </a:rPr>
              <a:t>) situe dans la MI</a:t>
            </a:r>
          </a:p>
          <a:p>
            <a:r>
              <a:rPr lang="fr-FR" dirty="0">
                <a:solidFill>
                  <a:srgbClr val="FFFF00"/>
                </a:solidFill>
                <a:latin typeface="Arial Black" pitchFamily="34" charset="0"/>
              </a:rPr>
              <a:t>• Des </a:t>
            </a:r>
            <a:r>
              <a:rPr lang="fr-FR" dirty="0" err="1">
                <a:solidFill>
                  <a:srgbClr val="FFFF00"/>
                </a:solidFill>
                <a:latin typeface="Arial Black" pitchFamily="34" charset="0"/>
              </a:rPr>
              <a:t>symports</a:t>
            </a:r>
            <a:r>
              <a:rPr lang="fr-FR" dirty="0">
                <a:solidFill>
                  <a:srgbClr val="FFFF00"/>
                </a:solidFill>
                <a:latin typeface="Arial Black" pitchFamily="34" charset="0"/>
              </a:rPr>
              <a:t> métabolites/H+ comme les pyruvate et le</a:t>
            </a:r>
          </a:p>
          <a:p>
            <a:r>
              <a:rPr lang="fr-FR" dirty="0">
                <a:solidFill>
                  <a:srgbClr val="FFFF00"/>
                </a:solidFill>
                <a:latin typeface="Arial Black" pitchFamily="34" charset="0"/>
              </a:rPr>
              <a:t>phosphate</a:t>
            </a:r>
          </a:p>
          <a:p>
            <a:r>
              <a:rPr lang="fr-FR" dirty="0">
                <a:solidFill>
                  <a:srgbClr val="FFFF00"/>
                </a:solidFill>
                <a:latin typeface="Arial Black" pitchFamily="34" charset="0"/>
              </a:rPr>
              <a:t>• Des canaux ioniques Na, K, Ca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1485</Words>
  <Application>Microsoft Office PowerPoint</Application>
  <PresentationFormat>Affichage à l'écran (4:3)</PresentationFormat>
  <Paragraphs>199</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Débit</vt:lpstr>
      <vt:lpstr>Mitochondrie </vt:lpstr>
      <vt:lpstr>Mitochondrie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Mitochondrie</dc:title>
  <dc:creator>Maison</dc:creator>
  <cp:lastModifiedBy>Maison</cp:lastModifiedBy>
  <cp:revision>41</cp:revision>
  <dcterms:created xsi:type="dcterms:W3CDTF">2015-11-28T17:23:57Z</dcterms:created>
  <dcterms:modified xsi:type="dcterms:W3CDTF">2015-11-28T23:07:02Z</dcterms:modified>
</cp:coreProperties>
</file>