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510" y="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36EADA0-7B1E-4B67-97FC-9E015AF85637}" type="datetimeFigureOut">
              <a:rPr lang="fr-FR" smtClean="0"/>
              <a:pPr/>
              <a:t>04/11/2015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783C42A-895A-4FB9-829A-3CBCF24EB529}"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36EADA0-7B1E-4B67-97FC-9E015AF85637}" type="datetimeFigureOut">
              <a:rPr lang="fr-FR" smtClean="0"/>
              <a:pPr/>
              <a:t>04/11/2015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783C42A-895A-4FB9-829A-3CBCF24EB52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36EADA0-7B1E-4B67-97FC-9E015AF85637}" type="datetimeFigureOut">
              <a:rPr lang="fr-FR" smtClean="0"/>
              <a:pPr/>
              <a:t>04/11/2015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783C42A-895A-4FB9-829A-3CBCF24EB52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36EADA0-7B1E-4B67-97FC-9E015AF85637}" type="datetimeFigureOut">
              <a:rPr lang="fr-FR" smtClean="0"/>
              <a:pPr/>
              <a:t>04/11/2015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783C42A-895A-4FB9-829A-3CBCF24EB52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36EADA0-7B1E-4B67-97FC-9E015AF85637}" type="datetimeFigureOut">
              <a:rPr lang="fr-FR" smtClean="0"/>
              <a:pPr/>
              <a:t>04/11/2015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783C42A-895A-4FB9-829A-3CBCF24EB529}"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36EADA0-7B1E-4B67-97FC-9E015AF85637}" type="datetimeFigureOut">
              <a:rPr lang="fr-FR" smtClean="0"/>
              <a:pPr/>
              <a:t>04/11/2015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783C42A-895A-4FB9-829A-3CBCF24EB52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36EADA0-7B1E-4B67-97FC-9E015AF85637}" type="datetimeFigureOut">
              <a:rPr lang="fr-FR" smtClean="0"/>
              <a:pPr/>
              <a:t>04/11/2015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783C42A-895A-4FB9-829A-3CBCF24EB52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36EADA0-7B1E-4B67-97FC-9E015AF85637}" type="datetimeFigureOut">
              <a:rPr lang="fr-FR" smtClean="0"/>
              <a:pPr/>
              <a:t>04/11/2015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783C42A-895A-4FB9-829A-3CBCF24EB52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36EADA0-7B1E-4B67-97FC-9E015AF85637}" type="datetimeFigureOut">
              <a:rPr lang="fr-FR" smtClean="0"/>
              <a:pPr/>
              <a:t>04/11/2015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783C42A-895A-4FB9-829A-3CBCF24EB52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36EADA0-7B1E-4B67-97FC-9E015AF85637}" type="datetimeFigureOut">
              <a:rPr lang="fr-FR" smtClean="0"/>
              <a:pPr/>
              <a:t>04/11/2015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783C42A-895A-4FB9-829A-3CBCF24EB52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36EADA0-7B1E-4B67-97FC-9E015AF85637}" type="datetimeFigureOut">
              <a:rPr lang="fr-FR" smtClean="0"/>
              <a:pPr/>
              <a:t>04/11/2015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783C42A-895A-4FB9-829A-3CBCF24EB52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6EADA0-7B1E-4B67-97FC-9E015AF85637}" type="datetimeFigureOut">
              <a:rPr lang="fr-FR" smtClean="0"/>
              <a:pPr/>
              <a:t>04/11/2015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83C42A-895A-4FB9-829A-3CBCF24EB52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3999" cy="6858000"/>
          </a:xfrm>
        </p:spPr>
        <p:txBody>
          <a:bodyPr>
            <a:normAutofit/>
          </a:bodyPr>
          <a:lstStyle/>
          <a:p>
            <a:r>
              <a:rPr lang="en-US" b="1" dirty="0">
                <a:solidFill>
                  <a:srgbClr val="0070C0"/>
                </a:solidFill>
              </a:rPr>
              <a:t>University of Bejaia</a:t>
            </a:r>
            <a:endParaRPr lang="fr-FR" dirty="0">
              <a:solidFill>
                <a:srgbClr val="0070C0"/>
              </a:solidFill>
            </a:endParaRPr>
          </a:p>
          <a:p>
            <a:r>
              <a:rPr lang="en-US" b="1" dirty="0">
                <a:solidFill>
                  <a:srgbClr val="0070C0"/>
                </a:solidFill>
              </a:rPr>
              <a:t>Faculty of Languages and Letters</a:t>
            </a:r>
            <a:endParaRPr lang="fr-FR" dirty="0">
              <a:solidFill>
                <a:srgbClr val="0070C0"/>
              </a:solidFill>
            </a:endParaRPr>
          </a:p>
          <a:p>
            <a:r>
              <a:rPr lang="en-US" b="1" dirty="0">
                <a:solidFill>
                  <a:srgbClr val="0070C0"/>
                </a:solidFill>
              </a:rPr>
              <a:t>Department of English</a:t>
            </a:r>
            <a:endParaRPr lang="fr-FR" dirty="0">
              <a:solidFill>
                <a:srgbClr val="0070C0"/>
              </a:solidFill>
            </a:endParaRPr>
          </a:p>
          <a:p>
            <a:endParaRPr lang="en-US" b="1" dirty="0" smtClean="0"/>
          </a:p>
          <a:p>
            <a:r>
              <a:rPr lang="en-US" b="1" dirty="0" smtClean="0">
                <a:solidFill>
                  <a:srgbClr val="0070C0"/>
                </a:solidFill>
              </a:rPr>
              <a:t>Subject</a:t>
            </a:r>
            <a:r>
              <a:rPr lang="en-US" b="1" dirty="0">
                <a:solidFill>
                  <a:srgbClr val="0070C0"/>
                </a:solidFill>
              </a:rPr>
              <a:t>:   </a:t>
            </a:r>
            <a:r>
              <a:rPr lang="en-US" dirty="0" smtClean="0">
                <a:solidFill>
                  <a:srgbClr val="0070C0"/>
                </a:solidFill>
              </a:rPr>
              <a:t>ESP/EAP</a:t>
            </a:r>
          </a:p>
          <a:p>
            <a:endParaRPr lang="fr-FR" dirty="0"/>
          </a:p>
          <a:p>
            <a:r>
              <a:rPr lang="en-US" b="1" dirty="0">
                <a:solidFill>
                  <a:srgbClr val="FF0000"/>
                </a:solidFill>
              </a:rPr>
              <a:t> </a:t>
            </a:r>
            <a:endParaRPr lang="fr-FR" dirty="0">
              <a:solidFill>
                <a:srgbClr val="FF0000"/>
              </a:solidFill>
            </a:endParaRPr>
          </a:p>
          <a:p>
            <a:r>
              <a:rPr lang="en-US" b="1" dirty="0">
                <a:solidFill>
                  <a:srgbClr val="FF0000"/>
                </a:solidFill>
              </a:rPr>
              <a:t>File one: introduction to ESP</a:t>
            </a:r>
            <a:endParaRPr lang="fr-FR" dirty="0">
              <a:solidFill>
                <a:srgbClr val="FF0000"/>
              </a:solidFill>
            </a:endParaRPr>
          </a:p>
          <a:p>
            <a:endParaRPr lang="fr-FR"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III- Emergence of ESP</a:t>
            </a:r>
            <a:endParaRPr lang="fr-FR" dirty="0">
              <a:solidFill>
                <a:srgbClr val="FF0000"/>
              </a:solidFill>
            </a:endParaRPr>
          </a:p>
        </p:txBody>
      </p:sp>
      <p:sp>
        <p:nvSpPr>
          <p:cNvPr id="3" name="Espace réservé du contenu 2"/>
          <p:cNvSpPr>
            <a:spLocks noGrp="1"/>
          </p:cNvSpPr>
          <p:nvPr>
            <p:ph idx="1"/>
          </p:nvPr>
        </p:nvSpPr>
        <p:spPr/>
        <p:txBody>
          <a:bodyPr>
            <a:normAutofit/>
          </a:bodyPr>
          <a:lstStyle/>
          <a:p>
            <a:pPr>
              <a:buNone/>
            </a:pPr>
            <a:r>
              <a:rPr lang="en-US" b="1" i="1" dirty="0"/>
              <a:t>The developments made in the field of educational </a:t>
            </a:r>
            <a:r>
              <a:rPr lang="en-US" b="1" i="1" dirty="0" smtClean="0"/>
              <a:t>psychology</a:t>
            </a:r>
          </a:p>
          <a:p>
            <a:pPr>
              <a:buNone/>
            </a:pPr>
            <a:r>
              <a:rPr lang="en-US" dirty="0" smtClean="0"/>
              <a:t>the </a:t>
            </a:r>
            <a:r>
              <a:rPr lang="en-US" dirty="0"/>
              <a:t>importance of learners’ needs and attitudes to the effectiveness of learning, and strongly contributed to teachers and course developers’ interest in the needs of the learners. </a:t>
            </a:r>
            <a:endParaRPr lang="fr-FR" dirty="0"/>
          </a:p>
          <a:p>
            <a:pPr>
              <a:buNone/>
            </a:pP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857232"/>
          </a:xfrm>
        </p:spPr>
        <p:txBody>
          <a:bodyPr>
            <a:normAutofit/>
          </a:bodyPr>
          <a:lstStyle/>
          <a:p>
            <a:pPr algn="l"/>
            <a:r>
              <a:rPr lang="fr-FR" dirty="0" smtClean="0">
                <a:solidFill>
                  <a:srgbClr val="FF0000"/>
                </a:solidFill>
              </a:rPr>
              <a:t>Classifications of ESP: </a:t>
            </a:r>
            <a:r>
              <a:rPr lang="fr-FR" dirty="0" err="1" smtClean="0">
                <a:solidFill>
                  <a:srgbClr val="FF0000"/>
                </a:solidFill>
              </a:rPr>
              <a:t>Tree</a:t>
            </a:r>
            <a:r>
              <a:rPr lang="fr-FR" dirty="0" smtClean="0">
                <a:solidFill>
                  <a:srgbClr val="FF0000"/>
                </a:solidFill>
              </a:rPr>
              <a:t> Diagramme</a:t>
            </a:r>
            <a:endParaRPr lang="fr-FR" dirty="0">
              <a:solidFill>
                <a:srgbClr val="FF0000"/>
              </a:solidFill>
            </a:endParaRPr>
          </a:p>
        </p:txBody>
      </p:sp>
      <p:pic>
        <p:nvPicPr>
          <p:cNvPr id="4" name="Espace réservé du contenu 3"/>
          <p:cNvPicPr>
            <a:picLocks noGrp="1"/>
          </p:cNvPicPr>
          <p:nvPr>
            <p:ph idx="1"/>
          </p:nvPr>
        </p:nvPicPr>
        <p:blipFill>
          <a:blip r:embed="rId2"/>
          <a:srcRect/>
          <a:stretch>
            <a:fillRect/>
          </a:stretch>
        </p:blipFill>
        <p:spPr bwMode="auto">
          <a:xfrm>
            <a:off x="0" y="928670"/>
            <a:ext cx="9144000" cy="59293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pPr algn="ctr">
              <a:buNone/>
            </a:pPr>
            <a:endParaRPr lang="fr-FR" dirty="0" smtClean="0"/>
          </a:p>
          <a:p>
            <a:pPr algn="ctr">
              <a:buNone/>
            </a:pPr>
            <a:endParaRPr lang="fr-FR" dirty="0"/>
          </a:p>
          <a:p>
            <a:pPr algn="ctr">
              <a:buNone/>
            </a:pPr>
            <a:endParaRPr lang="fr-FR" dirty="0" smtClean="0"/>
          </a:p>
          <a:p>
            <a:pPr algn="ctr">
              <a:buNone/>
            </a:pPr>
            <a:endParaRPr lang="fr-FR" dirty="0"/>
          </a:p>
          <a:p>
            <a:pPr algn="ctr">
              <a:buNone/>
            </a:pPr>
            <a:r>
              <a:rPr lang="fr-FR" sz="6000" dirty="0" err="1" smtClean="0">
                <a:solidFill>
                  <a:srgbClr val="FF0000"/>
                </a:solidFill>
              </a:rPr>
              <a:t>Thank</a:t>
            </a:r>
            <a:r>
              <a:rPr lang="fr-FR" sz="6000" dirty="0" smtClean="0">
                <a:solidFill>
                  <a:srgbClr val="FF0000"/>
                </a:solidFill>
              </a:rPr>
              <a:t> </a:t>
            </a:r>
            <a:r>
              <a:rPr lang="fr-FR" sz="6000" dirty="0" err="1" smtClean="0">
                <a:solidFill>
                  <a:srgbClr val="FF0000"/>
                </a:solidFill>
              </a:rPr>
              <a:t>you</a:t>
            </a:r>
            <a:endParaRPr lang="fr-FR" sz="6000"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0"/>
            <a:ext cx="8229600" cy="1000132"/>
          </a:xfrm>
        </p:spPr>
        <p:txBody>
          <a:bodyPr/>
          <a:lstStyle/>
          <a:p>
            <a:r>
              <a:rPr lang="fr-FR" dirty="0" err="1" smtClean="0">
                <a:solidFill>
                  <a:srgbClr val="FF0000"/>
                </a:solidFill>
              </a:rPr>
              <a:t>Definition</a:t>
            </a:r>
            <a:endParaRPr lang="fr-FR" dirty="0">
              <a:solidFill>
                <a:srgbClr val="FF0000"/>
              </a:solidFill>
            </a:endParaRPr>
          </a:p>
        </p:txBody>
      </p:sp>
      <p:sp>
        <p:nvSpPr>
          <p:cNvPr id="3" name="Espace réservé du contenu 2"/>
          <p:cNvSpPr>
            <a:spLocks noGrp="1"/>
          </p:cNvSpPr>
          <p:nvPr>
            <p:ph idx="1"/>
          </p:nvPr>
        </p:nvSpPr>
        <p:spPr>
          <a:xfrm>
            <a:off x="0" y="1142984"/>
            <a:ext cx="9144000" cy="5715016"/>
          </a:xfrm>
        </p:spPr>
        <p:txBody>
          <a:bodyPr/>
          <a:lstStyle/>
          <a:p>
            <a:pPr algn="just">
              <a:buNone/>
            </a:pPr>
            <a:r>
              <a:rPr lang="en-GB" sz="4000" dirty="0"/>
              <a:t>Since its appearance fifty years ago, the concept of ESP has known continuous evolutions and refinements narrowing down in perspective at times and widening at others. What comes in the following is a review of the main ESP definitions to which most reference has been made in the last three decades. </a:t>
            </a:r>
            <a:endParaRPr lang="fr-FR" sz="4000" dirty="0"/>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011222"/>
          </a:xfrm>
        </p:spPr>
        <p:txBody>
          <a:bodyPr/>
          <a:lstStyle/>
          <a:p>
            <a:r>
              <a:rPr lang="fr-FR" dirty="0" smtClean="0">
                <a:solidFill>
                  <a:srgbClr val="FF0000"/>
                </a:solidFill>
              </a:rPr>
              <a:t>1- </a:t>
            </a:r>
            <a:r>
              <a:rPr lang="en-US" dirty="0" smtClean="0">
                <a:solidFill>
                  <a:srgbClr val="FF0000"/>
                </a:solidFill>
              </a:rPr>
              <a:t>Robinson</a:t>
            </a:r>
            <a:endParaRPr lang="fr-FR" dirty="0">
              <a:solidFill>
                <a:srgbClr val="FF0000"/>
              </a:solidFill>
            </a:endParaRPr>
          </a:p>
        </p:txBody>
      </p:sp>
      <p:sp>
        <p:nvSpPr>
          <p:cNvPr id="3" name="Espace réservé du contenu 2"/>
          <p:cNvSpPr>
            <a:spLocks noGrp="1"/>
          </p:cNvSpPr>
          <p:nvPr>
            <p:ph idx="1"/>
          </p:nvPr>
        </p:nvSpPr>
        <p:spPr>
          <a:xfrm>
            <a:off x="0" y="1142984"/>
            <a:ext cx="9144000" cy="5715016"/>
          </a:xfrm>
        </p:spPr>
        <p:txBody>
          <a:bodyPr>
            <a:normAutofit lnSpcReduction="10000"/>
          </a:bodyPr>
          <a:lstStyle/>
          <a:p>
            <a:pPr algn="just"/>
            <a:r>
              <a:rPr lang="en-US" i="1" dirty="0"/>
              <a:t>“It is a course that is…..purposeful and is aimed at the successful performance of occupational or educational roles. It is based on a rigorous analysis of students’ needs and should be tailor-made. Any ESP course may differ from another in its selection of skills, topics, situations and functions and also language. It is likely to be of a limited duration.</a:t>
            </a:r>
            <a:r>
              <a:rPr lang="en-US" dirty="0"/>
              <a:t>” </a:t>
            </a:r>
            <a:r>
              <a:rPr lang="fr-FR" dirty="0" smtClean="0"/>
              <a:t> </a:t>
            </a:r>
            <a:r>
              <a:rPr lang="en-US" dirty="0" smtClean="0"/>
              <a:t>(</a:t>
            </a:r>
            <a:r>
              <a:rPr lang="en-US" dirty="0"/>
              <a:t>Robinson </a:t>
            </a:r>
            <a:r>
              <a:rPr lang="en-US" dirty="0" smtClean="0"/>
              <a:t>1980, p. </a:t>
            </a:r>
            <a:r>
              <a:rPr lang="en-US" dirty="0"/>
              <a:t>13</a:t>
            </a:r>
            <a:r>
              <a:rPr lang="en-US" dirty="0" smtClean="0"/>
              <a:t>)</a:t>
            </a:r>
          </a:p>
          <a:p>
            <a:pPr algn="just"/>
            <a:r>
              <a:rPr lang="en-US" dirty="0" smtClean="0"/>
              <a:t>Robinson </a:t>
            </a:r>
            <a:r>
              <a:rPr lang="en-US" dirty="0"/>
              <a:t>(1991) </a:t>
            </a:r>
            <a:r>
              <a:rPr lang="en-US" dirty="0" smtClean="0"/>
              <a:t>included </a:t>
            </a:r>
            <a:r>
              <a:rPr lang="en-US" dirty="0"/>
              <a:t>two main features in her definition of ESP: the homogeneity of ESP classes, and the limitedness of ESP classes to adult learners in academic settings or in work settings.</a:t>
            </a:r>
            <a:endParaRPr lang="fr-FR" dirty="0"/>
          </a:p>
          <a:p>
            <a:pPr>
              <a:buNone/>
            </a:pPr>
            <a:endParaRPr lang="fr-FR" dirty="0"/>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solidFill>
                  <a:srgbClr val="FF0000"/>
                </a:solidFill>
              </a:rPr>
              <a:t>Hutchinson and Waters (1987)</a:t>
            </a:r>
            <a:endParaRPr lang="fr-FR" dirty="0">
              <a:solidFill>
                <a:srgbClr val="FF0000"/>
              </a:solidFill>
            </a:endParaRPr>
          </a:p>
        </p:txBody>
      </p:sp>
      <p:sp>
        <p:nvSpPr>
          <p:cNvPr id="3" name="Espace réservé du contenu 2"/>
          <p:cNvSpPr>
            <a:spLocks noGrp="1"/>
          </p:cNvSpPr>
          <p:nvPr>
            <p:ph idx="1"/>
          </p:nvPr>
        </p:nvSpPr>
        <p:spPr/>
        <p:txBody>
          <a:bodyPr>
            <a:normAutofit/>
          </a:bodyPr>
          <a:lstStyle/>
          <a:p>
            <a:pPr>
              <a:buNone/>
            </a:pPr>
            <a:r>
              <a:rPr lang="en-US" dirty="0" smtClean="0"/>
              <a:t>ESP is </a:t>
            </a:r>
            <a:r>
              <a:rPr lang="en-US" dirty="0"/>
              <a:t>an approach </a:t>
            </a:r>
            <a:r>
              <a:rPr lang="en-US" dirty="0" smtClean="0"/>
              <a:t>not </a:t>
            </a:r>
            <a:r>
              <a:rPr lang="en-US" dirty="0"/>
              <a:t>a </a:t>
            </a:r>
            <a:r>
              <a:rPr lang="en-US" dirty="0" smtClean="0"/>
              <a:t>product</a:t>
            </a:r>
          </a:p>
          <a:p>
            <a:pPr>
              <a:buNone/>
            </a:pPr>
            <a:r>
              <a:rPr lang="en-US" dirty="0"/>
              <a:t>	</a:t>
            </a:r>
            <a:r>
              <a:rPr lang="en-US" dirty="0" smtClean="0"/>
              <a:t>- ESP </a:t>
            </a:r>
            <a:r>
              <a:rPr lang="en-US" dirty="0"/>
              <a:t>is not restricted to the teaching of </a:t>
            </a:r>
            <a:r>
              <a:rPr lang="en-US" dirty="0" err="1"/>
              <a:t>specialised</a:t>
            </a:r>
            <a:r>
              <a:rPr lang="en-US" dirty="0"/>
              <a:t> varieties. </a:t>
            </a:r>
            <a:endParaRPr lang="en-US" dirty="0" smtClean="0"/>
          </a:p>
          <a:p>
            <a:pPr>
              <a:buNone/>
            </a:pPr>
            <a:r>
              <a:rPr lang="en-US" dirty="0"/>
              <a:t>	</a:t>
            </a:r>
            <a:r>
              <a:rPr lang="en-US" dirty="0" smtClean="0"/>
              <a:t>- It </a:t>
            </a:r>
            <a:r>
              <a:rPr lang="en-US" dirty="0"/>
              <a:t>is </a:t>
            </a:r>
            <a:r>
              <a:rPr lang="en-US" dirty="0" smtClean="0"/>
              <a:t>not related </a:t>
            </a:r>
            <a:r>
              <a:rPr lang="en-US" dirty="0"/>
              <a:t>to a particular methodology </a:t>
            </a:r>
            <a:r>
              <a:rPr lang="en-US" dirty="0" smtClean="0"/>
              <a:t>nor does it </a:t>
            </a:r>
            <a:r>
              <a:rPr lang="en-US" dirty="0"/>
              <a:t>consist of particular materials. </a:t>
            </a:r>
            <a:endParaRPr lang="en-US" dirty="0" smtClean="0"/>
          </a:p>
          <a:p>
            <a:pPr>
              <a:buNone/>
            </a:pPr>
            <a:r>
              <a:rPr lang="en-US" dirty="0"/>
              <a:t>	</a:t>
            </a:r>
            <a:r>
              <a:rPr lang="en-US" dirty="0" smtClean="0"/>
              <a:t>- ESP </a:t>
            </a:r>
            <a:r>
              <a:rPr lang="en-US" dirty="0"/>
              <a:t>courses have not to be based on the surface features of the language </a:t>
            </a:r>
            <a:r>
              <a:rPr lang="en-US" dirty="0" smtClean="0"/>
              <a:t>but </a:t>
            </a:r>
            <a:r>
              <a:rPr lang="en-US" dirty="0"/>
              <a:t>rather on the underlying </a:t>
            </a:r>
            <a:r>
              <a:rPr lang="en-US" dirty="0" smtClean="0"/>
              <a:t>competence</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solidFill>
                  <a:srgbClr val="FF0000"/>
                </a:solidFill>
              </a:rPr>
              <a:t>Hutchinson and Waters (1987)</a:t>
            </a:r>
            <a:endParaRPr lang="fr-FR" dirty="0">
              <a:solidFill>
                <a:srgbClr val="FF0000"/>
              </a:solidFill>
            </a:endParaRPr>
          </a:p>
        </p:txBody>
      </p:sp>
      <p:sp>
        <p:nvSpPr>
          <p:cNvPr id="3" name="Espace réservé du contenu 2"/>
          <p:cNvSpPr>
            <a:spLocks noGrp="1"/>
          </p:cNvSpPr>
          <p:nvPr>
            <p:ph idx="1"/>
          </p:nvPr>
        </p:nvSpPr>
        <p:spPr/>
        <p:txBody>
          <a:bodyPr>
            <a:normAutofit/>
          </a:bodyPr>
          <a:lstStyle/>
          <a:p>
            <a:pPr>
              <a:buNone/>
            </a:pPr>
            <a:r>
              <a:rPr lang="en-US" sz="4000" dirty="0" smtClean="0"/>
              <a:t>Hutchinson and Waters (1987): </a:t>
            </a:r>
            <a:r>
              <a:rPr lang="en-US" sz="4000" i="1" dirty="0" smtClean="0"/>
              <a:t>an </a:t>
            </a:r>
            <a:r>
              <a:rPr lang="en-US" sz="4000" i="1" dirty="0"/>
              <a:t>approach to language teaching in which all decisions as to content and method are based on the learner’s reason for learning” (1987:19)</a:t>
            </a:r>
            <a:r>
              <a:rPr lang="en-US" sz="4000" dirty="0"/>
              <a:t>. </a:t>
            </a:r>
            <a:endParaRPr lang="fr-FR" sz="4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solidFill>
                  <a:srgbClr val="FF0000"/>
                </a:solidFill>
              </a:rPr>
              <a:t>Dudley-Evans and St. John (1998)</a:t>
            </a:r>
            <a:endParaRPr lang="fr-FR" dirty="0">
              <a:solidFill>
                <a:srgbClr val="FF0000"/>
              </a:solidFill>
            </a:endParaRPr>
          </a:p>
        </p:txBody>
      </p:sp>
      <p:sp>
        <p:nvSpPr>
          <p:cNvPr id="3" name="Espace réservé du contenu 2"/>
          <p:cNvSpPr>
            <a:spLocks noGrp="1"/>
          </p:cNvSpPr>
          <p:nvPr>
            <p:ph idx="1"/>
          </p:nvPr>
        </p:nvSpPr>
        <p:spPr>
          <a:xfrm>
            <a:off x="0" y="1357298"/>
            <a:ext cx="9144000" cy="5500702"/>
          </a:xfrm>
        </p:spPr>
        <p:txBody>
          <a:bodyPr>
            <a:normAutofit fontScale="92500" lnSpcReduction="20000"/>
          </a:bodyPr>
          <a:lstStyle/>
          <a:p>
            <a:pPr>
              <a:buNone/>
            </a:pPr>
            <a:r>
              <a:rPr lang="en-US" dirty="0"/>
              <a:t>In their 1998’s Developments, Dudley-Evans and St. John </a:t>
            </a:r>
            <a:r>
              <a:rPr lang="en-US" dirty="0" smtClean="0"/>
              <a:t>proposed a definition of ESP based on seven main characteristics (absolute and variable):</a:t>
            </a:r>
          </a:p>
          <a:p>
            <a:pPr>
              <a:buNone/>
            </a:pPr>
            <a:endParaRPr lang="en-US" dirty="0" smtClean="0"/>
          </a:p>
          <a:p>
            <a:pPr marL="514350" indent="-514350">
              <a:buAutoNum type="arabicPeriod"/>
            </a:pPr>
            <a:r>
              <a:rPr lang="en-GB" b="1" i="1" dirty="0" smtClean="0">
                <a:solidFill>
                  <a:srgbClr val="0070C0"/>
                </a:solidFill>
              </a:rPr>
              <a:t>Absolute </a:t>
            </a:r>
            <a:r>
              <a:rPr lang="en-GB" b="1" i="1" dirty="0">
                <a:solidFill>
                  <a:srgbClr val="0070C0"/>
                </a:solidFill>
              </a:rPr>
              <a:t>characteristics: </a:t>
            </a:r>
            <a:endParaRPr lang="en-GB" b="1" i="1" dirty="0" smtClean="0">
              <a:solidFill>
                <a:srgbClr val="0070C0"/>
              </a:solidFill>
            </a:endParaRPr>
          </a:p>
          <a:p>
            <a:pPr marL="514350" indent="-514350">
              <a:buNone/>
            </a:pPr>
            <a:endParaRPr lang="fr-FR" dirty="0">
              <a:solidFill>
                <a:srgbClr val="FF0000"/>
              </a:solidFill>
            </a:endParaRPr>
          </a:p>
          <a:p>
            <a:pPr lvl="0"/>
            <a:r>
              <a:rPr lang="en-GB" i="1" dirty="0"/>
              <a:t>ESP is defined to meet specific needs of the learner; </a:t>
            </a:r>
            <a:endParaRPr lang="fr-FR" dirty="0"/>
          </a:p>
          <a:p>
            <a:pPr lvl="0"/>
            <a:r>
              <a:rPr lang="en-GB" i="1" dirty="0"/>
              <a:t>ESP makes use of the underlying methodology and activities of the  disciplines it serves;</a:t>
            </a:r>
            <a:endParaRPr lang="fr-FR" dirty="0"/>
          </a:p>
          <a:p>
            <a:pPr lvl="0"/>
            <a:r>
              <a:rPr lang="en-GB" i="1" dirty="0"/>
              <a:t>ESP is </a:t>
            </a:r>
            <a:r>
              <a:rPr lang="en-GB" i="1" dirty="0" smtClean="0"/>
              <a:t>centred </a:t>
            </a:r>
            <a:r>
              <a:rPr lang="en-GB" i="1" dirty="0"/>
              <a:t>on the language (grammar, lexis, and register), skills, discourse and genres appropriate to these activities. </a:t>
            </a:r>
            <a:endParaRPr lang="fr-FR" dirty="0"/>
          </a:p>
          <a:p>
            <a:pPr>
              <a:buNone/>
            </a:pPr>
            <a:r>
              <a:rPr lang="en-US" dirty="0" smtClean="0"/>
              <a:t> </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solidFill>
                  <a:srgbClr val="FF0000"/>
                </a:solidFill>
              </a:rPr>
              <a:t>Dudley-Evans and St. John (1998)</a:t>
            </a:r>
            <a:endParaRPr lang="fr-FR" dirty="0">
              <a:solidFill>
                <a:srgbClr val="FF0000"/>
              </a:solidFill>
            </a:endParaRPr>
          </a:p>
        </p:txBody>
      </p:sp>
      <p:sp>
        <p:nvSpPr>
          <p:cNvPr id="3" name="Espace réservé du contenu 2"/>
          <p:cNvSpPr>
            <a:spLocks noGrp="1"/>
          </p:cNvSpPr>
          <p:nvPr>
            <p:ph idx="1"/>
          </p:nvPr>
        </p:nvSpPr>
        <p:spPr/>
        <p:txBody>
          <a:bodyPr>
            <a:normAutofit fontScale="77500" lnSpcReduction="20000"/>
          </a:bodyPr>
          <a:lstStyle/>
          <a:p>
            <a:pPr>
              <a:buNone/>
            </a:pPr>
            <a:r>
              <a:rPr lang="en-GB" b="1" i="1" dirty="0">
                <a:solidFill>
                  <a:srgbClr val="0070C0"/>
                </a:solidFill>
              </a:rPr>
              <a:t>2. Variable characteristics: </a:t>
            </a:r>
            <a:endParaRPr lang="fr-FR" dirty="0">
              <a:solidFill>
                <a:srgbClr val="0070C0"/>
              </a:solidFill>
            </a:endParaRPr>
          </a:p>
          <a:p>
            <a:pPr lvl="0"/>
            <a:r>
              <a:rPr lang="en-GB" i="1" dirty="0"/>
              <a:t>ESP may be related to or designed for specific disciplines; </a:t>
            </a:r>
            <a:endParaRPr lang="fr-FR" dirty="0"/>
          </a:p>
          <a:p>
            <a:pPr lvl="0"/>
            <a:r>
              <a:rPr lang="en-GB" i="1" dirty="0"/>
              <a:t>ESP may use, in specific teaching situations, a different methodology from that of general English; </a:t>
            </a:r>
            <a:endParaRPr lang="fr-FR" dirty="0"/>
          </a:p>
          <a:p>
            <a:pPr lvl="0"/>
            <a:r>
              <a:rPr lang="en-GB" i="1" dirty="0"/>
              <a:t>ESP is likely to be designed for adult learners, either at a tertiary level institution or in a professional work situation. It could, however, be used for learners at secondary school level; </a:t>
            </a:r>
            <a:endParaRPr lang="fr-FR" dirty="0"/>
          </a:p>
          <a:p>
            <a:pPr lvl="0"/>
            <a:r>
              <a:rPr lang="en-GB" i="1" dirty="0"/>
              <a:t>ESP is generally designed for intermediate or advanced students. Most ESP courses assume some basic knowledge of the language system, but it can be used with beginners.”</a:t>
            </a:r>
            <a:endParaRPr lang="fr-FR" dirty="0"/>
          </a:p>
          <a:p>
            <a:r>
              <a:rPr lang="en-US" dirty="0"/>
              <a:t>(Dudley-Evans and St. John 1998: 04)</a:t>
            </a:r>
            <a:endParaRPr lang="fr-FR" dirty="0"/>
          </a:p>
          <a:p>
            <a:pPr>
              <a:buNone/>
            </a:pP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II- Emergence of ESP</a:t>
            </a:r>
            <a:endParaRPr lang="fr-FR" dirty="0">
              <a:solidFill>
                <a:srgbClr val="FF0000"/>
              </a:solidFill>
            </a:endParaRPr>
          </a:p>
        </p:txBody>
      </p:sp>
      <p:sp>
        <p:nvSpPr>
          <p:cNvPr id="3" name="Espace réservé du contenu 2"/>
          <p:cNvSpPr>
            <a:spLocks noGrp="1"/>
          </p:cNvSpPr>
          <p:nvPr>
            <p:ph idx="1"/>
          </p:nvPr>
        </p:nvSpPr>
        <p:spPr/>
        <p:txBody>
          <a:bodyPr>
            <a:normAutofit lnSpcReduction="10000"/>
          </a:bodyPr>
          <a:lstStyle/>
          <a:p>
            <a:pPr>
              <a:buNone/>
            </a:pPr>
            <a:r>
              <a:rPr lang="en-US" b="1" i="1" dirty="0"/>
              <a:t>Historical reasons</a:t>
            </a:r>
            <a:r>
              <a:rPr lang="en-US" dirty="0"/>
              <a:t>, </a:t>
            </a:r>
            <a:endParaRPr lang="en-US" dirty="0" smtClean="0"/>
          </a:p>
          <a:p>
            <a:pPr>
              <a:buNone/>
            </a:pPr>
            <a:r>
              <a:rPr lang="en-US" dirty="0" smtClean="0"/>
              <a:t>1- the </a:t>
            </a:r>
            <a:r>
              <a:rPr lang="en-US" dirty="0"/>
              <a:t>shift of the balance of power after Second World War (henceforth WWII) to the USA and the immense demand for a world lingua franca </a:t>
            </a:r>
            <a:endParaRPr lang="en-US" dirty="0" smtClean="0"/>
          </a:p>
          <a:p>
            <a:pPr>
              <a:buNone/>
            </a:pPr>
            <a:r>
              <a:rPr lang="en-US" dirty="0" smtClean="0"/>
              <a:t>2- </a:t>
            </a:r>
            <a:r>
              <a:rPr lang="en-US" dirty="0"/>
              <a:t>the strong demand to a wide efficient and rapid English language teaching during the 1970s’ oil crisis </a:t>
            </a:r>
            <a:r>
              <a:rPr lang="en-US" dirty="0" smtClean="0"/>
              <a:t>(focus </a:t>
            </a:r>
            <a:r>
              <a:rPr lang="en-US" dirty="0"/>
              <a:t>on the wishes, needs, and demands of the </a:t>
            </a:r>
            <a:r>
              <a:rPr lang="en-US" dirty="0" smtClean="0"/>
              <a:t>learners)</a:t>
            </a:r>
            <a:endParaRPr lang="fr-FR" dirty="0"/>
          </a:p>
          <a:p>
            <a:pPr>
              <a:buNone/>
            </a:pP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857232"/>
          </a:xfrm>
        </p:spPr>
        <p:txBody>
          <a:bodyPr/>
          <a:lstStyle/>
          <a:p>
            <a:r>
              <a:rPr lang="fr-FR" dirty="0" smtClean="0">
                <a:solidFill>
                  <a:srgbClr val="FF0000"/>
                </a:solidFill>
              </a:rPr>
              <a:t>II- Emergence of ESP</a:t>
            </a:r>
            <a:endParaRPr lang="fr-FR" dirty="0">
              <a:solidFill>
                <a:srgbClr val="FF0000"/>
              </a:solidFill>
            </a:endParaRPr>
          </a:p>
        </p:txBody>
      </p:sp>
      <p:sp>
        <p:nvSpPr>
          <p:cNvPr id="3" name="Espace réservé du contenu 2"/>
          <p:cNvSpPr>
            <a:spLocks noGrp="1"/>
          </p:cNvSpPr>
          <p:nvPr>
            <p:ph idx="1"/>
          </p:nvPr>
        </p:nvSpPr>
        <p:spPr>
          <a:xfrm>
            <a:off x="0" y="928670"/>
            <a:ext cx="9144000" cy="5197493"/>
          </a:xfrm>
        </p:spPr>
        <p:txBody>
          <a:bodyPr>
            <a:normAutofit/>
          </a:bodyPr>
          <a:lstStyle/>
          <a:p>
            <a:pPr>
              <a:buNone/>
            </a:pPr>
            <a:r>
              <a:rPr lang="en-US" b="1" i="1" dirty="0"/>
              <a:t>The developments made in the field of </a:t>
            </a:r>
            <a:r>
              <a:rPr lang="en-US" b="1" i="1" dirty="0" smtClean="0"/>
              <a:t>linguistics </a:t>
            </a:r>
            <a:r>
              <a:rPr lang="en-US" b="1" i="1" dirty="0"/>
              <a:t>(in the 1970’s</a:t>
            </a:r>
            <a:r>
              <a:rPr lang="en-US" b="1" i="1" dirty="0" smtClean="0"/>
              <a:t>): </a:t>
            </a:r>
          </a:p>
          <a:p>
            <a:pPr>
              <a:buNone/>
            </a:pPr>
            <a:r>
              <a:rPr lang="en-US" b="1" i="1" dirty="0" smtClean="0"/>
              <a:t>-</a:t>
            </a:r>
            <a:r>
              <a:rPr lang="en-US" dirty="0" smtClean="0"/>
              <a:t>discourse-rhetorical </a:t>
            </a:r>
            <a:r>
              <a:rPr lang="en-US" dirty="0"/>
              <a:t>analyses and communicative </a:t>
            </a:r>
            <a:r>
              <a:rPr lang="en-US" dirty="0" smtClean="0"/>
              <a:t>approaches: </a:t>
            </a:r>
          </a:p>
          <a:p>
            <a:pPr>
              <a:buNone/>
            </a:pPr>
            <a:r>
              <a:rPr lang="en-US" dirty="0"/>
              <a:t>	</a:t>
            </a:r>
            <a:r>
              <a:rPr lang="en-US" dirty="0" smtClean="0"/>
              <a:t>- The </a:t>
            </a:r>
            <a:r>
              <a:rPr lang="en-US" dirty="0"/>
              <a:t>language we speak and write varies considerably from one context to another. </a:t>
            </a:r>
            <a:endParaRPr lang="en-US" dirty="0" smtClean="0"/>
          </a:p>
          <a:p>
            <a:pPr>
              <a:buNone/>
            </a:pPr>
            <a:r>
              <a:rPr lang="en-US" dirty="0"/>
              <a:t>	</a:t>
            </a:r>
            <a:r>
              <a:rPr lang="en-US" dirty="0" smtClean="0"/>
              <a:t>- The </a:t>
            </a:r>
            <a:r>
              <a:rPr lang="en-US" dirty="0"/>
              <a:t>adaptation of the language instruction to meet learners’ needs was now made possible </a:t>
            </a:r>
            <a:r>
              <a:rPr lang="en-US" dirty="0" smtClean="0"/>
              <a:t>	  </a:t>
            </a:r>
            <a:r>
              <a:rPr lang="en-US" dirty="0"/>
              <a:t>	</a:t>
            </a:r>
            <a:r>
              <a:rPr lang="en-US" dirty="0" smtClean="0"/>
              <a:t>			(</a:t>
            </a:r>
            <a:r>
              <a:rPr lang="en-US" dirty="0"/>
              <a:t>Hutchinson and </a:t>
            </a:r>
            <a:r>
              <a:rPr lang="en-US" dirty="0" smtClean="0"/>
              <a:t>Waters, </a:t>
            </a:r>
            <a:r>
              <a:rPr lang="en-US" dirty="0"/>
              <a:t>1987</a:t>
            </a:r>
            <a:r>
              <a:rPr lang="en-US" dirty="0" smtClean="0"/>
              <a:t>) </a:t>
            </a:r>
            <a:endParaRPr lang="fr-FR" dirty="0"/>
          </a:p>
          <a:p>
            <a:pPr>
              <a:buNone/>
            </a:pP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587</Words>
  <Application>Microsoft Office PowerPoint</Application>
  <PresentationFormat>Affichage à l'écran (4:3)</PresentationFormat>
  <Paragraphs>54</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Diapositive 1</vt:lpstr>
      <vt:lpstr>Definition</vt:lpstr>
      <vt:lpstr>1- Robinson</vt:lpstr>
      <vt:lpstr>Hutchinson and Waters (1987)</vt:lpstr>
      <vt:lpstr>Hutchinson and Waters (1987)</vt:lpstr>
      <vt:lpstr>Dudley-Evans and St. John (1998)</vt:lpstr>
      <vt:lpstr>Dudley-Evans and St. John (1998)</vt:lpstr>
      <vt:lpstr>II- Emergence of ESP</vt:lpstr>
      <vt:lpstr>II- Emergence of ESP</vt:lpstr>
      <vt:lpstr>III- Emergence of ESP</vt:lpstr>
      <vt:lpstr>Classifications of ESP: Tree Diagramme</vt:lpstr>
      <vt:lpstr>Diapositive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RMI</cp:lastModifiedBy>
  <cp:revision>7</cp:revision>
  <dcterms:created xsi:type="dcterms:W3CDTF">2015-11-04T05:55:22Z</dcterms:created>
  <dcterms:modified xsi:type="dcterms:W3CDTF">2015-11-04T08:42:16Z</dcterms:modified>
</cp:coreProperties>
</file>