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D3BA0C-9644-40B5-9CE6-30BB7A1BA85C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12B243-9338-4FFA-A5F5-F5FE4C94A0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0100" y="1071546"/>
            <a:ext cx="6858048" cy="2714644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rgbClr val="0070C0"/>
                </a:solidFill>
              </a:rPr>
              <a:t>- </a:t>
            </a:r>
            <a:r>
              <a:rPr lang="fr-FR" dirty="0" err="1" smtClean="0">
                <a:solidFill>
                  <a:srgbClr val="0070C0"/>
                </a:solidFill>
              </a:rPr>
              <a:t>Review</a:t>
            </a:r>
            <a:r>
              <a:rPr lang="fr-FR" dirty="0" smtClean="0">
                <a:solidFill>
                  <a:srgbClr val="0070C0"/>
                </a:solidFill>
              </a:rPr>
              <a:t> of the ESP </a:t>
            </a:r>
            <a:r>
              <a:rPr lang="fr-FR" dirty="0" err="1" smtClean="0">
                <a:solidFill>
                  <a:srgbClr val="0070C0"/>
                </a:solidFill>
              </a:rPr>
              <a:t>competences</a:t>
            </a:r>
            <a:endParaRPr lang="fr-FR" dirty="0" smtClean="0">
              <a:solidFill>
                <a:srgbClr val="0070C0"/>
              </a:solidFill>
            </a:endParaRPr>
          </a:p>
          <a:p>
            <a:pPr algn="l"/>
            <a:endParaRPr lang="fr-FR" dirty="0" smtClean="0">
              <a:solidFill>
                <a:srgbClr val="0070C0"/>
              </a:solidFill>
            </a:endParaRPr>
          </a:p>
          <a:p>
            <a:pPr algn="l"/>
            <a:r>
              <a:rPr lang="fr-FR" dirty="0" smtClean="0">
                <a:solidFill>
                  <a:srgbClr val="0070C0"/>
                </a:solidFill>
              </a:rPr>
              <a:t>- The five main </a:t>
            </a:r>
            <a:r>
              <a:rPr lang="fr-FR" dirty="0" err="1" smtClean="0">
                <a:solidFill>
                  <a:srgbClr val="0070C0"/>
                </a:solidFill>
              </a:rPr>
              <a:t>principles</a:t>
            </a:r>
            <a:r>
              <a:rPr lang="fr-FR" dirty="0" smtClean="0">
                <a:solidFill>
                  <a:srgbClr val="0070C0"/>
                </a:solidFill>
              </a:rPr>
              <a:t> of ESP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2"/>
          </a:xfrm>
        </p:spPr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Principles</a:t>
            </a:r>
            <a:r>
              <a:rPr lang="fr-FR" dirty="0" smtClean="0">
                <a:solidFill>
                  <a:srgbClr val="FF0000"/>
                </a:solidFill>
              </a:rPr>
              <a:t> of ESP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fr-FR" dirty="0" err="1" smtClean="0"/>
              <a:t>Principles</a:t>
            </a:r>
            <a:r>
              <a:rPr lang="fr-FR" dirty="0" smtClean="0"/>
              <a:t> of ESP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err="1" smtClean="0"/>
              <a:t>Needs</a:t>
            </a:r>
            <a:r>
              <a:rPr lang="fr-FR" b="1" dirty="0" smtClean="0"/>
              <a:t> (</a:t>
            </a:r>
            <a:r>
              <a:rPr lang="fr-FR" b="1" dirty="0" err="1" smtClean="0"/>
              <a:t>analysis</a:t>
            </a:r>
            <a:r>
              <a:rPr lang="fr-FR" b="1" dirty="0" smtClean="0"/>
              <a:t>)</a:t>
            </a:r>
          </a:p>
          <a:p>
            <a:r>
              <a:rPr lang="fr-FR" b="1" dirty="0" err="1" smtClean="0"/>
              <a:t>arget</a:t>
            </a:r>
            <a:r>
              <a:rPr lang="fr-FR" b="1" dirty="0" smtClean="0"/>
              <a:t> </a:t>
            </a:r>
            <a:r>
              <a:rPr lang="fr-FR" b="1" dirty="0" err="1" smtClean="0"/>
              <a:t>needs</a:t>
            </a:r>
            <a:r>
              <a:rPr lang="fr-FR" b="1" dirty="0" smtClean="0"/>
              <a:t>: </a:t>
            </a:r>
            <a:r>
              <a:rPr lang="en-GB" dirty="0" smtClean="0"/>
              <a:t>linguistic forms used in the target professional/ academic environments</a:t>
            </a:r>
            <a:endParaRPr lang="fr-FR" dirty="0" smtClean="0"/>
          </a:p>
          <a:p>
            <a:r>
              <a:rPr lang="fr-FR" b="1" dirty="0" err="1" smtClean="0"/>
              <a:t>Present</a:t>
            </a:r>
            <a:r>
              <a:rPr lang="fr-FR" b="1" dirty="0" smtClean="0"/>
              <a:t> </a:t>
            </a:r>
            <a:r>
              <a:rPr lang="fr-FR" b="1" dirty="0" err="1" smtClean="0"/>
              <a:t>needs</a:t>
            </a:r>
            <a:r>
              <a:rPr lang="fr-FR" b="1" dirty="0" smtClean="0"/>
              <a:t>:</a:t>
            </a:r>
            <a:r>
              <a:rPr lang="en-GB" dirty="0"/>
              <a:t>learners’ language development at the beginning of a language course</a:t>
            </a:r>
            <a:r>
              <a:rPr lang="fr-FR" dirty="0" smtClean="0"/>
              <a:t> </a:t>
            </a:r>
          </a:p>
          <a:p>
            <a:r>
              <a:rPr lang="fr-FR" b="1" dirty="0" err="1" smtClean="0"/>
              <a:t>Deficiency</a:t>
            </a:r>
            <a:r>
              <a:rPr lang="fr-FR" b="1" dirty="0" smtClean="0"/>
              <a:t> </a:t>
            </a:r>
            <a:r>
              <a:rPr lang="fr-FR" b="1" dirty="0" err="1" smtClean="0"/>
              <a:t>needs</a:t>
            </a:r>
            <a:r>
              <a:rPr lang="fr-FR" b="1" dirty="0" smtClean="0"/>
              <a:t>: </a:t>
            </a:r>
            <a:r>
              <a:rPr lang="fr-FR" dirty="0" err="1" smtClean="0"/>
              <a:t>takes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accound</a:t>
            </a:r>
            <a:r>
              <a:rPr lang="fr-FR" dirty="0" smtClean="0"/>
              <a:t>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and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Learning/</a:t>
            </a:r>
            <a:r>
              <a:rPr lang="fr-FR" b="1" dirty="0" err="1" smtClean="0"/>
              <a:t>learner</a:t>
            </a:r>
            <a:r>
              <a:rPr lang="fr-FR" b="1" dirty="0" smtClean="0"/>
              <a:t> </a:t>
            </a:r>
            <a:r>
              <a:rPr lang="fr-FR" b="1" dirty="0" err="1"/>
              <a:t>n</a:t>
            </a:r>
            <a:r>
              <a:rPr lang="fr-FR" b="1" dirty="0" err="1" smtClean="0"/>
              <a:t>eeds</a:t>
            </a:r>
            <a:r>
              <a:rPr lang="fr-FR" b="1" dirty="0" smtClean="0"/>
              <a:t>: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learners</a:t>
            </a:r>
            <a:r>
              <a:rPr lang="fr-FR" dirty="0" smtClean="0"/>
              <a:t> </a:t>
            </a:r>
            <a:r>
              <a:rPr lang="en-GB" dirty="0" smtClean="0"/>
              <a:t>need </a:t>
            </a:r>
            <a:r>
              <a:rPr lang="en-GB" dirty="0"/>
              <a:t>to do in order to learn a language</a:t>
            </a:r>
            <a:endParaRPr lang="fr-FR" dirty="0"/>
          </a:p>
          <a:p>
            <a:r>
              <a:rPr lang="fr-FR" b="1" dirty="0" err="1" smtClean="0"/>
              <a:t>Strategic</a:t>
            </a:r>
            <a:r>
              <a:rPr lang="fr-FR" b="1" dirty="0" smtClean="0"/>
              <a:t> </a:t>
            </a:r>
            <a:r>
              <a:rPr lang="fr-FR" b="1" dirty="0" err="1" smtClean="0"/>
              <a:t>needs</a:t>
            </a:r>
            <a:r>
              <a:rPr lang="fr-FR" b="1" dirty="0" smtClean="0"/>
              <a:t>: </a:t>
            </a:r>
            <a:r>
              <a:rPr lang="en-GB" dirty="0"/>
              <a:t>how the learners wish to </a:t>
            </a:r>
            <a:r>
              <a:rPr lang="en-GB" dirty="0" smtClean="0"/>
              <a:t>learn (styles and strategies)</a:t>
            </a:r>
          </a:p>
          <a:p>
            <a:r>
              <a:rPr lang="en-GB" b="1" dirty="0"/>
              <a:t>Means analysis </a:t>
            </a:r>
            <a:r>
              <a:rPr lang="en-GB" dirty="0" smtClean="0"/>
              <a:t>educational </a:t>
            </a:r>
            <a:r>
              <a:rPr lang="en-GB" dirty="0"/>
              <a:t>environment in which the ESP course </a:t>
            </a:r>
            <a:r>
              <a:rPr lang="en-GB" dirty="0" smtClean="0"/>
              <a:t>is </a:t>
            </a:r>
            <a:r>
              <a:rPr lang="en-GB" dirty="0"/>
              <a:t>to take place (Swales: 1989). </a:t>
            </a:r>
            <a:endParaRPr lang="fr-F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/>
          <a:lstStyle/>
          <a:p>
            <a:r>
              <a:rPr lang="fr-FR" dirty="0" err="1" smtClean="0"/>
              <a:t>Principles</a:t>
            </a:r>
            <a:r>
              <a:rPr lang="fr-FR" dirty="0" smtClean="0"/>
              <a:t> of ESP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Teaching methodology</a:t>
            </a:r>
          </a:p>
          <a:p>
            <a:r>
              <a:rPr lang="en-US" dirty="0" smtClean="0"/>
              <a:t>In, EGP methodological decisions are taken by of general political objectives (how do we want the citizen to be like).</a:t>
            </a:r>
          </a:p>
          <a:p>
            <a:r>
              <a:rPr lang="en-US" dirty="0" smtClean="0"/>
              <a:t>ESP is not restricted to any specific methodology. All decisions are made on the basis of the learners’/learner’s needs</a:t>
            </a:r>
          </a:p>
          <a:p>
            <a:r>
              <a:rPr lang="en-US" dirty="0" smtClean="0"/>
              <a:t>Most modern ELT methods have been developed by ESP </a:t>
            </a:r>
            <a:r>
              <a:rPr lang="en-US" dirty="0" err="1" smtClean="0"/>
              <a:t>practioners</a:t>
            </a:r>
            <a:r>
              <a:rPr lang="en-US" dirty="0" smtClean="0"/>
              <a:t>.</a:t>
            </a:r>
          </a:p>
          <a:p>
            <a:r>
              <a:rPr lang="fr-FR" dirty="0" err="1" smtClean="0"/>
              <a:t>Learner</a:t>
            </a:r>
            <a:r>
              <a:rPr lang="fr-FR" dirty="0" smtClean="0"/>
              <a:t>-</a:t>
            </a:r>
            <a:r>
              <a:rPr lang="fr-FR" dirty="0" err="1" smtClean="0"/>
              <a:t>centredness</a:t>
            </a:r>
            <a:r>
              <a:rPr lang="fr-FR" dirty="0" smtClean="0"/>
              <a:t>, </a:t>
            </a:r>
            <a:r>
              <a:rPr lang="fr-FR" dirty="0" err="1" smtClean="0"/>
              <a:t>Coopertaive</a:t>
            </a:r>
            <a:r>
              <a:rPr lang="fr-FR" dirty="0" smtClean="0"/>
              <a:t>  </a:t>
            </a:r>
            <a:r>
              <a:rPr lang="fr-FR" dirty="0" err="1" smtClean="0"/>
              <a:t>learning</a:t>
            </a:r>
            <a:r>
              <a:rPr lang="fr-FR" dirty="0" smtClean="0"/>
              <a:t>, </a:t>
            </a:r>
            <a:r>
              <a:rPr lang="fr-FR" dirty="0" err="1" smtClean="0"/>
              <a:t>problem</a:t>
            </a:r>
            <a:r>
              <a:rPr lang="fr-FR" dirty="0" smtClean="0"/>
              <a:t>-</a:t>
            </a:r>
            <a:r>
              <a:rPr lang="fr-FR" dirty="0" err="1" smtClean="0"/>
              <a:t>solving</a:t>
            </a:r>
            <a:r>
              <a:rPr lang="fr-FR" dirty="0" smtClean="0"/>
              <a:t>, CLT, TBL,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Principles</a:t>
            </a:r>
            <a:r>
              <a:rPr lang="fr-FR" dirty="0" smtClean="0"/>
              <a:t>  of ESP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 of conducting </a:t>
            </a:r>
            <a:r>
              <a:rPr lang="en-US" dirty="0"/>
              <a:t>interviews with </a:t>
            </a:r>
            <a:r>
              <a:rPr lang="en-US" dirty="0" smtClean="0"/>
              <a:t>specialists in </a:t>
            </a:r>
            <a:r>
              <a:rPr lang="en-US" dirty="0"/>
              <a:t>the field, analyzing the language that is required in the profession, or </a:t>
            </a:r>
            <a:r>
              <a:rPr lang="en-US" dirty="0" smtClean="0"/>
              <a:t>conducting students</a:t>
            </a:r>
            <a:r>
              <a:rPr lang="en-US" dirty="0"/>
              <a:t>' needs analysis,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ESP teachers </a:t>
            </a:r>
            <a:r>
              <a:rPr lang="en-US" dirty="0" smtClean="0"/>
              <a:t>have </a:t>
            </a:r>
            <a:r>
              <a:rPr lang="en-US" dirty="0"/>
              <a:t>become slaves of the published </a:t>
            </a:r>
            <a:r>
              <a:rPr lang="en-US" dirty="0" smtClean="0"/>
              <a:t>textbooks,</a:t>
            </a:r>
          </a:p>
          <a:p>
            <a:r>
              <a:rPr lang="en-US" dirty="0" smtClean="0"/>
              <a:t>and are unwilling To do </a:t>
            </a:r>
            <a:r>
              <a:rPr lang="en-US" dirty="0"/>
              <a:t>the necessary analysis of difficult specialist texts to verify their contents.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600" dirty="0" smtClean="0">
                <a:solidFill>
                  <a:srgbClr val="FF0000"/>
                </a:solidFill>
              </a:rPr>
              <a:t>Quiz</a:t>
            </a:r>
            <a:endParaRPr lang="fr-FR" sz="6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/>
              <a:t>R</a:t>
            </a:r>
            <a:r>
              <a:rPr lang="fr-FR" sz="6000" dirty="0" smtClean="0"/>
              <a:t>ead the questions in the </a:t>
            </a:r>
            <a:r>
              <a:rPr lang="fr-FR" sz="6000" dirty="0" err="1" smtClean="0"/>
              <a:t>following</a:t>
            </a:r>
            <a:r>
              <a:rPr lang="fr-FR" sz="6000" dirty="0" smtClean="0"/>
              <a:t> </a:t>
            </a:r>
            <a:r>
              <a:rPr lang="fr-FR" sz="6000" dirty="0" err="1" smtClean="0"/>
              <a:t>slides</a:t>
            </a:r>
            <a:r>
              <a:rPr lang="fr-FR" sz="6000" dirty="0" smtClean="0"/>
              <a:t>  </a:t>
            </a:r>
            <a:r>
              <a:rPr lang="fr-FR" sz="6000" dirty="0" err="1" smtClean="0"/>
              <a:t>then</a:t>
            </a:r>
            <a:r>
              <a:rPr lang="fr-FR" sz="6000" dirty="0" smtClean="0"/>
              <a:t> </a:t>
            </a:r>
            <a:r>
              <a:rPr lang="fr-FR" sz="6000" dirty="0" err="1" smtClean="0"/>
              <a:t>choose</a:t>
            </a:r>
            <a:r>
              <a:rPr lang="fr-FR" sz="6000" dirty="0" smtClean="0"/>
              <a:t>  the right </a:t>
            </a:r>
            <a:r>
              <a:rPr lang="fr-FR" sz="6000" dirty="0" err="1" smtClean="0"/>
              <a:t>answers</a:t>
            </a:r>
            <a:r>
              <a:rPr lang="fr-FR" sz="6000" dirty="0" smtClean="0"/>
              <a:t>!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should</a:t>
            </a:r>
            <a:r>
              <a:rPr lang="fr-FR" b="1" dirty="0" smtClean="0"/>
              <a:t> an ESP </a:t>
            </a:r>
            <a:r>
              <a:rPr lang="fr-FR" b="1" dirty="0" err="1" smtClean="0"/>
              <a:t>teacher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 able to do ?</a:t>
            </a:r>
            <a:br>
              <a:rPr lang="fr-FR" b="1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714488"/>
            <a:ext cx="9144000" cy="514351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3000" dirty="0" smtClean="0"/>
              <a:t>1/ a- </a:t>
            </a:r>
            <a:r>
              <a:rPr lang="fr-FR" sz="3000" dirty="0" err="1" smtClean="0"/>
              <a:t>Teach</a:t>
            </a:r>
            <a:r>
              <a:rPr lang="fr-FR" sz="3000" dirty="0" smtClean="0"/>
              <a:t> </a:t>
            </a:r>
            <a:r>
              <a:rPr lang="fr-FR" sz="3000" dirty="0" err="1" smtClean="0"/>
              <a:t>special</a:t>
            </a:r>
            <a:r>
              <a:rPr lang="fr-FR" sz="3000" dirty="0" smtClean="0"/>
              <a:t> English </a:t>
            </a:r>
            <a:r>
              <a:rPr lang="fr-FR" sz="3000" dirty="0" err="1" smtClean="0"/>
              <a:t>words</a:t>
            </a:r>
            <a:r>
              <a:rPr lang="fr-FR" sz="3000" dirty="0" smtClean="0"/>
              <a:t> and </a:t>
            </a:r>
            <a:r>
              <a:rPr lang="fr-FR" sz="3000" dirty="0" err="1" smtClean="0"/>
              <a:t>texts</a:t>
            </a:r>
            <a:endParaRPr lang="fr-FR" sz="3000" dirty="0" smtClean="0"/>
          </a:p>
          <a:p>
            <a:pPr>
              <a:buNone/>
            </a:pPr>
            <a:r>
              <a:rPr lang="fr-FR" sz="3000" dirty="0" smtClean="0"/>
              <a:t>	b- </a:t>
            </a:r>
            <a:r>
              <a:rPr lang="fr-FR" sz="3000" dirty="0" err="1" smtClean="0"/>
              <a:t>Teach</a:t>
            </a:r>
            <a:r>
              <a:rPr lang="fr-FR" sz="3000" dirty="0" smtClean="0"/>
              <a:t> English for </a:t>
            </a:r>
            <a:r>
              <a:rPr lang="fr-FR" sz="3000" dirty="0" err="1" smtClean="0"/>
              <a:t>learners</a:t>
            </a:r>
            <a:r>
              <a:rPr lang="fr-FR" sz="3000" dirty="0" smtClean="0"/>
              <a:t> </a:t>
            </a:r>
            <a:r>
              <a:rPr lang="fr-FR" sz="3000" dirty="0" err="1" smtClean="0"/>
              <a:t>having</a:t>
            </a:r>
            <a:r>
              <a:rPr lang="fr-FR" sz="3000" dirty="0" smtClean="0"/>
              <a:t> </a:t>
            </a:r>
            <a:r>
              <a:rPr lang="fr-FR" sz="3000" dirty="0" err="1" smtClean="0"/>
              <a:t>specific</a:t>
            </a:r>
            <a:r>
              <a:rPr lang="fr-FR" sz="3000" dirty="0" smtClean="0"/>
              <a:t> </a:t>
            </a:r>
            <a:r>
              <a:rPr lang="fr-FR" sz="3000" dirty="0" err="1" smtClean="0"/>
              <a:t>language</a:t>
            </a:r>
            <a:r>
              <a:rPr lang="fr-FR" sz="3000" dirty="0" smtClean="0"/>
              <a:t> </a:t>
            </a:r>
            <a:r>
              <a:rPr lang="fr-FR" sz="3000" dirty="0" err="1" smtClean="0"/>
              <a:t>needs</a:t>
            </a:r>
            <a:r>
              <a:rPr lang="fr-FR" sz="3000" dirty="0" smtClean="0"/>
              <a:t>)</a:t>
            </a:r>
          </a:p>
          <a:p>
            <a:pPr lvl="0">
              <a:buNone/>
            </a:pPr>
            <a:r>
              <a:rPr lang="fr-FR" sz="3000" dirty="0" smtClean="0"/>
              <a:t>2/ a- Use ready-made ESP course books</a:t>
            </a:r>
          </a:p>
          <a:p>
            <a:pPr lvl="0">
              <a:buNone/>
            </a:pPr>
            <a:r>
              <a:rPr lang="fr-FR" sz="3000" dirty="0" smtClean="0"/>
              <a:t>	b- Design ESP curricula and/or </a:t>
            </a:r>
            <a:r>
              <a:rPr lang="fr-FR" sz="3000" dirty="0" err="1" smtClean="0"/>
              <a:t>provide</a:t>
            </a:r>
            <a:r>
              <a:rPr lang="fr-FR" sz="3000" dirty="0" smtClean="0"/>
              <a:t> ESP </a:t>
            </a:r>
            <a:r>
              <a:rPr lang="fr-FR" sz="3000" dirty="0" err="1" smtClean="0"/>
              <a:t>teaching</a:t>
            </a:r>
            <a:r>
              <a:rPr lang="fr-FR" sz="3000" dirty="0" smtClean="0"/>
              <a:t> </a:t>
            </a:r>
            <a:r>
              <a:rPr lang="fr-FR" sz="3000" dirty="0" err="1" smtClean="0"/>
              <a:t>materials</a:t>
            </a:r>
            <a:endParaRPr lang="fr-FR" sz="3000" dirty="0" smtClean="0"/>
          </a:p>
          <a:p>
            <a:pPr lvl="0">
              <a:buNone/>
            </a:pPr>
            <a:r>
              <a:rPr lang="fr-FR" sz="3000" dirty="0" smtClean="0"/>
              <a:t>3/ a- </a:t>
            </a:r>
            <a:r>
              <a:rPr lang="fr-FR" sz="3000" dirty="0" err="1" smtClean="0"/>
              <a:t>Assess</a:t>
            </a:r>
            <a:r>
              <a:rPr lang="fr-FR" sz="3000" dirty="0" smtClean="0"/>
              <a:t> ESP </a:t>
            </a:r>
            <a:r>
              <a:rPr lang="fr-FR" sz="3000" dirty="0" err="1" smtClean="0"/>
              <a:t>learners</a:t>
            </a:r>
            <a:r>
              <a:rPr lang="fr-FR" sz="3000" dirty="0" smtClean="0"/>
              <a:t>’ </a:t>
            </a:r>
            <a:r>
              <a:rPr lang="fr-FR" sz="3000" dirty="0" err="1" smtClean="0"/>
              <a:t>levels</a:t>
            </a:r>
            <a:r>
              <a:rPr lang="fr-FR" sz="3000" dirty="0" smtClean="0"/>
              <a:t> and </a:t>
            </a:r>
            <a:r>
              <a:rPr lang="fr-FR" sz="3000" dirty="0" err="1" smtClean="0"/>
              <a:t>progress</a:t>
            </a:r>
            <a:endParaRPr lang="fr-FR" sz="3000" dirty="0" smtClean="0"/>
          </a:p>
          <a:p>
            <a:pPr>
              <a:buNone/>
            </a:pPr>
            <a:r>
              <a:rPr lang="fr-FR" sz="3000" dirty="0"/>
              <a:t>	</a:t>
            </a:r>
            <a:r>
              <a:rPr lang="fr-FR" sz="3000" dirty="0" smtClean="0"/>
              <a:t>b- </a:t>
            </a:r>
            <a:r>
              <a:rPr lang="fr-FR" sz="3000" dirty="0" err="1" smtClean="0"/>
              <a:t>Evaluate</a:t>
            </a:r>
            <a:r>
              <a:rPr lang="fr-FR" sz="3000" dirty="0" smtClean="0"/>
              <a:t> </a:t>
            </a:r>
            <a:r>
              <a:rPr lang="fr-FR" sz="3000" dirty="0" err="1" smtClean="0"/>
              <a:t>current</a:t>
            </a:r>
            <a:r>
              <a:rPr lang="fr-FR" sz="3000" dirty="0" smtClean="0"/>
              <a:t> ESP courses and </a:t>
            </a:r>
            <a:r>
              <a:rPr lang="fr-FR" sz="3000" dirty="0" err="1" smtClean="0"/>
              <a:t>learners</a:t>
            </a:r>
            <a:endParaRPr lang="fr-F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should</a:t>
            </a:r>
            <a:r>
              <a:rPr lang="fr-FR" b="1" dirty="0" smtClean="0"/>
              <a:t> an ESP </a:t>
            </a:r>
            <a:r>
              <a:rPr lang="fr-FR" b="1" dirty="0" err="1" smtClean="0"/>
              <a:t>teacher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 able to do 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3000" dirty="0" smtClean="0"/>
              <a:t>4/ a- Use ready-made </a:t>
            </a:r>
            <a:r>
              <a:rPr lang="fr-FR" sz="3000" dirty="0" err="1" smtClean="0"/>
              <a:t>grammar</a:t>
            </a:r>
            <a:r>
              <a:rPr lang="fr-FR" sz="3000" dirty="0" smtClean="0"/>
              <a:t> books and </a:t>
            </a:r>
            <a:r>
              <a:rPr lang="fr-FR" sz="3000" dirty="0" err="1" smtClean="0"/>
              <a:t>text</a:t>
            </a:r>
            <a:r>
              <a:rPr lang="fr-FR" sz="3000" dirty="0" smtClean="0"/>
              <a:t> books </a:t>
            </a:r>
          </a:p>
          <a:p>
            <a:pPr lvl="0">
              <a:buNone/>
            </a:pPr>
            <a:r>
              <a:rPr lang="fr-FR" sz="3000" dirty="0" smtClean="0"/>
              <a:t>     b-Do </a:t>
            </a:r>
            <a:r>
              <a:rPr lang="fr-FR" sz="3000" dirty="0" err="1" smtClean="0"/>
              <a:t>researches</a:t>
            </a:r>
            <a:r>
              <a:rPr lang="fr-FR" sz="3000" dirty="0" smtClean="0"/>
              <a:t> about ESP </a:t>
            </a:r>
            <a:r>
              <a:rPr lang="fr-FR" sz="3000" dirty="0" err="1" smtClean="0"/>
              <a:t>registers</a:t>
            </a:r>
            <a:r>
              <a:rPr lang="fr-FR" sz="3000" dirty="0" smtClean="0"/>
              <a:t>, </a:t>
            </a:r>
            <a:r>
              <a:rPr lang="fr-FR" sz="3000" dirty="0" err="1" smtClean="0"/>
              <a:t>discourses</a:t>
            </a:r>
            <a:r>
              <a:rPr lang="fr-FR" sz="3000" dirty="0" smtClean="0"/>
              <a:t>, </a:t>
            </a:r>
            <a:r>
              <a:rPr lang="fr-FR" sz="3000" dirty="0" err="1" smtClean="0"/>
              <a:t>texts</a:t>
            </a:r>
            <a:r>
              <a:rPr lang="fr-FR" sz="3000" dirty="0" smtClean="0"/>
              <a:t> and </a:t>
            </a:r>
            <a:r>
              <a:rPr lang="fr-FR" sz="3000" dirty="0" err="1" smtClean="0"/>
              <a:t>needs</a:t>
            </a:r>
            <a:endParaRPr lang="fr-FR" sz="3000" dirty="0" smtClean="0"/>
          </a:p>
          <a:p>
            <a:pPr lvl="0">
              <a:buNone/>
            </a:pPr>
            <a:r>
              <a:rPr lang="fr-FR" sz="3000" dirty="0" smtClean="0"/>
              <a:t>5/ a-</a:t>
            </a:r>
            <a:r>
              <a:rPr lang="fr-FR" sz="3000" dirty="0" err="1" smtClean="0"/>
              <a:t>Develop</a:t>
            </a:r>
            <a:r>
              <a:rPr lang="fr-FR" sz="3000" dirty="0" smtClean="0"/>
              <a:t> </a:t>
            </a:r>
            <a:r>
              <a:rPr lang="fr-FR" sz="3000" dirty="0" err="1" smtClean="0"/>
              <a:t>wide</a:t>
            </a:r>
            <a:r>
              <a:rPr lang="fr-FR" sz="3000" dirty="0" smtClean="0"/>
              <a:t> </a:t>
            </a:r>
            <a:r>
              <a:rPr lang="fr-FR" sz="3000" dirty="0" err="1" smtClean="0"/>
              <a:t>knowedge</a:t>
            </a:r>
            <a:r>
              <a:rPr lang="fr-FR" sz="3000" dirty="0" smtClean="0"/>
              <a:t> of the </a:t>
            </a:r>
            <a:r>
              <a:rPr lang="fr-FR" sz="3000" dirty="0" err="1" smtClean="0"/>
              <a:t>target</a:t>
            </a:r>
            <a:r>
              <a:rPr lang="fr-FR" sz="3000" dirty="0" smtClean="0"/>
              <a:t> discipline/ profession</a:t>
            </a:r>
          </a:p>
          <a:p>
            <a:pPr lvl="0">
              <a:buNone/>
            </a:pPr>
            <a:r>
              <a:rPr lang="fr-FR" sz="3000" dirty="0" smtClean="0"/>
              <a:t>	b- </a:t>
            </a:r>
            <a:r>
              <a:rPr lang="fr-FR" sz="3000" dirty="0" err="1" smtClean="0"/>
              <a:t>Solve</a:t>
            </a:r>
            <a:r>
              <a:rPr lang="fr-FR" sz="3000" dirty="0" smtClean="0"/>
              <a:t> the </a:t>
            </a:r>
            <a:r>
              <a:rPr lang="fr-FR" sz="3000" dirty="0" err="1"/>
              <a:t>lack</a:t>
            </a:r>
            <a:r>
              <a:rPr lang="fr-FR" sz="3000" dirty="0"/>
              <a:t> of </a:t>
            </a:r>
            <a:r>
              <a:rPr lang="fr-FR" sz="3000" dirty="0" err="1" smtClean="0"/>
              <a:t>disciplinary</a:t>
            </a:r>
            <a:r>
              <a:rPr lang="fr-FR" sz="3000" dirty="0" smtClean="0"/>
              <a:t>/ </a:t>
            </a:r>
            <a:r>
              <a:rPr lang="fr-FR" sz="3000" dirty="0" err="1" smtClean="0"/>
              <a:t>professional</a:t>
            </a:r>
            <a:r>
              <a:rPr lang="fr-FR" sz="3000" dirty="0" smtClean="0"/>
              <a:t> </a:t>
            </a:r>
            <a:r>
              <a:rPr lang="fr-FR" sz="3000" dirty="0" err="1" smtClean="0"/>
              <a:t>knowedge</a:t>
            </a:r>
            <a:r>
              <a:rPr lang="fr-FR" sz="3000" dirty="0" smtClean="0"/>
              <a:t> </a:t>
            </a:r>
            <a:r>
              <a:rPr lang="fr-FR" sz="3000" dirty="0" err="1" smtClean="0"/>
              <a:t>through</a:t>
            </a:r>
            <a:r>
              <a:rPr lang="fr-FR" sz="3000" dirty="0" smtClean="0"/>
              <a:t> </a:t>
            </a:r>
            <a:r>
              <a:rPr lang="fr-FR" sz="3000" dirty="0"/>
              <a:t>close collaboration </a:t>
            </a:r>
            <a:r>
              <a:rPr lang="fr-FR" sz="3000" dirty="0" err="1"/>
              <a:t>with</a:t>
            </a:r>
            <a:r>
              <a:rPr lang="fr-FR" sz="3000" dirty="0"/>
              <a:t> content </a:t>
            </a:r>
            <a:r>
              <a:rPr lang="fr-FR" sz="3000" dirty="0" err="1"/>
              <a:t>teachers</a:t>
            </a:r>
            <a:r>
              <a:rPr lang="fr-FR" sz="3000" dirty="0"/>
              <a:t> </a:t>
            </a:r>
            <a:r>
              <a:rPr lang="fr-FR" sz="3000" dirty="0" smtClean="0"/>
              <a:t>/ </a:t>
            </a:r>
            <a:r>
              <a:rPr lang="fr-FR" sz="3000" dirty="0" err="1" smtClean="0"/>
              <a:t>professionals</a:t>
            </a:r>
            <a:r>
              <a:rPr lang="fr-FR" sz="3000" dirty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ESP </a:t>
            </a:r>
            <a:r>
              <a:rPr lang="fr-FR" dirty="0" err="1" smtClean="0">
                <a:solidFill>
                  <a:srgbClr val="FF0000"/>
                </a:solidFill>
              </a:rPr>
              <a:t>teachers</a:t>
            </a:r>
            <a:r>
              <a:rPr lang="fr-FR" dirty="0" smtClean="0">
                <a:solidFill>
                  <a:srgbClr val="FF0000"/>
                </a:solidFill>
              </a:rPr>
              <a:t>’ </a:t>
            </a:r>
            <a:r>
              <a:rPr lang="fr-FR" dirty="0" err="1" smtClean="0">
                <a:solidFill>
                  <a:srgbClr val="FF0000"/>
                </a:solidFill>
              </a:rPr>
              <a:t>competences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dirty="0" smtClean="0"/>
              <a:t>A </a:t>
            </a:r>
            <a:r>
              <a:rPr lang="fr-FR" dirty="0" err="1" smtClean="0"/>
              <a:t>true</a:t>
            </a:r>
            <a:r>
              <a:rPr lang="fr-FR" dirty="0" smtClean="0"/>
              <a:t> ESP </a:t>
            </a:r>
            <a:r>
              <a:rPr lang="fr-FR" dirty="0" err="1" smtClean="0"/>
              <a:t>teacher</a:t>
            </a:r>
            <a:r>
              <a:rPr lang="fr-FR" dirty="0" smtClean="0"/>
              <a:t> (</a:t>
            </a:r>
            <a:r>
              <a:rPr lang="fr-FR" dirty="0" err="1" smtClean="0"/>
              <a:t>practitioner</a:t>
            </a:r>
            <a:r>
              <a:rPr lang="fr-FR" dirty="0" smtClean="0"/>
              <a:t>)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supposed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:</a:t>
            </a:r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r>
              <a:rPr lang="fr-FR" dirty="0" smtClean="0">
                <a:solidFill>
                  <a:srgbClr val="0070C0"/>
                </a:solidFill>
              </a:rPr>
              <a:t>	</a:t>
            </a:r>
            <a:endParaRPr lang="fr-FR" dirty="0" smtClean="0">
              <a:solidFill>
                <a:srgbClr val="00B050"/>
              </a:solidFill>
            </a:endParaRPr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r>
              <a:rPr lang="fr-FR" dirty="0"/>
              <a:t>	</a:t>
            </a:r>
            <a:endParaRPr lang="fr-FR" dirty="0" smtClean="0"/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r>
              <a:rPr lang="fr-FR" dirty="0"/>
              <a:t>	</a:t>
            </a:r>
            <a:endParaRPr lang="fr-FR" dirty="0" smtClean="0"/>
          </a:p>
          <a:p>
            <a:pPr lvl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8476" y="1643051"/>
          <a:ext cx="8929718" cy="5943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759012"/>
                <a:gridCol w="6170706"/>
              </a:tblGrid>
              <a:tr h="6164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rgbClr val="0070C0"/>
                          </a:solidFill>
                        </a:rPr>
                        <a:t>1- A 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</a:rPr>
                        <a:t>teacher</a:t>
                      </a:r>
                      <a:endParaRPr lang="fr-FR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Teach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English for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learners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having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specific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language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needs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(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co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learner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fr-FR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041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</a:rPr>
                        <a:t>2- A curriculum designer and 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</a:rPr>
                        <a:t>materials</a:t>
                      </a:r>
                      <a:r>
                        <a:rPr lang="fr-FR" sz="2400" b="1" dirty="0" smtClean="0">
                          <a:solidFill>
                            <a:srgbClr val="0070C0"/>
                          </a:solidFill>
                        </a:rPr>
                        <a:t>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Design</a:t>
                      </a:r>
                      <a:r>
                        <a:rPr lang="fr-FR" sz="2400" b="1" baseline="0" dirty="0" smtClean="0">
                          <a:solidFill>
                            <a:srgbClr val="00B050"/>
                          </a:solidFill>
                        </a:rPr>
                        <a:t> ESP 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curricula, and </a:t>
                      </a:r>
                    </a:p>
                    <a:p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Provide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(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produce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/select) ESP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materials</a:t>
                      </a:r>
                      <a:endParaRPr lang="fr-FR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95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</a:rPr>
                        <a:t>3- An 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</a:rPr>
                        <a:t>evaluater</a:t>
                      </a:r>
                      <a:r>
                        <a:rPr lang="fr-FR" sz="24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Evaluate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current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ESP courses and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learners</a:t>
                      </a:r>
                      <a:endParaRPr lang="fr-FR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45454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rgbClr val="0070C0"/>
                          </a:solidFill>
                        </a:rPr>
                        <a:t>4- A 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</a:rPr>
                        <a:t>researcher</a:t>
                      </a:r>
                      <a:endParaRPr lang="fr-FR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Do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researches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about ESP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registers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,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discourses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and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texts</a:t>
                      </a:r>
                      <a:endParaRPr lang="fr-FR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344956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rgbClr val="0070C0"/>
                          </a:solidFill>
                        </a:rPr>
                        <a:t>5- A 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</a:rPr>
                        <a:t>collaborator</a:t>
                      </a:r>
                      <a:r>
                        <a:rPr lang="fr-FR" sz="24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fr-FR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Solve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his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her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lack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of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special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knowedge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of the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field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(discipline/profession)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through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close collaboration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with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content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teachers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</a:rPr>
                        <a:t> and/or 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</a:rPr>
                        <a:t>professionals</a:t>
                      </a:r>
                      <a:endParaRPr lang="fr-FR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fr-FR" dirty="0" err="1" smtClean="0"/>
              <a:t>Principles</a:t>
            </a:r>
            <a:r>
              <a:rPr lang="fr-FR" dirty="0" smtClean="0"/>
              <a:t> of ESP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Swales (1985): Five main</a:t>
            </a:r>
            <a:r>
              <a:rPr lang="en-GB" b="1" dirty="0" smtClean="0"/>
              <a:t> “enduring</a:t>
            </a:r>
            <a:r>
              <a:rPr lang="fr-FR" b="1" dirty="0"/>
              <a:t> </a:t>
            </a:r>
            <a:r>
              <a:rPr lang="en-GB" b="1" dirty="0" smtClean="0"/>
              <a:t>conceptions”</a:t>
            </a:r>
            <a:endParaRPr lang="fr-FR" b="1" dirty="0"/>
          </a:p>
          <a:p>
            <a:pPr>
              <a:buNone/>
            </a:pPr>
            <a:endParaRPr lang="en-GB" dirty="0"/>
          </a:p>
        </p:txBody>
      </p:sp>
      <p:sp>
        <p:nvSpPr>
          <p:cNvPr id="8" name="Ellipse 7"/>
          <p:cNvSpPr/>
          <p:nvPr/>
        </p:nvSpPr>
        <p:spPr>
          <a:xfrm>
            <a:off x="5357786" y="1857364"/>
            <a:ext cx="3786214" cy="26432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/>
              <a:t>Research</a:t>
            </a:r>
            <a:r>
              <a:rPr lang="fr-FR" sz="2400" dirty="0" smtClean="0"/>
              <a:t> base:</a:t>
            </a:r>
          </a:p>
          <a:p>
            <a:pPr algn="ctr"/>
            <a:r>
              <a:rPr lang="fr-FR" sz="2400" dirty="0" smtClean="0"/>
              <a:t>Lexico-grammatical </a:t>
            </a:r>
            <a:r>
              <a:rPr lang="fr-FR" sz="2400" dirty="0" err="1" smtClean="0"/>
              <a:t>features</a:t>
            </a:r>
            <a:r>
              <a:rPr lang="fr-FR" sz="2400" dirty="0" smtClean="0"/>
              <a:t> of discipline and professions</a:t>
            </a:r>
          </a:p>
          <a:p>
            <a:pPr algn="ctr"/>
            <a:endParaRPr lang="fr-FR" sz="2400" dirty="0"/>
          </a:p>
        </p:txBody>
      </p:sp>
      <p:sp>
        <p:nvSpPr>
          <p:cNvPr id="9" name="Ellipse 8"/>
          <p:cNvSpPr/>
          <p:nvPr/>
        </p:nvSpPr>
        <p:spPr>
          <a:xfrm>
            <a:off x="3214678" y="1571612"/>
            <a:ext cx="2786082" cy="242889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/>
              <a:t>Authenticity</a:t>
            </a:r>
            <a:r>
              <a:rPr lang="fr-FR" sz="2400" dirty="0" smtClean="0"/>
              <a:t>:</a:t>
            </a:r>
          </a:p>
          <a:p>
            <a:pPr algn="ctr"/>
            <a:r>
              <a:rPr lang="fr-FR" sz="2400" dirty="0" err="1" smtClean="0"/>
              <a:t>texts</a:t>
            </a:r>
            <a:r>
              <a:rPr lang="fr-FR" sz="2400" dirty="0" smtClean="0"/>
              <a:t> (</a:t>
            </a:r>
            <a:r>
              <a:rPr lang="fr-FR" sz="2400" dirty="0" err="1" smtClean="0"/>
              <a:t>unsimplified</a:t>
            </a:r>
            <a:r>
              <a:rPr lang="fr-FR" sz="2400" dirty="0" smtClean="0"/>
              <a:t>/ </a:t>
            </a:r>
            <a:r>
              <a:rPr lang="fr-FR" sz="2400" dirty="0" err="1" smtClean="0"/>
              <a:t>genuine</a:t>
            </a:r>
            <a:r>
              <a:rPr lang="fr-FR" sz="2400" dirty="0" smtClean="0"/>
              <a:t>), </a:t>
            </a:r>
            <a:r>
              <a:rPr lang="fr-FR" sz="2400" dirty="0" err="1" smtClean="0"/>
              <a:t>task</a:t>
            </a:r>
            <a:r>
              <a:rPr lang="fr-FR" sz="2400" dirty="0" smtClean="0"/>
              <a:t>, </a:t>
            </a:r>
            <a:r>
              <a:rPr lang="fr-FR" sz="2400" dirty="0" err="1" smtClean="0"/>
              <a:t>purpose</a:t>
            </a:r>
            <a:endParaRPr lang="fr-FR" sz="2400" dirty="0"/>
          </a:p>
        </p:txBody>
      </p:sp>
      <p:sp>
        <p:nvSpPr>
          <p:cNvPr id="11" name="Ellipse 10"/>
          <p:cNvSpPr/>
          <p:nvPr/>
        </p:nvSpPr>
        <p:spPr>
          <a:xfrm>
            <a:off x="4000496" y="4143380"/>
            <a:ext cx="3714776" cy="27146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/>
          </a:p>
          <a:p>
            <a:pPr algn="ctr"/>
            <a:r>
              <a:rPr lang="fr-FR" sz="2400" dirty="0" err="1" smtClean="0"/>
              <a:t>Text</a:t>
            </a:r>
            <a:r>
              <a:rPr lang="fr-FR" sz="2400" dirty="0" smtClean="0"/>
              <a:t>/</a:t>
            </a:r>
            <a:r>
              <a:rPr lang="fr-FR" sz="2400" dirty="0" err="1" smtClean="0"/>
              <a:t>discourse</a:t>
            </a:r>
            <a:r>
              <a:rPr lang="fr-FR" sz="2400" dirty="0" smtClean="0"/>
              <a:t>: </a:t>
            </a:r>
            <a:r>
              <a:rPr lang="fr-FR" sz="2400" dirty="0" err="1" smtClean="0"/>
              <a:t>coherence</a:t>
            </a:r>
            <a:r>
              <a:rPr lang="fr-FR" sz="2400" dirty="0" smtClean="0"/>
              <a:t>, </a:t>
            </a:r>
            <a:r>
              <a:rPr lang="fr-FR" sz="2400" dirty="0" err="1" smtClean="0"/>
              <a:t>cohesion</a:t>
            </a:r>
            <a:r>
              <a:rPr lang="fr-FR" sz="2400" dirty="0" smtClean="0"/>
              <a:t>, </a:t>
            </a:r>
            <a:r>
              <a:rPr lang="fr-FR" sz="2400" dirty="0" err="1" smtClean="0"/>
              <a:t>text</a:t>
            </a:r>
            <a:r>
              <a:rPr lang="fr-FR" sz="2400" dirty="0" smtClean="0"/>
              <a:t> patterns, </a:t>
            </a:r>
            <a:r>
              <a:rPr lang="fr-FR" sz="2400" dirty="0" err="1" smtClean="0"/>
              <a:t>turn</a:t>
            </a:r>
            <a:r>
              <a:rPr lang="fr-FR" sz="2400" dirty="0" smtClean="0"/>
              <a:t> </a:t>
            </a:r>
            <a:r>
              <a:rPr lang="fr-FR" sz="2400" dirty="0" err="1" smtClean="0"/>
              <a:t>taking</a:t>
            </a:r>
            <a:r>
              <a:rPr lang="fr-FR" sz="2400" dirty="0" smtClean="0"/>
              <a:t>,  </a:t>
            </a:r>
            <a:r>
              <a:rPr lang="fr-FR" sz="2400" dirty="0" err="1" smtClean="0"/>
              <a:t>topic</a:t>
            </a:r>
            <a:r>
              <a:rPr lang="fr-FR" sz="2400" dirty="0" smtClean="0"/>
              <a:t> change</a:t>
            </a:r>
          </a:p>
          <a:p>
            <a:endParaRPr lang="fr-FR" sz="2400" dirty="0"/>
          </a:p>
        </p:txBody>
      </p:sp>
      <p:sp>
        <p:nvSpPr>
          <p:cNvPr id="12" name="Ellipse 11"/>
          <p:cNvSpPr/>
          <p:nvPr/>
        </p:nvSpPr>
        <p:spPr>
          <a:xfrm>
            <a:off x="0" y="1571612"/>
            <a:ext cx="3714744" cy="28575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/>
              <a:t>Methodology</a:t>
            </a:r>
            <a:r>
              <a:rPr lang="fr-FR" sz="2400" dirty="0" smtClean="0"/>
              <a:t>:</a:t>
            </a:r>
          </a:p>
          <a:p>
            <a:pPr algn="ctr"/>
            <a:r>
              <a:rPr lang="fr-FR" sz="2200" dirty="0" err="1" smtClean="0"/>
              <a:t>Learner</a:t>
            </a:r>
            <a:r>
              <a:rPr lang="fr-FR" sz="2200" dirty="0" smtClean="0"/>
              <a:t>-</a:t>
            </a:r>
            <a:r>
              <a:rPr lang="fr-FR" sz="2200" dirty="0" err="1" smtClean="0"/>
              <a:t>centredness</a:t>
            </a:r>
            <a:r>
              <a:rPr lang="fr-FR" sz="2200" dirty="0" smtClean="0"/>
              <a:t>,</a:t>
            </a:r>
          </a:p>
          <a:p>
            <a:pPr algn="ctr"/>
            <a:r>
              <a:rPr lang="fr-FR" sz="2200" dirty="0" err="1" smtClean="0"/>
              <a:t>Coopertaive</a:t>
            </a:r>
            <a:r>
              <a:rPr lang="fr-FR" sz="2200" dirty="0" smtClean="0"/>
              <a:t>  </a:t>
            </a:r>
            <a:r>
              <a:rPr lang="fr-FR" sz="2200" dirty="0" err="1" smtClean="0"/>
              <a:t>learning</a:t>
            </a:r>
            <a:r>
              <a:rPr lang="fr-FR" sz="2200" dirty="0" smtClean="0"/>
              <a:t>, </a:t>
            </a:r>
            <a:r>
              <a:rPr lang="fr-FR" sz="2200" dirty="0" err="1" smtClean="0"/>
              <a:t>problem</a:t>
            </a:r>
            <a:r>
              <a:rPr lang="fr-FR" sz="2200" dirty="0" smtClean="0"/>
              <a:t>-</a:t>
            </a:r>
            <a:r>
              <a:rPr lang="fr-FR" sz="2200" dirty="0" err="1" smtClean="0"/>
              <a:t>solving</a:t>
            </a:r>
            <a:r>
              <a:rPr lang="fr-FR" sz="2200" dirty="0" smtClean="0"/>
              <a:t>, CLT, TBL, </a:t>
            </a:r>
            <a:r>
              <a:rPr lang="fr-FR" sz="2200" dirty="0" err="1" smtClean="0"/>
              <a:t>project</a:t>
            </a:r>
            <a:r>
              <a:rPr lang="fr-FR" sz="2200" dirty="0" smtClean="0"/>
              <a:t> </a:t>
            </a:r>
            <a:r>
              <a:rPr lang="fr-FR" sz="2200" dirty="0" err="1" smtClean="0"/>
              <a:t>work</a:t>
            </a:r>
            <a:endParaRPr lang="fr-FR" sz="2200" dirty="0" smtClean="0"/>
          </a:p>
          <a:p>
            <a:endParaRPr lang="fr-FR" sz="2200" dirty="0"/>
          </a:p>
        </p:txBody>
      </p:sp>
      <p:sp>
        <p:nvSpPr>
          <p:cNvPr id="13" name="Ellipse 12"/>
          <p:cNvSpPr/>
          <p:nvPr/>
        </p:nvSpPr>
        <p:spPr>
          <a:xfrm>
            <a:off x="357158" y="4214818"/>
            <a:ext cx="3786214" cy="264318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/>
              <a:t>Needs</a:t>
            </a:r>
            <a:r>
              <a:rPr lang="fr-FR" sz="2400" dirty="0" smtClean="0"/>
              <a:t>: </a:t>
            </a:r>
            <a:r>
              <a:rPr lang="fr-FR" sz="2400" dirty="0" err="1" smtClean="0"/>
              <a:t>target</a:t>
            </a:r>
            <a:r>
              <a:rPr lang="fr-FR" sz="2400" dirty="0" smtClean="0"/>
              <a:t> </a:t>
            </a:r>
            <a:r>
              <a:rPr lang="fr-FR" sz="2400" dirty="0" err="1" smtClean="0"/>
              <a:t>needs</a:t>
            </a:r>
            <a:endParaRPr lang="fr-FR" sz="2400" dirty="0" smtClean="0"/>
          </a:p>
          <a:p>
            <a:pPr algn="ctr"/>
            <a:r>
              <a:rPr lang="fr-FR" sz="2400" dirty="0" err="1" smtClean="0"/>
              <a:t>Present</a:t>
            </a:r>
            <a:r>
              <a:rPr lang="fr-FR" sz="2400" dirty="0" smtClean="0"/>
              <a:t> </a:t>
            </a:r>
            <a:r>
              <a:rPr lang="fr-FR" sz="2400" dirty="0" err="1" smtClean="0"/>
              <a:t>needs</a:t>
            </a:r>
            <a:r>
              <a:rPr lang="fr-FR" sz="2400" dirty="0" smtClean="0"/>
              <a:t>, </a:t>
            </a:r>
            <a:r>
              <a:rPr lang="fr-FR" sz="2400" dirty="0" err="1" smtClean="0"/>
              <a:t>deficiency</a:t>
            </a:r>
            <a:r>
              <a:rPr lang="fr-FR" sz="2400" dirty="0" smtClean="0"/>
              <a:t> </a:t>
            </a:r>
            <a:r>
              <a:rPr lang="fr-FR" sz="2400" dirty="0" err="1" smtClean="0"/>
              <a:t>needs</a:t>
            </a:r>
            <a:endParaRPr lang="fr-FR" sz="2400" dirty="0" smtClean="0"/>
          </a:p>
          <a:p>
            <a:pPr algn="ctr"/>
            <a:r>
              <a:rPr lang="fr-FR" sz="2400" dirty="0" err="1" smtClean="0"/>
              <a:t>strategic</a:t>
            </a:r>
            <a:r>
              <a:rPr lang="fr-FR" sz="2400" dirty="0" smtClean="0"/>
              <a:t> </a:t>
            </a:r>
            <a:r>
              <a:rPr lang="fr-FR" sz="2400" dirty="0" err="1" smtClean="0"/>
              <a:t>needs</a:t>
            </a:r>
            <a:r>
              <a:rPr lang="fr-FR" sz="2400" dirty="0" smtClean="0"/>
              <a:t>, </a:t>
            </a:r>
            <a:r>
              <a:rPr lang="fr-FR" sz="2400" dirty="0" err="1" smtClean="0"/>
              <a:t>learner</a:t>
            </a:r>
            <a:r>
              <a:rPr lang="fr-FR" sz="2400" dirty="0" smtClean="0"/>
              <a:t> </a:t>
            </a:r>
            <a:r>
              <a:rPr lang="fr-FR" sz="2400" dirty="0" err="1" smtClean="0"/>
              <a:t>needs</a:t>
            </a:r>
            <a:endParaRPr lang="fr-FR" sz="2400" dirty="0" smtClean="0"/>
          </a:p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/>
          </a:bodyPr>
          <a:lstStyle/>
          <a:p>
            <a:r>
              <a:rPr lang="fr-FR" dirty="0" err="1" smtClean="0"/>
              <a:t>Principles</a:t>
            </a:r>
            <a:r>
              <a:rPr lang="fr-FR" dirty="0" smtClean="0"/>
              <a:t> of ESP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fr-FR" sz="3000" b="1" dirty="0" err="1" smtClean="0"/>
              <a:t>Authencity</a:t>
            </a:r>
            <a:endParaRPr lang="fr-FR" sz="3000" b="1" dirty="0" smtClean="0"/>
          </a:p>
          <a:p>
            <a:r>
              <a:rPr lang="fr-FR" sz="3000" dirty="0" err="1" smtClean="0"/>
              <a:t>Authenticity</a:t>
            </a:r>
            <a:r>
              <a:rPr lang="fr-FR" sz="3000" dirty="0" smtClean="0"/>
              <a:t> of </a:t>
            </a:r>
            <a:r>
              <a:rPr lang="fr-FR" sz="3000" dirty="0" err="1" smtClean="0"/>
              <a:t>text</a:t>
            </a:r>
            <a:r>
              <a:rPr lang="fr-FR" sz="3000" dirty="0" smtClean="0"/>
              <a:t> (West, 1995): </a:t>
            </a:r>
          </a:p>
          <a:p>
            <a:pPr lvl="1"/>
            <a:r>
              <a:rPr lang="fr-FR" dirty="0" smtClean="0"/>
              <a:t>In </a:t>
            </a:r>
            <a:r>
              <a:rPr lang="fr-FR" dirty="0" err="1" smtClean="0"/>
              <a:t>early</a:t>
            </a:r>
            <a:r>
              <a:rPr lang="fr-FR" dirty="0" smtClean="0"/>
              <a:t> 1960’s: </a:t>
            </a:r>
            <a:r>
              <a:rPr lang="fr-FR" dirty="0" err="1" smtClean="0"/>
              <a:t>texts</a:t>
            </a:r>
            <a:r>
              <a:rPr lang="fr-FR" dirty="0" smtClean="0"/>
              <a:t> (</a:t>
            </a:r>
            <a:r>
              <a:rPr lang="fr-FR" dirty="0" err="1" smtClean="0"/>
              <a:t>written</a:t>
            </a:r>
            <a:r>
              <a:rPr lang="fr-FR" dirty="0" smtClean="0"/>
              <a:t>) </a:t>
            </a:r>
            <a:r>
              <a:rPr lang="fr-FR" dirty="0" err="1" smtClean="0"/>
              <a:t>had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original, not </a:t>
            </a:r>
            <a:r>
              <a:rPr lang="fr-FR" dirty="0" err="1" smtClean="0"/>
              <a:t>simplified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In the 1970’s, oral </a:t>
            </a:r>
            <a:r>
              <a:rPr lang="fr-FR" dirty="0" err="1" smtClean="0"/>
              <a:t>texts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included</a:t>
            </a:r>
            <a:r>
              <a:rPr lang="fr-FR" dirty="0" smtClean="0"/>
              <a:t> (dialogues, conversations)</a:t>
            </a:r>
          </a:p>
          <a:p>
            <a:r>
              <a:rPr lang="fr-FR" sz="3000" dirty="0" err="1" smtClean="0"/>
              <a:t>Authenticity</a:t>
            </a:r>
            <a:r>
              <a:rPr lang="fr-FR" sz="3000" dirty="0" smtClean="0"/>
              <a:t> of </a:t>
            </a:r>
            <a:r>
              <a:rPr lang="fr-FR" sz="3000" dirty="0" err="1" smtClean="0"/>
              <a:t>task</a:t>
            </a:r>
            <a:r>
              <a:rPr lang="fr-FR" sz="3000" dirty="0" smtClean="0"/>
              <a:t> (Hutchinson </a:t>
            </a:r>
            <a:r>
              <a:rPr lang="fr-FR" sz="3000" dirty="0" err="1" smtClean="0"/>
              <a:t>andWaters</a:t>
            </a:r>
            <a:r>
              <a:rPr lang="fr-FR" sz="3000" dirty="0" smtClean="0"/>
              <a:t>, 1987) </a:t>
            </a:r>
            <a:r>
              <a:rPr lang="fr-FR" dirty="0" smtClean="0"/>
              <a:t>: </a:t>
            </a:r>
          </a:p>
          <a:p>
            <a:pPr lvl="1"/>
            <a:r>
              <a:rPr lang="fr-FR" dirty="0" err="1" smtClean="0"/>
              <a:t>professional</a:t>
            </a:r>
            <a:r>
              <a:rPr lang="fr-FR" dirty="0" smtClean="0"/>
              <a:t>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tasks</a:t>
            </a:r>
            <a:r>
              <a:rPr lang="fr-FR" dirty="0" smtClean="0"/>
              <a:t> and </a:t>
            </a:r>
            <a:r>
              <a:rPr lang="fr-FR" dirty="0" err="1" smtClean="0"/>
              <a:t>activities</a:t>
            </a:r>
            <a:endParaRPr lang="fr-FR" dirty="0" smtClean="0"/>
          </a:p>
          <a:p>
            <a:r>
              <a:rPr lang="fr-FR" sz="3000" dirty="0" err="1" smtClean="0"/>
              <a:t>Authenticity</a:t>
            </a:r>
            <a:r>
              <a:rPr lang="fr-FR" sz="3000" dirty="0" smtClean="0"/>
              <a:t> </a:t>
            </a:r>
            <a:r>
              <a:rPr lang="fr-FR" sz="3000" dirty="0" err="1" smtClean="0"/>
              <a:t>purpose</a:t>
            </a:r>
            <a:r>
              <a:rPr lang="fr-FR" sz="3000" dirty="0" smtClean="0"/>
              <a:t> (Dudley-Evans and St John, 1998):</a:t>
            </a:r>
          </a:p>
          <a:p>
            <a:pPr lvl="1"/>
            <a:r>
              <a:rPr lang="fr-FR" dirty="0" err="1" smtClean="0"/>
              <a:t>Learners</a:t>
            </a:r>
            <a:r>
              <a:rPr lang="fr-FR" dirty="0" smtClean="0"/>
              <a:t>’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determine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 and </a:t>
            </a:r>
            <a:r>
              <a:rPr lang="fr-FR" dirty="0" err="1" smtClean="0"/>
              <a:t>task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fr-FR" dirty="0" err="1" smtClean="0"/>
              <a:t>Principles</a:t>
            </a:r>
            <a:r>
              <a:rPr lang="fr-FR" dirty="0" smtClean="0"/>
              <a:t> of ESP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err="1" smtClean="0"/>
              <a:t>Research</a:t>
            </a:r>
            <a:r>
              <a:rPr lang="fr-FR" b="1" dirty="0" smtClean="0"/>
              <a:t> base:</a:t>
            </a:r>
          </a:p>
          <a:p>
            <a:pPr>
              <a:buNone/>
            </a:pPr>
            <a:r>
              <a:rPr lang="en-GB" dirty="0" smtClean="0"/>
              <a:t>For </a:t>
            </a:r>
            <a:r>
              <a:rPr lang="en-GB" dirty="0" err="1" smtClean="0"/>
              <a:t>Halliday</a:t>
            </a:r>
            <a:r>
              <a:rPr lang="en-GB" dirty="0" smtClean="0"/>
              <a:t>, (1964), there is a need:</a:t>
            </a:r>
          </a:p>
          <a:p>
            <a:pPr lvl="1"/>
            <a:r>
              <a:rPr lang="en-GB" dirty="0" smtClean="0"/>
              <a:t>for a research base for ESP</a:t>
            </a:r>
          </a:p>
          <a:p>
            <a:pPr lvl="1"/>
            <a:r>
              <a:rPr lang="fr-FR" dirty="0" smtClean="0"/>
              <a:t>lexico-grammatical </a:t>
            </a:r>
            <a:r>
              <a:rPr lang="fr-FR" dirty="0" err="1" smtClean="0"/>
              <a:t>features</a:t>
            </a:r>
            <a:r>
              <a:rPr lang="fr-FR" dirty="0" smtClean="0"/>
              <a:t> of </a:t>
            </a:r>
            <a:r>
              <a:rPr lang="fr-FR" dirty="0" err="1" smtClean="0"/>
              <a:t>registers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register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fr-FR" dirty="0" smtClean="0"/>
          </a:p>
          <a:p>
            <a:pPr>
              <a:buNone/>
            </a:pPr>
            <a:r>
              <a:rPr lang="en-GB" dirty="0" smtClean="0"/>
              <a:t>Swales </a:t>
            </a:r>
            <a:r>
              <a:rPr lang="en-GB" dirty="0"/>
              <a:t>J. (1991) defines this principle as “</a:t>
            </a:r>
            <a:r>
              <a:rPr lang="en-GB" i="1" dirty="0"/>
              <a:t>a trend towards papers that rely on some kind of data-base</a:t>
            </a:r>
            <a:r>
              <a:rPr lang="en-GB" dirty="0" smtClean="0"/>
              <a:t>”.</a:t>
            </a:r>
          </a:p>
          <a:p>
            <a:pPr>
              <a:buNone/>
            </a:pPr>
            <a:r>
              <a:rPr lang="en-GB" dirty="0" smtClean="0"/>
              <a:t>This principle has regained importance with corpus analyses of disciplinary</a:t>
            </a:r>
            <a:r>
              <a:rPr lang="fr-FR" dirty="0" smtClean="0"/>
              <a:t> and </a:t>
            </a:r>
            <a:r>
              <a:rPr lang="en-GB" dirty="0" smtClean="0"/>
              <a:t>professional texts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94"/>
          </a:xfrm>
        </p:spPr>
        <p:txBody>
          <a:bodyPr/>
          <a:lstStyle/>
          <a:p>
            <a:r>
              <a:rPr lang="fr-FR" dirty="0" err="1" smtClean="0"/>
              <a:t>Principles</a:t>
            </a:r>
            <a:r>
              <a:rPr lang="fr-FR" dirty="0" smtClean="0"/>
              <a:t> of ESP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9144000" cy="5214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err="1" smtClean="0"/>
              <a:t>Text</a:t>
            </a:r>
            <a:r>
              <a:rPr lang="fr-FR" b="1" dirty="0" smtClean="0"/>
              <a:t>/</a:t>
            </a:r>
            <a:r>
              <a:rPr lang="fr-FR" b="1" dirty="0" err="1" smtClean="0"/>
              <a:t>discourse</a:t>
            </a:r>
            <a:r>
              <a:rPr lang="fr-FR" b="1" dirty="0" smtClean="0"/>
              <a:t>: </a:t>
            </a:r>
          </a:p>
          <a:p>
            <a:r>
              <a:rPr lang="en-GB" dirty="0" smtClean="0"/>
              <a:t>Shift of focus from sentence level analysis to discourse/ text level analysis (beyond sentence)</a:t>
            </a:r>
          </a:p>
          <a:p>
            <a:pPr lvl="1"/>
            <a:r>
              <a:rPr lang="en-GB" dirty="0" smtClean="0"/>
              <a:t>Priority is given here to the communicative principles of discourse,</a:t>
            </a:r>
            <a:endParaRPr lang="fr-FR" dirty="0"/>
          </a:p>
          <a:p>
            <a:pPr lvl="1"/>
            <a:r>
              <a:rPr lang="en-GB" dirty="0" smtClean="0"/>
              <a:t>According </a:t>
            </a:r>
            <a:r>
              <a:rPr lang="en-GB" dirty="0"/>
              <a:t>to Allen and </a:t>
            </a:r>
            <a:r>
              <a:rPr lang="en-GB" dirty="0" err="1"/>
              <a:t>Widdowson</a:t>
            </a:r>
            <a:r>
              <a:rPr lang="en-GB" dirty="0"/>
              <a:t> (</a:t>
            </a:r>
            <a:r>
              <a:rPr lang="en-GB" dirty="0" smtClean="0"/>
              <a:t>1974): </a:t>
            </a:r>
            <a:r>
              <a:rPr lang="fr-FR" dirty="0" err="1" smtClean="0"/>
              <a:t>coherence</a:t>
            </a:r>
            <a:r>
              <a:rPr lang="fr-FR" dirty="0" smtClean="0"/>
              <a:t>, </a:t>
            </a:r>
            <a:r>
              <a:rPr lang="fr-FR" dirty="0" err="1" smtClean="0"/>
              <a:t>cohesion</a:t>
            </a:r>
            <a:r>
              <a:rPr lang="fr-FR" dirty="0" smtClean="0"/>
              <a:t>, </a:t>
            </a:r>
          </a:p>
          <a:p>
            <a:pPr lvl="1"/>
            <a:r>
              <a:rPr lang="en-GB" dirty="0" smtClean="0"/>
              <a:t>Dudley-Evans </a:t>
            </a:r>
            <a:r>
              <a:rPr lang="en-GB" dirty="0"/>
              <a:t>and St John (1998</a:t>
            </a:r>
            <a:r>
              <a:rPr lang="en-GB" dirty="0" smtClean="0"/>
              <a:t>): </a:t>
            </a:r>
            <a:r>
              <a:rPr lang="fr-FR" dirty="0" err="1" smtClean="0"/>
              <a:t>text</a:t>
            </a:r>
            <a:r>
              <a:rPr lang="fr-FR" dirty="0" smtClean="0"/>
              <a:t> patterns, </a:t>
            </a:r>
            <a:r>
              <a:rPr lang="fr-FR" dirty="0" err="1" smtClean="0"/>
              <a:t>turn</a:t>
            </a:r>
            <a:r>
              <a:rPr lang="fr-FR" dirty="0" smtClean="0"/>
              <a:t> </a:t>
            </a:r>
            <a:r>
              <a:rPr lang="fr-FR" dirty="0" err="1" smtClean="0"/>
              <a:t>taking</a:t>
            </a:r>
            <a:r>
              <a:rPr lang="fr-FR" dirty="0" smtClean="0"/>
              <a:t>,  </a:t>
            </a:r>
            <a:r>
              <a:rPr lang="fr-FR" dirty="0" err="1" smtClean="0"/>
              <a:t>topic</a:t>
            </a:r>
            <a:r>
              <a:rPr lang="fr-FR" dirty="0" smtClean="0"/>
              <a:t> change</a:t>
            </a:r>
          </a:p>
          <a:p>
            <a:r>
              <a:rPr lang="en-GB" dirty="0" smtClean="0"/>
              <a:t>Genre analysis (swales: 1985): attempts </a:t>
            </a:r>
            <a:r>
              <a:rPr lang="en-GB" dirty="0"/>
              <a:t>to discover the regular structural features </a:t>
            </a:r>
            <a:r>
              <a:rPr lang="en-GB" dirty="0" smtClean="0"/>
              <a:t>of texts. 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709</TotalTime>
  <Words>688</Words>
  <Application>Microsoft Office PowerPoint</Application>
  <PresentationFormat>Affichage à l'écran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Civil</vt:lpstr>
      <vt:lpstr>Principles of ESP</vt:lpstr>
      <vt:lpstr>Quiz</vt:lpstr>
      <vt:lpstr>  What should an ESP teacher be able to do ? </vt:lpstr>
      <vt:lpstr>What should an ESP teacher be able to do ?</vt:lpstr>
      <vt:lpstr>ESP teachers’ competences</vt:lpstr>
      <vt:lpstr>Principles of ESP</vt:lpstr>
      <vt:lpstr>Principles of ESP </vt:lpstr>
      <vt:lpstr>Principles of ESP </vt:lpstr>
      <vt:lpstr>Principles of ESP </vt:lpstr>
      <vt:lpstr>Principles of ESP </vt:lpstr>
      <vt:lpstr>Principles of ESP </vt:lpstr>
      <vt:lpstr>Principles  of ESP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33</cp:revision>
  <dcterms:created xsi:type="dcterms:W3CDTF">2015-05-20T18:12:37Z</dcterms:created>
  <dcterms:modified xsi:type="dcterms:W3CDTF">2015-11-04T06:31:24Z</dcterms:modified>
</cp:coreProperties>
</file>