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64" r:id="rId2"/>
    <p:sldId id="268" r:id="rId3"/>
    <p:sldId id="269" r:id="rId4"/>
    <p:sldId id="270" r:id="rId5"/>
    <p:sldId id="271" r:id="rId6"/>
    <p:sldId id="272"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91" r:id="rId23"/>
    <p:sldId id="295" r:id="rId24"/>
    <p:sldId id="293" r:id="rId25"/>
    <p:sldId id="294" r:id="rId26"/>
    <p:sldId id="289" r:id="rId27"/>
    <p:sldId id="290" r:id="rId28"/>
    <p:sldId id="296" r:id="rId29"/>
    <p:sldId id="297" r:id="rId30"/>
    <p:sldId id="298" r:id="rId31"/>
    <p:sldId id="299" r:id="rId32"/>
    <p:sldId id="300" r:id="rId33"/>
    <p:sldId id="313" r:id="rId34"/>
    <p:sldId id="302" r:id="rId35"/>
    <p:sldId id="303" r:id="rId36"/>
    <p:sldId id="304" r:id="rId37"/>
    <p:sldId id="305" r:id="rId38"/>
    <p:sldId id="306" r:id="rId39"/>
    <p:sldId id="307" r:id="rId40"/>
    <p:sldId id="308" r:id="rId41"/>
    <p:sldId id="309" r:id="rId42"/>
    <p:sldId id="310" r:id="rId43"/>
    <p:sldId id="311"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42A0A5-C8E4-4625-ABC2-276542FB1288}" type="datetimeFigureOut">
              <a:rPr lang="fr-FR" smtClean="0"/>
              <a:t>09/04/2022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59AC57-4DEB-45AF-901D-B6E46D9F8FEC}" type="slidenum">
              <a:rPr lang="fr-FR" smtClean="0"/>
              <a:t>‹N°›</a:t>
            </a:fld>
            <a:endParaRPr lang="fr-FR"/>
          </a:p>
        </p:txBody>
      </p:sp>
    </p:spTree>
    <p:extLst>
      <p:ext uri="{BB962C8B-B14F-4D97-AF65-F5344CB8AC3E}">
        <p14:creationId xmlns:p14="http://schemas.microsoft.com/office/powerpoint/2010/main" val="2178319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C59AC57-4DEB-45AF-901D-B6E46D9F8FEC}" type="slidenum">
              <a:rPr lang="fr-FR" smtClean="0"/>
              <a:t>12</a:t>
            </a:fld>
            <a:endParaRPr lang="fr-FR"/>
          </a:p>
        </p:txBody>
      </p:sp>
    </p:spTree>
    <p:extLst>
      <p:ext uri="{BB962C8B-B14F-4D97-AF65-F5344CB8AC3E}">
        <p14:creationId xmlns:p14="http://schemas.microsoft.com/office/powerpoint/2010/main" val="1099945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4F3E732C-D51E-4377-A5A3-339F8CC5EB0B}" type="slidenum">
              <a:rPr lang="fr-CA" smtClean="0"/>
              <a:pPr/>
              <a:t>23</a:t>
            </a:fld>
            <a:endParaRPr lang="fr-CA"/>
          </a:p>
        </p:txBody>
      </p:sp>
    </p:spTree>
    <p:extLst>
      <p:ext uri="{BB962C8B-B14F-4D97-AF65-F5344CB8AC3E}">
        <p14:creationId xmlns:p14="http://schemas.microsoft.com/office/powerpoint/2010/main" val="3635746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09/04/2022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09/04/2022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09/04/2022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09/04/2022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09/04/2022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09/04/2022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09/04/2022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fr.wikipedia.org/wiki/Mortalit%C3%A9" TargetMode="External"/><Relationship Id="rId2" Type="http://schemas.openxmlformats.org/officeDocument/2006/relationships/hyperlink" Target="http://fr.wikipedia.org/wiki/F%C3%A9condit%C3%A9" TargetMode="External"/><Relationship Id="rId1" Type="http://schemas.openxmlformats.org/officeDocument/2006/relationships/slideLayout" Target="../slideLayouts/slideLayout7.xml"/><Relationship Id="rId4" Type="http://schemas.openxmlformats.org/officeDocument/2006/relationships/hyperlink" Target="http://fr.wikipedia.org/wiki/Migrations"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fr.wikipedia.org/wiki/Taux_de_natalit%C3%A9" TargetMode="External"/><Relationship Id="rId2" Type="http://schemas.openxmlformats.org/officeDocument/2006/relationships/hyperlink" Target="https://fr.wikipedia.org/wiki/Taux_de_mortalit%C3%A9" TargetMode="External"/><Relationship Id="rId1" Type="http://schemas.openxmlformats.org/officeDocument/2006/relationships/slideLayout" Target="../slideLayouts/slideLayout7.xml"/><Relationship Id="rId6" Type="http://schemas.openxmlformats.org/officeDocument/2006/relationships/hyperlink" Target="https://en.wikipedia.org/wiki/Frank_W._Notestein" TargetMode="External"/><Relationship Id="rId5" Type="http://schemas.openxmlformats.org/officeDocument/2006/relationships/hyperlink" Target="https://fr.wikipedia.org/w/index.php?title=Frank_W._Notestein&amp;action=edit&amp;redlink=1" TargetMode="External"/><Relationship Id="rId4" Type="http://schemas.openxmlformats.org/officeDocument/2006/relationships/hyperlink" Target="https://fr.wikipedia.org/wiki/Adolphe_Landry"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s://fr.wikipedia.org/wiki/Variation_naturelle"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s://fr.wikipedia.org/wiki/Accroissement_de_la_population"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Feuille_Microsoft_Excel_97-20031.xls"/></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latin typeface="Algerian" pitchFamily="82" charset="0"/>
              </a:rPr>
              <a:t>Université de Bejaia </a:t>
            </a:r>
            <a:endParaRPr lang="fr-FR" dirty="0">
              <a:latin typeface="Algerian" pitchFamily="82" charset="0"/>
            </a:endParaRPr>
          </a:p>
        </p:txBody>
      </p:sp>
      <p:sp>
        <p:nvSpPr>
          <p:cNvPr id="3" name="Espace réservé du contenu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pPr lvl="0" algn="ctr">
              <a:buNone/>
            </a:pPr>
            <a:r>
              <a:rPr lang="en-GB" sz="4400" b="1" cap="all" dirty="0" err="1"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Baskerville Old Face" pitchFamily="18" charset="0"/>
              </a:rPr>
              <a:t>Cours</a:t>
            </a:r>
            <a:r>
              <a:rPr lang="en-GB" sz="4400" b="1" cap="all"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Baskerville Old Face" pitchFamily="18" charset="0"/>
              </a:rPr>
              <a:t> </a:t>
            </a:r>
          </a:p>
          <a:p>
            <a:pPr lvl="0" algn="ctr">
              <a:buNone/>
            </a:pPr>
            <a:r>
              <a:rPr lang="en-GB" sz="4400" b="1" cap="all"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Baskerville Old Face" pitchFamily="18" charset="0"/>
              </a:rPr>
              <a:t>introduction à la </a:t>
            </a:r>
            <a:r>
              <a:rPr lang="en-GB" sz="4400" b="1" cap="all" dirty="0" err="1"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Baskerville Old Face" pitchFamily="18" charset="0"/>
              </a:rPr>
              <a:t>démographie</a:t>
            </a:r>
            <a:r>
              <a:rPr lang="en-GB" sz="4400" b="1" cap="all"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Baskerville Old Face" pitchFamily="18" charset="0"/>
              </a:rPr>
              <a:t> </a:t>
            </a:r>
          </a:p>
          <a:p>
            <a:pPr lvl="0" algn="ctr">
              <a:buNone/>
            </a:pPr>
            <a:endParaRPr lang="en-GB" sz="4400" b="1" cap="all"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Baskerville Old Face" pitchFamily="18" charset="0"/>
            </a:endParaRPr>
          </a:p>
          <a:p>
            <a:pPr lvl="0" algn="ctr">
              <a:buNone/>
            </a:pPr>
            <a:endParaRPr lang="en-GB" sz="4400" b="1" cap="all"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Baskerville Old Face" pitchFamily="18" charset="0"/>
            </a:endParaRPr>
          </a:p>
          <a:p>
            <a:pPr lvl="0" algn="ctr">
              <a:buNone/>
            </a:pPr>
            <a:r>
              <a:rPr lang="en-GB" sz="3300" b="1" cap="all" dirty="0" smtClean="0">
                <a:solidFill>
                  <a:schemeClr val="tx2">
                    <a:lumMod val="75000"/>
                  </a:schemeClr>
                </a:solidFill>
                <a:effectLst>
                  <a:outerShdw blurRad="38100" dist="38100" dir="2700000" algn="tl">
                    <a:srgbClr val="000000">
                      <a:alpha val="43137"/>
                    </a:srgbClr>
                  </a:outerShdw>
                  <a:reflection blurRad="12700" stA="48000" endA="300" endPos="55000" dir="5400000" sy="-90000" algn="bl" rotWithShape="0"/>
                </a:effectLst>
                <a:latin typeface="Baskerville Old Face" pitchFamily="18" charset="0"/>
              </a:rPr>
              <a:t>m. </a:t>
            </a:r>
            <a:r>
              <a:rPr lang="en-GB" sz="3300" b="1" cap="all" dirty="0" err="1" smtClean="0">
                <a:solidFill>
                  <a:schemeClr val="tx2">
                    <a:lumMod val="75000"/>
                  </a:schemeClr>
                </a:solidFill>
                <a:effectLst>
                  <a:outerShdw blurRad="38100" dist="38100" dir="2700000" algn="tl">
                    <a:srgbClr val="000000">
                      <a:alpha val="43137"/>
                    </a:srgbClr>
                  </a:outerShdw>
                  <a:reflection blurRad="12700" stA="48000" endA="300" endPos="55000" dir="5400000" sy="-90000" algn="bl" rotWithShape="0"/>
                </a:effectLst>
                <a:latin typeface="Baskerville Old Face" pitchFamily="18" charset="0"/>
              </a:rPr>
              <a:t>Boufedda</a:t>
            </a:r>
            <a:r>
              <a:rPr lang="en-GB" sz="3300" b="1" cap="all" dirty="0" smtClean="0">
                <a:solidFill>
                  <a:schemeClr val="tx2">
                    <a:lumMod val="75000"/>
                  </a:schemeClr>
                </a:solidFill>
                <a:effectLst>
                  <a:outerShdw blurRad="38100" dist="38100" dir="2700000" algn="tl">
                    <a:srgbClr val="000000">
                      <a:alpha val="43137"/>
                    </a:srgbClr>
                  </a:outerShdw>
                  <a:reflection blurRad="12700" stA="48000" endA="300" endPos="55000" dir="5400000" sy="-90000" algn="bl" rotWithShape="0"/>
                </a:effectLst>
                <a:latin typeface="Baskerville Old Face" pitchFamily="18" charset="0"/>
              </a:rPr>
              <a:t>  </a:t>
            </a:r>
            <a:r>
              <a:rPr lang="en-GB" sz="3300" b="1" cap="all" dirty="0" err="1" smtClean="0">
                <a:solidFill>
                  <a:schemeClr val="tx2">
                    <a:lumMod val="75000"/>
                  </a:schemeClr>
                </a:solidFill>
                <a:effectLst>
                  <a:outerShdw blurRad="38100" dist="38100" dir="2700000" algn="tl">
                    <a:srgbClr val="000000">
                      <a:alpha val="43137"/>
                    </a:srgbClr>
                  </a:outerShdw>
                  <a:reflection blurRad="12700" stA="48000" endA="300" endPos="55000" dir="5400000" sy="-90000" algn="bl" rotWithShape="0"/>
                </a:effectLst>
                <a:latin typeface="Baskerville Old Face" pitchFamily="18" charset="0"/>
              </a:rPr>
              <a:t>elamin</a:t>
            </a:r>
            <a:endParaRPr lang="en-GB" sz="3300" b="1" cap="all" dirty="0" smtClean="0">
              <a:solidFill>
                <a:schemeClr val="tx2">
                  <a:lumMod val="75000"/>
                </a:schemeClr>
              </a:solidFill>
              <a:effectLst>
                <a:outerShdw blurRad="38100" dist="38100" dir="2700000" algn="tl">
                  <a:srgbClr val="000000">
                    <a:alpha val="43137"/>
                  </a:srgbClr>
                </a:outerShdw>
                <a:reflection blurRad="12700" stA="48000" endA="300" endPos="55000" dir="5400000" sy="-90000" algn="bl" rotWithShape="0"/>
              </a:effectLst>
              <a:latin typeface="Baskerville Old Fac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3042" y="642918"/>
            <a:ext cx="5429288" cy="55399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spcBef>
                <a:spcPct val="0"/>
              </a:spcBef>
              <a:defRPr/>
            </a:pPr>
            <a:r>
              <a:rPr lang="en-GB"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rapport de </a:t>
            </a:r>
            <a:r>
              <a:rPr lang="en-GB" sz="3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masculinité</a:t>
            </a:r>
            <a:endParaRPr lang="fr-CA"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714348" y="1874729"/>
            <a:ext cx="7786742" cy="304698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fr-CA" sz="2400" b="1" dirty="0" smtClean="0">
                <a:latin typeface="Aparajita" pitchFamily="34" charset="0"/>
                <a:cs typeface="Aparajita" pitchFamily="34" charset="0"/>
              </a:rPr>
              <a:t>Nombre d’hommes pour 100 femmes dans une population.</a:t>
            </a:r>
          </a:p>
          <a:p>
            <a:pPr algn="just"/>
            <a:endParaRPr lang="fr-CA" sz="2400" b="1" dirty="0" smtClean="0">
              <a:latin typeface="Aparajita" pitchFamily="34" charset="0"/>
              <a:cs typeface="Aparajita" pitchFamily="34" charset="0"/>
            </a:endParaRPr>
          </a:p>
          <a:p>
            <a:pPr algn="just"/>
            <a:r>
              <a:rPr lang="fr-CA" sz="2400" b="1" dirty="0" smtClean="0">
                <a:latin typeface="Aparajita" pitchFamily="34" charset="0"/>
                <a:cs typeface="Aparajita" pitchFamily="34" charset="0"/>
              </a:rPr>
              <a:t>On le calcule aussi par âge : à la naissance, ce rapport est autour de 105 (105 naissances masculines pour 100 naissances féminines)</a:t>
            </a:r>
          </a:p>
          <a:p>
            <a:pPr algn="just"/>
            <a:endParaRPr lang="fr-CA" sz="2400" b="1" dirty="0" smtClean="0">
              <a:latin typeface="Aparajita" pitchFamily="34" charset="0"/>
              <a:cs typeface="Aparajita" pitchFamily="34" charset="0"/>
            </a:endParaRPr>
          </a:p>
          <a:p>
            <a:pPr algn="just"/>
            <a:r>
              <a:rPr lang="fr-CA" sz="2400" b="1" dirty="0" smtClean="0">
                <a:latin typeface="Aparajita" pitchFamily="34" charset="0"/>
                <a:cs typeface="Aparajita" pitchFamily="34" charset="0"/>
              </a:rPr>
              <a:t>Ce rapport varie en fonction de la mortalité et des migrations : aux grands âges, il y a plus de femmes que d’hommes, en général</a:t>
            </a:r>
          </a:p>
          <a:p>
            <a:pPr algn="just"/>
            <a:endParaRPr lang="fr-CA" sz="2400" dirty="0">
              <a:latin typeface="Aparajita" pitchFamily="34" charset="0"/>
              <a:cs typeface="Aparajita" pitchFamily="34" charset="0"/>
            </a:endParaRPr>
          </a:p>
        </p:txBody>
      </p:sp>
      <p:pic>
        <p:nvPicPr>
          <p:cNvPr id="4" name="Picture 4"/>
          <p:cNvPicPr>
            <a:picLocks noChangeAspect="1" noChangeArrowheads="1"/>
          </p:cNvPicPr>
          <p:nvPr/>
        </p:nvPicPr>
        <p:blipFill>
          <a:blip r:embed="rId2" cstate="print"/>
          <a:srcRect t="41948" b="36000"/>
          <a:stretch>
            <a:fillRect/>
          </a:stretch>
        </p:blipFill>
        <p:spPr bwMode="auto">
          <a:xfrm>
            <a:off x="642910" y="5211543"/>
            <a:ext cx="7715304" cy="138012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559" y="214290"/>
            <a:ext cx="8818441" cy="600164"/>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lgn="ctr">
              <a:spcBef>
                <a:spcPct val="0"/>
              </a:spcBef>
              <a:defRPr/>
            </a:pPr>
            <a:r>
              <a:rPr lang="en-GB" sz="3300" cap="all" dirty="0" smtClean="0">
                <a:solidFill>
                  <a:srgbClr val="00B0F0"/>
                </a:solidFill>
                <a:effectLst>
                  <a:reflection blurRad="12700" stA="48000" endA="300" endPos="55000" dir="5400000" sy="-90000" algn="bl" rotWithShape="0"/>
                </a:effectLst>
                <a:latin typeface="Algerian" pitchFamily="82" charset="0"/>
              </a:rPr>
              <a:t>repartition de </a:t>
            </a:r>
            <a:r>
              <a:rPr lang="en-GB" sz="3300" cap="all" dirty="0" smtClean="0">
                <a:solidFill>
                  <a:srgbClr val="92D050"/>
                </a:solidFill>
                <a:effectLst>
                  <a:reflection blurRad="12700" stA="48000" endA="300" endPos="55000" dir="5400000" sy="-90000" algn="bl" rotWithShape="0"/>
                </a:effectLst>
                <a:latin typeface="Algerian" pitchFamily="82" charset="0"/>
              </a:rPr>
              <a:t>la population </a:t>
            </a:r>
            <a:r>
              <a:rPr lang="en-GB" sz="3300" cap="all" dirty="0" err="1" smtClean="0">
                <a:solidFill>
                  <a:srgbClr val="92D050"/>
                </a:solidFill>
                <a:effectLst>
                  <a:reflection blurRad="12700" stA="48000" endA="300" endPos="55000" dir="5400000" sy="-90000" algn="bl" rotWithShape="0"/>
                </a:effectLst>
                <a:latin typeface="Algerian" pitchFamily="82" charset="0"/>
              </a:rPr>
              <a:t>mondiale</a:t>
            </a:r>
            <a:endParaRPr lang="fr-CA" sz="3300" cap="all" dirty="0">
              <a:solidFill>
                <a:srgbClr val="92D050"/>
              </a:solidFill>
              <a:effectLst>
                <a:reflection blurRad="12700" stA="48000" endA="300" endPos="55000" dir="5400000" sy="-90000" algn="bl" rotWithShape="0"/>
              </a:effectLst>
              <a:latin typeface="Algerian" pitchFamily="82" charset="0"/>
            </a:endParaRPr>
          </a:p>
        </p:txBody>
      </p:sp>
      <p:sp>
        <p:nvSpPr>
          <p:cNvPr id="3" name="Rectangle 2"/>
          <p:cNvSpPr/>
          <p:nvPr/>
        </p:nvSpPr>
        <p:spPr>
          <a:xfrm>
            <a:off x="285720" y="1644666"/>
            <a:ext cx="8286808" cy="463819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228600" indent="-228600" algn="just" fontAlgn="auto">
              <a:spcBef>
                <a:spcPct val="55000"/>
              </a:spcBef>
              <a:spcAft>
                <a:spcPts val="0"/>
              </a:spcAft>
              <a:buFontTx/>
              <a:buChar char="•"/>
              <a:defRPr/>
            </a:pPr>
            <a:r>
              <a:rPr lang="en-US" sz="2800" b="1" dirty="0" smtClean="0"/>
              <a:t>Les </a:t>
            </a:r>
            <a:r>
              <a:rPr lang="en-US" sz="2800" b="1" dirty="0" err="1" smtClean="0"/>
              <a:t>répartitions</a:t>
            </a:r>
            <a:r>
              <a:rPr lang="en-US" sz="2800" b="1" dirty="0" smtClean="0"/>
              <a:t> par </a:t>
            </a:r>
            <a:r>
              <a:rPr lang="en-US" sz="2800" b="1" dirty="0" err="1" smtClean="0"/>
              <a:t>sexe</a:t>
            </a:r>
            <a:r>
              <a:rPr lang="en-US" sz="2800" b="1" dirty="0" smtClean="0"/>
              <a:t> et par </a:t>
            </a:r>
            <a:r>
              <a:rPr lang="en-US" sz="2800" b="1" dirty="0" err="1" smtClean="0"/>
              <a:t>âge</a:t>
            </a:r>
            <a:r>
              <a:rPr lang="en-US" sz="2800" b="1" dirty="0" smtClean="0"/>
              <a:t> </a:t>
            </a:r>
            <a:r>
              <a:rPr lang="en-US" sz="2800" b="1" dirty="0" err="1" smtClean="0"/>
              <a:t>montrent</a:t>
            </a:r>
            <a:r>
              <a:rPr lang="en-US" sz="2800" b="1" dirty="0" smtClean="0"/>
              <a:t> </a:t>
            </a:r>
            <a:r>
              <a:rPr lang="en-US" sz="2800" b="1" dirty="0" err="1" smtClean="0"/>
              <a:t>que</a:t>
            </a:r>
            <a:r>
              <a:rPr lang="en-US" sz="2800" b="1" dirty="0" smtClean="0"/>
              <a:t> les pays </a:t>
            </a:r>
            <a:r>
              <a:rPr lang="en-US" sz="2800" b="1" dirty="0" err="1" smtClean="0"/>
              <a:t>moins</a:t>
            </a:r>
            <a:r>
              <a:rPr lang="en-US" sz="2800" b="1" dirty="0" smtClean="0"/>
              <a:t> </a:t>
            </a:r>
            <a:r>
              <a:rPr lang="en-US" sz="2800" b="1" dirty="0" err="1" smtClean="0"/>
              <a:t>avancés</a:t>
            </a:r>
            <a:r>
              <a:rPr lang="en-US" sz="2800" b="1" dirty="0" smtClean="0"/>
              <a:t> </a:t>
            </a:r>
            <a:r>
              <a:rPr lang="en-US" sz="2800" b="1" dirty="0" err="1" smtClean="0"/>
              <a:t>ont</a:t>
            </a:r>
            <a:r>
              <a:rPr lang="en-US" sz="2800" b="1" dirty="0" smtClean="0"/>
              <a:t> des populations beaucoup  plus </a:t>
            </a:r>
            <a:r>
              <a:rPr lang="en-US" sz="2800" b="1" dirty="0" err="1" smtClean="0"/>
              <a:t>jeunes</a:t>
            </a:r>
            <a:r>
              <a:rPr lang="en-US" sz="2800" b="1" dirty="0" smtClean="0"/>
              <a:t> </a:t>
            </a:r>
            <a:r>
              <a:rPr lang="en-US" sz="2800" b="1" dirty="0" err="1" smtClean="0"/>
              <a:t>que</a:t>
            </a:r>
            <a:r>
              <a:rPr lang="en-US" sz="2800" b="1" dirty="0" smtClean="0"/>
              <a:t> les pays </a:t>
            </a:r>
            <a:r>
              <a:rPr lang="en-US" sz="2800" b="1" dirty="0" err="1" smtClean="0"/>
              <a:t>développés</a:t>
            </a:r>
            <a:r>
              <a:rPr lang="en-US" sz="2800" b="1" dirty="0" smtClean="0"/>
              <a:t>.</a:t>
            </a:r>
          </a:p>
          <a:p>
            <a:pPr marL="228600" indent="-228600" algn="just">
              <a:spcBef>
                <a:spcPct val="55000"/>
              </a:spcBef>
              <a:buFontTx/>
              <a:buChar char="•"/>
              <a:defRPr/>
            </a:pPr>
            <a:r>
              <a:rPr lang="en-US" sz="2800" b="1" dirty="0" smtClean="0"/>
              <a:t>Environ un tiers de la population des pays </a:t>
            </a:r>
            <a:r>
              <a:rPr lang="en-US" sz="2800" b="1" dirty="0" err="1" smtClean="0"/>
              <a:t>moins</a:t>
            </a:r>
            <a:r>
              <a:rPr lang="en-US" sz="2800" b="1" dirty="0" smtClean="0"/>
              <a:t> </a:t>
            </a:r>
            <a:r>
              <a:rPr lang="en-US" sz="2800" b="1" dirty="0" err="1" smtClean="0"/>
              <a:t>avancés</a:t>
            </a:r>
            <a:r>
              <a:rPr lang="en-US" sz="2800" b="1" dirty="0" smtClean="0"/>
              <a:t> </a:t>
            </a:r>
            <a:r>
              <a:rPr lang="en-US" sz="2800" b="1" dirty="0" err="1" smtClean="0"/>
              <a:t>est</a:t>
            </a:r>
            <a:r>
              <a:rPr lang="en-US" sz="2800" b="1" dirty="0" smtClean="0"/>
              <a:t> </a:t>
            </a:r>
            <a:r>
              <a:rPr lang="en-US" sz="2800" b="1" dirty="0" err="1" smtClean="0"/>
              <a:t>âgée</a:t>
            </a:r>
            <a:r>
              <a:rPr lang="en-US" sz="2800" b="1" dirty="0" smtClean="0"/>
              <a:t> de </a:t>
            </a:r>
            <a:r>
              <a:rPr lang="en-US" sz="2800" b="1" dirty="0" err="1" smtClean="0"/>
              <a:t>moins</a:t>
            </a:r>
            <a:r>
              <a:rPr lang="en-US" sz="2800" b="1" dirty="0" smtClean="0"/>
              <a:t> de 15 ans. </a:t>
            </a:r>
            <a:r>
              <a:rPr lang="en-US" sz="2800" b="1" dirty="0" err="1" smtClean="0"/>
              <a:t>Dans</a:t>
            </a:r>
            <a:r>
              <a:rPr lang="en-US" sz="2800" b="1" dirty="0" smtClean="0"/>
              <a:t> de </a:t>
            </a:r>
            <a:r>
              <a:rPr lang="en-US" sz="2800" b="1" dirty="0" err="1" smtClean="0"/>
              <a:t>nombreux</a:t>
            </a:r>
            <a:r>
              <a:rPr lang="en-US" sz="2800" b="1" dirty="0" smtClean="0"/>
              <a:t> pays </a:t>
            </a:r>
            <a:r>
              <a:rPr lang="en-US" sz="2800" b="1" dirty="0" err="1" smtClean="0"/>
              <a:t>d’Afrique</a:t>
            </a:r>
            <a:r>
              <a:rPr lang="en-US" sz="2800" b="1" dirty="0" smtClean="0"/>
              <a:t> sub-</a:t>
            </a:r>
            <a:r>
              <a:rPr lang="en-US" sz="2800" b="1" dirty="0" err="1" smtClean="0"/>
              <a:t>saharienne</a:t>
            </a:r>
            <a:r>
              <a:rPr lang="en-US" sz="2800" b="1" dirty="0" smtClean="0"/>
              <a:t>, </a:t>
            </a:r>
            <a:r>
              <a:rPr lang="en-US" sz="2800" b="1" dirty="0" err="1" smtClean="0"/>
              <a:t>cette</a:t>
            </a:r>
            <a:r>
              <a:rPr lang="en-US" sz="2800" b="1" dirty="0" smtClean="0"/>
              <a:t> proportion </a:t>
            </a:r>
            <a:r>
              <a:rPr lang="en-US" sz="2800" b="1" dirty="0" err="1" smtClean="0"/>
              <a:t>passe</a:t>
            </a:r>
            <a:r>
              <a:rPr lang="en-US" sz="2800" b="1" dirty="0" smtClean="0"/>
              <a:t> à </a:t>
            </a:r>
            <a:r>
              <a:rPr lang="en-US" sz="2800" b="1" dirty="0" err="1" smtClean="0"/>
              <a:t>presque</a:t>
            </a:r>
            <a:r>
              <a:rPr lang="en-US" sz="2800" b="1" dirty="0" smtClean="0"/>
              <a:t> la </a:t>
            </a:r>
            <a:r>
              <a:rPr lang="en-US" sz="2800" b="1" dirty="0" err="1" smtClean="0"/>
              <a:t>moitié</a:t>
            </a:r>
            <a:r>
              <a:rPr lang="en-US" sz="2800" b="1" dirty="0" smtClean="0"/>
              <a:t> de la population. Par </a:t>
            </a:r>
            <a:r>
              <a:rPr lang="en-US" sz="2800" b="1" dirty="0" err="1" smtClean="0"/>
              <a:t>contre</a:t>
            </a:r>
            <a:r>
              <a:rPr lang="en-US" sz="2800" b="1" dirty="0" smtClean="0"/>
              <a:t>, </a:t>
            </a:r>
            <a:r>
              <a:rPr lang="en-US" sz="2800" b="1" dirty="0" err="1" smtClean="0"/>
              <a:t>moins</a:t>
            </a:r>
            <a:r>
              <a:rPr lang="en-US" sz="2800" b="1" dirty="0" smtClean="0"/>
              <a:t> de un </a:t>
            </a:r>
            <a:r>
              <a:rPr lang="en-US" sz="2800" b="1" dirty="0" err="1" smtClean="0"/>
              <a:t>cinquième</a:t>
            </a:r>
            <a:r>
              <a:rPr lang="en-US" sz="2800" b="1" dirty="0" smtClean="0"/>
              <a:t> de la population des pays plus </a:t>
            </a:r>
            <a:r>
              <a:rPr lang="en-US" sz="2800" b="1" dirty="0" err="1" smtClean="0"/>
              <a:t>développés</a:t>
            </a:r>
            <a:r>
              <a:rPr lang="en-US" sz="2800" b="1" dirty="0" smtClean="0"/>
              <a:t> a </a:t>
            </a:r>
            <a:r>
              <a:rPr lang="en-US" sz="2800" b="1" dirty="0" err="1" smtClean="0"/>
              <a:t>moins</a:t>
            </a:r>
            <a:r>
              <a:rPr lang="en-US" sz="2800" b="1" dirty="0" smtClean="0"/>
              <a:t> de 15 ans.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28" y="285728"/>
            <a:ext cx="6946132" cy="701731"/>
          </a:xfrm>
          <a:prstGeom prst="rect">
            <a:avLst/>
          </a:prstGeom>
        </p:spPr>
        <p:txBody>
          <a:bodyPr wrap="none">
            <a:spAutoFit/>
          </a:bodyPr>
          <a:lstStyle/>
          <a:p>
            <a:pPr algn="ctr">
              <a:lnSpc>
                <a:spcPct val="90000"/>
              </a:lnSpc>
              <a:defRPr/>
            </a:pPr>
            <a:r>
              <a:rPr lang="fr-FR" sz="4400" dirty="0" smtClean="0">
                <a:solidFill>
                  <a:schemeClr val="tx2"/>
                </a:solidFill>
                <a:effectLst>
                  <a:outerShdw blurRad="38100" dist="38100" dir="2700000" algn="tl">
                    <a:srgbClr val="C0C0C0"/>
                  </a:outerShdw>
                </a:effectLst>
                <a:latin typeface="Algerian" pitchFamily="82" charset="0"/>
              </a:rPr>
              <a:t>Le taux de masculinité</a:t>
            </a:r>
            <a:endParaRPr lang="fr-FR" sz="4400" dirty="0">
              <a:solidFill>
                <a:schemeClr val="tx2"/>
              </a:solidFill>
              <a:effectLst>
                <a:outerShdw blurRad="38100" dist="38100" dir="2700000" algn="tl">
                  <a:srgbClr val="C0C0C0"/>
                </a:outerShdw>
              </a:effectLst>
              <a:latin typeface="Algerian" pitchFamily="82" charset="0"/>
            </a:endParaRPr>
          </a:p>
        </p:txBody>
      </p:sp>
      <p:sp>
        <p:nvSpPr>
          <p:cNvPr id="3" name="Rectangle 2"/>
          <p:cNvSpPr/>
          <p:nvPr/>
        </p:nvSpPr>
        <p:spPr>
          <a:xfrm>
            <a:off x="142844" y="1285860"/>
            <a:ext cx="8429652" cy="480131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marL="342900" indent="-342900">
              <a:spcBef>
                <a:spcPct val="20000"/>
              </a:spcBef>
              <a:buFontTx/>
              <a:buChar char="•"/>
              <a:defRPr/>
            </a:pPr>
            <a:r>
              <a:rPr lang="en-US" sz="3400" b="1" dirty="0" smtClean="0"/>
              <a:t>Rapport de </a:t>
            </a:r>
            <a:r>
              <a:rPr lang="en-US" sz="3400" b="1" dirty="0" err="1" smtClean="0"/>
              <a:t>masculinit</a:t>
            </a:r>
            <a:r>
              <a:rPr lang="fr-FR" sz="3400" b="1" dirty="0" smtClean="0"/>
              <a:t>é</a:t>
            </a:r>
            <a:r>
              <a:rPr lang="en-US" sz="3400" b="1" dirty="0" smtClean="0"/>
              <a:t>  : le </a:t>
            </a:r>
            <a:r>
              <a:rPr lang="en-US" sz="3400" b="1" dirty="0" err="1" smtClean="0"/>
              <a:t>nombre</a:t>
            </a:r>
            <a:r>
              <a:rPr lang="en-US" sz="3400" b="1" dirty="0" smtClean="0"/>
              <a:t> d’</a:t>
            </a:r>
            <a:r>
              <a:rPr lang="fr-CA" sz="3400" b="1" dirty="0" smtClean="0">
                <a:solidFill>
                  <a:srgbClr val="FFFFFF"/>
                </a:solidFill>
                <a:cs typeface="Arial" charset="0"/>
              </a:rPr>
              <a:t>'</a:t>
            </a:r>
            <a:r>
              <a:rPr lang="en-US" sz="3400" b="1" dirty="0" err="1" smtClean="0"/>
              <a:t>hommes</a:t>
            </a:r>
            <a:r>
              <a:rPr lang="en-US" sz="3400" b="1" dirty="0" smtClean="0"/>
              <a:t> </a:t>
            </a:r>
            <a:r>
              <a:rPr lang="en-US" sz="3400" b="1" dirty="0" err="1" smtClean="0"/>
              <a:t>divis</a:t>
            </a:r>
            <a:r>
              <a:rPr lang="fr-FR" sz="3400" b="1" dirty="0" smtClean="0"/>
              <a:t>é</a:t>
            </a:r>
            <a:r>
              <a:rPr lang="en-US" sz="3400" b="1" dirty="0" smtClean="0"/>
              <a:t> par le </a:t>
            </a:r>
            <a:r>
              <a:rPr lang="en-US" sz="3400" b="1" dirty="0" err="1" smtClean="0"/>
              <a:t>nombre</a:t>
            </a:r>
            <a:r>
              <a:rPr lang="en-US" sz="3400" b="1" dirty="0" smtClean="0"/>
              <a:t> de femmes</a:t>
            </a:r>
          </a:p>
          <a:p>
            <a:pPr marL="342900" indent="-342900">
              <a:spcBef>
                <a:spcPct val="20000"/>
              </a:spcBef>
              <a:buFontTx/>
              <a:buChar char="•"/>
              <a:defRPr/>
            </a:pPr>
            <a:r>
              <a:rPr lang="en-US" sz="3400" b="1" dirty="0" err="1" smtClean="0"/>
              <a:t>Taux</a:t>
            </a:r>
            <a:r>
              <a:rPr lang="en-US" sz="3400" b="1" dirty="0" smtClean="0"/>
              <a:t> de </a:t>
            </a:r>
            <a:r>
              <a:rPr lang="en-US" sz="3400" b="1" dirty="0" err="1" smtClean="0"/>
              <a:t>masculinit</a:t>
            </a:r>
            <a:r>
              <a:rPr lang="fr-FR" sz="3400" b="1" dirty="0" smtClean="0"/>
              <a:t>é</a:t>
            </a:r>
            <a:r>
              <a:rPr lang="en-US" sz="3400" b="1" dirty="0" smtClean="0"/>
              <a:t> : </a:t>
            </a:r>
            <a:r>
              <a:rPr lang="en-US" sz="3400" b="1" dirty="0" err="1" smtClean="0"/>
              <a:t>nombre</a:t>
            </a:r>
            <a:r>
              <a:rPr lang="en-US" sz="3400" b="1" dirty="0" smtClean="0"/>
              <a:t> </a:t>
            </a:r>
            <a:r>
              <a:rPr lang="en-US" sz="3400" b="1" dirty="0" err="1" smtClean="0"/>
              <a:t>d’hommes</a:t>
            </a:r>
            <a:r>
              <a:rPr lang="en-US" sz="3400" b="1" dirty="0" smtClean="0"/>
              <a:t>  </a:t>
            </a:r>
            <a:r>
              <a:rPr lang="en-US" sz="3400" b="1" dirty="0" err="1" smtClean="0"/>
              <a:t>divis</a:t>
            </a:r>
            <a:r>
              <a:rPr lang="fr-FR" sz="3400" b="1" dirty="0" smtClean="0"/>
              <a:t>é</a:t>
            </a:r>
            <a:r>
              <a:rPr lang="en-US" sz="3400" b="1" dirty="0" smtClean="0"/>
              <a:t> par population </a:t>
            </a:r>
            <a:r>
              <a:rPr lang="en-US" sz="3400" b="1" dirty="0" err="1" smtClean="0"/>
              <a:t>totale</a:t>
            </a:r>
            <a:endParaRPr lang="en-US" sz="3400" b="1" dirty="0" smtClean="0"/>
          </a:p>
          <a:p>
            <a:pPr marL="342900" indent="-342900">
              <a:spcBef>
                <a:spcPct val="20000"/>
              </a:spcBef>
              <a:buFontTx/>
              <a:buChar char="•"/>
              <a:defRPr/>
            </a:pPr>
            <a:r>
              <a:rPr lang="fr-FR" sz="3400" b="1" dirty="0" smtClean="0"/>
              <a:t>(105  garçons pour 100 filles à la naissance)</a:t>
            </a:r>
          </a:p>
          <a:p>
            <a:pPr marL="342900" indent="-342900">
              <a:spcBef>
                <a:spcPct val="20000"/>
              </a:spcBef>
              <a:buFontTx/>
              <a:buChar char="•"/>
              <a:defRPr/>
            </a:pPr>
            <a:r>
              <a:rPr lang="fr-FR" sz="3400" b="1" dirty="0" smtClean="0"/>
              <a:t>S’équilibre, puis supériorité féminine</a:t>
            </a:r>
          </a:p>
          <a:p>
            <a:pPr marL="742950" lvl="1" indent="-285750">
              <a:spcBef>
                <a:spcPct val="20000"/>
              </a:spcBef>
              <a:buFontTx/>
              <a:buChar char="–"/>
              <a:defRPr/>
            </a:pPr>
            <a:endParaRPr lang="fr-FR" sz="3400" b="1" dirty="0" smtClean="0"/>
          </a:p>
          <a:p>
            <a:pPr marL="742950" lvl="1" indent="-285750">
              <a:spcBef>
                <a:spcPct val="20000"/>
              </a:spcBef>
              <a:buFontTx/>
              <a:buChar char="–"/>
              <a:defRPr/>
            </a:pPr>
            <a:endParaRPr lang="fr-FR" sz="3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357166"/>
            <a:ext cx="7572428" cy="4770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2500" dirty="0" smtClean="0">
                <a:solidFill>
                  <a:schemeClr val="tx2">
                    <a:satMod val="130000"/>
                  </a:schemeClr>
                </a:solidFill>
              </a:rPr>
              <a:t>Le RM à la naissance en Chine et en Corée depuis 1980</a:t>
            </a:r>
            <a:endParaRPr lang="fr-FR" sz="2500" dirty="0"/>
          </a:p>
        </p:txBody>
      </p:sp>
      <p:pic>
        <p:nvPicPr>
          <p:cNvPr id="3" name="Picture 4" descr="rm chine"/>
          <p:cNvPicPr>
            <a:picLocks noChangeAspect="1" noChangeArrowheads="1"/>
          </p:cNvPicPr>
          <p:nvPr/>
        </p:nvPicPr>
        <p:blipFill>
          <a:blip r:embed="rId2" cstate="print"/>
          <a:srcRect/>
          <a:stretch>
            <a:fillRect/>
          </a:stretch>
        </p:blipFill>
        <p:spPr bwMode="auto">
          <a:xfrm>
            <a:off x="152400" y="1524000"/>
            <a:ext cx="8624888" cy="46291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66" y="357166"/>
            <a:ext cx="4552593" cy="63094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lgn="ctr">
              <a:spcBef>
                <a:spcPct val="0"/>
              </a:spcBef>
              <a:defRPr/>
            </a:pPr>
            <a:r>
              <a:rPr lang="en-GB" sz="3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rapport de dependence</a:t>
            </a:r>
            <a:endParaRPr lang="fr-CA" sz="3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0" y="1142984"/>
            <a:ext cx="8715404"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CA" sz="2400" b="1" dirty="0" smtClean="0"/>
              <a:t>Les dépendants sont constitués des moins de 15 ans et des plus de 65 ans, la population en âge d’activité des 15-64 ans</a:t>
            </a:r>
          </a:p>
          <a:p>
            <a:endParaRPr lang="fr-CA" sz="2400" b="1" dirty="0" smtClean="0"/>
          </a:p>
          <a:p>
            <a:r>
              <a:rPr lang="fr-CA" sz="2400" b="1" dirty="0" smtClean="0"/>
              <a:t>Le rapport de dépendance représente le ratio des dépendants aux personnes d’âge actif </a:t>
            </a:r>
            <a:endParaRPr lang="fr-CA" sz="2400" b="1" dirty="0"/>
          </a:p>
        </p:txBody>
      </p:sp>
      <p:pic>
        <p:nvPicPr>
          <p:cNvPr id="4" name="Picture 4"/>
          <p:cNvPicPr>
            <a:picLocks noChangeAspect="1" noChangeArrowheads="1"/>
          </p:cNvPicPr>
          <p:nvPr/>
        </p:nvPicPr>
        <p:blipFill>
          <a:blip r:embed="rId2" cstate="print"/>
          <a:srcRect l="2805" r="6541" b="46864"/>
          <a:stretch>
            <a:fillRect/>
          </a:stretch>
        </p:blipFill>
        <p:spPr bwMode="auto">
          <a:xfrm>
            <a:off x="0" y="3648075"/>
            <a:ext cx="8864600" cy="32099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68" y="428604"/>
            <a:ext cx="2171300" cy="5386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lvl="0" algn="ctr">
              <a:spcBef>
                <a:spcPct val="0"/>
              </a:spcBef>
              <a:defRPr/>
            </a:pPr>
            <a:r>
              <a:rPr lang="en-GB" sz="2900" cap="all" dirty="0" smtClean="0">
                <a:solidFill>
                  <a:srgbClr val="00B0F0"/>
                </a:solidFill>
                <a:effectLst>
                  <a:reflection blurRad="12700" stA="48000" endA="300" endPos="55000" dir="5400000" sy="-90000" algn="bl" rotWithShape="0"/>
                </a:effectLst>
              </a:rPr>
              <a:t>Age </a:t>
            </a:r>
            <a:r>
              <a:rPr lang="en-GB" sz="2900" cap="all" dirty="0" smtClean="0">
                <a:solidFill>
                  <a:srgbClr val="92D050"/>
                </a:solidFill>
                <a:effectLst>
                  <a:reflection blurRad="12700" stA="48000" endA="300" endPos="55000" dir="5400000" sy="-90000" algn="bl" rotWithShape="0"/>
                </a:effectLst>
              </a:rPr>
              <a:t>median</a:t>
            </a:r>
            <a:endParaRPr lang="fr-CA" sz="2900" cap="all" dirty="0">
              <a:solidFill>
                <a:srgbClr val="92D050"/>
              </a:solidFill>
              <a:effectLst>
                <a:reflection blurRad="12700" stA="48000" endA="300" endPos="55000" dir="5400000" sy="-90000" algn="bl" rotWithShape="0"/>
              </a:effectLst>
            </a:endParaRPr>
          </a:p>
        </p:txBody>
      </p:sp>
      <p:pic>
        <p:nvPicPr>
          <p:cNvPr id="3" name="Picture 4"/>
          <p:cNvPicPr>
            <a:picLocks noChangeAspect="1" noChangeArrowheads="1"/>
          </p:cNvPicPr>
          <p:nvPr/>
        </p:nvPicPr>
        <p:blipFill>
          <a:blip r:embed="rId2" cstate="print"/>
          <a:srcRect/>
          <a:stretch>
            <a:fillRect/>
          </a:stretch>
        </p:blipFill>
        <p:spPr bwMode="auto">
          <a:xfrm>
            <a:off x="571472" y="1714488"/>
            <a:ext cx="8305800" cy="4724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emogsud8"/>
          <p:cNvPicPr>
            <a:picLocks noChangeAspect="1" noChangeArrowheads="1"/>
          </p:cNvPicPr>
          <p:nvPr/>
        </p:nvPicPr>
        <p:blipFill>
          <a:blip r:embed="rId2" cstate="print"/>
          <a:srcRect/>
          <a:stretch>
            <a:fillRect/>
          </a:stretch>
        </p:blipFill>
        <p:spPr bwMode="auto">
          <a:xfrm rot="195123">
            <a:off x="485698" y="928521"/>
            <a:ext cx="8293100" cy="563615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74663" y="304800"/>
            <a:ext cx="8288337" cy="631983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0232" y="3000372"/>
            <a:ext cx="5009064" cy="707886"/>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fr-CA" sz="4000" dirty="0" smtClean="0"/>
              <a:t>Le diagramme de Lexis </a:t>
            </a:r>
            <a:endParaRPr lang="fr-FR"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90550" y="822325"/>
            <a:ext cx="7962900" cy="52133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fr-FR" dirty="0" smtClean="0">
                <a:latin typeface="Baskerville Old Face" pitchFamily="18" charset="0"/>
              </a:rPr>
              <a:t>Introduction à la démographie </a:t>
            </a:r>
            <a:endParaRPr lang="fr-FR" dirty="0">
              <a:latin typeface="Baskerville Old Face" pitchFamily="18" charset="0"/>
            </a:endParaRPr>
          </a:p>
        </p:txBody>
      </p:sp>
      <p:sp>
        <p:nvSpPr>
          <p:cNvPr id="3" name="Espace réservé du contenu 2"/>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normAutofit lnSpcReduction="10000"/>
          </a:bodyPr>
          <a:lstStyle/>
          <a:p>
            <a:r>
              <a:rPr lang="fr-CA" b="1" dirty="0" smtClean="0"/>
              <a:t>Définitions </a:t>
            </a:r>
          </a:p>
          <a:p>
            <a:r>
              <a:rPr lang="fr-CA" b="1" dirty="0" smtClean="0"/>
              <a:t>Pyramide des âges</a:t>
            </a:r>
          </a:p>
          <a:p>
            <a:r>
              <a:rPr lang="fr-CA" b="1" dirty="0" smtClean="0"/>
              <a:t>Diagramme de lexis </a:t>
            </a:r>
          </a:p>
          <a:p>
            <a:r>
              <a:rPr lang="fr-CA" b="1" dirty="0" smtClean="0"/>
              <a:t>Natalité, fécondité</a:t>
            </a:r>
          </a:p>
          <a:p>
            <a:r>
              <a:rPr lang="fr-CA" b="1" dirty="0" smtClean="0"/>
              <a:t>Mortalité</a:t>
            </a:r>
          </a:p>
          <a:p>
            <a:r>
              <a:rPr lang="fr-CA" b="1" dirty="0" smtClean="0"/>
              <a:t>Perspectives</a:t>
            </a:r>
          </a:p>
          <a:p>
            <a:r>
              <a:rPr lang="fr-FR" b="1" dirty="0" smtClean="0"/>
              <a:t>Transition démographique </a:t>
            </a:r>
          </a:p>
          <a:p>
            <a:r>
              <a:rPr lang="fr-FR" b="1" dirty="0" smtClean="0"/>
              <a:t>Sources de données en démographie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620688"/>
            <a:ext cx="9144000" cy="56324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911225"/>
            <a:ext cx="8388424" cy="50355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b="14439"/>
          <a:stretch>
            <a:fillRect/>
          </a:stretch>
        </p:blipFill>
        <p:spPr bwMode="auto">
          <a:xfrm>
            <a:off x="187325" y="0"/>
            <a:ext cx="8769350" cy="594928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746125"/>
            <a:ext cx="8748464" cy="536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1\Owner\LOCALS~1\Temp\~max0009.BMP"/>
          <p:cNvPicPr>
            <a:picLocks noChangeAspect="1" noChangeArrowheads="1"/>
          </p:cNvPicPr>
          <p:nvPr/>
        </p:nvPicPr>
        <p:blipFill>
          <a:blip r:embed="rId2" cstate="print"/>
          <a:srcRect/>
          <a:stretch>
            <a:fillRect/>
          </a:stretch>
        </p:blipFill>
        <p:spPr bwMode="auto">
          <a:xfrm>
            <a:off x="0" y="-76200"/>
            <a:ext cx="8686800" cy="685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000240"/>
            <a:ext cx="7920758" cy="769441"/>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lvl="0" algn="ctr">
              <a:spcBef>
                <a:spcPct val="0"/>
              </a:spcBef>
              <a:defRPr/>
            </a:pPr>
            <a:r>
              <a:rPr lang="en-GB" sz="4400" cap="all" dirty="0" smtClean="0">
                <a:solidFill>
                  <a:srgbClr val="00B0F0"/>
                </a:solidFill>
                <a:effectLst>
                  <a:reflection blurRad="12700" stA="48000" endA="300" endPos="55000" dir="5400000" sy="-90000" algn="bl" rotWithShape="0"/>
                </a:effectLst>
                <a:latin typeface="Algerian" pitchFamily="82" charset="0"/>
              </a:rPr>
              <a:t>La </a:t>
            </a:r>
            <a:r>
              <a:rPr lang="en-GB" sz="4400" cap="all" dirty="0" err="1" smtClean="0">
                <a:solidFill>
                  <a:srgbClr val="00B0F0"/>
                </a:solidFill>
                <a:effectLst>
                  <a:reflection blurRad="12700" stA="48000" endA="300" endPos="55000" dir="5400000" sy="-90000" algn="bl" rotWithShape="0"/>
                </a:effectLst>
                <a:latin typeface="Algerian" pitchFamily="82" charset="0"/>
              </a:rPr>
              <a:t>fecondite</a:t>
            </a:r>
            <a:r>
              <a:rPr lang="en-GB" sz="4400" cap="all" dirty="0" smtClean="0">
                <a:solidFill>
                  <a:srgbClr val="00B0F0"/>
                </a:solidFill>
                <a:effectLst>
                  <a:reflection blurRad="12700" stA="48000" endA="300" endPos="55000" dir="5400000" sy="-90000" algn="bl" rotWithShape="0"/>
                </a:effectLst>
                <a:latin typeface="Algerian" pitchFamily="82" charset="0"/>
              </a:rPr>
              <a:t>,  </a:t>
            </a:r>
            <a:r>
              <a:rPr lang="en-GB" sz="4400" cap="all" dirty="0" smtClean="0">
                <a:solidFill>
                  <a:srgbClr val="92D050"/>
                </a:solidFill>
                <a:effectLst>
                  <a:reflection blurRad="12700" stA="48000" endA="300" endPos="55000" dir="5400000" sy="-90000" algn="bl" rotWithShape="0"/>
                </a:effectLst>
                <a:latin typeface="Algerian" pitchFamily="82" charset="0"/>
              </a:rPr>
              <a:t>l</a:t>
            </a:r>
            <a:r>
              <a:rPr lang="en-GB" sz="4400" cap="all" dirty="0" smtClean="0">
                <a:solidFill>
                  <a:srgbClr val="00B0F0"/>
                </a:solidFill>
                <a:effectLst>
                  <a:reflection blurRad="12700" stA="48000" endA="300" endPos="55000" dir="5400000" sy="-90000" algn="bl" rotWithShape="0"/>
                </a:effectLst>
                <a:latin typeface="Algerian" pitchFamily="82" charset="0"/>
              </a:rPr>
              <a:t>a </a:t>
            </a:r>
            <a:r>
              <a:rPr lang="en-GB" sz="4400" cap="all" dirty="0" err="1" smtClean="0">
                <a:solidFill>
                  <a:srgbClr val="92D050"/>
                </a:solidFill>
                <a:effectLst>
                  <a:reflection blurRad="12700" stA="48000" endA="300" endPos="55000" dir="5400000" sy="-90000" algn="bl" rotWithShape="0"/>
                </a:effectLst>
                <a:latin typeface="Algerian" pitchFamily="82" charset="0"/>
              </a:rPr>
              <a:t>natalite</a:t>
            </a:r>
            <a:endParaRPr lang="fr-CA" sz="4400" cap="all" dirty="0">
              <a:solidFill>
                <a:srgbClr val="92D050"/>
              </a:solidFill>
              <a:effectLst>
                <a:reflection blurRad="12700" stA="48000" endA="300" endPos="55000" dir="5400000" sy="-90000" algn="bl" rotWithShape="0"/>
              </a:effectLst>
              <a:latin typeface="Algerian" pitchFamily="8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b="65305"/>
          <a:stretch>
            <a:fillRect/>
          </a:stretch>
        </p:blipFill>
        <p:spPr bwMode="auto">
          <a:xfrm>
            <a:off x="42863" y="1196752"/>
            <a:ext cx="8940800" cy="453650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t="33468" b="26033"/>
          <a:stretch>
            <a:fillRect/>
          </a:stretch>
        </p:blipFill>
        <p:spPr bwMode="auto">
          <a:xfrm>
            <a:off x="203200" y="1268760"/>
            <a:ext cx="8940800" cy="3600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t="73967"/>
          <a:stretch>
            <a:fillRect/>
          </a:stretch>
        </p:blipFill>
        <p:spPr bwMode="auto">
          <a:xfrm>
            <a:off x="0" y="1988840"/>
            <a:ext cx="8940800" cy="354367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08" y="428604"/>
            <a:ext cx="4143404" cy="55399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spcBef>
                <a:spcPct val="0"/>
              </a:spcBef>
              <a:defRPr/>
            </a:pPr>
            <a:r>
              <a:rPr lang="en-GB" sz="3000" cap="all" dirty="0" err="1" smtClean="0">
                <a:solidFill>
                  <a:srgbClr val="00B050"/>
                </a:solidFill>
                <a:effectLst>
                  <a:reflection blurRad="12700" stA="48000" endA="300" endPos="55000" dir="5400000" sy="-90000" algn="bl" rotWithShape="0"/>
                </a:effectLst>
              </a:rPr>
              <a:t>Autres</a:t>
            </a:r>
            <a:r>
              <a:rPr lang="en-GB" sz="3000" cap="all" dirty="0" smtClean="0">
                <a:solidFill>
                  <a:srgbClr val="00B0F0"/>
                </a:solidFill>
                <a:effectLst>
                  <a:reflection blurRad="12700" stA="48000" endA="300" endPos="55000" dir="5400000" sy="-90000" algn="bl" rotWithShape="0"/>
                </a:effectLst>
              </a:rPr>
              <a:t> definitions</a:t>
            </a:r>
            <a:endParaRPr lang="fr-CA" sz="3000" cap="all" dirty="0">
              <a:solidFill>
                <a:srgbClr val="92D050"/>
              </a:solidFill>
              <a:effectLst>
                <a:reflection blurRad="12700" stA="48000" endA="300" endPos="55000" dir="5400000" sy="-90000" algn="bl" rotWithShape="0"/>
              </a:effectLst>
            </a:endParaRPr>
          </a:p>
        </p:txBody>
      </p:sp>
      <p:pic>
        <p:nvPicPr>
          <p:cNvPr id="3" name="Picture 2"/>
          <p:cNvPicPr>
            <a:picLocks noChangeAspect="1" noChangeArrowheads="1"/>
          </p:cNvPicPr>
          <p:nvPr/>
        </p:nvPicPr>
        <p:blipFill>
          <a:blip r:embed="rId2" cstate="print"/>
          <a:srcRect t="9070"/>
          <a:stretch>
            <a:fillRect/>
          </a:stretch>
        </p:blipFill>
        <p:spPr bwMode="auto">
          <a:xfrm>
            <a:off x="357158" y="1500174"/>
            <a:ext cx="8137525" cy="433156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fr-FR" dirty="0" smtClean="0"/>
              <a:t>Cours 1</a:t>
            </a:r>
            <a:endParaRPr lang="fr-FR" dirty="0"/>
          </a:p>
        </p:txBody>
      </p:sp>
      <p:sp>
        <p:nvSpPr>
          <p:cNvPr id="3" name="Espace réservé du contenu 2"/>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lstStyle/>
          <a:p>
            <a:r>
              <a:rPr lang="fr-FR" dirty="0" smtClean="0"/>
              <a:t>Définitions (voir le cours </a:t>
            </a:r>
            <a:r>
              <a:rPr lang="fr-FR" dirty="0" smtClean="0"/>
              <a:t>)</a:t>
            </a:r>
            <a:endParaRPr lang="fr-FR" dirty="0" smtClean="0"/>
          </a:p>
          <a:p>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b="52087"/>
          <a:stretch>
            <a:fillRect/>
          </a:stretch>
        </p:blipFill>
        <p:spPr bwMode="auto">
          <a:xfrm>
            <a:off x="571472" y="609858"/>
            <a:ext cx="8305800" cy="4176464"/>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t="47913"/>
          <a:stretch>
            <a:fillRect/>
          </a:stretch>
        </p:blipFill>
        <p:spPr bwMode="auto">
          <a:xfrm>
            <a:off x="571472" y="1285860"/>
            <a:ext cx="8305800" cy="490750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33400" y="414338"/>
            <a:ext cx="8229600" cy="61436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23850" y="1447800"/>
            <a:ext cx="8332788" cy="38862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4" y="500042"/>
            <a:ext cx="6643734" cy="55399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ctr">
              <a:spcBef>
                <a:spcPct val="0"/>
              </a:spcBef>
              <a:defRPr/>
            </a:pPr>
            <a:r>
              <a:rPr lang="en-GB" sz="3000" cap="all" dirty="0" err="1" smtClean="0">
                <a:solidFill>
                  <a:srgbClr val="00B0F0"/>
                </a:solidFill>
                <a:effectLst>
                  <a:reflection blurRad="12700" stA="48000" endA="300" endPos="55000" dir="5400000" sy="-90000" algn="bl" rotWithShape="0"/>
                </a:effectLst>
              </a:rPr>
              <a:t>Taux</a:t>
            </a:r>
            <a:r>
              <a:rPr lang="en-GB" sz="3000" cap="all" dirty="0" smtClean="0">
                <a:solidFill>
                  <a:srgbClr val="00B0F0"/>
                </a:solidFill>
                <a:effectLst>
                  <a:reflection blurRad="12700" stA="48000" endA="300" endPos="55000" dir="5400000" sy="-90000" algn="bl" rotWithShape="0"/>
                </a:effectLst>
              </a:rPr>
              <a:t> brut de  </a:t>
            </a:r>
            <a:r>
              <a:rPr lang="en-GB" sz="3000" cap="all" dirty="0" err="1" smtClean="0">
                <a:solidFill>
                  <a:srgbClr val="92D050"/>
                </a:solidFill>
                <a:effectLst>
                  <a:reflection blurRad="12700" stA="48000" endA="300" endPos="55000" dir="5400000" sy="-90000" algn="bl" rotWithShape="0"/>
                </a:effectLst>
              </a:rPr>
              <a:t>natalite</a:t>
            </a:r>
            <a:endParaRPr lang="fr-CA" sz="3000" cap="all" dirty="0">
              <a:solidFill>
                <a:srgbClr val="92D050"/>
              </a:solidFill>
              <a:effectLst>
                <a:reflection blurRad="12700" stA="48000" endA="300" endPos="55000" dir="5400000" sy="-90000" algn="bl" rotWithShape="0"/>
              </a:effectLst>
            </a:endParaRPr>
          </a:p>
        </p:txBody>
      </p:sp>
      <p:sp>
        <p:nvSpPr>
          <p:cNvPr id="3" name="Rectangle 2"/>
          <p:cNvSpPr/>
          <p:nvPr/>
        </p:nvSpPr>
        <p:spPr>
          <a:xfrm>
            <a:off x="1071538" y="1428736"/>
            <a:ext cx="6715172"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CA" sz="2400" b="1" dirty="0" smtClean="0">
                <a:latin typeface="Baskerville Old Face" pitchFamily="18" charset="0"/>
              </a:rPr>
              <a:t>C’est le nombre de naissances vivantes pour 1000 habitants (des deux sexes) durant une année</a:t>
            </a:r>
            <a:endParaRPr lang="fr-CA" sz="2400" b="1" dirty="0">
              <a:latin typeface="Baskerville Old Face" pitchFamily="18" charset="0"/>
            </a:endParaRPr>
          </a:p>
        </p:txBody>
      </p:sp>
      <p:pic>
        <p:nvPicPr>
          <p:cNvPr id="4" name="Picture 4"/>
          <p:cNvPicPr>
            <a:picLocks noChangeAspect="1" noChangeArrowheads="1"/>
          </p:cNvPicPr>
          <p:nvPr/>
        </p:nvPicPr>
        <p:blipFill>
          <a:blip r:embed="rId2" cstate="print"/>
          <a:srcRect l="2779" t="24293" r="3703" b="28571"/>
          <a:stretch>
            <a:fillRect/>
          </a:stretch>
        </p:blipFill>
        <p:spPr bwMode="auto">
          <a:xfrm>
            <a:off x="642910" y="2714620"/>
            <a:ext cx="8312150" cy="195604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56" y="214290"/>
            <a:ext cx="6572296" cy="6001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spcBef>
                <a:spcPct val="0"/>
              </a:spcBef>
              <a:defRPr/>
            </a:pPr>
            <a:r>
              <a:rPr lang="en-GB" sz="3300" cap="all" dirty="0" err="1" smtClean="0">
                <a:solidFill>
                  <a:srgbClr val="00B0F0"/>
                </a:solidFill>
                <a:effectLst>
                  <a:reflection blurRad="12700" stA="48000" endA="300" endPos="55000" dir="5400000" sy="-90000" algn="bl" rotWithShape="0"/>
                </a:effectLst>
              </a:rPr>
              <a:t>Taux</a:t>
            </a:r>
            <a:r>
              <a:rPr lang="en-GB" sz="3300" cap="all" dirty="0" smtClean="0">
                <a:solidFill>
                  <a:srgbClr val="00B0F0"/>
                </a:solidFill>
                <a:effectLst>
                  <a:reflection blurRad="12700" stA="48000" endA="300" endPos="55000" dir="5400000" sy="-90000" algn="bl" rotWithShape="0"/>
                </a:effectLst>
              </a:rPr>
              <a:t>  de  </a:t>
            </a:r>
            <a:r>
              <a:rPr lang="en-GB" sz="3300" cap="all" dirty="0" err="1" smtClean="0">
                <a:solidFill>
                  <a:srgbClr val="92D050"/>
                </a:solidFill>
                <a:effectLst>
                  <a:reflection blurRad="12700" stA="48000" endA="300" endPos="55000" dir="5400000" sy="-90000" algn="bl" rotWithShape="0"/>
                </a:effectLst>
              </a:rPr>
              <a:t>fecondite</a:t>
            </a:r>
            <a:r>
              <a:rPr lang="en-GB" sz="3300" cap="all" dirty="0" smtClean="0">
                <a:solidFill>
                  <a:srgbClr val="92D050"/>
                </a:solidFill>
                <a:effectLst>
                  <a:reflection blurRad="12700" stA="48000" endA="300" endPos="55000" dir="5400000" sy="-90000" algn="bl" rotWithShape="0"/>
                </a:effectLst>
              </a:rPr>
              <a:t> par age</a:t>
            </a:r>
            <a:endParaRPr lang="fr-CA" sz="3300" cap="all" dirty="0">
              <a:solidFill>
                <a:srgbClr val="92D050"/>
              </a:solidFill>
              <a:effectLst>
                <a:reflection blurRad="12700" stA="48000" endA="300" endPos="55000" dir="5400000" sy="-90000" algn="bl" rotWithShape="0"/>
              </a:effectLst>
            </a:endParaRPr>
          </a:p>
        </p:txBody>
      </p:sp>
      <p:sp>
        <p:nvSpPr>
          <p:cNvPr id="3" name="Rectangle 2"/>
          <p:cNvSpPr/>
          <p:nvPr/>
        </p:nvSpPr>
        <p:spPr>
          <a:xfrm>
            <a:off x="1857356" y="1071546"/>
            <a:ext cx="6572296"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CA" sz="2400" b="1" dirty="0" smtClean="0"/>
              <a:t>En rapportant le nombre de naissances au cours d’une année nées à des femmes d’un âge donné à  l’ensemble des femmes de cet âge, on obtient un taux de fécondité par âge </a:t>
            </a:r>
            <a:endParaRPr lang="fr-CA" sz="2400" b="1" dirty="0"/>
          </a:p>
        </p:txBody>
      </p:sp>
      <p:pic>
        <p:nvPicPr>
          <p:cNvPr id="4" name="Picture 4"/>
          <p:cNvPicPr>
            <a:picLocks noChangeAspect="1" noChangeArrowheads="1"/>
          </p:cNvPicPr>
          <p:nvPr/>
        </p:nvPicPr>
        <p:blipFill>
          <a:blip r:embed="rId2" cstate="print"/>
          <a:srcRect t="26192"/>
          <a:stretch>
            <a:fillRect/>
          </a:stretch>
        </p:blipFill>
        <p:spPr bwMode="auto">
          <a:xfrm>
            <a:off x="428596" y="3143248"/>
            <a:ext cx="8077200" cy="304380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emogsud6"/>
          <p:cNvPicPr>
            <a:picLocks noChangeAspect="1" noChangeArrowheads="1"/>
          </p:cNvPicPr>
          <p:nvPr/>
        </p:nvPicPr>
        <p:blipFill>
          <a:blip r:embed="rId2" cstate="print"/>
          <a:srcRect r="28105" b="11259"/>
          <a:stretch>
            <a:fillRect/>
          </a:stretch>
        </p:blipFill>
        <p:spPr bwMode="auto">
          <a:xfrm>
            <a:off x="47625" y="304800"/>
            <a:ext cx="8844855" cy="626586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04" y="2643182"/>
            <a:ext cx="5214974" cy="76944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4400" b="1" dirty="0" smtClean="0">
                <a:latin typeface="Algerian" pitchFamily="82" charset="0"/>
              </a:rPr>
              <a:t>La  </a:t>
            </a:r>
            <a:r>
              <a:rPr lang="en-US" sz="4400" b="1" dirty="0" err="1" smtClean="0">
                <a:latin typeface="Algerian" pitchFamily="82" charset="0"/>
              </a:rPr>
              <a:t>mortalité</a:t>
            </a:r>
            <a:endParaRPr lang="fr-FR" sz="4400" b="1" dirty="0">
              <a:latin typeface="Algerian" pitchFamily="82"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28" y="214290"/>
            <a:ext cx="6572296" cy="55399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spcBef>
                <a:spcPct val="0"/>
              </a:spcBef>
              <a:defRPr/>
            </a:pPr>
            <a:r>
              <a:rPr lang="en-GB" sz="3000" cap="all" dirty="0" err="1" smtClean="0">
                <a:solidFill>
                  <a:srgbClr val="00B0F0"/>
                </a:solidFill>
                <a:effectLst>
                  <a:reflection blurRad="12700" stA="48000" endA="300" endPos="55000" dir="5400000" sy="-90000" algn="bl" rotWithShape="0"/>
                </a:effectLst>
              </a:rPr>
              <a:t>Taux</a:t>
            </a:r>
            <a:r>
              <a:rPr lang="en-GB" sz="3000" cap="all" dirty="0" smtClean="0">
                <a:solidFill>
                  <a:srgbClr val="00B0F0"/>
                </a:solidFill>
                <a:effectLst>
                  <a:reflection blurRad="12700" stA="48000" endA="300" endPos="55000" dir="5400000" sy="-90000" algn="bl" rotWithShape="0"/>
                </a:effectLst>
              </a:rPr>
              <a:t> brut de  </a:t>
            </a:r>
            <a:r>
              <a:rPr lang="en-GB" sz="3000" cap="all" dirty="0" err="1" smtClean="0">
                <a:solidFill>
                  <a:srgbClr val="92D050"/>
                </a:solidFill>
                <a:effectLst>
                  <a:reflection blurRad="12700" stA="48000" endA="300" endPos="55000" dir="5400000" sy="-90000" algn="bl" rotWithShape="0"/>
                </a:effectLst>
              </a:rPr>
              <a:t>mortalite</a:t>
            </a:r>
            <a:endParaRPr lang="fr-CA" sz="3000" cap="all" dirty="0">
              <a:solidFill>
                <a:srgbClr val="92D050"/>
              </a:solidFill>
              <a:effectLst>
                <a:reflection blurRad="12700" stA="48000" endA="300" endPos="55000" dir="5400000" sy="-90000" algn="bl" rotWithShape="0"/>
              </a:effectLst>
            </a:endParaRPr>
          </a:p>
        </p:txBody>
      </p:sp>
      <p:sp>
        <p:nvSpPr>
          <p:cNvPr id="3" name="Rectangle 2"/>
          <p:cNvSpPr/>
          <p:nvPr/>
        </p:nvSpPr>
        <p:spPr>
          <a:xfrm>
            <a:off x="1428728" y="1214422"/>
            <a:ext cx="6500858" cy="8925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CA" sz="2600" b="1" dirty="0" smtClean="0"/>
              <a:t>C’est le nombre de décès pour 1000 habitants (des deux sexes) durant une année</a:t>
            </a:r>
            <a:endParaRPr lang="fr-CA" sz="2600" b="1" dirty="0"/>
          </a:p>
        </p:txBody>
      </p:sp>
      <p:pic>
        <p:nvPicPr>
          <p:cNvPr id="4" name="Picture 4"/>
          <p:cNvPicPr>
            <a:picLocks noChangeAspect="1" noChangeArrowheads="1"/>
          </p:cNvPicPr>
          <p:nvPr/>
        </p:nvPicPr>
        <p:blipFill>
          <a:blip r:embed="rId2" cstate="print"/>
          <a:srcRect l="6480" t="22960" r="5972" b="29167"/>
          <a:stretch>
            <a:fillRect/>
          </a:stretch>
        </p:blipFill>
        <p:spPr bwMode="auto">
          <a:xfrm>
            <a:off x="838200" y="2924944"/>
            <a:ext cx="7910264" cy="1951856"/>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785794"/>
            <a:ext cx="7113467" cy="553998"/>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3000" b="1" dirty="0" smtClean="0">
                <a:latin typeface="Aparajita" pitchFamily="34" charset="0"/>
                <a:cs typeface="Aparajita" pitchFamily="34" charset="0"/>
              </a:rPr>
              <a:t>TAUX DE MORTALITE PAR AGE</a:t>
            </a:r>
            <a:endParaRPr lang="fr-FR" sz="3000" b="1" dirty="0">
              <a:latin typeface="Aparajita" pitchFamily="34" charset="0"/>
              <a:cs typeface="Aparajita" pitchFamily="34" charset="0"/>
            </a:endParaRPr>
          </a:p>
        </p:txBody>
      </p:sp>
      <p:pic>
        <p:nvPicPr>
          <p:cNvPr id="3" name="Picture 4"/>
          <p:cNvPicPr>
            <a:picLocks noChangeAspect="1" noChangeArrowheads="1"/>
          </p:cNvPicPr>
          <p:nvPr/>
        </p:nvPicPr>
        <p:blipFill>
          <a:blip r:embed="rId2" cstate="print"/>
          <a:srcRect l="18520" t="41772" r="5927" b="17722"/>
          <a:stretch>
            <a:fillRect/>
          </a:stretch>
        </p:blipFill>
        <p:spPr bwMode="auto">
          <a:xfrm>
            <a:off x="381000" y="1981200"/>
            <a:ext cx="8550275" cy="3352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2214554"/>
            <a:ext cx="8215370" cy="76944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spcBef>
                <a:spcPct val="0"/>
              </a:spcBef>
              <a:defRPr/>
            </a:pPr>
            <a:r>
              <a:rPr lang="en-GB" sz="4400" b="1" cap="all" dirty="0" smtClean="0">
                <a:solidFill>
                  <a:schemeClr val="tx2">
                    <a:lumMod val="50000"/>
                  </a:schemeClr>
                </a:solidFill>
                <a:effectLst>
                  <a:reflection blurRad="12700" stA="48000" endA="300" endPos="55000" dir="5400000" sy="-90000" algn="bl" rotWithShape="0"/>
                </a:effectLst>
              </a:rPr>
              <a:t>LA STRUCTURE par age et </a:t>
            </a:r>
            <a:r>
              <a:rPr lang="en-GB" sz="4400" b="1" cap="all" dirty="0" err="1" smtClean="0">
                <a:solidFill>
                  <a:schemeClr val="tx2">
                    <a:lumMod val="50000"/>
                  </a:schemeClr>
                </a:solidFill>
                <a:effectLst>
                  <a:reflection blurRad="12700" stA="48000" endA="300" endPos="55000" dir="5400000" sy="-90000" algn="bl" rotWithShape="0"/>
                </a:effectLst>
              </a:rPr>
              <a:t>sexe</a:t>
            </a:r>
            <a:endParaRPr lang="fr-CA" sz="4400" b="1" cap="all" dirty="0">
              <a:solidFill>
                <a:schemeClr val="tx2">
                  <a:lumMod val="50000"/>
                </a:schemeClr>
              </a:solidFill>
              <a:effectLst>
                <a:reflection blurRad="12700" stA="48000" endA="300" endPos="55000" dir="5400000" sy="-90000" algn="bl" rotWithShape="0"/>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7290" y="500042"/>
            <a:ext cx="555879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1" dirty="0" smtClean="0"/>
              <a:t>TAUX DE MORTALITE INFANTILE</a:t>
            </a:r>
            <a:endParaRPr lang="fr-FR" sz="2400" b="1" dirty="0"/>
          </a:p>
        </p:txBody>
      </p:sp>
      <p:sp>
        <p:nvSpPr>
          <p:cNvPr id="3" name="Rectangle 2"/>
          <p:cNvSpPr/>
          <p:nvPr/>
        </p:nvSpPr>
        <p:spPr>
          <a:xfrm>
            <a:off x="1357290" y="1071546"/>
            <a:ext cx="5572164" cy="110799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CA" sz="2200" b="1" dirty="0" smtClean="0">
                <a:latin typeface="Arial Narrow" pitchFamily="34" charset="0"/>
              </a:rPr>
              <a:t>C’est le nombre de décès d’enfants de moins d’un an rapporté aux naissances, durant une année</a:t>
            </a:r>
            <a:endParaRPr lang="fr-CA" sz="2200" b="1" dirty="0">
              <a:latin typeface="Arial Narrow"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214414" y="2214554"/>
            <a:ext cx="5805264" cy="3726884"/>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28" y="500042"/>
            <a:ext cx="664373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1" dirty="0" smtClean="0"/>
              <a:t>ESPERANCE DE VIE</a:t>
            </a:r>
            <a:endParaRPr lang="fr-FR" sz="2400" b="1" dirty="0"/>
          </a:p>
        </p:txBody>
      </p:sp>
      <p:sp>
        <p:nvSpPr>
          <p:cNvPr id="3" name="Rectangle 2"/>
          <p:cNvSpPr/>
          <p:nvPr/>
        </p:nvSpPr>
        <p:spPr>
          <a:xfrm>
            <a:off x="1357290" y="1357298"/>
            <a:ext cx="6643734" cy="280076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fr-CA" sz="2200" b="1" dirty="0" smtClean="0">
                <a:latin typeface="Aparajita" pitchFamily="34" charset="0"/>
                <a:cs typeface="Aparajita" pitchFamily="34" charset="0"/>
              </a:rPr>
              <a:t>L’espérance de vie à la naissance est le nombre moyen d’années que peut espérer vivre un individu si les conditions de mortalité ne changent pas par rapport à celles qui prévalaient l’année de sa naissance. En réalité les conditions de mortalité changent et cet indice n’a de sens que pour voir l’évolution du phénomène.</a:t>
            </a:r>
          </a:p>
          <a:p>
            <a:endParaRPr lang="fr-CA" sz="2200" b="1" dirty="0" smtClean="0">
              <a:latin typeface="Aparajita" pitchFamily="34" charset="0"/>
              <a:cs typeface="Aparajita" pitchFamily="34" charset="0"/>
            </a:endParaRPr>
          </a:p>
          <a:p>
            <a:r>
              <a:rPr lang="fr-CA" sz="2200" b="1" dirty="0" smtClean="0">
                <a:latin typeface="Aparajita" pitchFamily="34" charset="0"/>
                <a:cs typeface="Aparajita" pitchFamily="34" charset="0"/>
              </a:rPr>
              <a:t>On calcule aussi des espérances de vie à différents âges</a:t>
            </a:r>
          </a:p>
          <a:p>
            <a:endParaRPr lang="fr-CA" sz="2200" b="1" dirty="0" smtClean="0">
              <a:latin typeface="Aparajita" pitchFamily="34" charset="0"/>
              <a:cs typeface="Aparajita"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6"/>
          <p:cNvPicPr>
            <a:picLocks noChangeAspect="1" noChangeArrowheads="1"/>
          </p:cNvPicPr>
          <p:nvPr/>
        </p:nvPicPr>
        <p:blipFill>
          <a:blip r:embed="rId2" cstate="print"/>
          <a:srcRect/>
          <a:stretch>
            <a:fillRect/>
          </a:stretch>
        </p:blipFill>
        <p:spPr bwMode="auto">
          <a:xfrm>
            <a:off x="304800" y="239713"/>
            <a:ext cx="8610600" cy="6313487"/>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4546" y="500042"/>
            <a:ext cx="578647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ctr">
              <a:spcBef>
                <a:spcPct val="0"/>
              </a:spcBef>
              <a:defRPr/>
            </a:pPr>
            <a:r>
              <a:rPr lang="en-GB" sz="2400" b="1" cap="all" dirty="0" err="1" smtClean="0">
                <a:solidFill>
                  <a:srgbClr val="00B0F0"/>
                </a:solidFill>
                <a:effectLst>
                  <a:reflection blurRad="12700" stA="48000" endA="300" endPos="55000" dir="5400000" sy="-90000" algn="bl" rotWithShape="0"/>
                </a:effectLst>
              </a:rPr>
              <a:t>Accroissement</a:t>
            </a:r>
            <a:r>
              <a:rPr lang="en-GB" sz="2400" b="1" cap="all" dirty="0" smtClean="0">
                <a:solidFill>
                  <a:srgbClr val="00B0F0"/>
                </a:solidFill>
                <a:effectLst>
                  <a:reflection blurRad="12700" stA="48000" endA="300" endPos="55000" dir="5400000" sy="-90000" algn="bl" rotWithShape="0"/>
                </a:effectLst>
              </a:rPr>
              <a:t>  </a:t>
            </a:r>
            <a:r>
              <a:rPr lang="en-GB" sz="2400" b="1" cap="all" dirty="0" err="1" smtClean="0">
                <a:solidFill>
                  <a:srgbClr val="92D050"/>
                </a:solidFill>
                <a:effectLst>
                  <a:reflection blurRad="12700" stA="48000" endA="300" endPos="55000" dir="5400000" sy="-90000" algn="bl" rotWithShape="0"/>
                </a:effectLst>
              </a:rPr>
              <a:t>naturel</a:t>
            </a:r>
            <a:endParaRPr lang="fr-CA" sz="2400" b="1" cap="all" dirty="0">
              <a:solidFill>
                <a:srgbClr val="92D050"/>
              </a:solidFill>
              <a:effectLst>
                <a:reflection blurRad="12700" stA="48000" endA="300" endPos="55000" dir="5400000" sy="-90000" algn="bl" rotWithShape="0"/>
              </a:effectLst>
            </a:endParaRPr>
          </a:p>
        </p:txBody>
      </p:sp>
      <p:sp>
        <p:nvSpPr>
          <p:cNvPr id="3" name="Rectangle 2"/>
          <p:cNvSpPr/>
          <p:nvPr/>
        </p:nvSpPr>
        <p:spPr>
          <a:xfrm>
            <a:off x="2285984" y="1500174"/>
            <a:ext cx="5857916" cy="14465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CA" sz="2200" b="1" dirty="0" smtClean="0"/>
              <a:t>On appelle accroissement naturel (généralement au cours d’une année, l’</a:t>
            </a:r>
            <a:r>
              <a:rPr lang="fr-CA" sz="2200" b="1" dirty="0" smtClean="0">
                <a:solidFill>
                  <a:srgbClr val="00B050"/>
                </a:solidFill>
              </a:rPr>
              <a:t>excédent</a:t>
            </a:r>
            <a:r>
              <a:rPr lang="fr-CA" sz="2200" b="1" dirty="0" smtClean="0"/>
              <a:t> (ou le </a:t>
            </a:r>
            <a:r>
              <a:rPr lang="fr-CA" sz="2200" b="1" dirty="0" smtClean="0">
                <a:solidFill>
                  <a:srgbClr val="FF0000"/>
                </a:solidFill>
              </a:rPr>
              <a:t>déficit)</a:t>
            </a:r>
            <a:r>
              <a:rPr lang="fr-CA" sz="2200" b="1" dirty="0" smtClean="0"/>
              <a:t> des naissances sur les décès au sein d’une population</a:t>
            </a:r>
            <a:endParaRPr lang="fr-CA" sz="2200" b="1" dirty="0"/>
          </a:p>
        </p:txBody>
      </p:sp>
      <p:pic>
        <p:nvPicPr>
          <p:cNvPr id="4" name="Picture 4"/>
          <p:cNvPicPr>
            <a:picLocks noChangeAspect="1" noChangeArrowheads="1"/>
          </p:cNvPicPr>
          <p:nvPr/>
        </p:nvPicPr>
        <p:blipFill>
          <a:blip r:embed="rId2" cstate="print"/>
          <a:srcRect t="47721"/>
          <a:stretch>
            <a:fillRect/>
          </a:stretch>
        </p:blipFill>
        <p:spPr bwMode="auto">
          <a:xfrm>
            <a:off x="457200" y="3284984"/>
            <a:ext cx="8305800" cy="2430016"/>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0232" y="428604"/>
            <a:ext cx="5402634"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lvl="0" algn="ctr">
              <a:spcBef>
                <a:spcPct val="0"/>
              </a:spcBef>
              <a:defRPr/>
            </a:pPr>
            <a:r>
              <a:rPr lang="en-GB" sz="2800" b="1" cap="all" dirty="0" err="1" smtClean="0">
                <a:solidFill>
                  <a:srgbClr val="00B0F0"/>
                </a:solidFill>
                <a:effectLst>
                  <a:reflection blurRad="12700" stA="48000" endA="300" endPos="55000" dir="5400000" sy="-90000" algn="bl" rotWithShape="0"/>
                </a:effectLst>
                <a:latin typeface="Arial Narrow" pitchFamily="34" charset="0"/>
              </a:rPr>
              <a:t>Taux</a:t>
            </a:r>
            <a:r>
              <a:rPr lang="en-GB" sz="2800" b="1" cap="all" dirty="0" smtClean="0">
                <a:solidFill>
                  <a:srgbClr val="00B0F0"/>
                </a:solidFill>
                <a:effectLst>
                  <a:reflection blurRad="12700" stA="48000" endA="300" endPos="55000" dir="5400000" sy="-90000" algn="bl" rotWithShape="0"/>
                </a:effectLst>
                <a:latin typeface="Arial Narrow" pitchFamily="34" charset="0"/>
              </a:rPr>
              <a:t> </a:t>
            </a:r>
            <a:r>
              <a:rPr lang="en-GB" sz="2800" b="1" cap="all" dirty="0" err="1" smtClean="0">
                <a:solidFill>
                  <a:srgbClr val="00B0F0"/>
                </a:solidFill>
                <a:effectLst>
                  <a:reflection blurRad="12700" stA="48000" endA="300" endPos="55000" dir="5400000" sy="-90000" algn="bl" rotWithShape="0"/>
                </a:effectLst>
                <a:latin typeface="Arial Narrow" pitchFamily="34" charset="0"/>
              </a:rPr>
              <a:t>d’accroissement</a:t>
            </a:r>
            <a:r>
              <a:rPr lang="en-GB" sz="2800" b="1" cap="all" dirty="0" smtClean="0">
                <a:solidFill>
                  <a:srgbClr val="92D050"/>
                </a:solidFill>
                <a:effectLst>
                  <a:reflection blurRad="12700" stA="48000" endA="300" endPos="55000" dir="5400000" sy="-90000" algn="bl" rotWithShape="0"/>
                </a:effectLst>
                <a:latin typeface="Arial Narrow" pitchFamily="34" charset="0"/>
              </a:rPr>
              <a:t> </a:t>
            </a:r>
            <a:r>
              <a:rPr lang="en-GB" sz="2800" b="1" cap="all" dirty="0" err="1" smtClean="0">
                <a:solidFill>
                  <a:srgbClr val="92D050"/>
                </a:solidFill>
                <a:effectLst>
                  <a:reflection blurRad="12700" stA="48000" endA="300" endPos="55000" dir="5400000" sy="-90000" algn="bl" rotWithShape="0"/>
                </a:effectLst>
                <a:latin typeface="Arial Narrow" pitchFamily="34" charset="0"/>
              </a:rPr>
              <a:t>naturel</a:t>
            </a:r>
            <a:endParaRPr lang="fr-CA" sz="2800" b="1" cap="all" dirty="0">
              <a:solidFill>
                <a:srgbClr val="92D050"/>
              </a:solidFill>
              <a:effectLst>
                <a:reflection blurRad="12700" stA="48000" endA="300" endPos="55000" dir="5400000" sy="-90000" algn="bl" rotWithShape="0"/>
              </a:effectLst>
              <a:latin typeface="Arial Narrow" pitchFamily="34" charset="0"/>
            </a:endParaRPr>
          </a:p>
        </p:txBody>
      </p:sp>
      <p:sp>
        <p:nvSpPr>
          <p:cNvPr id="3" name="Rectangle 2"/>
          <p:cNvSpPr/>
          <p:nvPr/>
        </p:nvSpPr>
        <p:spPr>
          <a:xfrm>
            <a:off x="2071670" y="1142984"/>
            <a:ext cx="5286412"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CA" sz="2400" b="1" dirty="0" smtClean="0"/>
              <a:t>Le taux d’accroissement naturel d’une population : l’accroissement naturel rapporté à la population totale (des deux sexes)</a:t>
            </a:r>
            <a:endParaRPr lang="fr-CA" sz="2400" b="1" dirty="0"/>
          </a:p>
        </p:txBody>
      </p:sp>
      <p:pic>
        <p:nvPicPr>
          <p:cNvPr id="4" name="Picture 4"/>
          <p:cNvPicPr>
            <a:picLocks noChangeAspect="1" noChangeArrowheads="1"/>
          </p:cNvPicPr>
          <p:nvPr/>
        </p:nvPicPr>
        <p:blipFill>
          <a:blip r:embed="rId2" cstate="print"/>
          <a:srcRect t="41319"/>
          <a:stretch>
            <a:fillRect/>
          </a:stretch>
        </p:blipFill>
        <p:spPr bwMode="auto">
          <a:xfrm>
            <a:off x="500034" y="2857496"/>
            <a:ext cx="7350968" cy="2730623"/>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670" y="285728"/>
            <a:ext cx="5643602" cy="63094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lvl="0" algn="ctr">
              <a:spcBef>
                <a:spcPct val="0"/>
              </a:spcBef>
              <a:defRPr/>
            </a:pPr>
            <a:r>
              <a:rPr lang="en-GB" sz="3500" b="1" cap="all" dirty="0" err="1" smtClean="0">
                <a:solidFill>
                  <a:srgbClr val="00B0F0"/>
                </a:solidFill>
                <a:effectLst>
                  <a:reflection blurRad="12700" stA="48000" endA="300" endPos="55000" dir="5400000" sy="-90000" algn="bl" rotWithShape="0"/>
                </a:effectLst>
              </a:rPr>
              <a:t>Taux</a:t>
            </a:r>
            <a:r>
              <a:rPr lang="en-GB" sz="3500" b="1" cap="all" dirty="0" smtClean="0">
                <a:solidFill>
                  <a:srgbClr val="00B0F0"/>
                </a:solidFill>
                <a:effectLst>
                  <a:reflection blurRad="12700" stA="48000" endA="300" endPos="55000" dir="5400000" sy="-90000" algn="bl" rotWithShape="0"/>
                </a:effectLst>
              </a:rPr>
              <a:t> de </a:t>
            </a:r>
            <a:r>
              <a:rPr lang="en-GB" sz="3500" b="1" cap="all" dirty="0" err="1" smtClean="0">
                <a:solidFill>
                  <a:srgbClr val="92D050"/>
                </a:solidFill>
                <a:effectLst>
                  <a:reflection blurRad="12700" stA="48000" endA="300" endPos="55000" dir="5400000" sy="-90000" algn="bl" rotWithShape="0"/>
                </a:effectLst>
              </a:rPr>
              <a:t>croissance</a:t>
            </a:r>
            <a:endParaRPr lang="fr-CA" sz="3500" b="1" cap="all" dirty="0">
              <a:solidFill>
                <a:srgbClr val="92D050"/>
              </a:solidFill>
              <a:effectLst>
                <a:reflection blurRad="12700" stA="48000" endA="300" endPos="55000" dir="5400000" sy="-90000" algn="bl" rotWithShape="0"/>
              </a:effectLst>
            </a:endParaRPr>
          </a:p>
        </p:txBody>
      </p:sp>
      <p:sp>
        <p:nvSpPr>
          <p:cNvPr id="3" name="Rectangle 2"/>
          <p:cNvSpPr/>
          <p:nvPr/>
        </p:nvSpPr>
        <p:spPr>
          <a:xfrm>
            <a:off x="2143108" y="1357298"/>
            <a:ext cx="5786478" cy="201593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fr-CA" sz="2500" b="1" dirty="0" smtClean="0">
                <a:latin typeface="Aparajita" pitchFamily="34" charset="0"/>
                <a:cs typeface="Aparajita" pitchFamily="34" charset="0"/>
              </a:rPr>
              <a:t>Le taux de croissance d’une population entre deux dates exprime l’</a:t>
            </a:r>
            <a:r>
              <a:rPr lang="fr-CA" sz="2500" b="1" dirty="0" smtClean="0">
                <a:solidFill>
                  <a:srgbClr val="92D050"/>
                </a:solidFill>
                <a:latin typeface="Aparajita" pitchFamily="34" charset="0"/>
                <a:cs typeface="Aparajita" pitchFamily="34" charset="0"/>
              </a:rPr>
              <a:t>augmentation </a:t>
            </a:r>
            <a:r>
              <a:rPr lang="fr-CA" sz="2500" b="1" dirty="0" smtClean="0">
                <a:latin typeface="Aparajita" pitchFamily="34" charset="0"/>
                <a:cs typeface="Aparajita" pitchFamily="34" charset="0"/>
              </a:rPr>
              <a:t>(ou la </a:t>
            </a:r>
            <a:r>
              <a:rPr lang="fr-CA" sz="2500" b="1" dirty="0" smtClean="0">
                <a:solidFill>
                  <a:srgbClr val="FF0000"/>
                </a:solidFill>
                <a:latin typeface="Aparajita" pitchFamily="34" charset="0"/>
                <a:cs typeface="Aparajita" pitchFamily="34" charset="0"/>
              </a:rPr>
              <a:t>diminution</a:t>
            </a:r>
            <a:r>
              <a:rPr lang="fr-CA" sz="2500" b="1" dirty="0" smtClean="0">
                <a:latin typeface="Aparajita" pitchFamily="34" charset="0"/>
                <a:cs typeface="Aparajita" pitchFamily="34" charset="0"/>
              </a:rPr>
              <a:t>) des effectifs de cette population en raison des naissances, des décès, des émigrations et des immigrations, rapportée  à la population de base</a:t>
            </a:r>
            <a:endParaRPr lang="fr-CA" sz="2500" b="1" dirty="0">
              <a:latin typeface="Aparajita" pitchFamily="34" charset="0"/>
              <a:cs typeface="Aparajita" pitchFamily="34" charset="0"/>
            </a:endParaRPr>
          </a:p>
        </p:txBody>
      </p:sp>
      <p:pic>
        <p:nvPicPr>
          <p:cNvPr id="4" name="Picture 4"/>
          <p:cNvPicPr>
            <a:picLocks noChangeAspect="1" noChangeArrowheads="1"/>
          </p:cNvPicPr>
          <p:nvPr/>
        </p:nvPicPr>
        <p:blipFill>
          <a:blip r:embed="rId2" cstate="print"/>
          <a:srcRect t="53314" r="2724"/>
          <a:stretch>
            <a:fillRect/>
          </a:stretch>
        </p:blipFill>
        <p:spPr bwMode="auto">
          <a:xfrm>
            <a:off x="533400" y="4005064"/>
            <a:ext cx="7783016" cy="2395736"/>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1500174"/>
            <a:ext cx="6072230"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CA" sz="2800" b="1" dirty="0" smtClean="0"/>
              <a:t>Le taux de croissance est égal a la somme du </a:t>
            </a:r>
            <a:r>
              <a:rPr lang="fr-CA" sz="2800" b="1" dirty="0" smtClean="0">
                <a:solidFill>
                  <a:srgbClr val="92D050"/>
                </a:solidFill>
              </a:rPr>
              <a:t>taux d’accroissement naturel </a:t>
            </a:r>
            <a:r>
              <a:rPr lang="fr-CA" sz="2800" b="1" dirty="0" smtClean="0"/>
              <a:t>et du </a:t>
            </a:r>
            <a:r>
              <a:rPr lang="fr-CA" sz="2800" b="1" dirty="0" smtClean="0">
                <a:solidFill>
                  <a:srgbClr val="00B0F0"/>
                </a:solidFill>
              </a:rPr>
              <a:t>taux de migration nette</a:t>
            </a:r>
            <a:endParaRPr lang="fr-CA" sz="2800" b="1" dirty="0">
              <a:solidFill>
                <a:srgbClr val="00B0F0"/>
              </a:solidFill>
            </a:endParaRPr>
          </a:p>
        </p:txBody>
      </p:sp>
      <p:pic>
        <p:nvPicPr>
          <p:cNvPr id="3" name="Picture 4"/>
          <p:cNvPicPr>
            <a:picLocks noChangeAspect="1" noChangeArrowheads="1"/>
          </p:cNvPicPr>
          <p:nvPr/>
        </p:nvPicPr>
        <p:blipFill>
          <a:blip r:embed="rId2" cstate="print"/>
          <a:srcRect t="49258" r="1112"/>
          <a:stretch>
            <a:fillRect/>
          </a:stretch>
        </p:blipFill>
        <p:spPr bwMode="auto">
          <a:xfrm>
            <a:off x="762000" y="3429000"/>
            <a:ext cx="6402288" cy="2057399"/>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357166"/>
            <a:ext cx="6537367" cy="707886"/>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ctr">
              <a:spcBef>
                <a:spcPct val="0"/>
              </a:spcBef>
              <a:defRPr/>
            </a:pPr>
            <a:r>
              <a:rPr lang="en-GB" sz="4000" b="1" cap="all" dirty="0" smtClean="0">
                <a:solidFill>
                  <a:srgbClr val="00B0F0"/>
                </a:solidFill>
                <a:effectLst>
                  <a:reflection blurRad="12700" stA="48000" endA="300" endPos="55000" dir="5400000" sy="-90000" algn="bl" rotWithShape="0"/>
                </a:effectLst>
                <a:latin typeface="Baskerville Old Face" pitchFamily="18" charset="0"/>
              </a:rPr>
              <a:t>Temps de </a:t>
            </a:r>
            <a:r>
              <a:rPr lang="en-GB" sz="4000" b="1" cap="all" dirty="0" err="1" smtClean="0">
                <a:solidFill>
                  <a:srgbClr val="92D050"/>
                </a:solidFill>
                <a:effectLst>
                  <a:reflection blurRad="12700" stA="48000" endA="300" endPos="55000" dir="5400000" sy="-90000" algn="bl" rotWithShape="0"/>
                </a:effectLst>
                <a:latin typeface="Baskerville Old Face" pitchFamily="18" charset="0"/>
              </a:rPr>
              <a:t>doublement</a:t>
            </a:r>
            <a:endParaRPr lang="fr-CA" sz="4000" b="1" cap="all" dirty="0">
              <a:solidFill>
                <a:srgbClr val="92D050"/>
              </a:solidFill>
              <a:effectLst>
                <a:reflection blurRad="12700" stA="48000" endA="300" endPos="55000" dir="5400000" sy="-90000" algn="bl" rotWithShape="0"/>
              </a:effectLst>
              <a:latin typeface="Baskerville Old Face" pitchFamily="18" charset="0"/>
            </a:endParaRPr>
          </a:p>
        </p:txBody>
      </p:sp>
      <p:sp>
        <p:nvSpPr>
          <p:cNvPr id="3" name="Rectangle 2"/>
          <p:cNvSpPr/>
          <p:nvPr/>
        </p:nvSpPr>
        <p:spPr>
          <a:xfrm>
            <a:off x="714348" y="1285860"/>
            <a:ext cx="6572296" cy="26776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fr-CA" sz="2400" b="1" dirty="0" smtClean="0">
                <a:latin typeface="Aparajita" pitchFamily="34" charset="0"/>
                <a:cs typeface="Aparajita" pitchFamily="34" charset="0"/>
              </a:rPr>
              <a:t>Avec un taux de croissance de 1% par an, une population double tous les 70 ans, avec 2% tous les 35 ans, avec 3% tous les 23 ans. </a:t>
            </a:r>
          </a:p>
          <a:p>
            <a:pPr algn="just"/>
            <a:endParaRPr lang="fr-CA" sz="2400" b="1" dirty="0" smtClean="0">
              <a:latin typeface="Aparajita" pitchFamily="34" charset="0"/>
              <a:cs typeface="Aparajita" pitchFamily="34" charset="0"/>
            </a:endParaRPr>
          </a:p>
          <a:p>
            <a:pPr algn="just"/>
            <a:r>
              <a:rPr lang="fr-CA" sz="2400" b="1" dirty="0" smtClean="0">
                <a:latin typeface="Aparajita" pitchFamily="34" charset="0"/>
                <a:cs typeface="Aparajita" pitchFamily="34" charset="0"/>
              </a:rPr>
              <a:t>Une manière rapide de calculer le temps de doublement d’une population est donc de diviser 70 ans par le taux de croissance (en %)</a:t>
            </a:r>
            <a:endParaRPr lang="fr-CA" sz="2400" b="1" dirty="0">
              <a:latin typeface="Aparajita" pitchFamily="34" charset="0"/>
              <a:cs typeface="Aparajita" pitchFamily="34" charset="0"/>
            </a:endParaRPr>
          </a:p>
        </p:txBody>
      </p:sp>
      <p:pic>
        <p:nvPicPr>
          <p:cNvPr id="4" name="Picture 4"/>
          <p:cNvPicPr>
            <a:picLocks noChangeAspect="1" noChangeArrowheads="1"/>
          </p:cNvPicPr>
          <p:nvPr/>
        </p:nvPicPr>
        <p:blipFill>
          <a:blip r:embed="rId2" cstate="print"/>
          <a:srcRect t="59683"/>
          <a:stretch>
            <a:fillRect/>
          </a:stretch>
        </p:blipFill>
        <p:spPr bwMode="auto">
          <a:xfrm>
            <a:off x="533400" y="5157192"/>
            <a:ext cx="8253442" cy="1167407"/>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t="16927"/>
          <a:stretch>
            <a:fillRect/>
          </a:stretch>
        </p:blipFill>
        <p:spPr bwMode="auto">
          <a:xfrm>
            <a:off x="714348" y="357166"/>
            <a:ext cx="7922840" cy="452494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8860" y="2500306"/>
            <a:ext cx="3764364" cy="707886"/>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en-US" sz="4000" b="1" dirty="0" smtClean="0"/>
              <a:t> Les perspectives</a:t>
            </a:r>
            <a:endParaRPr lang="fr-FR" sz="4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2"/>
          <p:cNvPicPr>
            <a:picLocks noChangeAspect="1" noChangeArrowheads="1"/>
          </p:cNvPicPr>
          <p:nvPr/>
        </p:nvPicPr>
        <p:blipFill>
          <a:blip r:embed="rId2" cstate="print"/>
          <a:srcRect l="6837" t="-293" b="88354"/>
          <a:stretch>
            <a:fillRect/>
          </a:stretch>
        </p:blipFill>
        <p:spPr bwMode="auto">
          <a:xfrm>
            <a:off x="1071563" y="428625"/>
            <a:ext cx="7786687" cy="714375"/>
          </a:xfrm>
          <a:prstGeom prst="rect">
            <a:avLst/>
          </a:prstGeom>
          <a:ln w="9525">
            <a:noFill/>
            <a:miter lim="800000"/>
            <a:headEnd/>
            <a:tailEnd/>
          </a:ln>
        </p:spPr>
        <p:style>
          <a:lnRef idx="0">
            <a:scrgbClr r="0" g="0" b="0"/>
          </a:lnRef>
          <a:fillRef idx="1002">
            <a:schemeClr val="dk2"/>
          </a:fillRef>
          <a:effectRef idx="0">
            <a:scrgbClr r="0" g="0" b="0"/>
          </a:effectRef>
          <a:fontRef idx="major"/>
        </p:style>
      </p:pic>
      <p:sp>
        <p:nvSpPr>
          <p:cNvPr id="6" name="Espace réservé du contenu 5"/>
          <p:cNvSpPr>
            <a:spLocks noGrp="1"/>
          </p:cNvSpPr>
          <p:nvPr>
            <p:ph idx="1"/>
          </p:nvPr>
        </p:nvSpPr>
        <p:spPr>
          <a:solidFill>
            <a:schemeClr val="accent2"/>
          </a:solidFill>
        </p:spPr>
        <p:txBody>
          <a:bodyPr>
            <a:normAutofit fontScale="62500" lnSpcReduction="20000"/>
          </a:bodyPr>
          <a:lstStyle/>
          <a:p>
            <a:r>
              <a:rPr lang="fr-CA" dirty="0" smtClean="0">
                <a:latin typeface="Georgia" pitchFamily="18" charset="0"/>
              </a:rPr>
              <a:t>Double histogramme donnant une représentation de la population par sexe et par âge.</a:t>
            </a:r>
          </a:p>
          <a:p>
            <a:endParaRPr lang="fr-CA" dirty="0" smtClean="0">
              <a:latin typeface="Georgia" pitchFamily="18" charset="0"/>
            </a:endParaRPr>
          </a:p>
          <a:p>
            <a:r>
              <a:rPr lang="fr-CA" dirty="0" smtClean="0">
                <a:latin typeface="Georgia" pitchFamily="18" charset="0"/>
              </a:rPr>
              <a:t>Les effectifs de population sont représentés par des surfaces sur la base  :</a:t>
            </a:r>
          </a:p>
          <a:p>
            <a:r>
              <a:rPr lang="fr-CA" dirty="0" smtClean="0">
                <a:latin typeface="Georgia" pitchFamily="18" charset="0"/>
              </a:rPr>
              <a:t> - de deux échelles en abscisse, portées par des demi-axes, ou sont repérés respectivement les effectifs masculins et féminins par intervalles d’</a:t>
            </a:r>
            <a:r>
              <a:rPr lang="fr-CA" dirty="0" err="1" smtClean="0">
                <a:latin typeface="Georgia" pitchFamily="18" charset="0"/>
              </a:rPr>
              <a:t>age</a:t>
            </a:r>
            <a:r>
              <a:rPr lang="fr-CA" dirty="0" smtClean="0">
                <a:latin typeface="Georgia" pitchFamily="18" charset="0"/>
              </a:rPr>
              <a:t> d’une étendue déterminée pour une pyramide donnée</a:t>
            </a:r>
          </a:p>
          <a:p>
            <a:pPr>
              <a:buFontTx/>
              <a:buChar char="-"/>
            </a:pPr>
            <a:r>
              <a:rPr lang="fr-CA" dirty="0" smtClean="0">
                <a:latin typeface="Georgia" pitchFamily="18" charset="0"/>
              </a:rPr>
              <a:t>d’une échelle en ordonnée ou sont repérés les âges</a:t>
            </a:r>
          </a:p>
          <a:p>
            <a:pPr>
              <a:buFontTx/>
              <a:buChar char="-"/>
            </a:pPr>
            <a:endParaRPr lang="fr-CA" dirty="0" smtClean="0">
              <a:latin typeface="Georgia" pitchFamily="18" charset="0"/>
            </a:endParaRPr>
          </a:p>
          <a:p>
            <a:pPr>
              <a:buFontTx/>
              <a:buChar char="-"/>
            </a:pPr>
            <a:r>
              <a:rPr lang="fr-CA" u="sng" dirty="0" smtClean="0">
                <a:latin typeface="Georgia" pitchFamily="18" charset="0"/>
              </a:rPr>
              <a:t>Roland </a:t>
            </a:r>
            <a:r>
              <a:rPr lang="fr-CA" u="sng" dirty="0" err="1" smtClean="0">
                <a:latin typeface="Georgia" pitchFamily="18" charset="0"/>
              </a:rPr>
              <a:t>Pressat</a:t>
            </a:r>
            <a:r>
              <a:rPr lang="fr-CA" u="sng" dirty="0" smtClean="0">
                <a:latin typeface="Georgia" pitchFamily="18" charset="0"/>
              </a:rPr>
              <a:t>, Dictionnaire de démographie</a:t>
            </a:r>
          </a:p>
          <a:p>
            <a:pPr>
              <a:buFontTx/>
              <a:buChar char="-"/>
            </a:pPr>
            <a:endParaRPr lang="fr-CA" dirty="0" smtClean="0">
              <a:latin typeface="Georgia" pitchFamily="18" charset="0"/>
            </a:endParaRPr>
          </a:p>
          <a:p>
            <a:pPr>
              <a:buFontTx/>
              <a:buChar char="-"/>
            </a:pPr>
            <a:r>
              <a:rPr lang="fr-CA" dirty="0" smtClean="0">
                <a:latin typeface="Georgia" pitchFamily="18" charset="0"/>
              </a:rPr>
              <a:t>On peut ajouter : les femmes sont représentées à droite ; les hommes à  gauche</a:t>
            </a:r>
          </a:p>
          <a:p>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428736"/>
            <a:ext cx="7786742" cy="48320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fr-CA" sz="2200" b="1" dirty="0" smtClean="0">
                <a:latin typeface="Aparajita" pitchFamily="34" charset="0"/>
                <a:cs typeface="Aparajita" pitchFamily="34" charset="0"/>
              </a:rPr>
              <a:t>Une perspective démographique est un scénario d'évolution des populations futures en effectifs et en composition basé sur des hypothèses concernant la </a:t>
            </a:r>
            <a:r>
              <a:rPr lang="fr-CA" sz="2200" b="1" dirty="0" smtClean="0">
                <a:solidFill>
                  <a:srgbClr val="00B050"/>
                </a:solidFill>
                <a:latin typeface="Aparajita" pitchFamily="34" charset="0"/>
                <a:cs typeface="Aparajita" pitchFamily="34" charset="0"/>
                <a:hlinkClick r:id="rId2" tooltip="Fécondité"/>
              </a:rPr>
              <a:t>fécondité</a:t>
            </a:r>
            <a:r>
              <a:rPr lang="fr-CA" sz="2200" b="1" dirty="0" smtClean="0">
                <a:solidFill>
                  <a:srgbClr val="00B050"/>
                </a:solidFill>
                <a:latin typeface="Aparajita" pitchFamily="34" charset="0"/>
                <a:cs typeface="Aparajita" pitchFamily="34" charset="0"/>
              </a:rPr>
              <a:t>, la </a:t>
            </a:r>
            <a:r>
              <a:rPr lang="fr-CA" sz="2200" b="1" dirty="0" smtClean="0">
                <a:latin typeface="Aparajita" pitchFamily="34" charset="0"/>
                <a:cs typeface="Aparajita" pitchFamily="34" charset="0"/>
                <a:hlinkClick r:id="rId3" tooltip="Mortalité"/>
              </a:rPr>
              <a:t>mortalité</a:t>
            </a:r>
            <a:r>
              <a:rPr lang="fr-CA" sz="2200" b="1" dirty="0" smtClean="0">
                <a:latin typeface="Aparajita" pitchFamily="34" charset="0"/>
                <a:cs typeface="Aparajita" pitchFamily="34" charset="0"/>
              </a:rPr>
              <a:t> et les </a:t>
            </a:r>
            <a:r>
              <a:rPr lang="fr-CA" sz="2200" b="1" dirty="0" smtClean="0">
                <a:latin typeface="Aparajita" pitchFamily="34" charset="0"/>
                <a:cs typeface="Aparajita" pitchFamily="34" charset="0"/>
                <a:hlinkClick r:id="rId4" tooltip="Migrations"/>
              </a:rPr>
              <a:t>migrations</a:t>
            </a:r>
            <a:r>
              <a:rPr lang="fr-CA" sz="2200" b="1" dirty="0" smtClean="0">
                <a:latin typeface="Aparajita" pitchFamily="34" charset="0"/>
                <a:cs typeface="Aparajita" pitchFamily="34" charset="0"/>
              </a:rPr>
              <a:t>.</a:t>
            </a:r>
          </a:p>
          <a:p>
            <a:pPr algn="just"/>
            <a:endParaRPr lang="fr-CA" sz="2200" b="1" dirty="0" smtClean="0">
              <a:latin typeface="Aparajita" pitchFamily="34" charset="0"/>
              <a:cs typeface="Aparajita" pitchFamily="34" charset="0"/>
            </a:endParaRPr>
          </a:p>
          <a:p>
            <a:pPr algn="just"/>
            <a:r>
              <a:rPr lang="fr-CA" sz="2200" b="1" dirty="0" smtClean="0">
                <a:latin typeface="Aparajita" pitchFamily="34" charset="0"/>
                <a:cs typeface="Aparajita" pitchFamily="34" charset="0"/>
              </a:rPr>
              <a:t>Projections : une fois choisies les hypothèses, c’est  la réalisation concrète des calculs par bonds d’un an, de 5 ans…</a:t>
            </a:r>
          </a:p>
          <a:p>
            <a:pPr algn="just"/>
            <a:endParaRPr lang="fr-CA" sz="2200" b="1" dirty="0" smtClean="0">
              <a:latin typeface="Aparajita" pitchFamily="34" charset="0"/>
              <a:cs typeface="Aparajita" pitchFamily="34" charset="0"/>
            </a:endParaRPr>
          </a:p>
          <a:p>
            <a:pPr algn="just"/>
            <a:r>
              <a:rPr lang="fr-CA" sz="2200" b="1" dirty="0" smtClean="0">
                <a:latin typeface="Aparajita" pitchFamily="34" charset="0"/>
                <a:cs typeface="Aparajita" pitchFamily="34" charset="0"/>
              </a:rPr>
              <a:t>Prospective : Prolonger des tendances pour voir le futur et pour changer notre comportement maintenant si on ne veut pas de ce futur</a:t>
            </a:r>
          </a:p>
          <a:p>
            <a:pPr algn="just"/>
            <a:endParaRPr lang="fr-CA" sz="2200" b="1" dirty="0" smtClean="0">
              <a:latin typeface="Aparajita" pitchFamily="34" charset="0"/>
              <a:cs typeface="Aparajita" pitchFamily="34" charset="0"/>
            </a:endParaRPr>
          </a:p>
          <a:p>
            <a:pPr algn="just"/>
            <a:r>
              <a:rPr lang="fr-CA" sz="2200" b="1" dirty="0" smtClean="0">
                <a:latin typeface="Aparajita" pitchFamily="34" charset="0"/>
                <a:cs typeface="Aparajita" pitchFamily="34" charset="0"/>
              </a:rPr>
              <a:t>Extrapolation : prolonger la croissance (la décroissance) des effectifs de population</a:t>
            </a:r>
          </a:p>
          <a:p>
            <a:pPr algn="just"/>
            <a:r>
              <a:rPr lang="fr-CA" sz="2200" b="1" dirty="0" smtClean="0">
                <a:latin typeface="Aparajita" pitchFamily="34" charset="0"/>
                <a:cs typeface="Aparajita" pitchFamily="34" charset="0"/>
              </a:rPr>
              <a:t>Sans faire d’hypothèse d’évolution de la fécondité, de la mortalité et des migrations</a:t>
            </a:r>
            <a:endParaRPr lang="fr-CA" sz="2200" b="1" dirty="0">
              <a:latin typeface="Aparajita" pitchFamily="34" charset="0"/>
              <a:cs typeface="Aparajita" pitchFamily="34" charset="0"/>
            </a:endParaRPr>
          </a:p>
        </p:txBody>
      </p:sp>
      <p:sp>
        <p:nvSpPr>
          <p:cNvPr id="3" name="Rectangle 2"/>
          <p:cNvSpPr/>
          <p:nvPr/>
        </p:nvSpPr>
        <p:spPr>
          <a:xfrm>
            <a:off x="571472" y="500042"/>
            <a:ext cx="7643866" cy="6001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300" b="1" dirty="0" smtClean="0"/>
              <a:t> Definitions</a:t>
            </a:r>
            <a:endParaRPr lang="fr-FR" sz="33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612845"/>
            <a:ext cx="8001056" cy="563231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CA" sz="2400" b="1" dirty="0" smtClean="0">
                <a:solidFill>
                  <a:srgbClr val="00B050"/>
                </a:solidFill>
              </a:rPr>
              <a:t>Les prévisions</a:t>
            </a:r>
            <a:r>
              <a:rPr lang="fr-CA" sz="2400" b="1" dirty="0" smtClean="0"/>
              <a:t>, comme leur nom l’indique, ont une visée prédictive : elles cherchent  à établir avec une certaine confiance ce qui se produira dans le futur.</a:t>
            </a:r>
          </a:p>
          <a:p>
            <a:endParaRPr lang="fr-CA" sz="2400" b="1" dirty="0" smtClean="0"/>
          </a:p>
          <a:p>
            <a:r>
              <a:rPr lang="fr-CA" sz="2400" b="1" dirty="0" smtClean="0"/>
              <a:t>Hypothèses probables + futur proche…une prévision démographique est une « </a:t>
            </a:r>
            <a:r>
              <a:rPr lang="fr-CA" sz="2400" b="1" dirty="0" smtClean="0">
                <a:solidFill>
                  <a:srgbClr val="00B050"/>
                </a:solidFill>
              </a:rPr>
              <a:t>perspective démographique </a:t>
            </a:r>
            <a:r>
              <a:rPr lang="fr-CA" sz="2400" b="1" dirty="0" smtClean="0"/>
              <a:t>qui, en raison du choix des hypothèses, est présentée comme ayant une valeur prédictive » (</a:t>
            </a:r>
            <a:r>
              <a:rPr lang="fr-CA" sz="2400" b="1" dirty="0" err="1" smtClean="0"/>
              <a:t>Pressat</a:t>
            </a:r>
            <a:r>
              <a:rPr lang="fr-CA" sz="2400" b="1" dirty="0" smtClean="0"/>
              <a:t>, 1979, p. 172).</a:t>
            </a:r>
          </a:p>
          <a:p>
            <a:endParaRPr lang="fr-CA" sz="2400" b="1" dirty="0" smtClean="0"/>
          </a:p>
          <a:p>
            <a:r>
              <a:rPr lang="fr-CA" sz="2400" b="1" dirty="0" smtClean="0"/>
              <a:t>On appellera prévision une perspective tendancielle à court terme des observations récentes (</a:t>
            </a:r>
            <a:r>
              <a:rPr lang="fr-CA" sz="2400" b="1" dirty="0" err="1" smtClean="0"/>
              <a:t>Wattelar</a:t>
            </a:r>
            <a:r>
              <a:rPr lang="fr-CA" sz="2400" b="1" dirty="0" smtClean="0"/>
              <a:t>, 1980).</a:t>
            </a:r>
          </a:p>
          <a:p>
            <a:endParaRPr lang="fr-CA" sz="2400" b="1" dirty="0" smtClean="0"/>
          </a:p>
          <a:p>
            <a:r>
              <a:rPr lang="fr-CA" sz="2400" b="1" dirty="0" smtClean="0"/>
              <a:t>Une </a:t>
            </a:r>
            <a:r>
              <a:rPr lang="fr-CA" sz="2400" b="1" dirty="0" smtClean="0">
                <a:solidFill>
                  <a:srgbClr val="00B050"/>
                </a:solidFill>
              </a:rPr>
              <a:t>projection</a:t>
            </a:r>
            <a:r>
              <a:rPr lang="fr-CA" sz="2400" b="1" dirty="0" smtClean="0"/>
              <a:t> démographique par contre est une « perspective démographique où l’idée de prévision est généralement absente » (</a:t>
            </a:r>
            <a:r>
              <a:rPr lang="fr-CA" sz="2400" b="1" dirty="0" err="1" smtClean="0"/>
              <a:t>Pressat</a:t>
            </a:r>
            <a:r>
              <a:rPr lang="fr-CA" sz="2400" b="1" dirty="0" smtClean="0"/>
              <a:t>, 1979, p. 173). </a:t>
            </a:r>
            <a:endParaRPr lang="fr-CA" sz="24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2714620"/>
            <a:ext cx="8207696" cy="707886"/>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fr-FR" sz="4000" dirty="0" smtClean="0">
                <a:latin typeface="Algerian" pitchFamily="82" charset="0"/>
              </a:rPr>
              <a:t>La transition démographique </a:t>
            </a:r>
            <a:endParaRPr lang="fr-FR" sz="4000" dirty="0">
              <a:latin typeface="Algerian" pitchFamily="8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1500174"/>
            <a:ext cx="9144000" cy="34778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2060"/>
                </a:solidFill>
                <a:effectLst/>
                <a:latin typeface="Baskerville Old Face" pitchFamily="18" charset="0"/>
                <a:cs typeface="Arial" pitchFamily="34" charset="0"/>
              </a:rPr>
              <a:t>La </a:t>
            </a:r>
            <a:r>
              <a:rPr kumimoji="0" lang="fr-FR" sz="2000" b="1" i="0" u="none" strike="noStrike" cap="none" normalizeH="0" baseline="0" dirty="0" smtClean="0">
                <a:ln>
                  <a:noFill/>
                </a:ln>
                <a:solidFill>
                  <a:srgbClr val="002060"/>
                </a:solidFill>
                <a:effectLst/>
                <a:latin typeface="Baskerville Old Face" pitchFamily="18" charset="0"/>
                <a:cs typeface="Arial" pitchFamily="34" charset="0"/>
              </a:rPr>
              <a:t>transition démographique</a:t>
            </a:r>
            <a:r>
              <a:rPr kumimoji="0" lang="fr-FR" sz="2000" b="0" i="0" u="none" strike="noStrike" cap="none" normalizeH="0" baseline="0" dirty="0" smtClean="0">
                <a:ln>
                  <a:noFill/>
                </a:ln>
                <a:solidFill>
                  <a:srgbClr val="002060"/>
                </a:solidFill>
                <a:effectLst/>
                <a:latin typeface="Baskerville Old Face" pitchFamily="18" charset="0"/>
                <a:cs typeface="Arial" pitchFamily="34" charset="0"/>
              </a:rPr>
              <a:t> est le processus historique par lequel une population passe d'un régime démographique caractérisé par un </a:t>
            </a:r>
            <a:r>
              <a:rPr kumimoji="0" lang="fr-FR" sz="2000" b="0" i="0" u="none" strike="noStrike" cap="none" normalizeH="0" baseline="0" dirty="0" smtClean="0">
                <a:ln>
                  <a:noFill/>
                </a:ln>
                <a:solidFill>
                  <a:srgbClr val="002060"/>
                </a:solidFill>
                <a:effectLst/>
                <a:latin typeface="Baskerville Old Face" pitchFamily="18" charset="0"/>
                <a:cs typeface="Arial" pitchFamily="34" charset="0"/>
                <a:hlinkClick r:id="rId2" tooltip="Taux de mortalité"/>
              </a:rPr>
              <a:t>taux de mortalité</a:t>
            </a:r>
            <a:r>
              <a:rPr kumimoji="0" lang="fr-FR" sz="2000" b="0" i="0" u="none" strike="noStrike" cap="none" normalizeH="0" baseline="0" dirty="0" smtClean="0">
                <a:ln>
                  <a:noFill/>
                </a:ln>
                <a:solidFill>
                  <a:srgbClr val="002060"/>
                </a:solidFill>
                <a:effectLst/>
                <a:latin typeface="Baskerville Old Face" pitchFamily="18" charset="0"/>
                <a:cs typeface="Arial" pitchFamily="34" charset="0"/>
              </a:rPr>
              <a:t> et un </a:t>
            </a:r>
            <a:r>
              <a:rPr kumimoji="0" lang="fr-FR" sz="2000" b="0" i="0" u="none" strike="noStrike" cap="none" normalizeH="0" baseline="0" dirty="0" smtClean="0">
                <a:ln>
                  <a:noFill/>
                </a:ln>
                <a:solidFill>
                  <a:srgbClr val="002060"/>
                </a:solidFill>
                <a:effectLst/>
                <a:latin typeface="Baskerville Old Face" pitchFamily="18" charset="0"/>
                <a:cs typeface="Arial" pitchFamily="34" charset="0"/>
                <a:hlinkClick r:id="rId3" tooltip="Taux de natalité"/>
              </a:rPr>
              <a:t>taux de natalité</a:t>
            </a:r>
            <a:r>
              <a:rPr kumimoji="0" lang="fr-FR" sz="2000" b="0" i="0" u="none" strike="noStrike" cap="none" normalizeH="0" baseline="0" dirty="0" smtClean="0">
                <a:ln>
                  <a:noFill/>
                </a:ln>
                <a:solidFill>
                  <a:srgbClr val="002060"/>
                </a:solidFill>
                <a:effectLst/>
                <a:latin typeface="Baskerville Old Face" pitchFamily="18" charset="0"/>
                <a:cs typeface="Arial" pitchFamily="34" charset="0"/>
              </a:rPr>
              <a:t> élevés à un nouveau régime caractérisé par un taux de mortalité puis un taux de natalité faibles. Ce type d'évolution a été observé dans les pays d'Europe occidentale à partir de la fin du </a:t>
            </a:r>
            <a:r>
              <a:rPr kumimoji="0" lang="fr-FR" sz="2000" b="0" i="0" u="none" strike="noStrike" cap="none" normalizeH="0" baseline="0" dirty="0" err="1" smtClean="0">
                <a:ln>
                  <a:noFill/>
                </a:ln>
                <a:solidFill>
                  <a:srgbClr val="002060"/>
                </a:solidFill>
                <a:effectLst/>
                <a:latin typeface="Baskerville Old Face" pitchFamily="18" charset="0"/>
                <a:cs typeface="Arial" pitchFamily="34" charset="0"/>
              </a:rPr>
              <a:t>xviii</a:t>
            </a:r>
            <a:r>
              <a:rPr kumimoji="0" lang="fr-FR" sz="2000" b="0" i="0" u="none" strike="noStrike" cap="none" normalizeH="0" baseline="30000" dirty="0" err="1" smtClean="0">
                <a:ln>
                  <a:noFill/>
                </a:ln>
                <a:solidFill>
                  <a:srgbClr val="002060"/>
                </a:solidFill>
                <a:effectLst/>
                <a:latin typeface="Baskerville Old Face" pitchFamily="18" charset="0"/>
                <a:cs typeface="Arial" pitchFamily="34" charset="0"/>
              </a:rPr>
              <a:t>e</a:t>
            </a:r>
            <a:r>
              <a:rPr kumimoji="0" lang="fr-FR" sz="2000" b="0" i="0" u="none" strike="noStrike" cap="none" normalizeH="0" baseline="0" dirty="0" smtClean="0">
                <a:ln>
                  <a:noFill/>
                </a:ln>
                <a:solidFill>
                  <a:srgbClr val="002060"/>
                </a:solidFill>
                <a:effectLst/>
                <a:latin typeface="Baskerville Old Face" pitchFamily="18" charset="0"/>
                <a:cs typeface="Arial" pitchFamily="34" charset="0"/>
              </a:rPr>
              <a:t> siècle, puis dans l'ensemble des autres pays au cours des trois siècles suivants, en liaison avec leur développement socio-économique.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2060"/>
                </a:solidFill>
                <a:effectLst/>
                <a:latin typeface="Baskerville Old Face" pitchFamily="18" charset="0"/>
                <a:cs typeface="Arial" pitchFamily="34" charset="0"/>
              </a:rPr>
              <a:t>Les premiers démographes qui ont travaillé sur cette évolution des populations des pays européens et nord-américains sont notamment en France </a:t>
            </a:r>
            <a:r>
              <a:rPr kumimoji="0" lang="fr-FR" sz="2000" b="0" i="0" u="none" strike="noStrike" cap="none" normalizeH="0" baseline="0" dirty="0" smtClean="0">
                <a:ln>
                  <a:noFill/>
                </a:ln>
                <a:solidFill>
                  <a:srgbClr val="002060"/>
                </a:solidFill>
                <a:effectLst/>
                <a:latin typeface="Baskerville Old Face" pitchFamily="18" charset="0"/>
                <a:cs typeface="Arial" pitchFamily="34" charset="0"/>
                <a:hlinkClick r:id="rId4" tooltip="Adolphe Landry"/>
              </a:rPr>
              <a:t>Adolphe Landry</a:t>
            </a:r>
            <a:r>
              <a:rPr kumimoji="0" lang="fr-FR" sz="2000" b="0" i="0" u="none" strike="noStrike" cap="none" normalizeH="0" baseline="0" dirty="0" smtClean="0">
                <a:ln>
                  <a:noFill/>
                </a:ln>
                <a:solidFill>
                  <a:srgbClr val="002060"/>
                </a:solidFill>
                <a:effectLst/>
                <a:latin typeface="Baskerville Old Face" pitchFamily="18" charset="0"/>
                <a:cs typeface="Arial" pitchFamily="34" charset="0"/>
              </a:rPr>
              <a:t>, auteur de </a:t>
            </a:r>
            <a:r>
              <a:rPr kumimoji="0" lang="fr-FR" sz="2000" b="0" i="1" u="none" strike="noStrike" cap="none" normalizeH="0" baseline="0" dirty="0" smtClean="0">
                <a:ln>
                  <a:noFill/>
                </a:ln>
                <a:solidFill>
                  <a:srgbClr val="002060"/>
                </a:solidFill>
                <a:effectLst/>
                <a:latin typeface="Baskerville Old Face" pitchFamily="18" charset="0"/>
                <a:cs typeface="Arial" pitchFamily="34" charset="0"/>
              </a:rPr>
              <a:t>La Révolution démographique</a:t>
            </a:r>
            <a:r>
              <a:rPr kumimoji="0" lang="fr-FR" sz="2000" b="0" i="0" u="none" strike="noStrike" cap="none" normalizeH="0" baseline="0" dirty="0" smtClean="0">
                <a:ln>
                  <a:noFill/>
                </a:ln>
                <a:solidFill>
                  <a:srgbClr val="002060"/>
                </a:solidFill>
                <a:effectLst/>
                <a:latin typeface="Baskerville Old Face" pitchFamily="18" charset="0"/>
                <a:cs typeface="Arial" pitchFamily="34" charset="0"/>
              </a:rPr>
              <a:t> (1934) et sa collègue Louise Duroy, puis </a:t>
            </a:r>
            <a:r>
              <a:rPr kumimoji="0" lang="fr-FR" sz="2000" b="0" i="0" u="none" strike="noStrike" cap="none" normalizeH="0" baseline="0" dirty="0" smtClean="0">
                <a:ln>
                  <a:noFill/>
                </a:ln>
                <a:solidFill>
                  <a:srgbClr val="002060"/>
                </a:solidFill>
                <a:effectLst/>
                <a:latin typeface="Baskerville Old Face" pitchFamily="18" charset="0"/>
                <a:cs typeface="Arial" pitchFamily="34" charset="0"/>
                <a:hlinkClick r:id="rId5" tooltip="Frank W. Notestein (page inexistante)"/>
              </a:rPr>
              <a:t>Frank W. </a:t>
            </a:r>
            <a:r>
              <a:rPr kumimoji="0" lang="fr-FR" sz="2000" b="0" i="0" u="none" strike="noStrike" cap="none" normalizeH="0" baseline="0" dirty="0" err="1" smtClean="0">
                <a:ln>
                  <a:noFill/>
                </a:ln>
                <a:solidFill>
                  <a:srgbClr val="002060"/>
                </a:solidFill>
                <a:effectLst/>
                <a:latin typeface="Baskerville Old Face" pitchFamily="18" charset="0"/>
                <a:cs typeface="Arial" pitchFamily="34" charset="0"/>
                <a:hlinkClick r:id="rId5" tooltip="Frank W. Notestein (page inexistante)"/>
              </a:rPr>
              <a:t>Notestein</a:t>
            </a:r>
            <a:r>
              <a:rPr kumimoji="0" lang="fr-FR" sz="2000" b="0" i="0" u="none" strike="noStrike" cap="none" normalizeH="0" baseline="0" dirty="0" smtClean="0">
                <a:ln>
                  <a:noFill/>
                </a:ln>
                <a:solidFill>
                  <a:srgbClr val="002060"/>
                </a:solidFill>
                <a:effectLst/>
                <a:latin typeface="Baskerville Old Face" pitchFamily="18" charset="0"/>
                <a:cs typeface="Arial" pitchFamily="34" charset="0"/>
              </a:rPr>
              <a:t> </a:t>
            </a:r>
            <a:r>
              <a:rPr kumimoji="0" lang="fr-FR" sz="2000" b="1" i="0" u="none" strike="noStrike" cap="none" normalizeH="0" baseline="0" dirty="0" smtClean="0">
                <a:ln>
                  <a:noFill/>
                </a:ln>
                <a:solidFill>
                  <a:srgbClr val="002060"/>
                </a:solidFill>
                <a:effectLst/>
                <a:latin typeface="Baskerville Old Face" pitchFamily="18" charset="0"/>
                <a:cs typeface="Arial" pitchFamily="34" charset="0"/>
                <a:hlinkClick r:id="rId6" tooltip="en:Frank W. Notestein"/>
              </a:rPr>
              <a:t>(en)</a:t>
            </a:r>
            <a:r>
              <a:rPr kumimoji="0" lang="fr-FR" sz="2000" b="0" i="0" u="none" strike="noStrike" cap="none" normalizeH="0" baseline="0" dirty="0" smtClean="0">
                <a:ln>
                  <a:noFill/>
                </a:ln>
                <a:solidFill>
                  <a:srgbClr val="002060"/>
                </a:solidFill>
                <a:effectLst/>
                <a:latin typeface="Baskerville Old Face" pitchFamily="18" charset="0"/>
                <a:cs typeface="Arial" pitchFamily="34" charset="0"/>
              </a:rPr>
              <a:t> aux États-Unis qui a formalisé la théorie de la « transition démographique » en 1945.</a:t>
            </a:r>
          </a:p>
        </p:txBody>
      </p:sp>
      <p:sp>
        <p:nvSpPr>
          <p:cNvPr id="3" name="Rectangle 2"/>
          <p:cNvSpPr/>
          <p:nvPr/>
        </p:nvSpPr>
        <p:spPr>
          <a:xfrm>
            <a:off x="0" y="500042"/>
            <a:ext cx="9144000" cy="8771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3300" b="1" dirty="0" smtClean="0">
                <a:latin typeface="Baskerville Old Face" pitchFamily="18" charset="0"/>
              </a:rPr>
              <a:t>Définition </a:t>
            </a:r>
          </a:p>
          <a:p>
            <a:endParaRPr lang="fr-F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443841"/>
            <a:ext cx="8358246" cy="4431983"/>
          </a:xfrm>
          <a:prstGeom prst="rect">
            <a:avLst/>
          </a:prstGeom>
        </p:spPr>
        <p:txBody>
          <a:bodyPr wrap="square">
            <a:spAutoFit/>
          </a:bodyPr>
          <a:lstStyle/>
          <a:p>
            <a:r>
              <a:rPr lang="fr-FR" sz="3300" b="1" dirty="0" smtClean="0">
                <a:latin typeface="Baskerville Old Face" pitchFamily="18" charset="0"/>
              </a:rPr>
              <a:t>Régime démographique traditionnel (pré-transition)</a:t>
            </a:r>
          </a:p>
          <a:p>
            <a:pPr algn="just"/>
            <a:r>
              <a:rPr lang="fr-FR" sz="2400" dirty="0" smtClean="0">
                <a:latin typeface="Baskerville Old Face" pitchFamily="18" charset="0"/>
              </a:rPr>
              <a:t>La situation ancienne (ou traditionnelle) est une situation d'équilibre, caractérisée par un fort taux de natalité et un fort taux de mortalité, dont la différence est un taux de </a:t>
            </a:r>
            <a:r>
              <a:rPr lang="fr-FR" sz="2400" dirty="0" smtClean="0">
                <a:latin typeface="Baskerville Old Face" pitchFamily="18" charset="0"/>
                <a:hlinkClick r:id="rId2" tooltip="Variation naturelle"/>
              </a:rPr>
              <a:t>variation naturelle</a:t>
            </a:r>
            <a:r>
              <a:rPr lang="fr-FR" sz="2400" dirty="0" smtClean="0">
                <a:latin typeface="Baskerville Old Face" pitchFamily="18" charset="0"/>
              </a:rPr>
              <a:t> proche de zéro en moyenne. Cette phase est ponctuée de nombreux pics de mortalité dus à des guerres, des épidémies ou encore des famines. Le fort taux de natalité compense à la fois ces pics de mortalité et les forts taux de mortalité infantile et générale. La majorité des pays pauvres était dans ce cas jusqu'au début du vingtième siècle.</a:t>
            </a:r>
            <a:endParaRPr lang="fr-FR" sz="2400" dirty="0">
              <a:latin typeface="Baskerville Old Face" pitchFamily="18" charset="0"/>
            </a:endParaRPr>
          </a:p>
        </p:txBody>
      </p:sp>
      <p:sp>
        <p:nvSpPr>
          <p:cNvPr id="3" name="Rectangle 2"/>
          <p:cNvSpPr/>
          <p:nvPr/>
        </p:nvSpPr>
        <p:spPr>
          <a:xfrm>
            <a:off x="285720" y="214290"/>
            <a:ext cx="8429684" cy="90794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fr-FR" sz="3500" dirty="0" smtClean="0"/>
              <a:t>Les phases de la transition</a:t>
            </a:r>
          </a:p>
          <a:p>
            <a:endParaRPr lang="fr-F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428596" y="1357298"/>
            <a:ext cx="7715304" cy="42492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0" tIns="4761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700" b="1" i="0" u="none" strike="noStrike" cap="none" normalizeH="0" baseline="0" dirty="0" smtClean="0">
                <a:ln>
                  <a:noFill/>
                </a:ln>
                <a:solidFill>
                  <a:srgbClr val="000000"/>
                </a:solidFill>
                <a:effectLst/>
                <a:latin typeface="Baskerville Old Face" pitchFamily="18" charset="0"/>
                <a:cs typeface="Arial" pitchFamily="34" charset="0"/>
              </a:rPr>
              <a:t>Première phase de transition et baisse de la mortalité (transition amorcée)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700" b="1" i="0" u="none" strike="noStrike" cap="none" normalizeH="0" baseline="0" dirty="0" smtClean="0">
              <a:ln>
                <a:noFill/>
              </a:ln>
              <a:solidFill>
                <a:srgbClr val="000000"/>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222222"/>
                </a:solidFill>
                <a:effectLst/>
                <a:latin typeface="Arial" pitchFamily="34" charset="0"/>
                <a:cs typeface="Arial" pitchFamily="34" charset="0"/>
              </a:rPr>
              <a:t>Le taux de mortalité chute fortement (amélioration de l'alimentation, de l'hygiène et de la santé, des transports, révolution industrielle dans le cas de nombreux pays, etc.) et structurellement, tandis que le taux de natalité reste fort, voire augmente. Le taux d'accroissement naturel de la population, différence entre le taux de natalité et le taux de mortalité, exprimé en pour mille ou en pour cent, devient de plus en plus élevé.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785794"/>
            <a:ext cx="8429684" cy="443198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3300" b="1" dirty="0" smtClean="0">
                <a:latin typeface="Baskerville Old Face" pitchFamily="18" charset="0"/>
              </a:rPr>
              <a:t>Seconde phase de transition et baisse de la fécondité (transition avancée)</a:t>
            </a:r>
          </a:p>
          <a:p>
            <a:pPr algn="just"/>
            <a:r>
              <a:rPr lang="fr-FR" sz="2400" dirty="0" smtClean="0">
                <a:latin typeface="Baskerville Old Face" pitchFamily="18" charset="0"/>
              </a:rPr>
              <a:t>Le taux de mortalité continue à baisser mais plus lentement. En conséquence, le nombre de naissances correspondant au remplacement des générations devient plus faible. En liaison avec les progrès de l'éducation, le changement des mentalités et des structures socio-économiques, le taux de natalité se met alors à décroître. Le maximum du taux d'accroissement naturel est atteint au début de cette deuxième phase. Puis le taux de natalité baisse plus fortement, ce qui implique une décélération du rythme d'</a:t>
            </a:r>
            <a:r>
              <a:rPr lang="fr-FR" sz="2400" dirty="0" smtClean="0">
                <a:latin typeface="Baskerville Old Face" pitchFamily="18" charset="0"/>
                <a:hlinkClick r:id="rId2" tooltip="Accroissement de la population"/>
              </a:rPr>
              <a:t>accroissement de la population</a:t>
            </a:r>
            <a:r>
              <a:rPr lang="fr-FR" dirty="0" smtClean="0"/>
              <a:t>.</a:t>
            </a:r>
            <a:endParaRPr lang="fr-F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500043"/>
            <a:ext cx="7786742" cy="390876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3300" b="1" dirty="0" smtClean="0"/>
              <a:t>Régime démographique moderne (post-transition)</a:t>
            </a:r>
          </a:p>
          <a:p>
            <a:pPr algn="just"/>
            <a:r>
              <a:rPr lang="fr-FR" sz="2600" dirty="0" smtClean="0">
                <a:latin typeface="Arial" pitchFamily="34" charset="0"/>
                <a:cs typeface="Arial" pitchFamily="34" charset="0"/>
              </a:rPr>
              <a:t>On observe dans cette phase des taux de natalité et taux de mortalité faibles. La mortalité est à peu près égale d'une année à l'autre et la régulation de la population se fait désormais par la natalité qui connaît des fluctuations (pendant le régime traditionnel c'était la mortalité qui avait ce rôle régulateur).</a:t>
            </a:r>
            <a:endParaRPr lang="fr-FR" sz="2600" dirty="0">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descr="C:\Users\pc haroun\Desktop\examen\amiine\400px-Transition_démographique.svg.png"/>
          <p:cNvPicPr>
            <a:picLocks noChangeAspect="1" noChangeArrowheads="1"/>
          </p:cNvPicPr>
          <p:nvPr/>
        </p:nvPicPr>
        <p:blipFill>
          <a:blip r:embed="rId2"/>
          <a:srcRect/>
          <a:stretch>
            <a:fillRect/>
          </a:stretch>
        </p:blipFill>
        <p:spPr bwMode="auto">
          <a:xfrm>
            <a:off x="357158" y="1785926"/>
            <a:ext cx="8215370" cy="4000527"/>
          </a:xfrm>
          <a:prstGeom prst="rect">
            <a:avLst/>
          </a:prstGeom>
          <a:noFill/>
        </p:spPr>
      </p:pic>
      <p:sp>
        <p:nvSpPr>
          <p:cNvPr id="3" name="Rectangle 2"/>
          <p:cNvSpPr/>
          <p:nvPr/>
        </p:nvSpPr>
        <p:spPr>
          <a:xfrm>
            <a:off x="714348" y="714356"/>
            <a:ext cx="7929618"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2400" dirty="0" smtClean="0"/>
              <a:t>Schéma de la transition démographique </a:t>
            </a:r>
            <a:endParaRPr lang="fr-FR"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2357430"/>
            <a:ext cx="7816563"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sz="4000" b="1" dirty="0" smtClean="0">
                <a:latin typeface="Baskerville Old Face" pitchFamily="18" charset="0"/>
              </a:rPr>
              <a:t>Sources de données en démographie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Les pyramides permettent de suivre les évolutions démographiques, Suisse</a:t>
            </a:r>
            <a:endParaRPr lang="fr-FR" dirty="0"/>
          </a:p>
        </p:txBody>
      </p:sp>
      <p:pic>
        <p:nvPicPr>
          <p:cNvPr id="4" name="Picture 4" descr="01-pa02a-fg"/>
          <p:cNvPicPr>
            <a:picLocks noGrp="1" noChangeAspect="1" noChangeArrowheads="1"/>
          </p:cNvPicPr>
          <p:nvPr>
            <p:ph idx="1"/>
          </p:nvPr>
        </p:nvPicPr>
        <p:blipFill>
          <a:blip r:embed="rId2" cstate="print"/>
          <a:srcRect/>
          <a:stretch>
            <a:fillRect/>
          </a:stretch>
        </p:blipFill>
        <p:spPr bwMode="auto">
          <a:xfrm>
            <a:off x="428596" y="1714488"/>
            <a:ext cx="8358246" cy="4429156"/>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474345"/>
            <a:ext cx="7715304" cy="600164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2400" dirty="0" smtClean="0">
                <a:latin typeface="Baskerville Old Face" pitchFamily="18" charset="0"/>
              </a:rPr>
              <a:t>Comme toute autre science sociale, la démographie se nourrit d’informations de base sur les sociétés humaines. Ce réservoir de matières premières est plus ou moins important selon les pays. Certains pays, notamment en Europe, disposent de données abondantes et de grande qualité, qui remontent parfois à plusieurs siècles. D’autres, comme en Afrique, n’ont réalisé que peu de recensements et dont la qualité demeure fragile. L’ancienneté du système statistique, la régularité des opérations de collecte et le caractère objectif des informations recueillies garantissent la précision des réponses et la sûreté des résultats obtenus.</a:t>
            </a:r>
            <a:br>
              <a:rPr lang="fr-FR" sz="2400" dirty="0" smtClean="0">
                <a:latin typeface="Baskerville Old Face" pitchFamily="18" charset="0"/>
              </a:rPr>
            </a:br>
            <a:r>
              <a:rPr lang="fr-FR" sz="2400" dirty="0" smtClean="0">
                <a:latin typeface="Baskerville Old Face" pitchFamily="18" charset="0"/>
              </a:rPr>
              <a:t>On peut distinguer quatre sources d’informations de base :</a:t>
            </a:r>
            <a:br>
              <a:rPr lang="fr-FR" sz="2400" dirty="0" smtClean="0">
                <a:latin typeface="Baskerville Old Face" pitchFamily="18" charset="0"/>
              </a:rPr>
            </a:br>
            <a:r>
              <a:rPr lang="fr-FR" sz="2400" dirty="0" smtClean="0">
                <a:solidFill>
                  <a:srgbClr val="0070C0"/>
                </a:solidFill>
                <a:latin typeface="Baskerville Old Face" pitchFamily="18" charset="0"/>
              </a:rPr>
              <a:t>les recensements de la population ;</a:t>
            </a:r>
            <a:br>
              <a:rPr lang="fr-FR" sz="2400" dirty="0" smtClean="0">
                <a:solidFill>
                  <a:srgbClr val="0070C0"/>
                </a:solidFill>
                <a:latin typeface="Baskerville Old Face" pitchFamily="18" charset="0"/>
              </a:rPr>
            </a:br>
            <a:r>
              <a:rPr lang="fr-FR" sz="2400" dirty="0" smtClean="0">
                <a:solidFill>
                  <a:srgbClr val="0070C0"/>
                </a:solidFill>
                <a:latin typeface="Baskerville Old Face" pitchFamily="18" charset="0"/>
              </a:rPr>
              <a:t>les statistiques d’état civil ;</a:t>
            </a:r>
            <a:br>
              <a:rPr lang="fr-FR" sz="2400" dirty="0" smtClean="0">
                <a:solidFill>
                  <a:srgbClr val="0070C0"/>
                </a:solidFill>
                <a:latin typeface="Baskerville Old Face" pitchFamily="18" charset="0"/>
              </a:rPr>
            </a:br>
            <a:r>
              <a:rPr lang="fr-FR" sz="2400" dirty="0" smtClean="0">
                <a:solidFill>
                  <a:srgbClr val="0070C0"/>
                </a:solidFill>
                <a:latin typeface="Baskerville Old Face" pitchFamily="18" charset="0"/>
              </a:rPr>
              <a:t>les enquêtes démographiques par sondage ;</a:t>
            </a:r>
            <a:br>
              <a:rPr lang="fr-FR" sz="2400" dirty="0" smtClean="0">
                <a:solidFill>
                  <a:srgbClr val="0070C0"/>
                </a:solidFill>
                <a:latin typeface="Baskerville Old Face" pitchFamily="18" charset="0"/>
              </a:rPr>
            </a:br>
            <a:r>
              <a:rPr lang="fr-FR" sz="2400" dirty="0" smtClean="0">
                <a:solidFill>
                  <a:srgbClr val="0070C0"/>
                </a:solidFill>
                <a:latin typeface="Baskerville Old Face" pitchFamily="18" charset="0"/>
              </a:rPr>
              <a:t>les registres de population.</a:t>
            </a:r>
            <a:endParaRPr lang="fr-FR" sz="2400" dirty="0">
              <a:solidFill>
                <a:srgbClr val="0070C0"/>
              </a:solidFill>
              <a:latin typeface="Baskerville Old Face"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noChangeArrowheads="1"/>
          </p:cNvSpPr>
          <p:nvPr>
            <p:ph type="title"/>
          </p:nvPr>
        </p:nvSpPr>
        <p:spPr bwMode="auto">
          <a:prstGeom prst="rect">
            <a:avLst/>
          </a:prstGeom>
          <a:noFill/>
          <a:ln w="9525">
            <a:noFill/>
            <a:miter lim="800000"/>
            <a:headEnd/>
            <a:tailEnd/>
          </a:ln>
        </p:spPr>
        <p:txBody>
          <a:bodyPr>
            <a:spAutoFit/>
          </a:bodyPr>
          <a:lstStyle/>
          <a:p>
            <a:r>
              <a:rPr lang="fr-FR" sz="2400" b="1"/>
              <a:t>Population entrée en 2002,Québec</a:t>
            </a:r>
            <a:r>
              <a:rPr lang="ar-SA" sz="2400" b="1"/>
              <a:t>2002 ، </a:t>
            </a:r>
            <a:br>
              <a:rPr lang="ar-SA" sz="2400" b="1"/>
            </a:br>
            <a:endParaRPr lang="fr-CA" sz="2400" b="1"/>
          </a:p>
        </p:txBody>
      </p:sp>
      <p:graphicFrame>
        <p:nvGraphicFramePr>
          <p:cNvPr id="1027" name="Object 3"/>
          <p:cNvGraphicFramePr>
            <a:graphicFrameLocks noGrp="1" noChangeAspect="1"/>
          </p:cNvGraphicFramePr>
          <p:nvPr>
            <p:ph idx="1"/>
          </p:nvPr>
        </p:nvGraphicFramePr>
        <p:xfrm>
          <a:off x="1374990" y="1600200"/>
          <a:ext cx="6394020" cy="4525963"/>
        </p:xfrm>
        <a:graphic>
          <a:graphicData uri="http://schemas.openxmlformats.org/presentationml/2006/ole">
            <mc:AlternateContent xmlns:mc="http://schemas.openxmlformats.org/markup-compatibility/2006">
              <mc:Choice xmlns:v="urn:schemas-microsoft-com:vml" Requires="v">
                <p:oleObj spid="_x0000_s1032" name="Graphique" r:id="rId4" imgW="9715500" imgH="6877202" progId="Excel.Sheet.8">
                  <p:embed/>
                </p:oleObj>
              </mc:Choice>
              <mc:Fallback>
                <p:oleObj name="Graphique" r:id="rId4" imgW="9715500" imgH="6877202"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4990" y="1600200"/>
                        <a:ext cx="639402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pPr algn="l"/>
            <a:r>
              <a:rPr lang="en-US" sz="2800" dirty="0" err="1" smtClean="0">
                <a:solidFill>
                  <a:schemeClr val="tx2"/>
                </a:solidFill>
                <a:effectLst>
                  <a:outerShdw blurRad="38100" dist="38100" dir="2700000" algn="tl">
                    <a:srgbClr val="C0C0C0"/>
                  </a:outerShdw>
                </a:effectLst>
              </a:rPr>
              <a:t>Répartition</a:t>
            </a:r>
            <a:r>
              <a:rPr lang="en-US" sz="2800" dirty="0" smtClean="0">
                <a:solidFill>
                  <a:schemeClr val="tx2"/>
                </a:solidFill>
                <a:effectLst>
                  <a:outerShdw blurRad="38100" dist="38100" dir="2700000" algn="tl">
                    <a:srgbClr val="C0C0C0"/>
                  </a:outerShdw>
                </a:effectLst>
              </a:rPr>
              <a:t> de la population </a:t>
            </a:r>
            <a:r>
              <a:rPr lang="en-US" sz="2800" dirty="0" err="1" smtClean="0">
                <a:solidFill>
                  <a:schemeClr val="tx2"/>
                </a:solidFill>
                <a:effectLst>
                  <a:outerShdw blurRad="38100" dist="38100" dir="2700000" algn="tl">
                    <a:srgbClr val="C0C0C0"/>
                  </a:outerShdw>
                </a:effectLst>
              </a:rPr>
              <a:t>mondiale</a:t>
            </a:r>
            <a:r>
              <a:rPr lang="en-US" sz="2800" dirty="0" smtClean="0">
                <a:solidFill>
                  <a:schemeClr val="tx2"/>
                </a:solidFill>
                <a:effectLst>
                  <a:outerShdw blurRad="38100" dist="38100" dir="2700000" algn="tl">
                    <a:srgbClr val="C0C0C0"/>
                  </a:outerShdw>
                </a:effectLst>
              </a:rPr>
              <a:t> par </a:t>
            </a:r>
            <a:r>
              <a:rPr lang="en-US" sz="2800" dirty="0" err="1" smtClean="0">
                <a:solidFill>
                  <a:schemeClr val="tx2"/>
                </a:solidFill>
                <a:effectLst>
                  <a:outerShdw blurRad="38100" dist="38100" dir="2700000" algn="tl">
                    <a:srgbClr val="C0C0C0"/>
                  </a:outerShdw>
                </a:effectLst>
              </a:rPr>
              <a:t>âge</a:t>
            </a:r>
            <a:r>
              <a:rPr lang="en-US" dirty="0" smtClean="0">
                <a:solidFill>
                  <a:schemeClr val="tx2"/>
                </a:solidFill>
                <a:effectLst>
                  <a:outerShdw blurRad="38100" dist="38100" dir="2700000" algn="tl">
                    <a:srgbClr val="C0C0C0"/>
                  </a:outerShdw>
                </a:effectLst>
              </a:rPr>
              <a:t/>
            </a:r>
            <a:br>
              <a:rPr lang="en-US" dirty="0" smtClean="0">
                <a:solidFill>
                  <a:schemeClr val="tx2"/>
                </a:solidFill>
                <a:effectLst>
                  <a:outerShdw blurRad="38100" dist="38100" dir="2700000" algn="tl">
                    <a:srgbClr val="C0C0C0"/>
                  </a:outerShdw>
                </a:effectLst>
              </a:rPr>
            </a:br>
            <a:endParaRPr lang="fr-FR" dirty="0"/>
          </a:p>
        </p:txBody>
      </p:sp>
      <p:graphicFrame>
        <p:nvGraphicFramePr>
          <p:cNvPr id="2051" name="Object 3"/>
          <p:cNvGraphicFramePr>
            <a:graphicFrameLocks noChangeAspect="1"/>
          </p:cNvGraphicFramePr>
          <p:nvPr/>
        </p:nvGraphicFramePr>
        <p:xfrm>
          <a:off x="1000100" y="2571744"/>
          <a:ext cx="3162300" cy="3848100"/>
        </p:xfrm>
        <a:graphic>
          <a:graphicData uri="http://schemas.openxmlformats.org/presentationml/2006/ole">
            <mc:AlternateContent xmlns:mc="http://schemas.openxmlformats.org/markup-compatibility/2006">
              <mc:Choice xmlns:v="urn:schemas-microsoft-com:vml" Requires="v">
                <p:oleObj spid="_x0000_s2061" name="Graphique" r:id="rId3" imgW="3162322" imgH="3848228" progId="MSGraph.Chart.8">
                  <p:embed/>
                </p:oleObj>
              </mc:Choice>
              <mc:Fallback>
                <p:oleObj name="Graphique" r:id="rId3" imgW="3162322" imgH="3848228" progId="MSGraph.Char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00" y="2571744"/>
                        <a:ext cx="316230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3"/>
          <p:cNvGraphicFramePr>
            <a:graphicFrameLocks noGrp="1" noChangeAspect="1"/>
          </p:cNvGraphicFramePr>
          <p:nvPr>
            <p:ph idx="1"/>
          </p:nvPr>
        </p:nvGraphicFramePr>
        <p:xfrm>
          <a:off x="3714744" y="2571744"/>
          <a:ext cx="3009900" cy="3848100"/>
        </p:xfrm>
        <a:graphic>
          <a:graphicData uri="http://schemas.openxmlformats.org/presentationml/2006/ole">
            <mc:AlternateContent xmlns:mc="http://schemas.openxmlformats.org/markup-compatibility/2006">
              <mc:Choice xmlns:v="urn:schemas-microsoft-com:vml" Requires="v">
                <p:oleObj spid="_x0000_s2062" name="Graphique" r:id="rId5" imgW="3009865" imgH="3848228" progId="MSGraph.Chart.8">
                  <p:embed followColorScheme="full"/>
                </p:oleObj>
              </mc:Choice>
              <mc:Fallback>
                <p:oleObj name="Graphique" r:id="rId5" imgW="3009865" imgH="3848228" progId="MSGraph.Chart.8">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4744" y="2571744"/>
                        <a:ext cx="3009900" cy="384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3571868" y="2857496"/>
            <a:ext cx="857256" cy="3141181"/>
          </a:xfrm>
          <a:prstGeom prst="rect">
            <a:avLst/>
          </a:prstGeom>
        </p:spPr>
        <p:txBody>
          <a:bodyPr wrap="square">
            <a:spAutoFit/>
          </a:bodyPr>
          <a:lstStyle/>
          <a:p>
            <a:pPr algn="ctr" eaLnBrk="0" hangingPunct="0">
              <a:lnSpc>
                <a:spcPct val="111000"/>
              </a:lnSpc>
            </a:pPr>
            <a:r>
              <a:rPr lang="en-US" sz="1050" b="1" dirty="0" smtClean="0">
                <a:latin typeface="Arial" pitchFamily="34" charset="0"/>
              </a:rPr>
              <a:t>80+</a:t>
            </a:r>
          </a:p>
          <a:p>
            <a:pPr algn="ctr" eaLnBrk="0" hangingPunct="0">
              <a:lnSpc>
                <a:spcPct val="111000"/>
              </a:lnSpc>
            </a:pPr>
            <a:r>
              <a:rPr lang="en-US" sz="1050" b="1" dirty="0" smtClean="0">
                <a:latin typeface="Arial" pitchFamily="34" charset="0"/>
              </a:rPr>
              <a:t>75-79</a:t>
            </a:r>
          </a:p>
          <a:p>
            <a:pPr algn="ctr" eaLnBrk="0" hangingPunct="0">
              <a:lnSpc>
                <a:spcPct val="111000"/>
              </a:lnSpc>
            </a:pPr>
            <a:r>
              <a:rPr lang="en-US" sz="1050" b="1" dirty="0" smtClean="0">
                <a:latin typeface="Arial" pitchFamily="34" charset="0"/>
              </a:rPr>
              <a:t>70-74</a:t>
            </a:r>
          </a:p>
          <a:p>
            <a:pPr algn="ctr" eaLnBrk="0" hangingPunct="0">
              <a:lnSpc>
                <a:spcPct val="111000"/>
              </a:lnSpc>
            </a:pPr>
            <a:r>
              <a:rPr lang="en-US" sz="1050" b="1" dirty="0" smtClean="0">
                <a:latin typeface="Arial" pitchFamily="34" charset="0"/>
              </a:rPr>
              <a:t>65-69</a:t>
            </a:r>
          </a:p>
          <a:p>
            <a:pPr algn="ctr" eaLnBrk="0" hangingPunct="0">
              <a:lnSpc>
                <a:spcPct val="111000"/>
              </a:lnSpc>
            </a:pPr>
            <a:r>
              <a:rPr lang="en-US" sz="1050" b="1" dirty="0" smtClean="0">
                <a:latin typeface="Arial" pitchFamily="34" charset="0"/>
              </a:rPr>
              <a:t>60-64</a:t>
            </a:r>
          </a:p>
          <a:p>
            <a:pPr algn="ctr" eaLnBrk="0" hangingPunct="0">
              <a:lnSpc>
                <a:spcPct val="111000"/>
              </a:lnSpc>
            </a:pPr>
            <a:r>
              <a:rPr lang="en-US" sz="1050" b="1" dirty="0" smtClean="0">
                <a:latin typeface="Arial" pitchFamily="34" charset="0"/>
              </a:rPr>
              <a:t>55-59</a:t>
            </a:r>
          </a:p>
          <a:p>
            <a:pPr algn="ctr" eaLnBrk="0" hangingPunct="0">
              <a:lnSpc>
                <a:spcPct val="111000"/>
              </a:lnSpc>
            </a:pPr>
            <a:r>
              <a:rPr lang="en-US" sz="1050" b="1" dirty="0" smtClean="0">
                <a:latin typeface="Arial" pitchFamily="34" charset="0"/>
              </a:rPr>
              <a:t>50-54</a:t>
            </a:r>
          </a:p>
          <a:p>
            <a:pPr algn="ctr" eaLnBrk="0" hangingPunct="0">
              <a:lnSpc>
                <a:spcPct val="111000"/>
              </a:lnSpc>
            </a:pPr>
            <a:r>
              <a:rPr lang="en-US" sz="1050" b="1" dirty="0" smtClean="0">
                <a:latin typeface="Arial" pitchFamily="34" charset="0"/>
              </a:rPr>
              <a:t>45-49</a:t>
            </a:r>
          </a:p>
          <a:p>
            <a:pPr algn="ctr" eaLnBrk="0" hangingPunct="0">
              <a:lnSpc>
                <a:spcPct val="111000"/>
              </a:lnSpc>
            </a:pPr>
            <a:r>
              <a:rPr lang="en-US" sz="1050" b="1" dirty="0" smtClean="0">
                <a:latin typeface="Arial" pitchFamily="34" charset="0"/>
              </a:rPr>
              <a:t>40-44</a:t>
            </a:r>
          </a:p>
          <a:p>
            <a:pPr algn="ctr" eaLnBrk="0" hangingPunct="0">
              <a:lnSpc>
                <a:spcPct val="111000"/>
              </a:lnSpc>
            </a:pPr>
            <a:r>
              <a:rPr lang="en-US" sz="1050" b="1" dirty="0" smtClean="0">
                <a:latin typeface="Arial" pitchFamily="34" charset="0"/>
              </a:rPr>
              <a:t>35-39</a:t>
            </a:r>
          </a:p>
          <a:p>
            <a:pPr algn="ctr" eaLnBrk="0" hangingPunct="0">
              <a:lnSpc>
                <a:spcPct val="111000"/>
              </a:lnSpc>
            </a:pPr>
            <a:r>
              <a:rPr lang="en-US" sz="1050" b="1" dirty="0" smtClean="0">
                <a:latin typeface="Arial" pitchFamily="34" charset="0"/>
              </a:rPr>
              <a:t>30-34</a:t>
            </a:r>
          </a:p>
          <a:p>
            <a:pPr algn="ctr" eaLnBrk="0" hangingPunct="0">
              <a:lnSpc>
                <a:spcPct val="111000"/>
              </a:lnSpc>
            </a:pPr>
            <a:r>
              <a:rPr lang="en-US" sz="1050" b="1" dirty="0" smtClean="0">
                <a:latin typeface="Arial" pitchFamily="34" charset="0"/>
              </a:rPr>
              <a:t>25-29</a:t>
            </a:r>
          </a:p>
          <a:p>
            <a:pPr algn="ctr" eaLnBrk="0" hangingPunct="0">
              <a:lnSpc>
                <a:spcPct val="111000"/>
              </a:lnSpc>
            </a:pPr>
            <a:r>
              <a:rPr lang="en-US" sz="1050" b="1" dirty="0" smtClean="0">
                <a:latin typeface="Arial" pitchFamily="34" charset="0"/>
              </a:rPr>
              <a:t>20-24</a:t>
            </a:r>
          </a:p>
          <a:p>
            <a:pPr algn="ctr" eaLnBrk="0" hangingPunct="0">
              <a:lnSpc>
                <a:spcPct val="111000"/>
              </a:lnSpc>
            </a:pPr>
            <a:r>
              <a:rPr lang="en-US" sz="1050" b="1" dirty="0" smtClean="0">
                <a:latin typeface="Arial" pitchFamily="34" charset="0"/>
              </a:rPr>
              <a:t>17-19</a:t>
            </a:r>
          </a:p>
          <a:p>
            <a:pPr algn="ctr" eaLnBrk="0" hangingPunct="0">
              <a:lnSpc>
                <a:spcPct val="111000"/>
              </a:lnSpc>
            </a:pPr>
            <a:r>
              <a:rPr lang="en-US" sz="1050" b="1" dirty="0" smtClean="0">
                <a:latin typeface="Arial" pitchFamily="34" charset="0"/>
              </a:rPr>
              <a:t>10-16</a:t>
            </a:r>
          </a:p>
          <a:p>
            <a:pPr algn="ctr" eaLnBrk="0" hangingPunct="0">
              <a:lnSpc>
                <a:spcPct val="111000"/>
              </a:lnSpc>
            </a:pPr>
            <a:r>
              <a:rPr lang="en-US" sz="1050" b="1" dirty="0" smtClean="0">
                <a:latin typeface="Arial" pitchFamily="34" charset="0"/>
              </a:rPr>
              <a:t>5-9</a:t>
            </a:r>
          </a:p>
          <a:p>
            <a:pPr algn="ctr" eaLnBrk="0" hangingPunct="0">
              <a:lnSpc>
                <a:spcPct val="111000"/>
              </a:lnSpc>
            </a:pPr>
            <a:r>
              <a:rPr lang="en-US" sz="1050" b="1" dirty="0" smtClean="0">
                <a:latin typeface="Arial" pitchFamily="34" charset="0"/>
              </a:rPr>
              <a:t>0-4</a:t>
            </a:r>
            <a:endParaRPr lang="en-US" sz="1050" b="1" dirty="0">
              <a:latin typeface="Arial" pitchFamily="34" charset="0"/>
            </a:endParaRPr>
          </a:p>
        </p:txBody>
      </p:sp>
      <p:sp>
        <p:nvSpPr>
          <p:cNvPr id="9" name="Rectangle 8"/>
          <p:cNvSpPr/>
          <p:nvPr/>
        </p:nvSpPr>
        <p:spPr>
          <a:xfrm>
            <a:off x="357158" y="6357958"/>
            <a:ext cx="7643834" cy="276999"/>
          </a:xfrm>
          <a:prstGeom prst="rect">
            <a:avLst/>
          </a:prstGeom>
        </p:spPr>
        <p:txBody>
          <a:bodyPr wrap="square">
            <a:spAutoFit/>
          </a:bodyPr>
          <a:lstStyle/>
          <a:p>
            <a:pPr eaLnBrk="0" hangingPunct="0">
              <a:spcBef>
                <a:spcPct val="50000"/>
              </a:spcBef>
            </a:pPr>
            <a:r>
              <a:rPr lang="en-US" sz="1200" dirty="0" smtClean="0">
                <a:latin typeface="Arial" pitchFamily="34" charset="0"/>
              </a:rPr>
              <a:t>Source : Nations </a:t>
            </a:r>
            <a:r>
              <a:rPr lang="en-US" sz="1200" dirty="0" err="1" smtClean="0">
                <a:latin typeface="Arial" pitchFamily="34" charset="0"/>
              </a:rPr>
              <a:t>Unies</a:t>
            </a:r>
            <a:r>
              <a:rPr lang="en-US" sz="1200" dirty="0" smtClean="0">
                <a:latin typeface="Arial" pitchFamily="34" charset="0"/>
              </a:rPr>
              <a:t>, </a:t>
            </a:r>
            <a:r>
              <a:rPr lang="en-US" sz="1200" i="1" dirty="0" smtClean="0">
                <a:latin typeface="Arial" pitchFamily="34" charset="0"/>
              </a:rPr>
              <a:t>Perspectives de la population </a:t>
            </a:r>
            <a:r>
              <a:rPr lang="en-US" sz="1200" i="1" dirty="0" err="1" smtClean="0">
                <a:latin typeface="Arial" pitchFamily="34" charset="0"/>
              </a:rPr>
              <a:t>dans</a:t>
            </a:r>
            <a:r>
              <a:rPr lang="en-US" sz="1200" i="1" dirty="0" smtClean="0">
                <a:latin typeface="Arial" pitchFamily="34" charset="0"/>
              </a:rPr>
              <a:t> le monde, Edition 2002 </a:t>
            </a:r>
            <a:r>
              <a:rPr lang="en-US" sz="1200" dirty="0" smtClean="0">
                <a:latin typeface="Arial" pitchFamily="34" charset="0"/>
              </a:rPr>
              <a:t>(</a:t>
            </a:r>
            <a:r>
              <a:rPr lang="en-US" sz="1200" dirty="0" err="1" smtClean="0">
                <a:latin typeface="Arial" pitchFamily="34" charset="0"/>
              </a:rPr>
              <a:t>scénario</a:t>
            </a:r>
            <a:r>
              <a:rPr lang="en-US" sz="1200" dirty="0" smtClean="0">
                <a:latin typeface="Arial" pitchFamily="34" charset="0"/>
              </a:rPr>
              <a:t> </a:t>
            </a:r>
            <a:r>
              <a:rPr lang="en-US" sz="1200" dirty="0" err="1" smtClean="0">
                <a:latin typeface="Arial" pitchFamily="34" charset="0"/>
              </a:rPr>
              <a:t>moyen</a:t>
            </a:r>
            <a:r>
              <a:rPr lang="en-US" sz="1200" dirty="0" smtClean="0">
                <a:latin typeface="Arial" pitchFamily="34" charset="0"/>
              </a:rPr>
              <a:t>), 2003.</a:t>
            </a:r>
            <a:endParaRPr lang="en-US" sz="1200" dirty="0">
              <a:latin typeface="Arial" pitchFamily="34" charset="0"/>
            </a:endParaRPr>
          </a:p>
        </p:txBody>
      </p:sp>
      <p:sp>
        <p:nvSpPr>
          <p:cNvPr id="10" name="Rectangle 9"/>
          <p:cNvSpPr/>
          <p:nvPr/>
        </p:nvSpPr>
        <p:spPr>
          <a:xfrm>
            <a:off x="357158" y="2071678"/>
            <a:ext cx="2941831" cy="369332"/>
          </a:xfrm>
          <a:prstGeom prst="rect">
            <a:avLst/>
          </a:prstGeom>
        </p:spPr>
        <p:txBody>
          <a:bodyPr wrap="square">
            <a:spAutoFit/>
          </a:bodyPr>
          <a:lstStyle/>
          <a:p>
            <a:pPr algn="ctr" eaLnBrk="0" hangingPunct="0">
              <a:spcBef>
                <a:spcPct val="50000"/>
              </a:spcBef>
            </a:pPr>
            <a:r>
              <a:rPr lang="en-US" b="1" dirty="0" err="1" smtClean="0">
                <a:latin typeface="Arial" pitchFamily="34" charset="0"/>
              </a:rPr>
              <a:t>Régions</a:t>
            </a:r>
            <a:r>
              <a:rPr lang="en-US" b="1" dirty="0" smtClean="0">
                <a:latin typeface="Arial" pitchFamily="34" charset="0"/>
              </a:rPr>
              <a:t> </a:t>
            </a:r>
            <a:r>
              <a:rPr lang="en-US" b="1" dirty="0" err="1" smtClean="0">
                <a:latin typeface="Arial" pitchFamily="34" charset="0"/>
              </a:rPr>
              <a:t>moins</a:t>
            </a:r>
            <a:r>
              <a:rPr lang="en-US" b="1" dirty="0" smtClean="0">
                <a:latin typeface="Arial" pitchFamily="34" charset="0"/>
              </a:rPr>
              <a:t> </a:t>
            </a:r>
            <a:r>
              <a:rPr lang="en-US" b="1" dirty="0" err="1" smtClean="0">
                <a:latin typeface="Arial" pitchFamily="34" charset="0"/>
              </a:rPr>
              <a:t>avancées</a:t>
            </a:r>
            <a:endParaRPr lang="en-US" b="1" dirty="0">
              <a:latin typeface="Arial" pitchFamily="34" charset="0"/>
            </a:endParaRPr>
          </a:p>
        </p:txBody>
      </p:sp>
      <p:sp>
        <p:nvSpPr>
          <p:cNvPr id="11" name="Rectangle 10"/>
          <p:cNvSpPr/>
          <p:nvPr/>
        </p:nvSpPr>
        <p:spPr>
          <a:xfrm>
            <a:off x="4714876" y="1928802"/>
            <a:ext cx="2736647" cy="369332"/>
          </a:xfrm>
          <a:prstGeom prst="rect">
            <a:avLst/>
          </a:prstGeom>
        </p:spPr>
        <p:txBody>
          <a:bodyPr wrap="none">
            <a:spAutoFit/>
          </a:bodyPr>
          <a:lstStyle/>
          <a:p>
            <a:pPr algn="ctr" eaLnBrk="0" hangingPunct="0">
              <a:spcBef>
                <a:spcPct val="50000"/>
              </a:spcBef>
            </a:pPr>
            <a:r>
              <a:rPr lang="en-US" b="1" dirty="0" err="1" smtClean="0">
                <a:latin typeface="Arial" pitchFamily="34" charset="0"/>
              </a:rPr>
              <a:t>Régions</a:t>
            </a:r>
            <a:r>
              <a:rPr lang="en-US" b="1" dirty="0" smtClean="0">
                <a:latin typeface="Arial" pitchFamily="34" charset="0"/>
              </a:rPr>
              <a:t> plus </a:t>
            </a:r>
            <a:r>
              <a:rPr lang="en-US" b="1" dirty="0" err="1" smtClean="0">
                <a:latin typeface="Arial" pitchFamily="34" charset="0"/>
              </a:rPr>
              <a:t>avancées</a:t>
            </a:r>
            <a:endParaRPr lang="en-US" b="1" dirty="0">
              <a:latin typeface="Arial" pitchFamily="34" charset="0"/>
            </a:endParaRPr>
          </a:p>
        </p:txBody>
      </p:sp>
      <p:sp>
        <p:nvSpPr>
          <p:cNvPr id="12" name="Rectangle 11"/>
          <p:cNvSpPr/>
          <p:nvPr/>
        </p:nvSpPr>
        <p:spPr>
          <a:xfrm>
            <a:off x="4214810" y="3357562"/>
            <a:ext cx="832279" cy="276999"/>
          </a:xfrm>
          <a:prstGeom prst="rect">
            <a:avLst/>
          </a:prstGeom>
        </p:spPr>
        <p:txBody>
          <a:bodyPr wrap="none">
            <a:spAutoFit/>
          </a:bodyPr>
          <a:lstStyle/>
          <a:p>
            <a:pPr eaLnBrk="0" hangingPunct="0">
              <a:spcBef>
                <a:spcPct val="50000"/>
              </a:spcBef>
            </a:pPr>
            <a:r>
              <a:rPr lang="en-US" sz="1200" b="1" dirty="0" err="1" smtClean="0">
                <a:latin typeface="Arial" pitchFamily="34" charset="0"/>
              </a:rPr>
              <a:t>Hommes</a:t>
            </a:r>
            <a:endParaRPr lang="en-US" sz="1200" b="1" dirty="0">
              <a:latin typeface="Arial" pitchFamily="34" charset="0"/>
            </a:endParaRPr>
          </a:p>
        </p:txBody>
      </p:sp>
      <p:sp>
        <p:nvSpPr>
          <p:cNvPr id="13" name="Rectangle 12"/>
          <p:cNvSpPr/>
          <p:nvPr/>
        </p:nvSpPr>
        <p:spPr>
          <a:xfrm>
            <a:off x="2786050" y="3357562"/>
            <a:ext cx="861133" cy="292388"/>
          </a:xfrm>
          <a:prstGeom prst="rect">
            <a:avLst/>
          </a:prstGeom>
        </p:spPr>
        <p:txBody>
          <a:bodyPr wrap="none">
            <a:spAutoFit/>
          </a:bodyPr>
          <a:lstStyle/>
          <a:p>
            <a:pPr eaLnBrk="0" hangingPunct="0">
              <a:spcBef>
                <a:spcPct val="50000"/>
              </a:spcBef>
            </a:pPr>
            <a:r>
              <a:rPr lang="en-US" sz="1300" b="1" dirty="0" smtClean="0">
                <a:latin typeface="Arial" pitchFamily="34" charset="0"/>
              </a:rPr>
              <a:t>Femmes</a:t>
            </a:r>
            <a:endParaRPr lang="en-US" sz="1300" b="1" dirty="0">
              <a:latin typeface="Arial" pitchFamily="34" charset="0"/>
            </a:endParaRPr>
          </a:p>
        </p:txBody>
      </p:sp>
      <p:sp>
        <p:nvSpPr>
          <p:cNvPr id="14" name="Rectangle 13"/>
          <p:cNvSpPr/>
          <p:nvPr/>
        </p:nvSpPr>
        <p:spPr>
          <a:xfrm>
            <a:off x="5643570" y="3214686"/>
            <a:ext cx="806631" cy="276999"/>
          </a:xfrm>
          <a:prstGeom prst="rect">
            <a:avLst/>
          </a:prstGeom>
        </p:spPr>
        <p:txBody>
          <a:bodyPr wrap="none">
            <a:spAutoFit/>
          </a:bodyPr>
          <a:lstStyle/>
          <a:p>
            <a:pPr eaLnBrk="0" hangingPunct="0">
              <a:spcBef>
                <a:spcPct val="50000"/>
              </a:spcBef>
            </a:pPr>
            <a:r>
              <a:rPr lang="en-US" sz="1200" b="1" dirty="0" smtClean="0">
                <a:latin typeface="Arial" pitchFamily="34" charset="0"/>
              </a:rPr>
              <a:t>Femmes</a:t>
            </a:r>
            <a:endParaRPr lang="en-US" sz="1200" b="1" dirty="0">
              <a:latin typeface="Arial" pitchFamily="34" charset="0"/>
            </a:endParaRPr>
          </a:p>
        </p:txBody>
      </p:sp>
      <p:sp>
        <p:nvSpPr>
          <p:cNvPr id="15" name="Rectangle 14"/>
          <p:cNvSpPr/>
          <p:nvPr/>
        </p:nvSpPr>
        <p:spPr>
          <a:xfrm>
            <a:off x="1643042" y="857232"/>
            <a:ext cx="6286544"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eaLnBrk="0" hangingPunct="0"/>
            <a:r>
              <a:rPr lang="en-US" b="1" dirty="0" err="1" smtClean="0">
                <a:latin typeface="Arial" pitchFamily="34" charset="0"/>
              </a:rPr>
              <a:t>Pyramides</a:t>
            </a:r>
            <a:r>
              <a:rPr lang="en-US" b="1" dirty="0" smtClean="0">
                <a:latin typeface="Arial" pitchFamily="34" charset="0"/>
              </a:rPr>
              <a:t> de population par </a:t>
            </a:r>
            <a:r>
              <a:rPr lang="en-US" b="1" dirty="0" err="1" smtClean="0">
                <a:latin typeface="Arial" pitchFamily="34" charset="0"/>
              </a:rPr>
              <a:t>âge</a:t>
            </a:r>
            <a:r>
              <a:rPr lang="en-US" b="1" dirty="0" smtClean="0">
                <a:latin typeface="Arial" pitchFamily="34" charset="0"/>
              </a:rPr>
              <a:t> et par </a:t>
            </a:r>
            <a:r>
              <a:rPr lang="en-US" b="1" dirty="0" err="1" smtClean="0">
                <a:latin typeface="Arial" pitchFamily="34" charset="0"/>
              </a:rPr>
              <a:t>sexe</a:t>
            </a:r>
            <a:r>
              <a:rPr lang="en-US" b="1" dirty="0" smtClean="0">
                <a:latin typeface="Arial" pitchFamily="34" charset="0"/>
              </a:rPr>
              <a:t>, 2005 </a:t>
            </a:r>
          </a:p>
          <a:p>
            <a:pPr eaLnBrk="0" hangingPunct="0"/>
            <a:r>
              <a:rPr lang="en-US" sz="1400" dirty="0" smtClean="0">
                <a:latin typeface="Arial" pitchFamily="34" charset="0"/>
              </a:rPr>
              <a:t>En millions</a:t>
            </a:r>
            <a:endParaRPr lang="en-US" b="1" dirty="0">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28600" y="114300"/>
            <a:ext cx="8686800" cy="6629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1381</Words>
  <Application>Microsoft Office PowerPoint</Application>
  <PresentationFormat>Affichage à l'écran (4:3)</PresentationFormat>
  <Paragraphs>139</Paragraphs>
  <Slides>60</Slides>
  <Notes>2</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60</vt:i4>
      </vt:variant>
    </vt:vector>
  </HeadingPairs>
  <TitlesOfParts>
    <vt:vector size="70" baseType="lpstr">
      <vt:lpstr>Algerian</vt:lpstr>
      <vt:lpstr>Aparajita</vt:lpstr>
      <vt:lpstr>Arial</vt:lpstr>
      <vt:lpstr>Arial Narrow</vt:lpstr>
      <vt:lpstr>Baskerville Old Face</vt:lpstr>
      <vt:lpstr>Calibri</vt:lpstr>
      <vt:lpstr>Georgia</vt:lpstr>
      <vt:lpstr>Times New Roman</vt:lpstr>
      <vt:lpstr>Thème Office</vt:lpstr>
      <vt:lpstr>Graphique</vt:lpstr>
      <vt:lpstr>Université de Bejaia </vt:lpstr>
      <vt:lpstr>Introduction à la démographie </vt:lpstr>
      <vt:lpstr>Cours 1</vt:lpstr>
      <vt:lpstr>Présentation PowerPoint</vt:lpstr>
      <vt:lpstr>Présentation PowerPoint</vt:lpstr>
      <vt:lpstr> Les pyramides permettent de suivre les évolutions démographiques, Suisse</vt:lpstr>
      <vt:lpstr>Population entrée en 2002,Québec2002 ،  </vt:lpstr>
      <vt:lpstr>Répartition de la population mondiale par âge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Université de Bejaia</dc:title>
  <dc:creator>PC AMI CHIKH</dc:creator>
  <cp:lastModifiedBy>pc haroun</cp:lastModifiedBy>
  <cp:revision>20</cp:revision>
  <dcterms:created xsi:type="dcterms:W3CDTF">2020-04-15T22:39:17Z</dcterms:created>
  <dcterms:modified xsi:type="dcterms:W3CDTF">2022-04-09T13:48:20Z</dcterms:modified>
</cp:coreProperties>
</file>