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5" r:id="rId2"/>
    <p:sldId id="256" r:id="rId3"/>
    <p:sldId id="257" r:id="rId4"/>
    <p:sldId id="258" r:id="rId5"/>
    <p:sldId id="280" r:id="rId6"/>
    <p:sldId id="259" r:id="rId7"/>
    <p:sldId id="271" r:id="rId8"/>
    <p:sldId id="276" r:id="rId9"/>
    <p:sldId id="269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50403-EA03-4091-878D-AC6A30F1C89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FEEB-7203-473A-AFA0-9AA51B560C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6F24F-1D94-4A66-948E-11FCD0FE381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479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913F-5FD7-46E3-A583-46C350B0E6A4}" type="datetimeFigureOut">
              <a:rPr lang="fr-FR" smtClean="0"/>
              <a:pPr/>
              <a:t>14/03/2017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F3D8-7515-4B31-B0B1-C94D031866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DSC_3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27384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ZoneTexte 11"/>
          <p:cNvSpPr txBox="1"/>
          <p:nvPr/>
        </p:nvSpPr>
        <p:spPr>
          <a:xfrm>
            <a:off x="0" y="5561945"/>
            <a:ext cx="9089454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FF00"/>
                </a:solidFill>
                <a:latin typeface="Monotype Corsiva" pitchFamily="66" charset="0"/>
              </a:rPr>
              <a:t>La Foudre: elle fait craquer les isolants, mais circule docilement dans les conducteurs</a:t>
            </a:r>
            <a:endParaRPr lang="fr-FR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2120" y="44624"/>
            <a:ext cx="3456384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b="1" i="1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golian Baiti" pitchFamily="66" charset="0"/>
                <a:cs typeface="Mongolian Baiti" pitchFamily="66" charset="0"/>
              </a:rPr>
              <a:t>Effets de la foudre </a:t>
            </a:r>
          </a:p>
          <a:p>
            <a:pPr algn="ctr"/>
            <a:r>
              <a:rPr lang="fr-FR" sz="3200" b="1" i="1" dirty="0" smtClean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golian Baiti" pitchFamily="66" charset="0"/>
                <a:cs typeface="Mongolian Baiti" pitchFamily="66" charset="0"/>
              </a:rPr>
              <a:t>sur l’environnement</a:t>
            </a:r>
            <a:endParaRPr lang="fr-FR" sz="32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4705980"/>
            <a:ext cx="8999984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WID ITMIYIZEN  QAREN  KUL  SIƐQA  STASLENTIS</a:t>
            </a:r>
            <a:endParaRPr lang="fr-FR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ZoneTexte 88"/>
          <p:cNvSpPr txBox="1"/>
          <p:nvPr/>
        </p:nvSpPr>
        <p:spPr>
          <a:xfrm>
            <a:off x="59879" y="4240138"/>
            <a:ext cx="9007921" cy="25545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Le conducteur</a:t>
            </a:r>
            <a:r>
              <a:rPr lang="fr-FR" b="1" i="1" dirty="0" smtClean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(C) (cage de Faraday)peut être plein ou grillagé.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Pour les champs stationnaires (</a:t>
            </a:r>
            <a:r>
              <a:rPr lang="fr-FR" b="1" i="1" dirty="0" smtClean="0">
                <a:solidFill>
                  <a:srgbClr val="002060"/>
                </a:solidFill>
              </a:rPr>
              <a:t>f = 0</a:t>
            </a:r>
            <a:r>
              <a:rPr lang="fr-FR" b="1" dirty="0" smtClean="0">
                <a:solidFill>
                  <a:srgbClr val="002060"/>
                </a:solidFill>
              </a:rPr>
              <a:t>) ou quasi-stationnaires (</a:t>
            </a:r>
            <a:r>
              <a:rPr lang="fr-FR" b="1" i="1" dirty="0" smtClean="0">
                <a:solidFill>
                  <a:srgbClr val="002060"/>
                </a:solidFill>
              </a:rPr>
              <a:t>f=50 Hz</a:t>
            </a:r>
            <a:r>
              <a:rPr lang="fr-FR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fr-FR" b="1" dirty="0" smtClean="0">
                <a:solidFill>
                  <a:srgbClr val="002060"/>
                </a:solidFill>
              </a:rPr>
              <a:t>    un grillage est suffisant.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Aux hautes fréquences le périmètre des mailles </a:t>
            </a:r>
            <a:r>
              <a:rPr lang="fr-FR" b="1" i="1" dirty="0" smtClean="0">
                <a:solidFill>
                  <a:srgbClr val="002060"/>
                </a:solidFill>
              </a:rPr>
              <a:t>l &lt; </a:t>
            </a:r>
            <a:r>
              <a:rPr lang="el-GR" b="1" i="1" dirty="0" smtClean="0">
                <a:solidFill>
                  <a:srgbClr val="002060"/>
                </a:solidFill>
              </a:rPr>
              <a:t>λ</a:t>
            </a:r>
            <a:r>
              <a:rPr lang="fr-FR" b="1" i="1" dirty="0" smtClean="0">
                <a:solidFill>
                  <a:srgbClr val="002060"/>
                </a:solidFill>
              </a:rPr>
              <a:t> (</a:t>
            </a:r>
            <a:r>
              <a:rPr lang="el-GR" b="1" i="1" dirty="0" smtClean="0">
                <a:solidFill>
                  <a:srgbClr val="002060"/>
                </a:solidFill>
              </a:rPr>
              <a:t>λ</a:t>
            </a:r>
            <a:r>
              <a:rPr lang="fr-FR" b="1" i="1" dirty="0" smtClean="0">
                <a:solidFill>
                  <a:srgbClr val="002060"/>
                </a:solidFill>
              </a:rPr>
              <a:t> = c/f ) (Propagation du champ (EB))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2060"/>
                </a:solidFill>
              </a:rPr>
              <a:t>Dans certaines circonstances il faut tenir compte de l’épaisseur de peau </a:t>
            </a:r>
            <a:r>
              <a:rPr lang="el-GR" b="1" i="1" dirty="0" smtClean="0">
                <a:solidFill>
                  <a:srgbClr val="002060"/>
                </a:solidFill>
              </a:rPr>
              <a:t>δ</a:t>
            </a:r>
            <a:r>
              <a:rPr lang="fr-FR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b="1" i="1" dirty="0" smtClean="0">
                <a:solidFill>
                  <a:srgbClr val="002060"/>
                </a:solidFill>
              </a:rPr>
              <a:t> </a:t>
            </a:r>
            <a:r>
              <a:rPr lang="el-GR" b="1" i="1" dirty="0" smtClean="0">
                <a:solidFill>
                  <a:srgbClr val="002060"/>
                </a:solidFill>
              </a:rPr>
              <a:t>λ</a:t>
            </a:r>
            <a:r>
              <a:rPr lang="fr-FR" b="1" i="1" dirty="0" smtClean="0">
                <a:solidFill>
                  <a:srgbClr val="002060"/>
                </a:solidFill>
              </a:rPr>
              <a:t>: </a:t>
            </a:r>
            <a:r>
              <a:rPr lang="fr-FR" b="1" dirty="0" smtClean="0">
                <a:solidFill>
                  <a:srgbClr val="002060"/>
                </a:solidFill>
              </a:rPr>
              <a:t>longueur d’onde; </a:t>
            </a:r>
          </a:p>
          <a:p>
            <a:r>
              <a:rPr lang="fr-FR" b="1" i="1" dirty="0" smtClean="0">
                <a:solidFill>
                  <a:srgbClr val="002060"/>
                </a:solidFill>
              </a:rPr>
              <a:t> e</a:t>
            </a:r>
            <a:r>
              <a:rPr lang="fr-FR" b="1" dirty="0" smtClean="0">
                <a:solidFill>
                  <a:srgbClr val="002060"/>
                </a:solidFill>
              </a:rPr>
              <a:t>: épaisseur du grillage ;</a:t>
            </a:r>
          </a:p>
          <a:p>
            <a:r>
              <a:rPr lang="fr-FR" b="1" i="1" dirty="0" smtClean="0">
                <a:solidFill>
                  <a:srgbClr val="002060"/>
                </a:solidFill>
              </a:rPr>
              <a:t> </a:t>
            </a:r>
            <a:r>
              <a:rPr lang="el-GR" b="1" i="1" dirty="0" smtClean="0">
                <a:solidFill>
                  <a:srgbClr val="002060"/>
                </a:solidFill>
              </a:rPr>
              <a:t>σ</a:t>
            </a:r>
            <a:r>
              <a:rPr lang="fr-FR" b="1" i="1" dirty="0" smtClean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</a:rPr>
              <a:t>la conductivité; </a:t>
            </a:r>
            <a:r>
              <a:rPr lang="el-GR" b="1" i="1" dirty="0" smtClean="0">
                <a:solidFill>
                  <a:srgbClr val="002060"/>
                </a:solidFill>
              </a:rPr>
              <a:t>μ</a:t>
            </a:r>
            <a:r>
              <a:rPr lang="fr-FR" b="1" dirty="0" smtClean="0">
                <a:solidFill>
                  <a:srgbClr val="002060"/>
                </a:solidFill>
              </a:rPr>
              <a:t> la perméabilité</a:t>
            </a:r>
            <a:endParaRPr lang="fr-FR" sz="1600" b="1" dirty="0" smtClean="0">
              <a:solidFill>
                <a:srgbClr val="002060"/>
              </a:solidFill>
            </a:endParaRPr>
          </a:p>
          <a:p>
            <a:r>
              <a:rPr lang="fr-FR" sz="1600" b="1" dirty="0" smtClean="0">
                <a:solidFill>
                  <a:srgbClr val="002060"/>
                </a:solidFill>
              </a:rPr>
              <a:t> 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>
              <a:defRPr/>
            </a:pPr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  <a:solidFill>
                <a:srgbClr val="F472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1" name="Rectangle 85"/>
          <p:cNvSpPr>
            <a:spLocks noChangeArrowheads="1"/>
          </p:cNvSpPr>
          <p:nvPr/>
        </p:nvSpPr>
        <p:spPr bwMode="auto">
          <a:xfrm>
            <a:off x="179512" y="548680"/>
            <a:ext cx="464400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Cage de Faraday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251520" y="908720"/>
            <a:ext cx="86409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Soit un conducteur creux C (paroi métallique fermée) et un corps A placé à l'intérieur</a:t>
            </a:r>
            <a:endParaRPr lang="fr-FR" b="1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496" y="1474913"/>
            <a:ext cx="4536504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Cas (a): A est chargé positivement et C 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est relié à la terre.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ea typeface="Calibri" pitchFamily="34" charset="0"/>
                <a:cs typeface="Times New Roman" pitchFamily="18" charset="0"/>
              </a:rPr>
              <a:t>C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sera chargé négativement sous l'influence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ea typeface="Calibri" pitchFamily="34" charset="0"/>
                <a:cs typeface="Times New Roman" pitchFamily="18" charset="0"/>
              </a:rPr>
              <a:t>du corps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A.  Champ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ex = 0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496" y="2852936"/>
            <a:ext cx="4623830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Cas (b): </a:t>
            </a:r>
            <a:r>
              <a:rPr lang="fr-FR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C est au potentiel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+ U.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Absence de charge dans la cavité, </a:t>
            </a:r>
            <a:r>
              <a:rPr lang="fr-FR" sz="2000" b="1" i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lang="fr-FR" sz="1600" b="1" i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int = 0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ne subi aucune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influence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 </a:t>
            </a:r>
            <a:r>
              <a:rPr lang="fr-FR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tout champ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xtérieur  crée par exemple  par un corps B.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4716016" y="1557072"/>
            <a:ext cx="1596354" cy="2520000"/>
            <a:chOff x="4716016" y="1557072"/>
            <a:chExt cx="1596354" cy="2520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1557072"/>
              <a:ext cx="1596354" cy="25200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123" name="ZoneTexte 122"/>
            <p:cNvSpPr txBox="1"/>
            <p:nvPr/>
          </p:nvSpPr>
          <p:spPr>
            <a:xfrm>
              <a:off x="4788024" y="3316922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>
                  <a:solidFill>
                    <a:srgbClr val="002060"/>
                  </a:solidFill>
                </a:rPr>
                <a:t>E</a:t>
              </a:r>
              <a:r>
                <a:rPr lang="fr-FR" sz="1600" b="1" i="1" dirty="0" smtClean="0">
                  <a:solidFill>
                    <a:srgbClr val="002060"/>
                  </a:solidFill>
                </a:rPr>
                <a:t>ex</a:t>
              </a:r>
              <a:r>
                <a:rPr lang="fr-FR" b="1" i="1" dirty="0" smtClean="0">
                  <a:solidFill>
                    <a:srgbClr val="002060"/>
                  </a:solidFill>
                </a:rPr>
                <a:t> = 0</a:t>
              </a:r>
              <a:endParaRPr lang="fr-FR" b="1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6516496" y="1268760"/>
            <a:ext cx="2520000" cy="2828582"/>
            <a:chOff x="6516496" y="1268760"/>
            <a:chExt cx="2520000" cy="2828582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496" y="1268760"/>
              <a:ext cx="2520000" cy="2828582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124" name="ZoneTexte 123"/>
            <p:cNvSpPr txBox="1"/>
            <p:nvPr/>
          </p:nvSpPr>
          <p:spPr>
            <a:xfrm>
              <a:off x="6948264" y="2454796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>
                  <a:solidFill>
                    <a:srgbClr val="002060"/>
                  </a:solidFill>
                </a:rPr>
                <a:t>E</a:t>
              </a:r>
              <a:r>
                <a:rPr lang="fr-FR" sz="1600" b="1" i="1" dirty="0" smtClean="0">
                  <a:solidFill>
                    <a:srgbClr val="002060"/>
                  </a:solidFill>
                </a:rPr>
                <a:t>int</a:t>
              </a:r>
              <a:r>
                <a:rPr lang="fr-FR" b="1" i="1" dirty="0" smtClean="0">
                  <a:solidFill>
                    <a:srgbClr val="002060"/>
                  </a:solidFill>
                </a:rPr>
                <a:t> = 0</a:t>
              </a:r>
              <a:endParaRPr lang="fr-FR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7653" y="4293096"/>
            <a:ext cx="1404000" cy="80531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733256"/>
            <a:ext cx="1440000" cy="9385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2" grpId="0" animBg="1"/>
      <p:bldP spid="111" grpId="0" animBg="1"/>
      <p:bldP spid="122" grpId="0" animBg="1"/>
      <p:bldP spid="4101" grpId="0" animBg="1"/>
      <p:bldP spid="4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fr-FR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800" b="1" i="1" dirty="0">
              <a:ln>
                <a:solidFill>
                  <a:schemeClr val="tx1"/>
                </a:solidFill>
              </a:ln>
              <a:solidFill>
                <a:srgbClr val="F4721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100" y="1364570"/>
            <a:ext cx="9036496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câble coaxial de transport d'énergie électrique ou d'information (câble de télévision, de téléphone et d'internet). Le conducteur extérieur blindé mis à la terre forme une cage de Faraday et protège ainsi le conducteur intérieur (âme du câble).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boitiers en plastique des appareils électroniques, tels que les ordinateurs, sont revêtus intérieurement d'une couche métallisée et forment ainsi une cage de Faraday.</a:t>
            </a: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boitiers métalliques des appareils électriques forment une cage de Faraday et assurent la protection des circuits électrique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sources extérieurs.</a:t>
            </a: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four à micro-ondes.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voitures et les avions sont des cages de Faraday et protègent les personnes de la foudre.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504" y="692696"/>
            <a:ext cx="263206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u="sng" dirty="0" smtClean="0"/>
              <a:t>Exemples d'application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SC_3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ZoneTexte 5"/>
          <p:cNvSpPr txBox="1"/>
          <p:nvPr/>
        </p:nvSpPr>
        <p:spPr>
          <a:xfrm>
            <a:off x="72008" y="6165304"/>
            <a:ext cx="896448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  <a:latin typeface="Script MT Bold" pitchFamily="66" charset="0"/>
              </a:rPr>
              <a:t>Le Printemps est venu: comment, nul ne l’a su.</a:t>
            </a:r>
            <a:endParaRPr lang="fr-FR" sz="3600" b="1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2837" y="10716"/>
            <a:ext cx="8964488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Monotype Corsiva" pitchFamily="66" charset="0"/>
              </a:rPr>
              <a:t>L'automne est une mutation, l’hiver une lutte, le printemps un épanouissement</a:t>
            </a:r>
            <a:endParaRPr lang="fr-FR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5856" y="7200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936104"/>
            <a:ext cx="8856984" cy="58052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358775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1"/>
                </a:solidFill>
              </a:rPr>
              <a:t>La terre est de forme géométrique quasi-sphérique, elle est entourée par une enveloppe gazeuse, appelée l’atmosphère terrestre, subdivisée en plusieurs couches.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1"/>
                </a:solidFill>
              </a:rPr>
              <a:t>La ionosphère est l’une de ces couches dont le bord inférieur est situé à 100 km de la surface de la terre. La ionosphère est chargée positivement par les radiations solaires, très énergétiques (vent solaire) par le phénomène de photo-ionisation.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1"/>
                </a:solidFill>
              </a:rPr>
              <a:t>Par influence de cette couche la terre</a:t>
            </a:r>
          </a:p>
          <a:p>
            <a:pPr indent="358775" algn="just"/>
            <a:r>
              <a:rPr lang="fr-FR" sz="2200" b="1" dirty="0" smtClean="0">
                <a:solidFill>
                  <a:schemeClr val="tx1"/>
                </a:solidFill>
              </a:rPr>
              <a:t>est chargée négativement. </a:t>
            </a:r>
          </a:p>
          <a:p>
            <a:pPr indent="358775" algn="just">
              <a:buFont typeface="Wingdings" pitchFamily="2" charset="2"/>
              <a:buChar char="Ø"/>
            </a:pPr>
            <a:r>
              <a:rPr lang="fr-FR" sz="2200" b="1" dirty="0" smtClean="0">
                <a:solidFill>
                  <a:schemeClr val="tx1"/>
                </a:solidFill>
              </a:rPr>
              <a:t>La terre et la ionosphère forment</a:t>
            </a:r>
          </a:p>
          <a:p>
            <a:pPr indent="358775" algn="just"/>
            <a:r>
              <a:rPr lang="fr-FR" sz="2200" b="1" dirty="0" smtClean="0">
                <a:solidFill>
                  <a:schemeClr val="tx1"/>
                </a:solidFill>
              </a:rPr>
              <a:t> ainsi un condensateur cylindrique où</a:t>
            </a:r>
          </a:p>
          <a:p>
            <a:pPr indent="358775" algn="just"/>
            <a:r>
              <a:rPr lang="fr-FR" sz="2200" b="1" dirty="0" smtClean="0">
                <a:solidFill>
                  <a:schemeClr val="tx1"/>
                </a:solidFill>
              </a:rPr>
              <a:t> règne le champ électrique terrestre    </a:t>
            </a:r>
          </a:p>
          <a:p>
            <a:pPr algn="just"/>
            <a:endParaRPr lang="fr-FR" sz="2200" dirty="0" smtClean="0">
              <a:solidFill>
                <a:schemeClr val="tx1"/>
              </a:solidFill>
            </a:endParaRPr>
          </a:p>
          <a:p>
            <a:pPr algn="just"/>
            <a:endParaRPr lang="fr-FR" sz="2000" b="1" i="1" u="sng" dirty="0" smtClean="0">
              <a:solidFill>
                <a:schemeClr val="tx1"/>
              </a:solidFill>
            </a:endParaRPr>
          </a:p>
          <a:p>
            <a:pPr algn="just"/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3528" y="5469031"/>
            <a:ext cx="424847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C00000"/>
                </a:solidFill>
              </a:rPr>
              <a:t>R</a:t>
            </a:r>
            <a:r>
              <a:rPr lang="fr-FR" sz="2400" b="1" i="1" baseline="-25000" dirty="0" smtClean="0">
                <a:solidFill>
                  <a:srgbClr val="C00000"/>
                </a:solidFill>
              </a:rPr>
              <a:t>1</a:t>
            </a:r>
            <a:r>
              <a:rPr lang="fr-FR" sz="2400" b="1" dirty="0" smtClean="0">
                <a:solidFill>
                  <a:srgbClr val="C00000"/>
                </a:solidFill>
              </a:rPr>
              <a:t> = 6367 km; </a:t>
            </a:r>
            <a:r>
              <a:rPr lang="fr-FR" sz="2400" b="1" i="1" dirty="0" smtClean="0">
                <a:solidFill>
                  <a:srgbClr val="C00000"/>
                </a:solidFill>
              </a:rPr>
              <a:t>R</a:t>
            </a:r>
            <a:r>
              <a:rPr lang="fr-FR" sz="2400" b="1" i="1" baseline="-25000" dirty="0" smtClean="0">
                <a:solidFill>
                  <a:srgbClr val="C00000"/>
                </a:solidFill>
              </a:rPr>
              <a:t>2</a:t>
            </a:r>
            <a:r>
              <a:rPr lang="fr-FR" sz="2400" b="1" i="1" dirty="0" smtClean="0">
                <a:solidFill>
                  <a:srgbClr val="C00000"/>
                </a:solidFill>
              </a:rPr>
              <a:t> = 6467 km</a:t>
            </a:r>
            <a:endParaRPr lang="fr-FR" sz="2400" b="1" dirty="0" smtClean="0">
              <a:solidFill>
                <a:srgbClr val="C00000"/>
              </a:solidFill>
            </a:endParaRPr>
          </a:p>
          <a:p>
            <a:r>
              <a:rPr lang="fr-FR" sz="2400" b="1" i="1" dirty="0" smtClean="0">
                <a:solidFill>
                  <a:srgbClr val="C00000"/>
                </a:solidFill>
              </a:rPr>
              <a:t>E = 130 V/m </a:t>
            </a:r>
          </a:p>
          <a:p>
            <a:r>
              <a:rPr lang="fr-FR" sz="2400" b="1" i="1" dirty="0" smtClean="0">
                <a:solidFill>
                  <a:srgbClr val="C00000"/>
                </a:solidFill>
              </a:rPr>
              <a:t>U = E</a:t>
            </a:r>
            <a:r>
              <a:rPr lang="fr-FR" b="1" i="1" dirty="0" smtClean="0">
                <a:solidFill>
                  <a:srgbClr val="C00000"/>
                </a:solidFill>
              </a:rPr>
              <a:t>ex</a:t>
            </a:r>
            <a:r>
              <a:rPr lang="fr-FR" sz="2400" b="1" i="1" dirty="0" smtClean="0">
                <a:solidFill>
                  <a:srgbClr val="C00000"/>
                </a:solidFill>
              </a:rPr>
              <a:t> = 130×100000 = 1,3 MV</a:t>
            </a:r>
            <a:endParaRPr lang="fr-FR" sz="2400" b="1" i="1" dirty="0">
              <a:solidFill>
                <a:srgbClr val="C00000"/>
              </a:solidFill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4716016" y="3068960"/>
            <a:ext cx="4320480" cy="3744416"/>
            <a:chOff x="4716016" y="2996952"/>
            <a:chExt cx="4320480" cy="3744416"/>
          </a:xfrm>
        </p:grpSpPr>
        <p:sp>
          <p:nvSpPr>
            <p:cNvPr id="7" name="Ellipse 6"/>
            <p:cNvSpPr/>
            <p:nvPr/>
          </p:nvSpPr>
          <p:spPr>
            <a:xfrm>
              <a:off x="5436096" y="2996952"/>
              <a:ext cx="3420000" cy="342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6" name="Ellipse 5"/>
            <p:cNvSpPr>
              <a:spLocks noChangeAspect="1"/>
            </p:cNvSpPr>
            <p:nvPr/>
          </p:nvSpPr>
          <p:spPr>
            <a:xfrm>
              <a:off x="5842890" y="3443378"/>
              <a:ext cx="2602174" cy="260217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6545995" y="4154918"/>
              <a:ext cx="1221428" cy="122142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724128" y="2996952"/>
              <a:ext cx="676275" cy="514350"/>
            </a:xfrm>
            <a:custGeom>
              <a:avLst/>
              <a:gdLst>
                <a:gd name="connsiteX0" fmla="*/ 0 w 676275"/>
                <a:gd name="connsiteY0" fmla="*/ 19050 h 514350"/>
                <a:gd name="connsiteX1" fmla="*/ 76200 w 676275"/>
                <a:gd name="connsiteY1" fmla="*/ 9525 h 514350"/>
                <a:gd name="connsiteX2" fmla="*/ 133350 w 676275"/>
                <a:gd name="connsiteY2" fmla="*/ 0 h 514350"/>
                <a:gd name="connsiteX3" fmla="*/ 161925 w 676275"/>
                <a:gd name="connsiteY3" fmla="*/ 9525 h 514350"/>
                <a:gd name="connsiteX4" fmla="*/ 171450 w 676275"/>
                <a:gd name="connsiteY4" fmla="*/ 104775 h 514350"/>
                <a:gd name="connsiteX5" fmla="*/ 209550 w 676275"/>
                <a:gd name="connsiteY5" fmla="*/ 114300 h 514350"/>
                <a:gd name="connsiteX6" fmla="*/ 228600 w 676275"/>
                <a:gd name="connsiteY6" fmla="*/ 142875 h 514350"/>
                <a:gd name="connsiteX7" fmla="*/ 238125 w 676275"/>
                <a:gd name="connsiteY7" fmla="*/ 219075 h 514350"/>
                <a:gd name="connsiteX8" fmla="*/ 276225 w 676275"/>
                <a:gd name="connsiteY8" fmla="*/ 238125 h 514350"/>
                <a:gd name="connsiteX9" fmla="*/ 342900 w 676275"/>
                <a:gd name="connsiteY9" fmla="*/ 257175 h 514350"/>
                <a:gd name="connsiteX10" fmla="*/ 352425 w 676275"/>
                <a:gd name="connsiteY10" fmla="*/ 285750 h 514350"/>
                <a:gd name="connsiteX11" fmla="*/ 361950 w 676275"/>
                <a:gd name="connsiteY11" fmla="*/ 333375 h 514350"/>
                <a:gd name="connsiteX12" fmla="*/ 419100 w 676275"/>
                <a:gd name="connsiteY12" fmla="*/ 352425 h 514350"/>
                <a:gd name="connsiteX13" fmla="*/ 438150 w 676275"/>
                <a:gd name="connsiteY13" fmla="*/ 381000 h 514350"/>
                <a:gd name="connsiteX14" fmla="*/ 523875 w 676275"/>
                <a:gd name="connsiteY14" fmla="*/ 400050 h 514350"/>
                <a:gd name="connsiteX15" fmla="*/ 581025 w 676275"/>
                <a:gd name="connsiteY15" fmla="*/ 438150 h 514350"/>
                <a:gd name="connsiteX16" fmla="*/ 638175 w 676275"/>
                <a:gd name="connsiteY16" fmla="*/ 476250 h 514350"/>
                <a:gd name="connsiteX17" fmla="*/ 676275 w 676275"/>
                <a:gd name="connsiteY17" fmla="*/ 5143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6275" h="514350">
                  <a:moveTo>
                    <a:pt x="0" y="19050"/>
                  </a:moveTo>
                  <a:lnTo>
                    <a:pt x="76200" y="9525"/>
                  </a:lnTo>
                  <a:cubicBezTo>
                    <a:pt x="95319" y="6794"/>
                    <a:pt x="114037" y="0"/>
                    <a:pt x="133350" y="0"/>
                  </a:cubicBezTo>
                  <a:cubicBezTo>
                    <a:pt x="143390" y="0"/>
                    <a:pt x="152400" y="6350"/>
                    <a:pt x="161925" y="9525"/>
                  </a:cubicBezTo>
                  <a:cubicBezTo>
                    <a:pt x="165100" y="41275"/>
                    <a:pt x="158246" y="75727"/>
                    <a:pt x="171450" y="104775"/>
                  </a:cubicBezTo>
                  <a:cubicBezTo>
                    <a:pt x="176867" y="116692"/>
                    <a:pt x="198658" y="107038"/>
                    <a:pt x="209550" y="114300"/>
                  </a:cubicBezTo>
                  <a:cubicBezTo>
                    <a:pt x="219075" y="120650"/>
                    <a:pt x="222250" y="133350"/>
                    <a:pt x="228600" y="142875"/>
                  </a:cubicBezTo>
                  <a:cubicBezTo>
                    <a:pt x="231775" y="168275"/>
                    <a:pt x="226677" y="196180"/>
                    <a:pt x="238125" y="219075"/>
                  </a:cubicBezTo>
                  <a:cubicBezTo>
                    <a:pt x="244475" y="231775"/>
                    <a:pt x="263174" y="232532"/>
                    <a:pt x="276225" y="238125"/>
                  </a:cubicBezTo>
                  <a:cubicBezTo>
                    <a:pt x="295356" y="246324"/>
                    <a:pt x="323566" y="252342"/>
                    <a:pt x="342900" y="257175"/>
                  </a:cubicBezTo>
                  <a:cubicBezTo>
                    <a:pt x="346075" y="266700"/>
                    <a:pt x="349990" y="276010"/>
                    <a:pt x="352425" y="285750"/>
                  </a:cubicBezTo>
                  <a:cubicBezTo>
                    <a:pt x="356352" y="301456"/>
                    <a:pt x="350502" y="321927"/>
                    <a:pt x="361950" y="333375"/>
                  </a:cubicBezTo>
                  <a:cubicBezTo>
                    <a:pt x="376149" y="347574"/>
                    <a:pt x="419100" y="352425"/>
                    <a:pt x="419100" y="352425"/>
                  </a:cubicBezTo>
                  <a:cubicBezTo>
                    <a:pt x="425450" y="361950"/>
                    <a:pt x="428625" y="374650"/>
                    <a:pt x="438150" y="381000"/>
                  </a:cubicBezTo>
                  <a:cubicBezTo>
                    <a:pt x="443915" y="384843"/>
                    <a:pt x="522825" y="399840"/>
                    <a:pt x="523875" y="400050"/>
                  </a:cubicBezTo>
                  <a:cubicBezTo>
                    <a:pt x="587291" y="463466"/>
                    <a:pt x="518994" y="403688"/>
                    <a:pt x="581025" y="438150"/>
                  </a:cubicBezTo>
                  <a:cubicBezTo>
                    <a:pt x="601039" y="449269"/>
                    <a:pt x="638175" y="476250"/>
                    <a:pt x="638175" y="476250"/>
                  </a:cubicBezTo>
                  <a:cubicBezTo>
                    <a:pt x="661163" y="510732"/>
                    <a:pt x="646986" y="499705"/>
                    <a:pt x="676275" y="514350"/>
                  </a:cubicBezTo>
                </a:path>
              </a:pathLst>
            </a:cu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652120" y="3131676"/>
              <a:ext cx="5760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rgbClr val="FF0000"/>
                  </a:solidFill>
                </a:rPr>
                <a:t>h</a:t>
              </a:r>
              <a:r>
                <a:rPr lang="el-GR" b="1" i="1" dirty="0" smtClean="0">
                  <a:solidFill>
                    <a:srgbClr val="FF0000"/>
                  </a:solidFill>
                </a:rPr>
                <a:t>γ</a:t>
              </a:r>
              <a:endParaRPr lang="fr-FR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876256" y="2996952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020272" y="594928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489054" y="4437112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796136" y="3515752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5868144" y="5517232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028384" y="342900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956376" y="558924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8460432" y="434594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+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938739" y="3914006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020272" y="5041751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552903" y="4470906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449541" y="4489956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418412" y="4144774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423745" y="4839330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578699" y="4158491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595839" y="4840471"/>
              <a:ext cx="5760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</a:rPr>
                <a:t>-</a:t>
              </a:r>
              <a:endParaRPr lang="fr-FR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732240" y="4797152"/>
              <a:ext cx="9361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/>
                <a:t>Terre</a:t>
              </a:r>
              <a:endParaRPr lang="fr-FR" sz="2400" b="1" i="1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716016" y="6279703"/>
              <a:ext cx="20162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/>
                <a:t>Ionosphère</a:t>
              </a:r>
              <a:endParaRPr lang="fr-FR" sz="2400" b="1" i="1" dirty="0"/>
            </a:p>
          </p:txBody>
        </p:sp>
        <p:cxnSp>
          <p:nvCxnSpPr>
            <p:cNvPr id="34" name="Connecteur droit avec flèche 33"/>
            <p:cNvCxnSpPr>
              <a:stCxn id="13" idx="2"/>
            </p:cNvCxnSpPr>
            <p:nvPr/>
          </p:nvCxnSpPr>
          <p:spPr>
            <a:xfrm flipH="1">
              <a:off x="7092280" y="3520172"/>
              <a:ext cx="0" cy="5569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7092280" y="3501008"/>
              <a:ext cx="4320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400" b="1" i="1" dirty="0" smtClean="0"/>
                <a:t>E</a:t>
              </a:r>
              <a:endParaRPr lang="fr-FR" sz="2400" b="1" i="1" dirty="0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 flipV="1">
              <a:off x="7164288" y="3573016"/>
              <a:ext cx="576064" cy="11521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 flipV="1">
              <a:off x="7164288" y="4581127"/>
              <a:ext cx="540000" cy="144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7452320" y="3831431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/>
                <a:t>R</a:t>
              </a:r>
              <a:r>
                <a:rPr lang="fr-FR" sz="1600" b="1" i="1" dirty="0" smtClean="0"/>
                <a:t>2</a:t>
              </a:r>
              <a:endParaRPr lang="fr-FR" sz="1600" b="1" i="1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260679" y="4579158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/>
                <a:t>R</a:t>
              </a:r>
              <a:r>
                <a:rPr lang="fr-FR" sz="1600" b="1" i="1" dirty="0" smtClean="0"/>
                <a:t>1</a:t>
              </a:r>
              <a:endParaRPr lang="fr-FR" sz="1600" b="1" i="1" dirty="0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V="1">
              <a:off x="6156176" y="6021288"/>
              <a:ext cx="216024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964488" cy="59766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fr-FR" sz="2000" b="1" dirty="0" smtClean="0"/>
              <a:t>Le champ électrique terrestre, par beau temps, est de l’ordre de </a:t>
            </a:r>
            <a:r>
              <a:rPr lang="fr-FR" sz="2200" b="1" i="1" dirty="0" smtClean="0">
                <a:solidFill>
                  <a:srgbClr val="C00000"/>
                </a:solidFill>
              </a:rPr>
              <a:t>E</a:t>
            </a:r>
            <a:r>
              <a:rPr lang="fr-FR" sz="1700" b="1" i="1" dirty="0" smtClean="0">
                <a:solidFill>
                  <a:srgbClr val="C00000"/>
                </a:solidFill>
              </a:rPr>
              <a:t>t</a:t>
            </a:r>
            <a:r>
              <a:rPr lang="fr-FR" sz="2200" b="1" i="1" dirty="0" smtClean="0">
                <a:solidFill>
                  <a:srgbClr val="C00000"/>
                </a:solidFill>
              </a:rPr>
              <a:t> = 130 V/m</a:t>
            </a:r>
            <a:r>
              <a:rPr lang="fr-FR" sz="2000" b="1" dirty="0" smtClean="0"/>
              <a:t>. Par temps orageux (nuage appelé le cumulonimbus), ce champ est localement modifié et peut atteindre la valeur du champ disruptif de l’air </a:t>
            </a:r>
            <a:r>
              <a:rPr lang="fr-FR" sz="2200" b="1" i="1" dirty="0" smtClean="0">
                <a:solidFill>
                  <a:srgbClr val="C00000"/>
                </a:solidFill>
              </a:rPr>
              <a:t>E</a:t>
            </a:r>
            <a:r>
              <a:rPr lang="fr-FR" sz="1700" b="1" i="1" dirty="0" smtClean="0">
                <a:solidFill>
                  <a:srgbClr val="C00000"/>
                </a:solidFill>
              </a:rPr>
              <a:t>d</a:t>
            </a:r>
            <a:r>
              <a:rPr lang="fr-FR" sz="2000" b="1" i="1" dirty="0" smtClean="0">
                <a:solidFill>
                  <a:srgbClr val="C00000"/>
                </a:solidFill>
              </a:rPr>
              <a:t> = 3 MV/m</a:t>
            </a:r>
            <a:r>
              <a:rPr lang="fr-FR" sz="2000" b="1" dirty="0" smtClean="0"/>
              <a:t>. En effet, Le cumulonimbus se chargent par effets de triboélectricité et de clivage et forment localement avec la terre un </a:t>
            </a:r>
            <a:r>
              <a:rPr lang="fr-FR" sz="2000" b="1" dirty="0" smtClean="0">
                <a:solidFill>
                  <a:srgbClr val="FF0000"/>
                </a:solidFill>
              </a:rPr>
              <a:t>condensateur plan</a:t>
            </a:r>
            <a:r>
              <a:rPr lang="fr-FR" sz="2000" b="1" dirty="0" smtClean="0"/>
              <a:t>. Lorsque la condition </a:t>
            </a:r>
            <a:r>
              <a:rPr lang="fr-FR" sz="2200" b="1" i="1" dirty="0" smtClean="0">
                <a:solidFill>
                  <a:srgbClr val="C00000"/>
                </a:solidFill>
              </a:rPr>
              <a:t>E</a:t>
            </a:r>
            <a:r>
              <a:rPr lang="fr-FR" sz="1700" b="1" i="1" dirty="0" smtClean="0">
                <a:solidFill>
                  <a:srgbClr val="C00000"/>
                </a:solidFill>
              </a:rPr>
              <a:t>t</a:t>
            </a:r>
            <a:r>
              <a:rPr lang="fr-FR" sz="2200" b="1" i="1" dirty="0" smtClean="0">
                <a:solidFill>
                  <a:srgbClr val="C00000"/>
                </a:solidFill>
              </a:rPr>
              <a:t> </a:t>
            </a:r>
            <a:r>
              <a:rPr lang="fr-FR" sz="2000" b="1" i="1" dirty="0" smtClean="0">
                <a:solidFill>
                  <a:srgbClr val="C00000"/>
                </a:solidFill>
              </a:rPr>
              <a:t>≥ 3 MV/m </a:t>
            </a:r>
            <a:r>
              <a:rPr lang="fr-FR" sz="2000" b="1" dirty="0" smtClean="0"/>
              <a:t>une décharge électrique s’ensuit entre ce nuage et la terre.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fr-FR" sz="2000" b="1" i="1" dirty="0" smtClean="0"/>
              <a:t> L’accumulation de charges électriques fait apparaitre une différence de potentiel très élevée au niveau du sol ( </a:t>
            </a:r>
            <a:r>
              <a:rPr lang="fr-FR" sz="2000" b="1" i="1" dirty="0" smtClean="0">
                <a:solidFill>
                  <a:srgbClr val="C00000"/>
                </a:solidFill>
              </a:rPr>
              <a:t>V = 20 à 100 MV</a:t>
            </a:r>
            <a:r>
              <a:rPr lang="fr-FR" sz="2000" b="1" i="1" dirty="0" smtClean="0"/>
              <a:t>). Exemple, pour une distance nuage-terre    d = 2 km  </a:t>
            </a:r>
            <a:r>
              <a:rPr lang="fr-FR" sz="2000" b="1" dirty="0" smtClean="0"/>
              <a:t>cela représente un champ électrique de l’ordre de </a:t>
            </a:r>
            <a:r>
              <a:rPr lang="fr-FR" sz="2000" b="1" i="1" dirty="0" smtClean="0">
                <a:solidFill>
                  <a:srgbClr val="C00000"/>
                </a:solidFill>
              </a:rPr>
              <a:t>E = 10 à 50 kV/m</a:t>
            </a:r>
            <a:r>
              <a:rPr lang="fr-FR" sz="2000" b="1" dirty="0" smtClean="0"/>
              <a:t>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fr-FR" sz="2000" b="1" dirty="0" smtClean="0"/>
              <a:t>Au niveau du sol la présence d’objets pointus (arbres, clochers, bâtiments …) fait apparaitre un champ intense </a:t>
            </a:r>
            <a:r>
              <a:rPr lang="fr-FR" sz="2600" b="1" i="1" dirty="0" smtClean="0">
                <a:solidFill>
                  <a:srgbClr val="C00000"/>
                </a:solidFill>
              </a:rPr>
              <a:t>E</a:t>
            </a:r>
            <a:r>
              <a:rPr lang="fr-FR" sz="1900" b="1" i="1" dirty="0" smtClean="0">
                <a:solidFill>
                  <a:srgbClr val="C00000"/>
                </a:solidFill>
              </a:rPr>
              <a:t>p</a:t>
            </a:r>
            <a:r>
              <a:rPr lang="fr-FR" sz="2000" b="1" dirty="0" smtClean="0"/>
              <a:t> au niveau de la pointe, qui ionise l’air au voisinage.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fr-FR" sz="2000" b="1" dirty="0" smtClean="0"/>
              <a:t>La décharge la plus développée détermine le point d’impact de la foudre.</a:t>
            </a:r>
          </a:p>
          <a:p>
            <a:pPr marL="180975" indent="-180975">
              <a:buFont typeface="Wingdings" pitchFamily="2" charset="2"/>
              <a:buChar char="Ø"/>
            </a:pPr>
            <a:r>
              <a:rPr lang="fr-FR" sz="2000" b="1" dirty="0" smtClean="0"/>
              <a:t>Un transfert intense de charges se produit</a:t>
            </a:r>
          </a:p>
          <a:p>
            <a:pPr marL="180975" indent="-180975">
              <a:buNone/>
            </a:pPr>
            <a:r>
              <a:rPr lang="fr-FR" sz="2000" b="1" dirty="0" smtClean="0"/>
              <a:t>    ainsi entre le nuage et la terre.</a:t>
            </a:r>
          </a:p>
          <a:p>
            <a:pPr marL="180975" indent="-180975">
              <a:buFont typeface="Wingdings" pitchFamily="2" charset="2"/>
              <a:buChar char="Ø"/>
            </a:pPr>
            <a:endParaRPr lang="fr-FR" sz="2000" b="1" dirty="0" smtClean="0"/>
          </a:p>
          <a:p>
            <a:pPr marL="180975" indent="-180975">
              <a:buFont typeface="Wingdings" pitchFamily="2" charset="2"/>
              <a:buChar char="Ø"/>
            </a:pPr>
            <a:endParaRPr lang="fr-FR" sz="2000" b="1" dirty="0" smtClean="0"/>
          </a:p>
          <a:p>
            <a:pPr>
              <a:buNone/>
            </a:pPr>
            <a:endParaRPr lang="fr-FR" sz="2000" b="1" i="1" dirty="0" smtClean="0"/>
          </a:p>
          <a:p>
            <a:pPr marL="0" indent="0" algn="just">
              <a:buNone/>
            </a:pPr>
            <a:endParaRPr lang="fr-FR" sz="2000" b="1" i="1" dirty="0" smtClean="0"/>
          </a:p>
          <a:p>
            <a:pPr marL="0" indent="0" algn="just">
              <a:buNone/>
            </a:pPr>
            <a:r>
              <a:rPr lang="fr-FR" sz="2000" b="1" i="1" dirty="0" smtClean="0"/>
              <a:t> 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464" y="4186876"/>
            <a:ext cx="3060000" cy="262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e 21"/>
          <p:cNvGrpSpPr/>
          <p:nvPr/>
        </p:nvGrpSpPr>
        <p:grpSpPr>
          <a:xfrm>
            <a:off x="251520" y="4901098"/>
            <a:ext cx="5400600" cy="1736324"/>
            <a:chOff x="395536" y="5005044"/>
            <a:chExt cx="5400600" cy="1736324"/>
          </a:xfrm>
        </p:grpSpPr>
        <p:grpSp>
          <p:nvGrpSpPr>
            <p:cNvPr id="21" name="Groupe 20"/>
            <p:cNvGrpSpPr/>
            <p:nvPr/>
          </p:nvGrpSpPr>
          <p:grpSpPr>
            <a:xfrm>
              <a:off x="395536" y="5085184"/>
              <a:ext cx="4867969" cy="1656184"/>
              <a:chOff x="395536" y="4869160"/>
              <a:chExt cx="4867969" cy="1656184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140000" y="5301208"/>
                <a:ext cx="450000" cy="504056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à coins arrondis 6"/>
              <p:cNvSpPr/>
              <p:nvPr/>
            </p:nvSpPr>
            <p:spPr>
              <a:xfrm>
                <a:off x="4140000" y="5625344"/>
                <a:ext cx="450000" cy="9000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avec flèche 10"/>
              <p:cNvCxnSpPr/>
              <p:nvPr/>
            </p:nvCxnSpPr>
            <p:spPr>
              <a:xfrm flipH="1" flipV="1">
                <a:off x="4355976" y="5301208"/>
                <a:ext cx="24" cy="2160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12"/>
              <p:cNvSpPr txBox="1"/>
              <p:nvPr/>
            </p:nvSpPr>
            <p:spPr>
              <a:xfrm>
                <a:off x="395536" y="4869160"/>
                <a:ext cx="3528392" cy="4616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i="1" dirty="0" smtClean="0">
                    <a:solidFill>
                      <a:srgbClr val="002060"/>
                    </a:solidFill>
                  </a:rPr>
                  <a:t>Champ à la pointe </a:t>
                </a:r>
                <a:r>
                  <a:rPr lang="fr-FR" sz="2400" b="1" i="1" dirty="0" smtClean="0">
                    <a:solidFill>
                      <a:srgbClr val="002060"/>
                    </a:solidFill>
                  </a:rPr>
                  <a:t>E</a:t>
                </a:r>
                <a:r>
                  <a:rPr lang="fr-FR" b="1" i="1" dirty="0" smtClean="0">
                    <a:solidFill>
                      <a:srgbClr val="002060"/>
                    </a:solidFill>
                  </a:rPr>
                  <a:t>p</a:t>
                </a:r>
                <a:r>
                  <a:rPr lang="fr-FR" sz="2000" b="1" i="1" dirty="0" smtClean="0">
                    <a:solidFill>
                      <a:srgbClr val="002060"/>
                    </a:solidFill>
                  </a:rPr>
                  <a:t> = V/R</a:t>
                </a:r>
                <a:endParaRPr lang="fr-FR" sz="2000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4139952" y="5661248"/>
                <a:ext cx="4236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rgbClr val="002060"/>
                    </a:solidFill>
                  </a:rPr>
                  <a:t>V </a:t>
                </a:r>
                <a:endParaRPr lang="fr-FR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4076328" y="5301208"/>
                <a:ext cx="4236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rgbClr val="002060"/>
                    </a:solidFill>
                  </a:rPr>
                  <a:t>R </a:t>
                </a:r>
                <a:endParaRPr lang="fr-FR" b="1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1979712" y="5673442"/>
                <a:ext cx="2088232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000" b="1" i="1" dirty="0" smtClean="0">
                    <a:solidFill>
                      <a:srgbClr val="002060"/>
                    </a:solidFill>
                  </a:rPr>
                  <a:t>Objet pointu à la surface de la terre </a:t>
                </a:r>
                <a:endParaRPr lang="fr-FR" sz="2000" b="1" i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>
                <a:off x="3391297" y="6515819"/>
                <a:ext cx="1872208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Éclair 18"/>
            <p:cNvSpPr/>
            <p:nvPr/>
          </p:nvSpPr>
          <p:spPr>
            <a:xfrm flipV="1">
              <a:off x="4355975" y="5081170"/>
              <a:ext cx="144000" cy="468000"/>
            </a:xfrm>
            <a:prstGeom prst="lightningBol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499992" y="5005044"/>
              <a:ext cx="1296144" cy="4001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2000" b="1" i="1" dirty="0" smtClean="0">
                  <a:solidFill>
                    <a:srgbClr val="FF0000"/>
                  </a:solidFill>
                </a:rPr>
                <a:t>Décharge</a:t>
              </a:r>
              <a:endParaRPr lang="fr-FR" sz="2000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7" name="Espace réservé du contenu 2"/>
          <p:cNvSpPr>
            <a:spLocks noGrp="1"/>
          </p:cNvSpPr>
          <p:nvPr>
            <p:ph idx="1"/>
          </p:nvPr>
        </p:nvSpPr>
        <p:spPr>
          <a:xfrm>
            <a:off x="85725" y="980728"/>
            <a:ext cx="8964488" cy="55446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/>
              <a:t>On peut estimer approximativement les grandeurs d'un coup de foudre :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l'intensité d'une décharge est de 20 à 60 kA;</a:t>
            </a:r>
          </a:p>
          <a:p>
            <a:pPr>
              <a:buFont typeface="Wingdings" pitchFamily="2" charset="2"/>
              <a:buChar char="Ø"/>
            </a:pPr>
            <a:r>
              <a:rPr lang="fr-FR" sz="2000" b="1" dirty="0" smtClean="0"/>
              <a:t>les charges des nuages est de 10 à 300 C.</a:t>
            </a:r>
          </a:p>
          <a:p>
            <a:pPr>
              <a:buFont typeface="Wingdings" pitchFamily="2" charset="2"/>
              <a:buChar char="Ø"/>
            </a:pPr>
            <a:r>
              <a:rPr lang="fr-FR" sz="2000" b="1" i="1" u="sng" dirty="0" smtClean="0"/>
              <a:t>Conséquences</a:t>
            </a:r>
          </a:p>
          <a:p>
            <a:pPr marL="819150" indent="-457200">
              <a:buFont typeface="+mj-lt"/>
              <a:buAutoNum type="arabicPeriod"/>
            </a:pPr>
            <a:r>
              <a:rPr lang="fr-FR" sz="2000" b="1" i="1" dirty="0" smtClean="0"/>
              <a:t>La température dans le canal de foudre peut atteindre 30000 °C  et provoque ainsi une  une élévation brutale de la pression. La dilation brutale de l’air engendre une onde acoustique, </a:t>
            </a:r>
            <a:r>
              <a:rPr lang="fr-FR" sz="2000" b="1" i="1" dirty="0" smtClean="0">
                <a:solidFill>
                  <a:srgbClr val="FF0000"/>
                </a:solidFill>
              </a:rPr>
              <a:t>le tonnerre</a:t>
            </a:r>
            <a:r>
              <a:rPr lang="fr-FR" sz="2000" b="1" i="1" dirty="0" smtClean="0"/>
              <a:t>.</a:t>
            </a:r>
          </a:p>
          <a:p>
            <a:pPr marL="819150" indent="-457200">
              <a:buFont typeface="+mj-lt"/>
              <a:buAutoNum type="arabicPeriod"/>
            </a:pPr>
            <a:r>
              <a:rPr lang="fr-FR" sz="2000" b="1" i="1" dirty="0" smtClean="0"/>
              <a:t>La pression peut atteindre 20 bars ce qui provoque le soufflement d’objets à proximité .</a:t>
            </a:r>
          </a:p>
          <a:p>
            <a:pPr marL="819150" indent="-457200">
              <a:buFont typeface="+mj-lt"/>
              <a:buAutoNum type="arabicPeriod"/>
            </a:pPr>
            <a:r>
              <a:rPr lang="fr-FR" sz="2000" b="1" i="1" dirty="0" smtClean="0">
                <a:solidFill>
                  <a:srgbClr val="C00000"/>
                </a:solidFill>
              </a:rPr>
              <a:t>En revanche, chaque coup de foudre (</a:t>
            </a:r>
            <a:r>
              <a:rPr lang="fr-FR" sz="2000" b="1" i="1" u="sng" dirty="0" smtClean="0">
                <a:solidFill>
                  <a:srgbClr val="C00000"/>
                </a:solidFill>
              </a:rPr>
              <a:t>véhiculant en moyenne 15 à 70 C</a:t>
            </a:r>
            <a:r>
              <a:rPr lang="fr-FR" sz="2000" b="1" i="1" dirty="0" smtClean="0">
                <a:solidFill>
                  <a:srgbClr val="C00000"/>
                </a:solidFill>
              </a:rPr>
              <a:t>) neutralise une certaine quantité de charges à la surface de la terre. On compte en moyenne 1 coup de foudre par seconde dans le monde. Ils contribuent à équilibrer les charges entre la terre et la ionosphère. En leur absence le potentiel électrique augmenterait indéfiniment (sous l’action du rayonnement cosmique) et la vie finirait par être impossible à la surface de la Terre.</a:t>
            </a:r>
            <a:endParaRPr lang="fr-FR" sz="2000" b="1" u="sng" dirty="0">
              <a:solidFill>
                <a:srgbClr val="C00000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708" y="1700808"/>
            <a:ext cx="6802660" cy="403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9512" y="692696"/>
            <a:ext cx="2485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b="1" i="1" dirty="0" smtClean="0">
                <a:solidFill>
                  <a:srgbClr val="002060"/>
                </a:solidFill>
              </a:rPr>
              <a:t>IMPACTS DE LA FOUDRE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6" y="80688"/>
            <a:ext cx="5760000" cy="540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1052736"/>
            <a:ext cx="77048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 smtClean="0"/>
              <a:t>La forme du courant de foudre est approximé par un choc bi-exponentielle</a:t>
            </a:r>
            <a:endParaRPr lang="fr-FR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75967"/>
            <a:ext cx="258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5496" y="5910371"/>
            <a:ext cx="90364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Ordre de grandeur des param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tres du courant de d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charge : α = 20000 s</a:t>
            </a:r>
            <a:r>
              <a:rPr kumimoji="0" lang="fr-FR" sz="1600" b="1" i="1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β = 1000000 s</a:t>
            </a:r>
            <a:r>
              <a:rPr kumimoji="0" lang="fr-FR" sz="1600" b="1" i="1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</a:t>
            </a:r>
            <a:r>
              <a:rPr kumimoji="0" lang="fr-FR" sz="1600" b="1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30 kA. L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intensit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 maximale au bout du temps de mont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tel que t</a:t>
            </a:r>
            <a:r>
              <a:rPr kumimoji="0" lang="fr-FR" sz="1600" b="1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mont</a:t>
            </a:r>
            <a:r>
              <a:rPr kumimoji="0" lang="fr-FR" sz="1600" b="1" i="1" u="none" strike="noStrike" cap="none" normalizeH="0" baseline="-3000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600" b="1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1/(β-α).ln(β/α),</a:t>
            </a:r>
            <a:endParaRPr kumimoji="0" lang="fr-FR" sz="16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ordre de grandeur 2 μs.</a:t>
            </a:r>
            <a:endParaRPr kumimoji="0" lang="fr-FR" sz="16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432" y="1809080"/>
            <a:ext cx="7650493" cy="234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80688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fr-FR" sz="28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8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8100" y="1052736"/>
            <a:ext cx="90364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Le canal de foudre peut être assimilé à un conducteur vertical parcouru par un courant </a:t>
            </a:r>
            <a:r>
              <a:rPr lang="fr-FR" b="1" i="1" dirty="0" smtClean="0"/>
              <a:t>I(t). Il engendre un champ magnétique ans l’espace dont l’induction est:</a:t>
            </a:r>
            <a:endParaRPr lang="fr-FR" b="1" dirty="0"/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568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7" name="Rectangle 96"/>
          <p:cNvSpPr/>
          <p:nvPr/>
        </p:nvSpPr>
        <p:spPr>
          <a:xfrm>
            <a:off x="9525" y="6167045"/>
            <a:ext cx="912495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i="1" u="sng" dirty="0" smtClean="0">
                <a:solidFill>
                  <a:srgbClr val="002060"/>
                </a:solidFill>
              </a:rPr>
              <a:t>Exemple</a:t>
            </a:r>
            <a:r>
              <a:rPr lang="fr-FR" b="1" dirty="0" smtClean="0">
                <a:solidFill>
                  <a:srgbClr val="002060"/>
                </a:solidFill>
              </a:rPr>
              <a:t> : Un circuit fermé de surface  </a:t>
            </a:r>
            <a:r>
              <a:rPr lang="fr-FR" b="1" i="1" dirty="0" smtClean="0">
                <a:solidFill>
                  <a:srgbClr val="002060"/>
                </a:solidFill>
              </a:rPr>
              <a:t>S = 1 m²</a:t>
            </a:r>
            <a:r>
              <a:rPr lang="fr-FR" b="1" dirty="0" smtClean="0">
                <a:solidFill>
                  <a:srgbClr val="002060"/>
                </a:solidFill>
              </a:rPr>
              <a:t> situé à une distance </a:t>
            </a:r>
            <a:r>
              <a:rPr lang="fr-FR" b="1" i="1" dirty="0" smtClean="0">
                <a:solidFill>
                  <a:srgbClr val="002060"/>
                </a:solidFill>
              </a:rPr>
              <a:t>r = 100 m </a:t>
            </a:r>
            <a:r>
              <a:rPr lang="fr-FR" b="1" dirty="0" smtClean="0">
                <a:solidFill>
                  <a:srgbClr val="002060"/>
                </a:solidFill>
              </a:rPr>
              <a:t>du point d’impact de la foudre dont  l'intensité est </a:t>
            </a:r>
            <a:r>
              <a:rPr lang="fr-FR" b="1" i="1" dirty="0" smtClean="0">
                <a:solidFill>
                  <a:srgbClr val="002060"/>
                </a:solidFill>
              </a:rPr>
              <a:t>I = 30 kA</a:t>
            </a:r>
            <a:r>
              <a:rPr lang="fr-FR" b="1" dirty="0" smtClean="0">
                <a:solidFill>
                  <a:srgbClr val="002060"/>
                </a:solidFill>
              </a:rPr>
              <a:t>, est le siège  d’une FEM induite de </a:t>
            </a:r>
            <a:r>
              <a:rPr lang="fr-FR" b="1" i="1" dirty="0" smtClean="0">
                <a:solidFill>
                  <a:srgbClr val="002060"/>
                </a:solidFill>
              </a:rPr>
              <a:t>60V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4" y="1871308"/>
            <a:ext cx="1260000" cy="8376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37" y="4581208"/>
            <a:ext cx="4545516" cy="72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81208"/>
            <a:ext cx="4237715" cy="720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4139788"/>
            <a:ext cx="903649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Lorsque l’induction coupe un circuit fermé, une FEM est induite à ses bornes.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373216"/>
            <a:ext cx="7400925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20688"/>
            <a:ext cx="219072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None/>
            </a:pPr>
            <a:r>
              <a:rPr lang="fr-FR" b="1" u="sng" dirty="0" smtClean="0"/>
              <a:t>1.   Couplage inductif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97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704000" cy="498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1520" y="620688"/>
            <a:ext cx="2115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 Tension de Pas</a:t>
            </a:r>
            <a:endParaRPr kumimoji="0" lang="fr-FR" sz="20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407" name="Rectangle 47"/>
          <p:cNvSpPr>
            <a:spLocks noChangeArrowheads="1"/>
          </p:cNvSpPr>
          <p:nvPr/>
        </p:nvSpPr>
        <p:spPr bwMode="auto">
          <a:xfrm>
            <a:off x="2497600" y="1556792"/>
            <a:ext cx="3671980" cy="16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38100" y="1086634"/>
            <a:ext cx="903649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suppose qu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 point d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impact la source de courant est ponctuelle.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Les charges s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coulent au sol avec une sym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trie sph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rique.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résistance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la terre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l'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coulement du courant génère une DDP au niveau du sol.</a:t>
            </a:r>
            <a:endParaRPr kumimoji="0" lang="fr-FR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419" name="Picture 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276872"/>
            <a:ext cx="1278001" cy="396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15422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424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423" name="Picture 6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996952"/>
            <a:ext cx="1473227" cy="684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428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430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432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431" name="Picture 7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985360"/>
            <a:ext cx="2133431" cy="684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6093296"/>
            <a:ext cx="1412311" cy="64800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1" grpId="0"/>
      <p:bldP spid="154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760000" cy="540000"/>
          </a:xfr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lang="fr-FR" sz="2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0" name="Rectangle 1"/>
          <p:cNvSpPr>
            <a:spLocks noChangeArrowheads="1"/>
          </p:cNvSpPr>
          <p:nvPr/>
        </p:nvSpPr>
        <p:spPr bwMode="auto">
          <a:xfrm>
            <a:off x="251520" y="620688"/>
            <a:ext cx="407836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Contrainte appliquée à une ligne</a:t>
            </a:r>
            <a:endParaRPr kumimoji="0" lang="fr-FR" sz="20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85" name="Rectangle 1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519" name="Rectangle 183"/>
          <p:cNvSpPr>
            <a:spLocks noChangeArrowheads="1"/>
          </p:cNvSpPr>
          <p:nvPr/>
        </p:nvSpPr>
        <p:spPr bwMode="auto">
          <a:xfrm>
            <a:off x="0" y="1270901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 point de vue de l'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lectrotechnicien le canal de foudre peut être assimil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rateur de courant qui injecte son courant dans le point d'impact.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5511080" cy="205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365104"/>
            <a:ext cx="4334782" cy="2340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1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6" name="Rectangle 24"/>
          <p:cNvSpPr txBox="1">
            <a:spLocks noRot="1" noChangeArrowheads="1"/>
          </p:cNvSpPr>
          <p:nvPr/>
        </p:nvSpPr>
        <p:spPr>
          <a:xfrm>
            <a:off x="3347864" y="44624"/>
            <a:ext cx="5760000" cy="540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24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Effets de la foudre sur l’environnement</a:t>
            </a:r>
            <a:endParaRPr kumimoji="0" lang="fr-FR" sz="24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4721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775157"/>
            <a:ext cx="344414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Protection contre la foudre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2008" y="1208946"/>
            <a:ext cx="536408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Protection primaire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(paratonnerre)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Tige verticale  pointue (effet de pointe)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97" name="Rectangle 85"/>
          <p:cNvSpPr>
            <a:spLocks noChangeArrowheads="1"/>
          </p:cNvSpPr>
          <p:nvPr/>
        </p:nvSpPr>
        <p:spPr bwMode="auto">
          <a:xfrm>
            <a:off x="72008" y="1948770"/>
            <a:ext cx="464400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Protection secondaire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clateurs)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98" name="Rectangle 86"/>
          <p:cNvSpPr>
            <a:spLocks noChangeArrowheads="1"/>
          </p:cNvSpPr>
          <p:nvPr/>
        </p:nvSpPr>
        <p:spPr bwMode="auto">
          <a:xfrm>
            <a:off x="288032" y="2420888"/>
            <a:ext cx="406794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Eclateurs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sph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 et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cornes)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" y="4794375"/>
            <a:ext cx="3168000" cy="1992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523" y="4786486"/>
            <a:ext cx="3132000" cy="200991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454" y="4797194"/>
            <a:ext cx="2592000" cy="1987607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30" name="ZoneTexte 129"/>
          <p:cNvSpPr txBox="1"/>
          <p:nvPr/>
        </p:nvSpPr>
        <p:spPr>
          <a:xfrm>
            <a:off x="216024" y="3657218"/>
            <a:ext cx="52200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L’ intervalle d est réglé pour avoir un amorçage lorsque: </a:t>
            </a:r>
            <a:r>
              <a:rPr lang="fr-FR" sz="2000" b="1" i="1" dirty="0" smtClean="0">
                <a:solidFill>
                  <a:srgbClr val="C00000"/>
                </a:solidFill>
                <a:latin typeface="+mj-lt"/>
              </a:rPr>
              <a:t>U(t) </a:t>
            </a:r>
            <a:r>
              <a:rPr lang="fr-FR" sz="2000" b="1" i="1" dirty="0" smtClean="0">
                <a:solidFill>
                  <a:srgbClr val="C00000"/>
                </a:solidFill>
                <a:latin typeface="+mj-lt"/>
                <a:ea typeface="MS Mincho"/>
              </a:rPr>
              <a:t>≥ Up</a:t>
            </a:r>
            <a:endParaRPr lang="fr-FR" sz="20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1" name="Rectangle 86"/>
          <p:cNvSpPr>
            <a:spLocks noChangeArrowheads="1"/>
          </p:cNvSpPr>
          <p:nvPr/>
        </p:nvSpPr>
        <p:spPr bwMode="auto">
          <a:xfrm>
            <a:off x="288032" y="2937138"/>
            <a:ext cx="507605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Parafoudre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Eclateur muni d’une résistance variable</a:t>
            </a:r>
            <a:endParaRPr kumimoji="0" lang="fr-FR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932040" y="657128"/>
            <a:ext cx="4176464" cy="3924000"/>
            <a:chOff x="4932040" y="657128"/>
            <a:chExt cx="4176464" cy="3924000"/>
          </a:xfrm>
        </p:grpSpPr>
        <p:sp>
          <p:nvSpPr>
            <p:cNvPr id="13483" name="Rectangle 171"/>
            <p:cNvSpPr>
              <a:spLocks noChangeArrowheads="1"/>
            </p:cNvSpPr>
            <p:nvPr/>
          </p:nvSpPr>
          <p:spPr bwMode="auto">
            <a:xfrm>
              <a:off x="5940152" y="4159533"/>
              <a:ext cx="20162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Parafoudre</a:t>
              </a:r>
              <a:endPara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42512" y="657128"/>
              <a:ext cx="3265992" cy="3924000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</p:pic>
        <p:cxnSp>
          <p:nvCxnSpPr>
            <p:cNvPr id="133" name="Connecteur droit avec flèche 132"/>
            <p:cNvCxnSpPr/>
            <p:nvPr/>
          </p:nvCxnSpPr>
          <p:spPr>
            <a:xfrm>
              <a:off x="4932040" y="1520808"/>
              <a:ext cx="1656000" cy="18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75212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3313" grpId="0" animBg="1"/>
      <p:bldP spid="13398" grpId="0" animBg="1"/>
      <p:bldP spid="130" grpId="0" animBg="1"/>
      <p:bldP spid="13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3046</TotalTime>
  <Words>1245</Words>
  <Application>Microsoft Office PowerPoint</Application>
  <PresentationFormat>Affichage à l'écran (4:3)</PresentationFormat>
  <Paragraphs>128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Effets de la foudre sur l’environnement</vt:lpstr>
      <vt:lpstr>Effets de la foudre sur l’environnement</vt:lpstr>
      <vt:lpstr>Effets de la foudre sur l’environnement</vt:lpstr>
      <vt:lpstr>Diapositive 5</vt:lpstr>
      <vt:lpstr>Effets de la foudre sur l’environnement</vt:lpstr>
      <vt:lpstr>Effets de la foudre sur l’environnement</vt:lpstr>
      <vt:lpstr>Effets de la foudre sur l’environnement</vt:lpstr>
      <vt:lpstr>Diapositive 9</vt:lpstr>
      <vt:lpstr>Effets de la foudre sur l’environnement</vt:lpstr>
      <vt:lpstr>Effets de la foudre sur l’environnement</vt:lpstr>
      <vt:lpstr>Diapositive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Phénomènes d’Electrostatiques Quelques Applications</dc:title>
  <dc:creator>ZEBBOUDJ</dc:creator>
  <cp:lastModifiedBy>ZEBBOUDJ</cp:lastModifiedBy>
  <cp:revision>401</cp:revision>
  <dcterms:created xsi:type="dcterms:W3CDTF">2016-03-06T07:49:46Z</dcterms:created>
  <dcterms:modified xsi:type="dcterms:W3CDTF">2017-03-14T20:35:31Z</dcterms:modified>
</cp:coreProperties>
</file>