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1820" y="2331434"/>
            <a:ext cx="11797048" cy="6858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Tant que  l’école restera indifférente  aux différences des élèves, beaucoup d’élèves resterons indifférents a l’école » Legrand</a:t>
            </a:r>
          </a:p>
          <a:p>
            <a:pPr algn="ctr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3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347730"/>
            <a:ext cx="117584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fr-F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Axes (cours) de formation  </a:t>
            </a:r>
            <a:endParaRPr lang="fr-FR" sz="2000" dirty="0">
              <a:solidFill>
                <a:srgbClr val="FFFF00"/>
              </a:solidFill>
              <a:latin typeface="Calibri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92322"/>
              </p:ext>
            </p:extLst>
          </p:nvPr>
        </p:nvGraphicFramePr>
        <p:xfrm>
          <a:off x="257577" y="965915"/>
          <a:ext cx="11552350" cy="5217986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439263"/>
                <a:gridCol w="10113087"/>
              </a:tblGrid>
              <a:tr h="103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Cours N°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Intitulé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Rappel des préalables de </a:t>
                      </a:r>
                      <a:r>
                        <a:rPr lang="fr-FR" sz="1600" dirty="0" smtClean="0">
                          <a:effectLst/>
                        </a:rPr>
                        <a:t>formation </a:t>
                      </a:r>
                      <a:r>
                        <a:rPr lang="fr-FR" sz="1600" dirty="0">
                          <a:effectLst/>
                        </a:rPr>
                        <a:t>(apprentissage et développement)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245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Fondements historiques et scientifiques de différentes approches pédagogiques contemporaines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taxonomie des objectifs pédagogiques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4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théories traditionnelles et les modèles de la transmission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2969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théories behavioristes et le modèle de la pédagogie </a:t>
                      </a:r>
                      <a:r>
                        <a:rPr lang="fr-FR" sz="1600" dirty="0" smtClean="0">
                          <a:effectLst/>
                        </a:rPr>
                        <a:t>par objectifs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modèles des apprentissages sous-jacents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 modèle de la pédagogie à effet vicariant (modélisation)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8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L’approche pédagogique par les compétences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9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 modèle de la pédagogie du projet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10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pédagogie de la coopération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modèles de l’apprentissage par découverte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pédagogie de l'intégration axée sur les compétences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pédagogie de résolution de problème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2371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14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différents types d'activités d'apprentissage et leurs modalités d'accompagnement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  <a:tr h="321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15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Principes et démarches de planification et d'intervention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65" marR="577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01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21860"/>
              </p:ext>
            </p:extLst>
          </p:nvPr>
        </p:nvGraphicFramePr>
        <p:xfrm>
          <a:off x="180303" y="1465444"/>
          <a:ext cx="11745532" cy="419428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745532"/>
              </a:tblGrid>
              <a:tr h="8656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kern="1200" dirty="0">
                          <a:solidFill>
                            <a:srgbClr val="FF0000"/>
                          </a:solidFill>
                          <a:effectLst/>
                        </a:rPr>
                        <a:t>Objectifs</a:t>
                      </a:r>
                      <a:r>
                        <a:rPr lang="fr-FR" sz="1600" kern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kern="1200" dirty="0">
                          <a:solidFill>
                            <a:srgbClr val="FFFF00"/>
                          </a:solidFill>
                          <a:effectLst/>
                        </a:rPr>
                        <a:t>L’ensemble des axes que nous allons développer ont pour but, de permettre au étudiants et étudiantes en formation initiale à l’enseignement des APS de pouvoir :</a:t>
                      </a:r>
                      <a:endParaRPr lang="fr-FR" sz="160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45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kern="1200" dirty="0">
                          <a:effectLst/>
                        </a:rPr>
                        <a:t> </a:t>
                      </a: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 les soubassements théoriques, origines des modèles pédagogiques et leurs applications </a:t>
                      </a:r>
                      <a:r>
                        <a:rPr lang="fr-FR" sz="16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EPS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0" kern="1200" dirty="0">
                          <a:effectLst/>
                        </a:rPr>
                        <a:t>Agir en tant que professionnel ou professionnelle capable de prendre en charge une classe d’EPS avec succès.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0" kern="1200" dirty="0">
                          <a:effectLst/>
                        </a:rPr>
                        <a:t>Concevoir et piloter des situations d’enseignement-apprentissage en fonction des caractéristiques des apprenants et apprenantes.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0" kern="1200" dirty="0">
                          <a:effectLst/>
                        </a:rPr>
                        <a:t>Planifier, organiser et superviser le mode de fonctionnement du groupe-classe en vue de favoriser l’apprentissage et la socialisation des élèves ;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0" kern="1200" dirty="0">
                          <a:effectLst/>
                        </a:rPr>
                        <a:t>Adapter ses interventions aux besoins et aux caractéristiques des apprenants et apprenantes présentant des difficultés d’apprentissage, d’adaptation ou un handicap 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253428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68</TotalTime>
  <Words>259</Words>
  <Application>Microsoft Office PowerPoint</Application>
  <PresentationFormat>Grand écran</PresentationFormat>
  <Paragraphs>41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Traînée de condensation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7</cp:revision>
  <dcterms:created xsi:type="dcterms:W3CDTF">2020-04-19T05:20:55Z</dcterms:created>
  <dcterms:modified xsi:type="dcterms:W3CDTF">2020-04-20T09:39:10Z</dcterms:modified>
</cp:coreProperties>
</file>