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6" r:id="rId4"/>
    <p:sldId id="259" r:id="rId5"/>
    <p:sldId id="280" r:id="rId6"/>
    <p:sldId id="277" r:id="rId7"/>
    <p:sldId id="260" r:id="rId8"/>
    <p:sldId id="279" r:id="rId9"/>
    <p:sldId id="278" r:id="rId10"/>
    <p:sldId id="261" r:id="rId11"/>
    <p:sldId id="262" r:id="rId12"/>
    <p:sldId id="263" r:id="rId13"/>
    <p:sldId id="264" r:id="rId14"/>
    <p:sldId id="265" r:id="rId15"/>
    <p:sldId id="266" r:id="rId16"/>
    <p:sldId id="267" r:id="rId17"/>
    <p:sldId id="281" r:id="rId18"/>
    <p:sldId id="283" r:id="rId19"/>
    <p:sldId id="284" r:id="rId20"/>
    <p:sldId id="268" r:id="rId21"/>
    <p:sldId id="269" r:id="rId22"/>
    <p:sldId id="271" r:id="rId23"/>
    <p:sldId id="282" r:id="rId24"/>
    <p:sldId id="275" r:id="rId25"/>
    <p:sldId id="270" r:id="rId26"/>
    <p:sldId id="273" r:id="rId27"/>
    <p:sldId id="272" r:id="rId28"/>
    <p:sldId id="274"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41" autoAdjust="0"/>
  </p:normalViewPr>
  <p:slideViewPr>
    <p:cSldViewPr>
      <p:cViewPr varScale="1">
        <p:scale>
          <a:sx n="62" d="100"/>
          <a:sy n="6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DF61F-8F99-4F82-900E-D666BB2AE358}" type="datetimeFigureOut">
              <a:rPr lang="fr-FR" smtClean="0"/>
              <a:t>17/02/2019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30CBB-AD55-4273-A965-3E64ED817411}" type="slidenum">
              <a:rPr lang="fr-FR" smtClean="0"/>
              <a:t>‹N°›</a:t>
            </a:fld>
            <a:endParaRPr lang="fr-FR"/>
          </a:p>
        </p:txBody>
      </p:sp>
    </p:spTree>
    <p:extLst>
      <p:ext uri="{BB962C8B-B14F-4D97-AF65-F5344CB8AC3E}">
        <p14:creationId xmlns:p14="http://schemas.microsoft.com/office/powerpoint/2010/main" val="307086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430CBB-AD55-4273-A965-3E64ED817411}" type="slidenum">
              <a:rPr lang="fr-FR" smtClean="0"/>
              <a:t>6</a:t>
            </a:fld>
            <a:endParaRPr lang="fr-FR"/>
          </a:p>
        </p:txBody>
      </p:sp>
    </p:spTree>
    <p:extLst>
      <p:ext uri="{BB962C8B-B14F-4D97-AF65-F5344CB8AC3E}">
        <p14:creationId xmlns:p14="http://schemas.microsoft.com/office/powerpoint/2010/main" val="212031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a:t>
            </a:r>
            <a:r>
              <a:rPr lang="fr-FR" sz="1200" b="0" i="0" u="none" strike="noStrike" kern="1200" baseline="0" dirty="0" err="1" smtClean="0">
                <a:solidFill>
                  <a:schemeClr val="tx1"/>
                </a:solidFill>
                <a:latin typeface="+mn-lt"/>
                <a:ea typeface="+mn-ea"/>
                <a:cs typeface="+mn-cs"/>
              </a:rPr>
              <a:t>leucocidine</a:t>
            </a:r>
            <a:r>
              <a:rPr lang="fr-FR" sz="1200" b="0" i="0" u="none" strike="noStrike" kern="1200" baseline="0" dirty="0" smtClean="0">
                <a:solidFill>
                  <a:schemeClr val="tx1"/>
                </a:solidFill>
                <a:latin typeface="+mn-lt"/>
                <a:ea typeface="+mn-ea"/>
                <a:cs typeface="+mn-cs"/>
              </a:rPr>
              <a:t> de </a:t>
            </a:r>
            <a:r>
              <a:rPr lang="fr-FR" sz="1200" b="0" i="0" u="none" strike="noStrike" kern="1200" baseline="0" dirty="0" err="1" smtClean="0">
                <a:solidFill>
                  <a:schemeClr val="tx1"/>
                </a:solidFill>
                <a:latin typeface="+mn-lt"/>
                <a:ea typeface="+mn-ea"/>
                <a:cs typeface="+mn-cs"/>
              </a:rPr>
              <a:t>Panton</a:t>
            </a:r>
            <a:r>
              <a:rPr lang="fr-FR" sz="1200" b="0" i="0" u="none" strike="noStrike" kern="1200" baseline="0" dirty="0" smtClean="0">
                <a:solidFill>
                  <a:schemeClr val="tx1"/>
                </a:solidFill>
                <a:latin typeface="+mn-lt"/>
                <a:ea typeface="+mn-ea"/>
                <a:cs typeface="+mn-cs"/>
              </a:rPr>
              <a:t>-Valentine (PVL) est une exotoxine </a:t>
            </a:r>
            <a:r>
              <a:rPr lang="fr-FR" sz="1200" b="0" i="0" u="none" strike="noStrike" kern="1200" baseline="0" dirty="0" err="1" smtClean="0">
                <a:solidFill>
                  <a:schemeClr val="tx1"/>
                </a:solidFill>
                <a:latin typeface="+mn-lt"/>
                <a:ea typeface="+mn-ea"/>
                <a:cs typeface="+mn-cs"/>
              </a:rPr>
              <a:t>synergohymenotropique</a:t>
            </a:r>
            <a:r>
              <a:rPr lang="fr-FR" sz="1200" b="0" i="0" u="none" strike="noStrike" kern="1200" baseline="0" dirty="0" smtClean="0">
                <a:solidFill>
                  <a:schemeClr val="tx1"/>
                </a:solidFill>
                <a:latin typeface="+mn-lt"/>
                <a:ea typeface="+mn-ea"/>
                <a:cs typeface="+mn-cs"/>
              </a:rPr>
              <a:t> (action synergique de</a:t>
            </a:r>
          </a:p>
          <a:p>
            <a:r>
              <a:rPr lang="fr-FR" sz="1200" b="0" i="0" u="none" strike="noStrike" kern="1200" baseline="0" dirty="0" smtClean="0">
                <a:solidFill>
                  <a:schemeClr val="tx1"/>
                </a:solidFill>
                <a:latin typeface="+mn-lt"/>
                <a:ea typeface="+mn-ea"/>
                <a:cs typeface="+mn-cs"/>
              </a:rPr>
              <a:t>deux composés </a:t>
            </a:r>
            <a:r>
              <a:rPr lang="fr-FR" sz="1200" b="0" i="0" u="none" strike="noStrike" kern="1200" baseline="0" dirty="0" err="1" smtClean="0">
                <a:solidFill>
                  <a:schemeClr val="tx1"/>
                </a:solidFill>
                <a:latin typeface="+mn-lt"/>
                <a:ea typeface="+mn-ea"/>
                <a:cs typeface="+mn-cs"/>
              </a:rPr>
              <a:t>LukS</a:t>
            </a:r>
            <a:r>
              <a:rPr lang="fr-FR" sz="1200" b="0" i="0" u="none" strike="noStrike" kern="1200" baseline="0" dirty="0" smtClean="0">
                <a:solidFill>
                  <a:schemeClr val="tx1"/>
                </a:solidFill>
                <a:latin typeface="+mn-lt"/>
                <a:ea typeface="+mn-ea"/>
                <a:cs typeface="+mn-cs"/>
              </a:rPr>
              <a:t>-PV et </a:t>
            </a:r>
            <a:r>
              <a:rPr lang="fr-FR" sz="1200" b="0" i="0" u="none" strike="noStrike" kern="1200" baseline="0" dirty="0" err="1" smtClean="0">
                <a:solidFill>
                  <a:schemeClr val="tx1"/>
                </a:solidFill>
                <a:latin typeface="+mn-lt"/>
                <a:ea typeface="+mn-ea"/>
                <a:cs typeface="+mn-cs"/>
              </a:rPr>
              <a:t>LukF</a:t>
            </a:r>
            <a:r>
              <a:rPr lang="fr-FR" sz="1200" b="0" i="0" u="none" strike="noStrike" kern="1200" baseline="0" dirty="0" smtClean="0">
                <a:solidFill>
                  <a:schemeClr val="tx1"/>
                </a:solidFill>
                <a:latin typeface="+mn-lt"/>
                <a:ea typeface="+mn-ea"/>
                <a:cs typeface="+mn-cs"/>
              </a:rPr>
              <a:t>-PV) appartenant à la famille des toxines formant des pores. </a:t>
            </a:r>
            <a:r>
              <a:rPr lang="fr-FR" sz="1200" b="0" i="0" u="none" strike="noStrike" kern="1200" baseline="0" dirty="0" err="1" smtClean="0">
                <a:solidFill>
                  <a:schemeClr val="tx1"/>
                </a:solidFill>
                <a:latin typeface="+mn-lt"/>
                <a:ea typeface="+mn-ea"/>
                <a:cs typeface="+mn-cs"/>
              </a:rPr>
              <a:t>LukS</a:t>
            </a:r>
            <a:r>
              <a:rPr lang="fr-FR" sz="1200" b="0" i="0" u="none" strike="noStrike" kern="1200" baseline="0" dirty="0" smtClean="0">
                <a:solidFill>
                  <a:schemeClr val="tx1"/>
                </a:solidFill>
                <a:latin typeface="+mn-lt"/>
                <a:ea typeface="+mn-ea"/>
                <a:cs typeface="+mn-cs"/>
              </a:rPr>
              <a:t>-PV et</a:t>
            </a:r>
          </a:p>
          <a:p>
            <a:r>
              <a:rPr lang="fr-FR" sz="1200" b="0" i="0" u="none" strike="noStrike" kern="1200" baseline="0" dirty="0" err="1" smtClean="0">
                <a:solidFill>
                  <a:schemeClr val="tx1"/>
                </a:solidFill>
                <a:latin typeface="+mn-lt"/>
                <a:ea typeface="+mn-ea"/>
                <a:cs typeface="+mn-cs"/>
              </a:rPr>
              <a:t>LukF</a:t>
            </a:r>
            <a:r>
              <a:rPr lang="fr-FR" sz="1200" b="0" i="0" u="none" strike="noStrike" kern="1200" baseline="0" dirty="0" smtClean="0">
                <a:solidFill>
                  <a:schemeClr val="tx1"/>
                </a:solidFill>
                <a:latin typeface="+mn-lt"/>
                <a:ea typeface="+mn-ea"/>
                <a:cs typeface="+mn-cs"/>
              </a:rPr>
              <a:t>-PV sont codés sur divers bactériophages comme phi SLT, phi PVL et d’autres [Narita et al. 2001]. In</a:t>
            </a:r>
          </a:p>
          <a:p>
            <a:r>
              <a:rPr lang="fr-FR" sz="1200" b="0" i="0" u="none" strike="noStrike" kern="1200" baseline="0" dirty="0" smtClean="0">
                <a:solidFill>
                  <a:schemeClr val="tx1"/>
                </a:solidFill>
                <a:latin typeface="+mn-lt"/>
                <a:ea typeface="+mn-ea"/>
                <a:cs typeface="+mn-cs"/>
              </a:rPr>
              <a:t>vitro, la PVL induit une lyse des cellules sanguines mononuclées de l’hôte comme les polynucléaires</a:t>
            </a:r>
          </a:p>
          <a:p>
            <a:r>
              <a:rPr lang="fr-FR" sz="1200" b="0" i="0" u="none" strike="noStrike" kern="1200" baseline="0" dirty="0" smtClean="0">
                <a:solidFill>
                  <a:schemeClr val="tx1"/>
                </a:solidFill>
                <a:latin typeface="+mn-lt"/>
                <a:ea typeface="+mn-ea"/>
                <a:cs typeface="+mn-cs"/>
              </a:rPr>
              <a:t>neutrophiles, les monocytes et les macrophages</a:t>
            </a:r>
            <a:endParaRPr lang="fr-FR" dirty="0"/>
          </a:p>
        </p:txBody>
      </p:sp>
      <p:sp>
        <p:nvSpPr>
          <p:cNvPr id="4" name="Espace réservé du numéro de diapositive 3"/>
          <p:cNvSpPr>
            <a:spLocks noGrp="1"/>
          </p:cNvSpPr>
          <p:nvPr>
            <p:ph type="sldNum" sz="quarter" idx="10"/>
          </p:nvPr>
        </p:nvSpPr>
        <p:spPr/>
        <p:txBody>
          <a:bodyPr/>
          <a:lstStyle/>
          <a:p>
            <a:fld id="{71430CBB-AD55-4273-A965-3E64ED817411}" type="slidenum">
              <a:rPr lang="fr-FR" smtClean="0"/>
              <a:t>7</a:t>
            </a:fld>
            <a:endParaRPr lang="fr-FR"/>
          </a:p>
        </p:txBody>
      </p:sp>
    </p:spTree>
    <p:extLst>
      <p:ext uri="{BB962C8B-B14F-4D97-AF65-F5344CB8AC3E}">
        <p14:creationId xmlns:p14="http://schemas.microsoft.com/office/powerpoint/2010/main" val="316423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itchFamily="18" charset="0"/>
                <a:cs typeface="Times New Roman" pitchFamily="18" charset="0"/>
              </a:rPr>
              <a:t>■ la toxine du choc toxique staphylococcique (TSST-1)</a:t>
            </a:r>
            <a:r>
              <a:rPr lang="fr-FR" sz="1200" baseline="0" dirty="0" smtClean="0">
                <a:latin typeface="Times New Roman" pitchFamily="18" charset="0"/>
                <a:cs typeface="Times New Roman" pitchFamily="18" charset="0"/>
              </a:rPr>
              <a:t> </a:t>
            </a:r>
            <a:r>
              <a:rPr lang="fr-FR" sz="1200" b="0" i="0" u="none" strike="noStrike" kern="1200" baseline="0" dirty="0" smtClean="0">
                <a:solidFill>
                  <a:schemeClr val="tx1"/>
                </a:solidFill>
                <a:latin typeface="+mn-lt"/>
                <a:ea typeface="+mn-ea"/>
                <a:cs typeface="+mn-cs"/>
              </a:rPr>
              <a:t>est une exotoxine. </a:t>
            </a:r>
          </a:p>
          <a:p>
            <a:r>
              <a:rPr lang="fr-FR" sz="1200" b="0" i="0" u="none" strike="noStrike" kern="1200" baseline="0" dirty="0" smtClean="0">
                <a:solidFill>
                  <a:schemeClr val="tx1"/>
                </a:solidFill>
                <a:latin typeface="+mn-lt"/>
                <a:ea typeface="+mn-ea"/>
                <a:cs typeface="+mn-cs"/>
              </a:rPr>
              <a:t>Elle se fixe spécifiquement sur des cellules humaines épithéliales conjonctivales en culture. La TSST-1 joue un rôle essentiel dans la pathogénie du SCTS. Ce dernier survient chez des sujets réceptifs dépourvus d’anticorps antiTSST-1 . La pathogénie du SCTS est probablement multifactorielle . Il est possible que soient impliquées d’autres toxines staphylococciques (</a:t>
            </a:r>
            <a:r>
              <a:rPr lang="fr-FR" sz="1200" b="0" i="0" u="none" strike="noStrike" kern="1200" baseline="0" dirty="0" err="1" smtClean="0">
                <a:solidFill>
                  <a:schemeClr val="tx1"/>
                </a:solidFill>
                <a:latin typeface="+mn-lt"/>
                <a:ea typeface="+mn-ea"/>
                <a:cs typeface="+mn-cs"/>
              </a:rPr>
              <a:t>entérotoxines</a:t>
            </a:r>
            <a:r>
              <a:rPr lang="fr-FR" sz="1200" b="0" i="0" u="none" strike="noStrike" kern="1200" baseline="0" dirty="0" smtClean="0">
                <a:solidFill>
                  <a:schemeClr val="tx1"/>
                </a:solidFill>
                <a:latin typeface="+mn-lt"/>
                <a:ea typeface="+mn-ea"/>
                <a:cs typeface="+mn-cs"/>
              </a:rPr>
              <a:t> B et C) ou l’endotoxine de bactéries. </a:t>
            </a:r>
            <a:endParaRPr lang="fr-FR" dirty="0"/>
          </a:p>
        </p:txBody>
      </p:sp>
      <p:sp>
        <p:nvSpPr>
          <p:cNvPr id="4" name="Espace réservé du numéro de diapositive 3"/>
          <p:cNvSpPr>
            <a:spLocks noGrp="1"/>
          </p:cNvSpPr>
          <p:nvPr>
            <p:ph type="sldNum" sz="quarter" idx="10"/>
          </p:nvPr>
        </p:nvSpPr>
        <p:spPr/>
        <p:txBody>
          <a:bodyPr/>
          <a:lstStyle/>
          <a:p>
            <a:fld id="{71430CBB-AD55-4273-A965-3E64ED817411}" type="slidenum">
              <a:rPr lang="fr-FR" smtClean="0"/>
              <a:t>10</a:t>
            </a:fld>
            <a:endParaRPr lang="fr-FR"/>
          </a:p>
        </p:txBody>
      </p:sp>
    </p:spTree>
    <p:extLst>
      <p:ext uri="{BB962C8B-B14F-4D97-AF65-F5344CB8AC3E}">
        <p14:creationId xmlns:p14="http://schemas.microsoft.com/office/powerpoint/2010/main" val="348747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8CE6918-C6EE-4E4D-8BB2-47E50C53EC39}" type="datetimeFigureOut">
              <a:rPr lang="fr-FR" smtClean="0"/>
              <a:t>17/02/2019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349112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CE6918-C6EE-4E4D-8BB2-47E50C53EC39}" type="datetimeFigureOut">
              <a:rPr lang="fr-FR" smtClean="0"/>
              <a:t>17/02/2019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243108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CE6918-C6EE-4E4D-8BB2-47E50C53EC39}" type="datetimeFigureOut">
              <a:rPr lang="fr-FR" smtClean="0"/>
              <a:t>17/02/2019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386167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CE6918-C6EE-4E4D-8BB2-47E50C53EC39}" type="datetimeFigureOut">
              <a:rPr lang="fr-FR" smtClean="0"/>
              <a:t>17/02/2019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61536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8CE6918-C6EE-4E4D-8BB2-47E50C53EC39}" type="datetimeFigureOut">
              <a:rPr lang="fr-FR" smtClean="0"/>
              <a:t>17/02/2019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120738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8CE6918-C6EE-4E4D-8BB2-47E50C53EC39}" type="datetimeFigureOut">
              <a:rPr lang="fr-FR" smtClean="0"/>
              <a:t>17/02/2019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93103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CE6918-C6EE-4E4D-8BB2-47E50C53EC39}" type="datetimeFigureOut">
              <a:rPr lang="fr-FR" smtClean="0"/>
              <a:t>17/02/2019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42185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8CE6918-C6EE-4E4D-8BB2-47E50C53EC39}" type="datetimeFigureOut">
              <a:rPr lang="fr-FR" smtClean="0"/>
              <a:t>17/02/2019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288193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CE6918-C6EE-4E4D-8BB2-47E50C53EC39}" type="datetimeFigureOut">
              <a:rPr lang="fr-FR" smtClean="0"/>
              <a:t>17/02/2019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126675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CE6918-C6EE-4E4D-8BB2-47E50C53EC39}" type="datetimeFigureOut">
              <a:rPr lang="fr-FR" smtClean="0"/>
              <a:t>17/02/2019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292265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CE6918-C6EE-4E4D-8BB2-47E50C53EC39}" type="datetimeFigureOut">
              <a:rPr lang="fr-FR" smtClean="0"/>
              <a:t>17/02/2019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54E924-B6A0-42C6-9775-54961D3001B1}" type="slidenum">
              <a:rPr lang="fr-FR" smtClean="0"/>
              <a:t>‹N°›</a:t>
            </a:fld>
            <a:endParaRPr lang="fr-FR"/>
          </a:p>
        </p:txBody>
      </p:sp>
    </p:spTree>
    <p:extLst>
      <p:ext uri="{BB962C8B-B14F-4D97-AF65-F5344CB8AC3E}">
        <p14:creationId xmlns:p14="http://schemas.microsoft.com/office/powerpoint/2010/main" val="421677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E6918-C6EE-4E4D-8BB2-47E50C53EC39}" type="datetimeFigureOut">
              <a:rPr lang="fr-FR" smtClean="0"/>
              <a:t>17/02/2019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4E924-B6A0-42C6-9775-54961D3001B1}" type="slidenum">
              <a:rPr lang="fr-FR" smtClean="0"/>
              <a:t>‹N°›</a:t>
            </a:fld>
            <a:endParaRPr lang="fr-FR"/>
          </a:p>
        </p:txBody>
      </p:sp>
    </p:spTree>
    <p:extLst>
      <p:ext uri="{BB962C8B-B14F-4D97-AF65-F5344CB8AC3E}">
        <p14:creationId xmlns:p14="http://schemas.microsoft.com/office/powerpoint/2010/main" val="389311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hyperlink" Target="http://fr.wikipedia.org/wiki/Fichier:Panaritium01.jp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i="1" dirty="0">
                <a:latin typeface="Times New Roman" pitchFamily="18" charset="0"/>
                <a:cs typeface="Times New Roman" pitchFamily="18" charset="0"/>
              </a:rPr>
              <a:t>Staphylococcus</a:t>
            </a:r>
            <a:endParaRPr lang="fr-FR" b="1" dirty="0"/>
          </a:p>
        </p:txBody>
      </p:sp>
      <p:sp>
        <p:nvSpPr>
          <p:cNvPr id="3" name="ZoneTexte 2"/>
          <p:cNvSpPr txBox="1"/>
          <p:nvPr/>
        </p:nvSpPr>
        <p:spPr>
          <a:xfrm>
            <a:off x="6804248" y="5877272"/>
            <a:ext cx="2088232" cy="369332"/>
          </a:xfrm>
          <a:prstGeom prst="rect">
            <a:avLst/>
          </a:prstGeom>
          <a:noFill/>
        </p:spPr>
        <p:txBody>
          <a:bodyPr wrap="square" rtlCol="0">
            <a:spAutoFit/>
          </a:bodyPr>
          <a:lstStyle/>
          <a:p>
            <a:r>
              <a:rPr lang="fr-FR" dirty="0" smtClean="0"/>
              <a:t>Mme GHAROUT A </a:t>
            </a:r>
            <a:endParaRPr lang="fr-FR" dirty="0"/>
          </a:p>
        </p:txBody>
      </p:sp>
    </p:spTree>
    <p:extLst>
      <p:ext uri="{BB962C8B-B14F-4D97-AF65-F5344CB8AC3E}">
        <p14:creationId xmlns:p14="http://schemas.microsoft.com/office/powerpoint/2010/main" val="585544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50000"/>
              </a:lnSpc>
            </a:pPr>
            <a:r>
              <a:rPr lang="fr-FR" sz="2400" b="1" dirty="0">
                <a:latin typeface="Times New Roman" pitchFamily="18" charset="0"/>
                <a:cs typeface="Times New Roman" pitchFamily="18" charset="0"/>
              </a:rPr>
              <a:t>Toxémies</a:t>
            </a:r>
          </a:p>
          <a:p>
            <a:pPr marL="0" indent="0" algn="just">
              <a:lnSpc>
                <a:spcPct val="150000"/>
              </a:lnSpc>
              <a:buNone/>
            </a:pPr>
            <a:r>
              <a:rPr lang="fr-FR" sz="2400" dirty="0">
                <a:latin typeface="Times New Roman" pitchFamily="18" charset="0"/>
                <a:cs typeface="Times New Roman" pitchFamily="18" charset="0"/>
              </a:rPr>
              <a:t>Les </a:t>
            </a:r>
            <a:r>
              <a:rPr lang="fr-FR" sz="2400" dirty="0" smtClean="0">
                <a:latin typeface="Times New Roman" pitchFamily="18" charset="0"/>
                <a:cs typeface="Times New Roman" pitchFamily="18" charset="0"/>
              </a:rPr>
              <a:t>toxémies </a:t>
            </a:r>
            <a:r>
              <a:rPr lang="fr-FR" sz="2400" dirty="0">
                <a:latin typeface="Times New Roman" pitchFamily="18" charset="0"/>
                <a:cs typeface="Times New Roman" pitchFamily="18" charset="0"/>
              </a:rPr>
              <a:t>staphylococciques, ou toxi-infections, </a:t>
            </a:r>
            <a:r>
              <a:rPr lang="fr-FR" sz="2400" dirty="0" smtClean="0">
                <a:latin typeface="Times New Roman" pitchFamily="18" charset="0"/>
                <a:cs typeface="Times New Roman" pitchFamily="18" charset="0"/>
              </a:rPr>
              <a:t>sont associées à </a:t>
            </a:r>
            <a:r>
              <a:rPr lang="fr-FR" sz="2400" dirty="0">
                <a:latin typeface="Times New Roman" pitchFamily="18" charset="0"/>
                <a:cs typeface="Times New Roman" pitchFamily="18" charset="0"/>
              </a:rPr>
              <a:t>la production de </a:t>
            </a:r>
            <a:r>
              <a:rPr lang="fr-FR" sz="2400" dirty="0" smtClean="0">
                <a:latin typeface="Times New Roman" pitchFamily="18" charset="0"/>
                <a:cs typeface="Times New Roman" pitchFamily="18" charset="0"/>
              </a:rPr>
              <a:t>toxines:</a:t>
            </a:r>
            <a:endParaRPr lang="fr-FR" sz="2400" dirty="0">
              <a:latin typeface="Times New Roman" pitchFamily="18" charset="0"/>
              <a:cs typeface="Times New Roman" pitchFamily="18" charset="0"/>
            </a:endParaRPr>
          </a:p>
          <a:p>
            <a:pPr marL="0" indent="0" algn="just">
              <a:lnSpc>
                <a:spcPct val="150000"/>
              </a:lnSpc>
              <a:buNone/>
            </a:pPr>
            <a:r>
              <a:rPr lang="fr-FR" sz="2400" dirty="0">
                <a:latin typeface="Times New Roman" pitchFamily="18" charset="0"/>
                <a:cs typeface="Times New Roman" pitchFamily="18" charset="0"/>
              </a:rPr>
              <a:t>■ la toxine du choc toxique staphylococcique (TSST-1),</a:t>
            </a:r>
          </a:p>
          <a:p>
            <a:pPr marL="0" indent="0" algn="just">
              <a:lnSpc>
                <a:spcPct val="150000"/>
              </a:lnSpc>
              <a:buNone/>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la </a:t>
            </a:r>
            <a:r>
              <a:rPr lang="fr-FR" sz="2400" dirty="0" err="1">
                <a:latin typeface="Times New Roman" pitchFamily="18" charset="0"/>
                <a:cs typeface="Times New Roman" pitchFamily="18" charset="0"/>
              </a:rPr>
              <a:t>leucocidine</a:t>
            </a:r>
            <a:r>
              <a:rPr lang="fr-FR" sz="2400" dirty="0">
                <a:latin typeface="Times New Roman" pitchFamily="18" charset="0"/>
                <a:cs typeface="Times New Roman" pitchFamily="18" charset="0"/>
              </a:rPr>
              <a:t> de </a:t>
            </a:r>
            <a:r>
              <a:rPr lang="fr-FR" sz="2400" dirty="0" err="1">
                <a:latin typeface="Times New Roman" pitchFamily="18" charset="0"/>
                <a:cs typeface="Times New Roman" pitchFamily="18" charset="0"/>
              </a:rPr>
              <a:t>Panton</a:t>
            </a:r>
            <a:r>
              <a:rPr lang="fr-FR" sz="2400" dirty="0">
                <a:latin typeface="Times New Roman" pitchFamily="18" charset="0"/>
                <a:cs typeface="Times New Roman" pitchFamily="18" charset="0"/>
              </a:rPr>
              <a:t>-Valentine (PVL) au cours </a:t>
            </a:r>
            <a:r>
              <a:rPr lang="fr-FR" sz="2400" dirty="0" smtClean="0">
                <a:latin typeface="Times New Roman" pitchFamily="18" charset="0"/>
                <a:cs typeface="Times New Roman" pitchFamily="18" charset="0"/>
              </a:rPr>
              <a:t>des pneumonies nécrosantes </a:t>
            </a:r>
            <a:r>
              <a:rPr lang="fr-FR" sz="2400" dirty="0">
                <a:latin typeface="Times New Roman" pitchFamily="18" charset="0"/>
                <a:cs typeface="Times New Roman" pitchFamily="18" charset="0"/>
              </a:rPr>
              <a:t>;</a:t>
            </a:r>
          </a:p>
          <a:p>
            <a:pPr marL="0" indent="0" algn="just">
              <a:lnSpc>
                <a:spcPct val="150000"/>
              </a:lnSpc>
              <a:buNone/>
            </a:pPr>
            <a:r>
              <a:rPr lang="fr-FR" sz="2400" dirty="0">
                <a:latin typeface="Times New Roman" pitchFamily="18" charset="0"/>
                <a:cs typeface="Times New Roman" pitchFamily="18" charset="0"/>
              </a:rPr>
              <a:t>■ les </a:t>
            </a:r>
            <a:r>
              <a:rPr lang="fr-FR" sz="2400" dirty="0" err="1">
                <a:latin typeface="Times New Roman" pitchFamily="18" charset="0"/>
                <a:cs typeface="Times New Roman" pitchFamily="18" charset="0"/>
              </a:rPr>
              <a:t>exfoliatines</a:t>
            </a:r>
            <a:r>
              <a:rPr lang="fr-FR" sz="2400" dirty="0">
                <a:latin typeface="Times New Roman" pitchFamily="18" charset="0"/>
                <a:cs typeface="Times New Roman" pitchFamily="18" charset="0"/>
              </a:rPr>
              <a:t> A et B lors du syndrome </a:t>
            </a:r>
            <a:r>
              <a:rPr lang="fr-FR" sz="2400" dirty="0" smtClean="0">
                <a:latin typeface="Times New Roman" pitchFamily="18" charset="0"/>
                <a:cs typeface="Times New Roman" pitchFamily="18" charset="0"/>
              </a:rPr>
              <a:t>d'exfoliation généralisée </a:t>
            </a:r>
            <a:r>
              <a:rPr lang="fr-FR" sz="2400" dirty="0">
                <a:latin typeface="Times New Roman" pitchFamily="18" charset="0"/>
                <a:cs typeface="Times New Roman" pitchFamily="18" charset="0"/>
              </a:rPr>
              <a:t>(ou syndrome de la peau </a:t>
            </a:r>
            <a:r>
              <a:rPr lang="fr-FR" sz="2400" dirty="0" smtClean="0">
                <a:latin typeface="Times New Roman" pitchFamily="18" charset="0"/>
                <a:cs typeface="Times New Roman" pitchFamily="18" charset="0"/>
              </a:rPr>
              <a:t>ébouillantée),</a:t>
            </a:r>
          </a:p>
          <a:p>
            <a:pPr marL="0" indent="0" algn="just">
              <a:lnSpc>
                <a:spcPct val="150000"/>
              </a:lnSpc>
              <a:buNone/>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les </a:t>
            </a:r>
            <a:r>
              <a:rPr lang="fr-FR" sz="2400" dirty="0" err="1" smtClean="0">
                <a:latin typeface="Times New Roman" pitchFamily="18" charset="0"/>
                <a:cs typeface="Times New Roman" pitchFamily="18" charset="0"/>
              </a:rPr>
              <a:t>entérotoxines</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responsables de toxi-infections alimentaires</a:t>
            </a:r>
            <a:r>
              <a:rPr lang="fr-FR" sz="2400" dirty="0" smtClean="0">
                <a:latin typeface="Times New Roman" pitchFamily="18" charset="0"/>
                <a:cs typeface="Times New Roman" pitchFamily="18" charset="0"/>
              </a:rPr>
              <a:t>, 2 à </a:t>
            </a:r>
            <a:r>
              <a:rPr lang="fr-FR" sz="2400" dirty="0">
                <a:latin typeface="Times New Roman" pitchFamily="18" charset="0"/>
                <a:cs typeface="Times New Roman" pitchFamily="18" charset="0"/>
              </a:rPr>
              <a:t>6 heures </a:t>
            </a:r>
            <a:r>
              <a:rPr lang="fr-FR" sz="2400" dirty="0" smtClean="0">
                <a:latin typeface="Times New Roman" pitchFamily="18" charset="0"/>
                <a:cs typeface="Times New Roman" pitchFamily="18" charset="0"/>
              </a:rPr>
              <a:t>après </a:t>
            </a:r>
            <a:r>
              <a:rPr lang="fr-FR" sz="2400" dirty="0">
                <a:latin typeface="Times New Roman" pitchFamily="18" charset="0"/>
                <a:cs typeface="Times New Roman" pitchFamily="18" charset="0"/>
              </a:rPr>
              <a:t>ingestion de l'aliment </a:t>
            </a:r>
            <a:r>
              <a:rPr lang="fr-FR" sz="2400" dirty="0" smtClean="0">
                <a:latin typeface="Times New Roman" pitchFamily="18" charset="0"/>
                <a:cs typeface="Times New Roman" pitchFamily="18" charset="0"/>
              </a:rPr>
              <a:t>contaminé.</a:t>
            </a:r>
          </a:p>
          <a:p>
            <a:pPr marL="0" indent="0" algn="just">
              <a:lnSpc>
                <a:spcPct val="150000"/>
              </a:lnSpc>
              <a:buNone/>
            </a:pP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282345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60000"/>
              </a:lnSpc>
            </a:pPr>
            <a:r>
              <a:rPr lang="fr-FR" dirty="0">
                <a:latin typeface="Times New Roman" pitchFamily="18" charset="0"/>
                <a:cs typeface="Times New Roman" pitchFamily="18" charset="0"/>
              </a:rPr>
              <a:t>Les staphylocoques </a:t>
            </a:r>
            <a:r>
              <a:rPr lang="fr-FR" dirty="0" smtClean="0">
                <a:latin typeface="Times New Roman" pitchFamily="18" charset="0"/>
                <a:cs typeface="Times New Roman" pitchFamily="18" charset="0"/>
              </a:rPr>
              <a:t>à </a:t>
            </a:r>
            <a:r>
              <a:rPr lang="fr-FR" dirty="0" err="1">
                <a:latin typeface="Times New Roman" pitchFamily="18" charset="0"/>
                <a:cs typeface="Times New Roman" pitchFamily="18" charset="0"/>
              </a:rPr>
              <a:t>coagulase</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négative </a:t>
            </a:r>
            <a:r>
              <a:rPr lang="fr-FR" dirty="0">
                <a:latin typeface="Times New Roman" pitchFamily="18" charset="0"/>
                <a:cs typeface="Times New Roman" pitchFamily="18" charset="0"/>
              </a:rPr>
              <a:t>(SCN</a:t>
            </a:r>
            <a:r>
              <a:rPr lang="fr-FR" dirty="0" smtClean="0">
                <a:latin typeface="Times New Roman" pitchFamily="18" charset="0"/>
                <a:cs typeface="Times New Roman" pitchFamily="18" charset="0"/>
              </a:rPr>
              <a:t>), notamment </a:t>
            </a:r>
            <a:r>
              <a:rPr lang="fr-FR" dirty="0">
                <a:latin typeface="Times New Roman" pitchFamily="18" charset="0"/>
                <a:cs typeface="Times New Roman" pitchFamily="18" charset="0"/>
              </a:rPr>
              <a:t>les </a:t>
            </a:r>
            <a:r>
              <a:rPr lang="fr-FR" dirty="0" smtClean="0">
                <a:latin typeface="Times New Roman" pitchFamily="18" charset="0"/>
                <a:cs typeface="Times New Roman" pitchFamily="18" charset="0"/>
              </a:rPr>
              <a:t>espèces </a:t>
            </a:r>
            <a:r>
              <a:rPr lang="fr-FR" b="1" i="1" dirty="0">
                <a:latin typeface="Times New Roman" pitchFamily="18" charset="0"/>
                <a:cs typeface="Times New Roman" pitchFamily="18" charset="0"/>
              </a:rPr>
              <a:t>S. </a:t>
            </a:r>
            <a:r>
              <a:rPr lang="fr-FR" b="1" i="1" dirty="0" err="1">
                <a:latin typeface="Times New Roman" pitchFamily="18" charset="0"/>
                <a:cs typeface="Times New Roman" pitchFamily="18" charset="0"/>
              </a:rPr>
              <a:t>epidermidis</a:t>
            </a:r>
            <a:r>
              <a:rPr lang="fr-FR" i="1" dirty="0" smtClean="0">
                <a:latin typeface="Times New Roman" pitchFamily="18" charset="0"/>
                <a:cs typeface="Times New Roman" pitchFamily="18" charset="0"/>
              </a:rPr>
              <a:t>, </a:t>
            </a:r>
            <a:r>
              <a:rPr lang="fr-FR" b="1" i="1" dirty="0" smtClean="0">
                <a:latin typeface="Times New Roman" pitchFamily="18" charset="0"/>
                <a:cs typeface="Times New Roman" pitchFamily="18" charset="0"/>
              </a:rPr>
              <a:t>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haemolyticus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b="1" i="1" dirty="0">
                <a:latin typeface="Times New Roman" pitchFamily="18" charset="0"/>
                <a:cs typeface="Times New Roman" pitchFamily="18" charset="0"/>
              </a:rPr>
              <a:t>S. </a:t>
            </a:r>
            <a:r>
              <a:rPr lang="fr-FR" b="1" i="1" dirty="0" err="1">
                <a:latin typeface="Times New Roman" pitchFamily="18" charset="0"/>
                <a:cs typeface="Times New Roman" pitchFamily="18" charset="0"/>
              </a:rPr>
              <a:t>saprophyticus</a:t>
            </a:r>
            <a:r>
              <a:rPr lang="fr-FR" b="1" dirty="0">
                <a:latin typeface="Times New Roman" pitchFamily="18" charset="0"/>
                <a:cs typeface="Times New Roman" pitchFamily="18" charset="0"/>
              </a:rPr>
              <a:t>.</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SCN peuvent </a:t>
            </a:r>
            <a:r>
              <a:rPr lang="fr-FR" dirty="0" smtClean="0">
                <a:latin typeface="Times New Roman" pitchFamily="18" charset="0"/>
                <a:cs typeface="Times New Roman" pitchFamily="18" charset="0"/>
              </a:rPr>
              <a:t>être responsables </a:t>
            </a:r>
            <a:r>
              <a:rPr lang="fr-FR" dirty="0">
                <a:latin typeface="Times New Roman" pitchFamily="18" charset="0"/>
                <a:cs typeface="Times New Roman" pitchFamily="18" charset="0"/>
              </a:rPr>
              <a:t>de conjonctivites, d'</a:t>
            </a:r>
            <a:r>
              <a:rPr lang="fr-FR" dirty="0" err="1">
                <a:latin typeface="Times New Roman" pitchFamily="18" charset="0"/>
                <a:cs typeface="Times New Roman" pitchFamily="18" charset="0"/>
              </a:rPr>
              <a:t>endophtalmies</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d'infections cutanées</a:t>
            </a:r>
            <a:r>
              <a:rPr lang="fr-FR" dirty="0">
                <a:latin typeface="Times New Roman" pitchFamily="18" charset="0"/>
                <a:cs typeface="Times New Roman" pitchFamily="18" charset="0"/>
              </a:rPr>
              <a:t>, d'infections urinaires (</a:t>
            </a:r>
            <a:r>
              <a:rPr lang="fr-FR" dirty="0" smtClean="0">
                <a:latin typeface="Times New Roman" pitchFamily="18" charset="0"/>
                <a:cs typeface="Times New Roman" pitchFamily="18" charset="0"/>
              </a:rPr>
              <a:t>essentiellement </a:t>
            </a:r>
            <a:r>
              <a:rPr lang="fr-FR" i="1" dirty="0" smtClean="0">
                <a:latin typeface="Times New Roman" pitchFamily="18" charset="0"/>
                <a:cs typeface="Times New Roman" pitchFamily="18" charset="0"/>
              </a:rPr>
              <a:t>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saprophyticus</a:t>
            </a:r>
            <a:r>
              <a:rPr lang="fr-FR" dirty="0">
                <a:latin typeface="Times New Roman" pitchFamily="18" charset="0"/>
                <a:cs typeface="Times New Roman" pitchFamily="18" charset="0"/>
              </a:rPr>
              <a:t>), d'endocardites, de </a:t>
            </a:r>
            <a:r>
              <a:rPr lang="fr-FR" dirty="0" smtClean="0">
                <a:latin typeface="Times New Roman" pitchFamily="18" charset="0"/>
                <a:cs typeface="Times New Roman" pitchFamily="18" charset="0"/>
              </a:rPr>
              <a:t>péritonites, d'infections osseuses </a:t>
            </a:r>
            <a:r>
              <a:rPr lang="fr-FR" dirty="0">
                <a:latin typeface="Times New Roman" pitchFamily="18" charset="0"/>
                <a:cs typeface="Times New Roman" pitchFamily="18" charset="0"/>
              </a:rPr>
              <a:t>et articulaires, de </a:t>
            </a:r>
            <a:r>
              <a:rPr lang="fr-FR" dirty="0" smtClean="0">
                <a:latin typeface="Times New Roman" pitchFamily="18" charset="0"/>
                <a:cs typeface="Times New Roman" pitchFamily="18" charset="0"/>
              </a:rPr>
              <a:t>méningites </a:t>
            </a:r>
            <a:r>
              <a:rPr lang="fr-FR" dirty="0" err="1">
                <a:latin typeface="Times New Roman" pitchFamily="18" charset="0"/>
                <a:cs typeface="Times New Roman" pitchFamily="18" charset="0"/>
              </a:rPr>
              <a:t>postneurochirurgicales</a:t>
            </a:r>
            <a:r>
              <a:rPr lang="fr-FR" dirty="0" smtClean="0">
                <a:latin typeface="Times New Roman" pitchFamily="18" charset="0"/>
                <a:cs typeface="Times New Roman" pitchFamily="18" charset="0"/>
              </a:rPr>
              <a:t>,  d'infections </a:t>
            </a:r>
            <a:r>
              <a:rPr lang="fr-FR" dirty="0">
                <a:latin typeface="Times New Roman" pitchFamily="18" charset="0"/>
                <a:cs typeface="Times New Roman" pitchFamily="18" charset="0"/>
              </a:rPr>
              <a:t>sur </a:t>
            </a:r>
            <a:r>
              <a:rPr lang="fr-FR" dirty="0" smtClean="0">
                <a:latin typeface="Times New Roman" pitchFamily="18" charset="0"/>
                <a:cs typeface="Times New Roman" pitchFamily="18" charset="0"/>
              </a:rPr>
              <a:t>matériel </a:t>
            </a:r>
            <a:r>
              <a:rPr lang="fr-FR" dirty="0">
                <a:latin typeface="Times New Roman" pitchFamily="18" charset="0"/>
                <a:cs typeface="Times New Roman" pitchFamily="18" charset="0"/>
              </a:rPr>
              <a:t>ou sur valves (</a:t>
            </a:r>
            <a:r>
              <a:rPr lang="fr-FR" dirty="0" smtClean="0">
                <a:latin typeface="Times New Roman" pitchFamily="18" charset="0"/>
                <a:cs typeface="Times New Roman" pitchFamily="18" charset="0"/>
              </a:rPr>
              <a:t>endocardites et méningites), </a:t>
            </a:r>
            <a:r>
              <a:rPr lang="fr-FR" dirty="0">
                <a:latin typeface="Times New Roman" pitchFamily="18" charset="0"/>
                <a:cs typeface="Times New Roman" pitchFamily="18" charset="0"/>
              </a:rPr>
              <a:t>ainsi que de </a:t>
            </a:r>
            <a:r>
              <a:rPr lang="fr-FR" dirty="0" smtClean="0">
                <a:latin typeface="Times New Roman" pitchFamily="18" charset="0"/>
                <a:cs typeface="Times New Roman" pitchFamily="18" charset="0"/>
              </a:rPr>
              <a:t>septicémies </a:t>
            </a:r>
            <a:r>
              <a:rPr lang="fr-FR" dirty="0">
                <a:latin typeface="Times New Roman" pitchFamily="18" charset="0"/>
                <a:cs typeface="Times New Roman" pitchFamily="18" charset="0"/>
              </a:rPr>
              <a:t>dont le point </a:t>
            </a:r>
            <a:r>
              <a:rPr lang="fr-FR" dirty="0" smtClean="0">
                <a:latin typeface="Times New Roman" pitchFamily="18" charset="0"/>
                <a:cs typeface="Times New Roman" pitchFamily="18" charset="0"/>
              </a:rPr>
              <a:t>de départ </a:t>
            </a:r>
            <a:r>
              <a:rPr lang="fr-FR" dirty="0">
                <a:latin typeface="Times New Roman" pitchFamily="18" charset="0"/>
                <a:cs typeface="Times New Roman" pitchFamily="18" charset="0"/>
              </a:rPr>
              <a:t>peut </a:t>
            </a:r>
            <a:r>
              <a:rPr lang="fr-FR" dirty="0" smtClean="0">
                <a:latin typeface="Times New Roman" pitchFamily="18" charset="0"/>
                <a:cs typeface="Times New Roman" pitchFamily="18" charset="0"/>
              </a:rPr>
              <a:t>être </a:t>
            </a:r>
            <a:r>
              <a:rPr lang="fr-FR" dirty="0">
                <a:latin typeface="Times New Roman" pitchFamily="18" charset="0"/>
                <a:cs typeface="Times New Roman" pitchFamily="18" charset="0"/>
              </a:rPr>
              <a:t>un </a:t>
            </a:r>
            <a:r>
              <a:rPr lang="fr-FR" dirty="0" smtClean="0">
                <a:latin typeface="Times New Roman" pitchFamily="18" charset="0"/>
                <a:cs typeface="Times New Roman" pitchFamily="18" charset="0"/>
              </a:rPr>
              <a:t>cathéter.</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314773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just">
              <a:lnSpc>
                <a:spcPct val="150000"/>
              </a:lnSpc>
              <a:buNone/>
            </a:pPr>
            <a:r>
              <a:rPr lang="fr-FR" sz="2400" b="1" dirty="0" smtClean="0">
                <a:latin typeface="Times New Roman" pitchFamily="18" charset="0"/>
                <a:cs typeface="Times New Roman" pitchFamily="18" charset="0"/>
              </a:rPr>
              <a:t>                                       Diagnostic </a:t>
            </a:r>
            <a:r>
              <a:rPr lang="fr-FR" sz="2400" b="1" dirty="0">
                <a:latin typeface="Times New Roman" pitchFamily="18" charset="0"/>
                <a:cs typeface="Times New Roman" pitchFamily="18" charset="0"/>
              </a:rPr>
              <a:t>direct en routine</a:t>
            </a:r>
          </a:p>
          <a:p>
            <a:pPr algn="just">
              <a:lnSpc>
                <a:spcPct val="150000"/>
              </a:lnSpc>
            </a:pPr>
            <a:r>
              <a:rPr lang="fr-FR" sz="2400" b="1" dirty="0">
                <a:latin typeface="Times New Roman" pitchFamily="18" charset="0"/>
                <a:cs typeface="Times New Roman" pitchFamily="18" charset="0"/>
              </a:rPr>
              <a:t>Prélèvements et transport</a:t>
            </a:r>
          </a:p>
          <a:p>
            <a:pPr algn="just">
              <a:lnSpc>
                <a:spcPct val="150000"/>
              </a:lnSpc>
            </a:pPr>
            <a:r>
              <a:rPr lang="fr-FR" sz="2400" dirty="0">
                <a:latin typeface="Times New Roman" pitchFamily="18" charset="0"/>
                <a:cs typeface="Times New Roman" pitchFamily="18" charset="0"/>
              </a:rPr>
              <a:t>Les staphylocoques sont suffisamment </a:t>
            </a:r>
            <a:r>
              <a:rPr lang="fr-FR" sz="2400" dirty="0" smtClean="0">
                <a:latin typeface="Times New Roman" pitchFamily="18" charset="0"/>
                <a:cs typeface="Times New Roman" pitchFamily="18" charset="0"/>
              </a:rPr>
              <a:t>résistants à </a:t>
            </a:r>
            <a:r>
              <a:rPr lang="fr-FR" sz="2400" dirty="0">
                <a:latin typeface="Times New Roman" pitchFamily="18" charset="0"/>
                <a:cs typeface="Times New Roman" pitchFamily="18" charset="0"/>
              </a:rPr>
              <a:t>la </a:t>
            </a:r>
            <a:r>
              <a:rPr lang="fr-FR" sz="2400" dirty="0" smtClean="0">
                <a:latin typeface="Times New Roman" pitchFamily="18" charset="0"/>
                <a:cs typeface="Times New Roman" pitchFamily="18" charset="0"/>
              </a:rPr>
              <a:t>dessiccation et </a:t>
            </a:r>
            <a:r>
              <a:rPr lang="fr-FR" sz="2400" dirty="0">
                <a:latin typeface="Times New Roman" pitchFamily="18" charset="0"/>
                <a:cs typeface="Times New Roman" pitchFamily="18" charset="0"/>
              </a:rPr>
              <a:t>au </a:t>
            </a:r>
            <a:r>
              <a:rPr lang="fr-FR" sz="2400" dirty="0" smtClean="0">
                <a:latin typeface="Times New Roman" pitchFamily="18" charset="0"/>
                <a:cs typeface="Times New Roman" pitchFamily="18" charset="0"/>
              </a:rPr>
              <a:t>refroidissement. </a:t>
            </a:r>
          </a:p>
          <a:p>
            <a:pPr algn="just">
              <a:lnSpc>
                <a:spcPct val="150000"/>
              </a:lnSpc>
            </a:pPr>
            <a:r>
              <a:rPr lang="fr-FR" sz="2400" dirty="0" smtClean="0">
                <a:latin typeface="Times New Roman" pitchFamily="18" charset="0"/>
                <a:cs typeface="Times New Roman" pitchFamily="18" charset="0"/>
              </a:rPr>
              <a:t>Les staphylocoques </a:t>
            </a:r>
            <a:r>
              <a:rPr lang="fr-FR" sz="2400" dirty="0">
                <a:latin typeface="Times New Roman" pitchFamily="18" charset="0"/>
                <a:cs typeface="Times New Roman" pitchFamily="18" charset="0"/>
              </a:rPr>
              <a:t>et notamment </a:t>
            </a:r>
            <a:r>
              <a:rPr lang="fr-FR" sz="2400" b="1" i="1" dirty="0">
                <a:latin typeface="Times New Roman" pitchFamily="18" charset="0"/>
                <a:cs typeface="Times New Roman" pitchFamily="18" charset="0"/>
              </a:rPr>
              <a:t>S. aureus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peuvent cultiver </a:t>
            </a:r>
            <a:r>
              <a:rPr lang="fr-FR" sz="2400" dirty="0" smtClean="0">
                <a:latin typeface="Times New Roman" pitchFamily="18" charset="0"/>
                <a:cs typeface="Times New Roman" pitchFamily="18" charset="0"/>
              </a:rPr>
              <a:t>à partir </a:t>
            </a:r>
            <a:r>
              <a:rPr lang="fr-FR" sz="2400" dirty="0">
                <a:latin typeface="Times New Roman" pitchFamily="18" charset="0"/>
                <a:cs typeface="Times New Roman" pitchFamily="18" charset="0"/>
              </a:rPr>
              <a:t>de n'importe quel </a:t>
            </a:r>
            <a:r>
              <a:rPr lang="fr-FR" sz="2400" dirty="0" smtClean="0">
                <a:latin typeface="Times New Roman" pitchFamily="18" charset="0"/>
                <a:cs typeface="Times New Roman" pitchFamily="18" charset="0"/>
              </a:rPr>
              <a:t>prélèvement. </a:t>
            </a:r>
            <a:r>
              <a:rPr lang="fr-FR" sz="2400" dirty="0">
                <a:latin typeface="Times New Roman" pitchFamily="18" charset="0"/>
                <a:cs typeface="Times New Roman" pitchFamily="18" charset="0"/>
              </a:rPr>
              <a:t>Mais les bonnes </a:t>
            </a:r>
            <a:r>
              <a:rPr lang="fr-FR" sz="2400" dirty="0" smtClean="0">
                <a:latin typeface="Times New Roman" pitchFamily="18" charset="0"/>
                <a:cs typeface="Times New Roman" pitchFamily="18" charset="0"/>
              </a:rPr>
              <a:t>procédures de prélèvements </a:t>
            </a:r>
            <a:r>
              <a:rPr lang="fr-FR" sz="2400" dirty="0">
                <a:latin typeface="Times New Roman" pitchFamily="18" charset="0"/>
                <a:cs typeface="Times New Roman" pitchFamily="18" charset="0"/>
              </a:rPr>
              <a:t>doivent </a:t>
            </a:r>
            <a:r>
              <a:rPr lang="fr-FR" sz="2400" dirty="0" smtClean="0">
                <a:latin typeface="Times New Roman" pitchFamily="18" charset="0"/>
                <a:cs typeface="Times New Roman" pitchFamily="18" charset="0"/>
              </a:rPr>
              <a:t>être </a:t>
            </a:r>
            <a:r>
              <a:rPr lang="fr-FR" sz="2400" dirty="0">
                <a:latin typeface="Times New Roman" pitchFamily="18" charset="0"/>
                <a:cs typeface="Times New Roman" pitchFamily="18" charset="0"/>
              </a:rPr>
              <a:t>strictement </a:t>
            </a:r>
            <a:r>
              <a:rPr lang="fr-FR" sz="2400" dirty="0" smtClean="0">
                <a:latin typeface="Times New Roman" pitchFamily="18" charset="0"/>
                <a:cs typeface="Times New Roman" pitchFamily="18" charset="0"/>
              </a:rPr>
              <a:t>appliquées, notamment </a:t>
            </a:r>
            <a:r>
              <a:rPr lang="fr-FR" sz="2400" dirty="0">
                <a:latin typeface="Times New Roman" pitchFamily="18" charset="0"/>
                <a:cs typeface="Times New Roman" pitchFamily="18" charset="0"/>
              </a:rPr>
              <a:t>en ce qui concerne l'asepsie. </a:t>
            </a:r>
            <a:endParaRPr lang="fr-FR" sz="2400" dirty="0" smtClean="0">
              <a:latin typeface="Times New Roman" pitchFamily="18" charset="0"/>
              <a:cs typeface="Times New Roman" pitchFamily="18" charset="0"/>
            </a:endParaRPr>
          </a:p>
          <a:p>
            <a:pPr algn="just">
              <a:lnSpc>
                <a:spcPct val="150000"/>
              </a:lnSpc>
            </a:pPr>
            <a:r>
              <a:rPr lang="fr-FR" sz="2400" dirty="0" smtClean="0">
                <a:latin typeface="Times New Roman" pitchFamily="18" charset="0"/>
                <a:cs typeface="Times New Roman" pitchFamily="18" charset="0"/>
              </a:rPr>
              <a:t>il </a:t>
            </a:r>
            <a:r>
              <a:rPr lang="fr-FR" sz="2400" dirty="0">
                <a:latin typeface="Times New Roman" pitchFamily="18" charset="0"/>
                <a:cs typeface="Times New Roman" pitchFamily="18" charset="0"/>
              </a:rPr>
              <a:t>faut </a:t>
            </a:r>
            <a:r>
              <a:rPr lang="fr-FR" sz="2400" dirty="0" smtClean="0">
                <a:latin typeface="Times New Roman" pitchFamily="18" charset="0"/>
                <a:cs typeface="Times New Roman" pitchFamily="18" charset="0"/>
              </a:rPr>
              <a:t>tenir compte </a:t>
            </a:r>
            <a:r>
              <a:rPr lang="fr-FR" sz="2400" dirty="0">
                <a:latin typeface="Times New Roman" pitchFamily="18" charset="0"/>
                <a:cs typeface="Times New Roman" pitchFamily="18" charset="0"/>
              </a:rPr>
              <a:t>des risques de contamination des </a:t>
            </a:r>
            <a:r>
              <a:rPr lang="fr-FR" sz="2400" dirty="0" smtClean="0">
                <a:latin typeface="Times New Roman" pitchFamily="18" charset="0"/>
                <a:cs typeface="Times New Roman" pitchFamily="18" charset="0"/>
              </a:rPr>
              <a:t>échantillons du fait </a:t>
            </a:r>
            <a:r>
              <a:rPr lang="fr-FR" sz="2400" dirty="0">
                <a:latin typeface="Times New Roman" pitchFamily="18" charset="0"/>
                <a:cs typeface="Times New Roman" pitchFamily="18" charset="0"/>
              </a:rPr>
              <a:t>de la </a:t>
            </a:r>
            <a:r>
              <a:rPr lang="fr-FR" sz="2400" dirty="0" smtClean="0">
                <a:latin typeface="Times New Roman" pitchFamily="18" charset="0"/>
                <a:cs typeface="Times New Roman" pitchFamily="18" charset="0"/>
              </a:rPr>
              <a:t>présence, </a:t>
            </a:r>
            <a:r>
              <a:rPr lang="fr-FR" sz="2400" dirty="0">
                <a:latin typeface="Times New Roman" pitchFamily="18" charset="0"/>
                <a:cs typeface="Times New Roman" pitchFamily="18" charset="0"/>
              </a:rPr>
              <a:t>au niveau de la peau et des muqueuses</a:t>
            </a:r>
            <a:r>
              <a:rPr lang="fr-FR" sz="2400" dirty="0" smtClean="0">
                <a:latin typeface="Times New Roman" pitchFamily="18" charset="0"/>
                <a:cs typeface="Times New Roman" pitchFamily="18" charset="0"/>
              </a:rPr>
              <a:t>, de </a:t>
            </a:r>
            <a:r>
              <a:rPr lang="fr-FR" sz="2400" dirty="0">
                <a:latin typeface="Times New Roman" pitchFamily="18" charset="0"/>
                <a:cs typeface="Times New Roman" pitchFamily="18" charset="0"/>
              </a:rPr>
              <a:t>flores </a:t>
            </a:r>
            <a:r>
              <a:rPr lang="fr-FR" sz="2400" dirty="0" smtClean="0">
                <a:latin typeface="Times New Roman" pitchFamily="18" charset="0"/>
                <a:cs typeface="Times New Roman" pitchFamily="18" charset="0"/>
              </a:rPr>
              <a:t>hébergeant </a:t>
            </a:r>
            <a:r>
              <a:rPr lang="fr-FR" sz="2400" dirty="0">
                <a:latin typeface="Times New Roman" pitchFamily="18" charset="0"/>
                <a:cs typeface="Times New Roman" pitchFamily="18" charset="0"/>
              </a:rPr>
              <a:t>de nombreux staphylocoques.</a:t>
            </a:r>
          </a:p>
        </p:txBody>
      </p:sp>
    </p:spTree>
    <p:extLst>
      <p:ext uri="{BB962C8B-B14F-4D97-AF65-F5344CB8AC3E}">
        <p14:creationId xmlns:p14="http://schemas.microsoft.com/office/powerpoint/2010/main" val="12209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4797152"/>
          </a:xfrm>
        </p:spPr>
        <p:txBody>
          <a:bodyPr>
            <a:normAutofit/>
          </a:bodyPr>
          <a:lstStyle/>
          <a:p>
            <a:pPr algn="just">
              <a:lnSpc>
                <a:spcPct val="150000"/>
              </a:lnSpc>
            </a:pPr>
            <a:r>
              <a:rPr lang="fr-FR" sz="2800" b="1" dirty="0">
                <a:latin typeface="Times New Roman" pitchFamily="18" charset="0"/>
                <a:cs typeface="Times New Roman" pitchFamily="18" charset="0"/>
              </a:rPr>
              <a:t>Examen direct</a:t>
            </a:r>
          </a:p>
          <a:p>
            <a:pPr algn="just">
              <a:lnSpc>
                <a:spcPct val="150000"/>
              </a:lnSpc>
            </a:pPr>
            <a:r>
              <a:rPr lang="fr-FR" sz="2800" b="1" dirty="0" smtClean="0">
                <a:latin typeface="Times New Roman" pitchFamily="18" charset="0"/>
                <a:cs typeface="Times New Roman" pitchFamily="18" charset="0"/>
              </a:rPr>
              <a:t>coloration </a:t>
            </a:r>
            <a:r>
              <a:rPr lang="fr-FR" sz="2800" b="1" dirty="0">
                <a:latin typeface="Times New Roman" pitchFamily="18" charset="0"/>
                <a:cs typeface="Times New Roman" pitchFamily="18" charset="0"/>
              </a:rPr>
              <a:t>de Gram</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 </a:t>
            </a:r>
            <a:r>
              <a:rPr lang="fr-FR" sz="2800" dirty="0" err="1">
                <a:latin typeface="Times New Roman" pitchFamily="18" charset="0"/>
                <a:cs typeface="Times New Roman" pitchFamily="18" charset="0"/>
              </a:rPr>
              <a:t>cocci</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à </a:t>
            </a:r>
            <a:r>
              <a:rPr lang="fr-FR" sz="2800" dirty="0">
                <a:latin typeface="Times New Roman" pitchFamily="18" charset="0"/>
                <a:cs typeface="Times New Roman" pitchFamily="18" charset="0"/>
              </a:rPr>
              <a:t>Gram positif de 0,8 </a:t>
            </a:r>
            <a:r>
              <a:rPr lang="fr-FR" sz="2800" dirty="0" smtClean="0">
                <a:latin typeface="Times New Roman" pitchFamily="18" charset="0"/>
                <a:cs typeface="Times New Roman" pitchFamily="18" charset="0"/>
              </a:rPr>
              <a:t>à </a:t>
            </a:r>
            <a:r>
              <a:rPr lang="fr-FR" sz="2800" dirty="0">
                <a:latin typeface="Times New Roman" pitchFamily="18" charset="0"/>
                <a:cs typeface="Times New Roman" pitchFamily="18" charset="0"/>
              </a:rPr>
              <a:t>1 </a:t>
            </a:r>
            <a:r>
              <a:rPr lang="el-GR" sz="2800" dirty="0">
                <a:latin typeface="Times New Roman" pitchFamily="18" charset="0"/>
                <a:cs typeface="Times New Roman" pitchFamily="18" charset="0"/>
              </a:rPr>
              <a:t>μ</a:t>
            </a:r>
            <a:r>
              <a:rPr lang="fr-FR" sz="2800" dirty="0">
                <a:latin typeface="Times New Roman" pitchFamily="18" charset="0"/>
                <a:cs typeface="Times New Roman" pitchFamily="18" charset="0"/>
              </a:rPr>
              <a:t>m de </a:t>
            </a:r>
            <a:r>
              <a:rPr lang="fr-FR" sz="2800" dirty="0" smtClean="0">
                <a:latin typeface="Times New Roman" pitchFamily="18" charset="0"/>
                <a:cs typeface="Times New Roman" pitchFamily="18" charset="0"/>
              </a:rPr>
              <a:t>diamètre, </a:t>
            </a:r>
            <a:r>
              <a:rPr lang="fr-FR" sz="2800" b="1" dirty="0" smtClean="0">
                <a:latin typeface="Times New Roman" pitchFamily="18" charset="0"/>
                <a:cs typeface="Times New Roman" pitchFamily="18" charset="0"/>
              </a:rPr>
              <a:t>isolés</a:t>
            </a:r>
            <a:r>
              <a:rPr lang="fr-FR" sz="2800" b="1" dirty="0">
                <a:latin typeface="Times New Roman" pitchFamily="18" charset="0"/>
                <a:cs typeface="Times New Roman" pitchFamily="18" charset="0"/>
              </a:rPr>
              <a:t>, ou en diplocoques, en courtes chainettes ou </a:t>
            </a:r>
            <a:r>
              <a:rPr lang="fr-FR" sz="2800" b="1" dirty="0" smtClean="0">
                <a:latin typeface="Times New Roman" pitchFamily="18" charset="0"/>
                <a:cs typeface="Times New Roman" pitchFamily="18" charset="0"/>
              </a:rPr>
              <a:t>plus classiquement </a:t>
            </a:r>
            <a:r>
              <a:rPr lang="fr-FR" sz="2800" b="1" dirty="0">
                <a:latin typeface="Times New Roman" pitchFamily="18" charset="0"/>
                <a:cs typeface="Times New Roman" pitchFamily="18" charset="0"/>
              </a:rPr>
              <a:t>en amas</a:t>
            </a:r>
            <a:r>
              <a:rPr lang="fr-FR" sz="2800" dirty="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lgn="just">
              <a:lnSpc>
                <a:spcPct val="150000"/>
              </a:lnSpc>
            </a:pPr>
            <a:r>
              <a:rPr lang="fr-FR" sz="2800" dirty="0" smtClean="0">
                <a:latin typeface="Times New Roman" pitchFamily="18" charset="0"/>
                <a:cs typeface="Times New Roman" pitchFamily="18" charset="0"/>
              </a:rPr>
              <a:t>L'aspect en grappe de raisin correspond à </a:t>
            </a:r>
            <a:r>
              <a:rPr lang="fr-FR" sz="2800" dirty="0">
                <a:latin typeface="Times New Roman" pitchFamily="18" charset="0"/>
                <a:cs typeface="Times New Roman" pitchFamily="18" charset="0"/>
              </a:rPr>
              <a:t>la disposition la plus </a:t>
            </a:r>
            <a:r>
              <a:rPr lang="fr-FR" sz="2800" dirty="0" smtClean="0">
                <a:latin typeface="Times New Roman" pitchFamily="18" charset="0"/>
                <a:cs typeface="Times New Roman" pitchFamily="18" charset="0"/>
              </a:rPr>
              <a:t>caractéristique </a:t>
            </a:r>
            <a:r>
              <a:rPr lang="fr-FR" sz="2800" dirty="0">
                <a:latin typeface="Times New Roman" pitchFamily="18" charset="0"/>
                <a:cs typeface="Times New Roman" pitchFamily="18" charset="0"/>
              </a:rPr>
              <a:t>(du grec </a:t>
            </a:r>
            <a:r>
              <a:rPr lang="fr-FR" sz="2800" i="1" dirty="0" err="1">
                <a:latin typeface="Times New Roman" pitchFamily="18" charset="0"/>
                <a:cs typeface="Times New Roman" pitchFamily="18" charset="0"/>
              </a:rPr>
              <a:t>staphylê</a:t>
            </a:r>
            <a:r>
              <a:rPr lang="fr-FR" sz="2800" dirty="0" smtClean="0">
                <a:latin typeface="Times New Roman" pitchFamily="18" charset="0"/>
                <a:cs typeface="Times New Roman" pitchFamily="18" charset="0"/>
              </a:rPr>
              <a:t>, grappe </a:t>
            </a:r>
            <a:r>
              <a:rPr lang="fr-FR" sz="2800" dirty="0">
                <a:latin typeface="Times New Roman" pitchFamily="18" charset="0"/>
                <a:cs typeface="Times New Roman" pitchFamily="18" charset="0"/>
              </a:rPr>
              <a:t>de raisin et </a:t>
            </a:r>
            <a:r>
              <a:rPr lang="fr-FR" sz="2800" i="1" dirty="0" err="1">
                <a:latin typeface="Times New Roman" pitchFamily="18" charset="0"/>
                <a:cs typeface="Times New Roman" pitchFamily="18" charset="0"/>
              </a:rPr>
              <a:t>kokkos</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grain).</a:t>
            </a:r>
            <a:endParaRPr lang="fr-FR"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581128"/>
            <a:ext cx="21383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255466"/>
            <a:ext cx="2714426" cy="183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6239053"/>
            <a:ext cx="8964488" cy="369332"/>
          </a:xfrm>
          <a:prstGeom prst="rect">
            <a:avLst/>
          </a:prstGeom>
        </p:spPr>
        <p:txBody>
          <a:bodyPr wrap="square">
            <a:spAutoFit/>
          </a:bodyPr>
          <a:lstStyle/>
          <a:p>
            <a:r>
              <a:rPr lang="fr-FR" b="1" dirty="0" smtClean="0"/>
              <a:t>Fig.  </a:t>
            </a:r>
            <a:r>
              <a:rPr lang="fr-FR" b="1" dirty="0"/>
              <a:t>A. Gram de </a:t>
            </a:r>
            <a:r>
              <a:rPr lang="fr-FR" b="1" i="1" dirty="0"/>
              <a:t>S. aureus. </a:t>
            </a:r>
            <a:r>
              <a:rPr lang="fr-FR" b="1" dirty="0"/>
              <a:t>B. Staphylocoques en microscopie à balayage.</a:t>
            </a:r>
            <a:endParaRPr lang="fr-FR" dirty="0"/>
          </a:p>
        </p:txBody>
      </p:sp>
    </p:spTree>
    <p:extLst>
      <p:ext uri="{BB962C8B-B14F-4D97-AF65-F5344CB8AC3E}">
        <p14:creationId xmlns:p14="http://schemas.microsoft.com/office/powerpoint/2010/main" val="192403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normAutofit/>
          </a:bodyPr>
          <a:lstStyle/>
          <a:p>
            <a:r>
              <a:rPr lang="fr-FR" sz="2400" b="1" dirty="0">
                <a:latin typeface="Times New Roman" pitchFamily="18" charset="0"/>
                <a:cs typeface="Times New Roman" pitchFamily="18" charset="0"/>
              </a:rPr>
              <a:t>Culture</a:t>
            </a:r>
          </a:p>
          <a:p>
            <a:pPr algn="just">
              <a:lnSpc>
                <a:spcPct val="150000"/>
              </a:lnSpc>
            </a:pPr>
            <a:r>
              <a:rPr lang="fr-FR" sz="2400" dirty="0">
                <a:latin typeface="Times New Roman" pitchFamily="18" charset="0"/>
                <a:cs typeface="Times New Roman" pitchFamily="18" charset="0"/>
              </a:rPr>
              <a:t>Les staphylocoques sont des </a:t>
            </a:r>
            <a:r>
              <a:rPr lang="fr-FR" sz="2400" dirty="0" smtClean="0">
                <a:latin typeface="Times New Roman" pitchFamily="18" charset="0"/>
                <a:cs typeface="Times New Roman" pitchFamily="18" charset="0"/>
              </a:rPr>
              <a:t>bactéries </a:t>
            </a:r>
            <a:r>
              <a:rPr lang="fr-FR" sz="2400" b="1" dirty="0">
                <a:latin typeface="Times New Roman" pitchFamily="18" charset="0"/>
                <a:cs typeface="Times New Roman" pitchFamily="18" charset="0"/>
              </a:rPr>
              <a:t>peu exigeantes</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et peuvent être isolés </a:t>
            </a:r>
            <a:r>
              <a:rPr lang="fr-FR" sz="2400" dirty="0">
                <a:latin typeface="Times New Roman" pitchFamily="18" charset="0"/>
                <a:cs typeface="Times New Roman" pitchFamily="18" charset="0"/>
              </a:rPr>
              <a:t>en </a:t>
            </a:r>
            <a:r>
              <a:rPr lang="fr-FR" sz="2400" b="1" dirty="0">
                <a:latin typeface="Times New Roman" pitchFamily="18" charset="0"/>
                <a:cs typeface="Times New Roman" pitchFamily="18" charset="0"/>
              </a:rPr>
              <a:t>bouillon ou sur milieux </a:t>
            </a:r>
            <a:r>
              <a:rPr lang="fr-FR" sz="2400" b="1" dirty="0" smtClean="0">
                <a:latin typeface="Times New Roman" pitchFamily="18" charset="0"/>
                <a:cs typeface="Times New Roman" pitchFamily="18" charset="0"/>
              </a:rPr>
              <a:t>solides simples</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tels que </a:t>
            </a:r>
            <a:r>
              <a:rPr lang="fr-FR" sz="2400" dirty="0" smtClean="0">
                <a:latin typeface="Times New Roman" pitchFamily="18" charset="0"/>
                <a:cs typeface="Times New Roman" pitchFamily="18" charset="0"/>
              </a:rPr>
              <a:t>géloses </a:t>
            </a:r>
            <a:r>
              <a:rPr lang="fr-FR" sz="2400" dirty="0">
                <a:latin typeface="Times New Roman" pitchFamily="18" charset="0"/>
                <a:cs typeface="Times New Roman" pitchFamily="18" charset="0"/>
              </a:rPr>
              <a:t>ordinaires ou </a:t>
            </a:r>
            <a:r>
              <a:rPr lang="fr-FR" sz="2400" dirty="0" smtClean="0">
                <a:latin typeface="Times New Roman" pitchFamily="18" charset="0"/>
                <a:cs typeface="Times New Roman" pitchFamily="18" charset="0"/>
              </a:rPr>
              <a:t>géloses </a:t>
            </a:r>
            <a:r>
              <a:rPr lang="fr-FR" sz="2400" dirty="0">
                <a:latin typeface="Times New Roman" pitchFamily="18" charset="0"/>
                <a:cs typeface="Times New Roman" pitchFamily="18" charset="0"/>
              </a:rPr>
              <a:t>au sang </a:t>
            </a:r>
            <a:r>
              <a:rPr lang="fr-FR" sz="2400" dirty="0" smtClean="0">
                <a:latin typeface="Times New Roman" pitchFamily="18" charset="0"/>
                <a:cs typeface="Times New Roman" pitchFamily="18" charset="0"/>
              </a:rPr>
              <a:t>à 35–37 </a:t>
            </a:r>
            <a:r>
              <a:rPr lang="fr-FR" sz="2400" dirty="0">
                <a:latin typeface="Times New Roman" pitchFamily="18" charset="0"/>
                <a:cs typeface="Times New Roman" pitchFamily="18" charset="0"/>
              </a:rPr>
              <a:t>°C en </a:t>
            </a:r>
            <a:r>
              <a:rPr lang="fr-FR" sz="2400" dirty="0" smtClean="0">
                <a:latin typeface="Times New Roman" pitchFamily="18" charset="0"/>
                <a:cs typeface="Times New Roman" pitchFamily="18" charset="0"/>
              </a:rPr>
              <a:t>aérobiose. </a:t>
            </a:r>
          </a:p>
          <a:p>
            <a:pPr algn="just">
              <a:lnSpc>
                <a:spcPct val="150000"/>
              </a:lnSpc>
            </a:pPr>
            <a:r>
              <a:rPr lang="fr-FR" sz="2400" dirty="0" smtClean="0">
                <a:latin typeface="Times New Roman" pitchFamily="18" charset="0"/>
                <a:cs typeface="Times New Roman" pitchFamily="18" charset="0"/>
              </a:rPr>
              <a:t>Sur </a:t>
            </a:r>
            <a:r>
              <a:rPr lang="fr-FR" sz="2400" dirty="0">
                <a:latin typeface="Times New Roman" pitchFamily="18" charset="0"/>
                <a:cs typeface="Times New Roman" pitchFamily="18" charset="0"/>
              </a:rPr>
              <a:t>les milieux usuels, les colonies </a:t>
            </a:r>
            <a:r>
              <a:rPr lang="fr-FR" sz="2400" dirty="0" smtClean="0">
                <a:latin typeface="Times New Roman" pitchFamily="18" charset="0"/>
                <a:cs typeface="Times New Roman" pitchFamily="18" charset="0"/>
              </a:rPr>
              <a:t>de staphylocoques</a:t>
            </a:r>
            <a:r>
              <a:rPr lang="fr-FR" sz="2400" dirty="0">
                <a:latin typeface="Times New Roman" pitchFamily="18" charset="0"/>
                <a:cs typeface="Times New Roman" pitchFamily="18" charset="0"/>
              </a:rPr>
              <a:t>, de taille variable (</a:t>
            </a:r>
            <a:r>
              <a:rPr lang="fr-FR" sz="2400">
                <a:latin typeface="Times New Roman" pitchFamily="18" charset="0"/>
                <a:cs typeface="Times New Roman" pitchFamily="18" charset="0"/>
              </a:rPr>
              <a:t>1 </a:t>
            </a:r>
            <a:r>
              <a:rPr lang="fr-FR" sz="2400" smtClean="0">
                <a:latin typeface="Times New Roman" pitchFamily="18" charset="0"/>
                <a:cs typeface="Times New Roman" pitchFamily="18" charset="0"/>
              </a:rPr>
              <a:t>à </a:t>
            </a:r>
            <a:r>
              <a:rPr lang="fr-FR" sz="2400" dirty="0">
                <a:latin typeface="Times New Roman" pitchFamily="18" charset="0"/>
                <a:cs typeface="Times New Roman" pitchFamily="18" charset="0"/>
              </a:rPr>
              <a:t>3 mm </a:t>
            </a:r>
            <a:r>
              <a:rPr lang="fr-FR" sz="2400" dirty="0" smtClean="0">
                <a:latin typeface="Times New Roman" pitchFamily="18" charset="0"/>
                <a:cs typeface="Times New Roman" pitchFamily="18" charset="0"/>
              </a:rPr>
              <a:t>après </a:t>
            </a:r>
            <a:r>
              <a:rPr lang="fr-FR" sz="2400" dirty="0">
                <a:latin typeface="Times New Roman" pitchFamily="18" charset="0"/>
                <a:cs typeface="Times New Roman" pitchFamily="18" charset="0"/>
              </a:rPr>
              <a:t>24 </a:t>
            </a:r>
            <a:r>
              <a:rPr lang="fr-FR" sz="2400" dirty="0" smtClean="0">
                <a:latin typeface="Times New Roman" pitchFamily="18" charset="0"/>
                <a:cs typeface="Times New Roman" pitchFamily="18" charset="0"/>
              </a:rPr>
              <a:t>heures d'incubation</a:t>
            </a:r>
            <a:r>
              <a:rPr lang="fr-FR" sz="2400" dirty="0">
                <a:latin typeface="Times New Roman" pitchFamily="18" charset="0"/>
                <a:cs typeface="Times New Roman" pitchFamily="18" charset="0"/>
              </a:rPr>
              <a:t>) sont circulaires, opaques, </a:t>
            </a:r>
            <a:r>
              <a:rPr lang="fr-FR" sz="2400" dirty="0" smtClean="0">
                <a:latin typeface="Times New Roman" pitchFamily="18" charset="0"/>
                <a:cs typeface="Times New Roman" pitchFamily="18" charset="0"/>
              </a:rPr>
              <a:t>légèrement bombées ou </a:t>
            </a:r>
            <a:r>
              <a:rPr lang="fr-FR" sz="2400" dirty="0">
                <a:latin typeface="Times New Roman" pitchFamily="18" charset="0"/>
                <a:cs typeface="Times New Roman" pitchFamily="18" charset="0"/>
              </a:rPr>
              <a:t>aplaties (Fig. 4</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789040"/>
            <a:ext cx="2714426" cy="203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08112" y="5879013"/>
            <a:ext cx="8135888" cy="646331"/>
          </a:xfrm>
          <a:prstGeom prst="rect">
            <a:avLst/>
          </a:prstGeom>
        </p:spPr>
        <p:txBody>
          <a:bodyPr wrap="square">
            <a:spAutoFit/>
          </a:bodyPr>
          <a:lstStyle/>
          <a:p>
            <a:r>
              <a:rPr lang="fr-FR" b="1" dirty="0"/>
              <a:t>Fig. </a:t>
            </a:r>
            <a:r>
              <a:rPr lang="fr-FR" b="1" dirty="0" smtClean="0"/>
              <a:t> </a:t>
            </a:r>
            <a:r>
              <a:rPr lang="fr-FR" b="1" dirty="0"/>
              <a:t>Isolement sur gélose Columbia à 5 % de sang de mouton.</a:t>
            </a:r>
          </a:p>
          <a:p>
            <a:r>
              <a:rPr lang="fr-FR" b="1" dirty="0"/>
              <a:t>A. </a:t>
            </a:r>
            <a:r>
              <a:rPr lang="fr-FR" i="1" dirty="0" err="1"/>
              <a:t>Micrococcus</a:t>
            </a:r>
            <a:r>
              <a:rPr lang="fr-FR" i="1" dirty="0"/>
              <a:t> </a:t>
            </a:r>
            <a:r>
              <a:rPr lang="fr-FR" i="1" dirty="0" err="1"/>
              <a:t>luteus</a:t>
            </a:r>
            <a:r>
              <a:rPr lang="fr-FR" dirty="0"/>
              <a:t>. </a:t>
            </a:r>
            <a:r>
              <a:rPr lang="fr-FR" b="1" dirty="0"/>
              <a:t>B. </a:t>
            </a:r>
            <a:r>
              <a:rPr lang="fr-FR" i="1" dirty="0"/>
              <a:t>Staphylococcus aureus. </a:t>
            </a:r>
            <a:r>
              <a:rPr lang="fr-FR" b="1" dirty="0"/>
              <a:t>C. </a:t>
            </a:r>
            <a:r>
              <a:rPr lang="fr-FR" i="1" dirty="0" smtClean="0"/>
              <a:t>Staphylococcus </a:t>
            </a:r>
            <a:r>
              <a:rPr lang="fr-FR" i="1" dirty="0" err="1" smtClean="0"/>
              <a:t>epidermidis</a:t>
            </a:r>
            <a:r>
              <a:rPr lang="fr-FR" i="1" dirty="0"/>
              <a:t>.</a:t>
            </a:r>
            <a:endParaRPr lang="fr-FR" dirty="0"/>
          </a:p>
        </p:txBody>
      </p:sp>
    </p:spTree>
    <p:extLst>
      <p:ext uri="{BB962C8B-B14F-4D97-AF65-F5344CB8AC3E}">
        <p14:creationId xmlns:p14="http://schemas.microsoft.com/office/powerpoint/2010/main" val="81123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lnSpc>
                <a:spcPct val="170000"/>
              </a:lnSpc>
            </a:pPr>
            <a:r>
              <a:rPr lang="fr-FR" dirty="0">
                <a:latin typeface="Times New Roman" pitchFamily="18" charset="0"/>
                <a:cs typeface="Times New Roman" pitchFamily="18" charset="0"/>
              </a:rPr>
              <a:t>Sur </a:t>
            </a:r>
            <a:r>
              <a:rPr lang="fr-FR" dirty="0" smtClean="0">
                <a:latin typeface="Times New Roman" pitchFamily="18" charset="0"/>
                <a:cs typeface="Times New Roman" pitchFamily="18" charset="0"/>
              </a:rPr>
              <a:t>gélose </a:t>
            </a:r>
            <a:r>
              <a:rPr lang="fr-FR" dirty="0">
                <a:latin typeface="Times New Roman" pitchFamily="18" charset="0"/>
                <a:cs typeface="Times New Roman" pitchFamily="18" charset="0"/>
              </a:rPr>
              <a:t>au sang, les souches ≪ typiques </a:t>
            </a:r>
            <a:r>
              <a:rPr lang="fr-FR" dirty="0" smtClean="0">
                <a:latin typeface="Times New Roman" pitchFamily="18" charset="0"/>
                <a:cs typeface="Times New Roman" pitchFamily="18" charset="0"/>
              </a:rPr>
              <a:t>≫ de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peuvent produire des colonies de couleur </a:t>
            </a:r>
            <a:r>
              <a:rPr lang="fr-FR" dirty="0" smtClean="0">
                <a:latin typeface="Times New Roman" pitchFamily="18" charset="0"/>
                <a:cs typeface="Times New Roman" pitchFamily="18" charset="0"/>
              </a:rPr>
              <a:t>jaune doré, entourées </a:t>
            </a:r>
            <a:r>
              <a:rPr lang="fr-FR" dirty="0">
                <a:latin typeface="Times New Roman" pitchFamily="18" charset="0"/>
                <a:cs typeface="Times New Roman" pitchFamily="18" charset="0"/>
              </a:rPr>
              <a:t>d'une </a:t>
            </a:r>
            <a:r>
              <a:rPr lang="fr-FR" dirty="0" smtClean="0">
                <a:latin typeface="Times New Roman" pitchFamily="18" charset="0"/>
                <a:cs typeface="Times New Roman" pitchFamily="18" charset="0"/>
              </a:rPr>
              <a:t>hémolyse β. </a:t>
            </a:r>
          </a:p>
          <a:p>
            <a:pPr algn="just">
              <a:lnSpc>
                <a:spcPct val="170000"/>
              </a:lnSpc>
            </a:pPr>
            <a:r>
              <a:rPr lang="fr-FR" dirty="0" smtClean="0">
                <a:latin typeface="Times New Roman" pitchFamily="18" charset="0"/>
                <a:cs typeface="Times New Roman" pitchFamily="18" charset="0"/>
              </a:rPr>
              <a:t>Certains </a:t>
            </a:r>
            <a:r>
              <a:rPr lang="fr-FR" dirty="0">
                <a:latin typeface="Times New Roman" pitchFamily="18" charset="0"/>
                <a:cs typeface="Times New Roman" pitchFamily="18" charset="0"/>
              </a:rPr>
              <a:t>milieux de culture peuvent </a:t>
            </a:r>
            <a:r>
              <a:rPr lang="fr-FR" dirty="0" smtClean="0">
                <a:latin typeface="Times New Roman" pitchFamily="18" charset="0"/>
                <a:cs typeface="Times New Roman" pitchFamily="18" charset="0"/>
              </a:rPr>
              <a:t>être utilisés </a:t>
            </a:r>
            <a:r>
              <a:rPr lang="fr-FR" dirty="0">
                <a:latin typeface="Times New Roman" pitchFamily="18" charset="0"/>
                <a:cs typeface="Times New Roman" pitchFamily="18" charset="0"/>
              </a:rPr>
              <a:t>soit </a:t>
            </a:r>
            <a:r>
              <a:rPr lang="fr-FR" dirty="0" smtClean="0">
                <a:latin typeface="Times New Roman" pitchFamily="18" charset="0"/>
                <a:cs typeface="Times New Roman" pitchFamily="18" charset="0"/>
              </a:rPr>
              <a:t>dans un </a:t>
            </a:r>
            <a:r>
              <a:rPr lang="fr-FR" dirty="0">
                <a:latin typeface="Times New Roman" pitchFamily="18" charset="0"/>
                <a:cs typeface="Times New Roman" pitchFamily="18" charset="0"/>
              </a:rPr>
              <a:t>but </a:t>
            </a:r>
            <a:r>
              <a:rPr lang="fr-FR" dirty="0" smtClean="0">
                <a:latin typeface="Times New Roman" pitchFamily="18" charset="0"/>
                <a:cs typeface="Times New Roman" pitchFamily="18" charset="0"/>
              </a:rPr>
              <a:t>sélectif, </a:t>
            </a:r>
            <a:r>
              <a:rPr lang="fr-FR" dirty="0">
                <a:latin typeface="Times New Roman" pitchFamily="18" charset="0"/>
                <a:cs typeface="Times New Roman" pitchFamily="18" charset="0"/>
              </a:rPr>
              <a:t>soit dans un but d'identification directe. </a:t>
            </a:r>
            <a:r>
              <a:rPr lang="fr-FR" dirty="0" smtClean="0">
                <a:latin typeface="Times New Roman" pitchFamily="18" charset="0"/>
                <a:cs typeface="Times New Roman" pitchFamily="18" charset="0"/>
              </a:rPr>
              <a:t>On retrouve </a:t>
            </a:r>
            <a:r>
              <a:rPr lang="fr-FR" dirty="0">
                <a:latin typeface="Times New Roman" pitchFamily="18" charset="0"/>
                <a:cs typeface="Times New Roman" pitchFamily="18" charset="0"/>
              </a:rPr>
              <a:t>notamment :</a:t>
            </a:r>
          </a:p>
          <a:p>
            <a:pPr marL="0" indent="0" algn="just">
              <a:lnSpc>
                <a:spcPct val="17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les milieux gélosés sélectifs Columbia </a:t>
            </a:r>
            <a:r>
              <a:rPr lang="fr-FR" dirty="0" smtClean="0">
                <a:latin typeface="Times New Roman" pitchFamily="18" charset="0"/>
                <a:cs typeface="Times New Roman" pitchFamily="18" charset="0"/>
              </a:rPr>
              <a:t>additionnés d'antibiotiques </a:t>
            </a:r>
            <a:r>
              <a:rPr lang="fr-FR" b="1" dirty="0">
                <a:latin typeface="Times New Roman" pitchFamily="18" charset="0"/>
                <a:cs typeface="Times New Roman" pitchFamily="18" charset="0"/>
              </a:rPr>
              <a:t>CNA </a:t>
            </a:r>
            <a:r>
              <a:rPr lang="fr-FR" dirty="0">
                <a:latin typeface="Times New Roman" pitchFamily="18" charset="0"/>
                <a:cs typeface="Times New Roman" pitchFamily="18" charset="0"/>
              </a:rPr>
              <a:t>(colistine et acide </a:t>
            </a:r>
            <a:r>
              <a:rPr lang="fr-FR" dirty="0" err="1">
                <a:latin typeface="Times New Roman" pitchFamily="18" charset="0"/>
                <a:cs typeface="Times New Roman" pitchFamily="18" charset="0"/>
              </a:rPr>
              <a:t>nalidixique</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ou  </a:t>
            </a:r>
            <a:r>
              <a:rPr lang="fr-FR" b="1" dirty="0" smtClean="0">
                <a:latin typeface="Times New Roman" pitchFamily="18" charset="0"/>
                <a:cs typeface="Times New Roman" pitchFamily="18" charset="0"/>
              </a:rPr>
              <a:t>CAP </a:t>
            </a:r>
            <a:r>
              <a:rPr lang="fr-FR" dirty="0" smtClean="0">
                <a:latin typeface="Times New Roman" pitchFamily="18" charset="0"/>
                <a:cs typeface="Times New Roman" pitchFamily="18" charset="0"/>
              </a:rPr>
              <a:t>(colistine et aztreonam) qui permettent d'inhiber la croissance des bactéries </a:t>
            </a:r>
            <a:r>
              <a:rPr lang="fr-FR" dirty="0">
                <a:latin typeface="Times New Roman" pitchFamily="18" charset="0"/>
                <a:cs typeface="Times New Roman" pitchFamily="18" charset="0"/>
              </a:rPr>
              <a:t>à</a:t>
            </a:r>
            <a:r>
              <a:rPr lang="fr-FR" dirty="0" smtClean="0">
                <a:latin typeface="Times New Roman" pitchFamily="18" charset="0"/>
                <a:cs typeface="Times New Roman" pitchFamily="18" charset="0"/>
              </a:rPr>
              <a:t> Gram négatif, et ainsi de sélectionner les bactéries </a:t>
            </a:r>
            <a:r>
              <a:rPr lang="fr-FR" dirty="0">
                <a:latin typeface="Times New Roman" pitchFamily="18" charset="0"/>
                <a:cs typeface="Times New Roman" pitchFamily="18" charset="0"/>
              </a:rPr>
              <a:t>à</a:t>
            </a:r>
            <a:r>
              <a:rPr lang="fr-FR" dirty="0" smtClean="0">
                <a:latin typeface="Times New Roman" pitchFamily="18" charset="0"/>
                <a:cs typeface="Times New Roman" pitchFamily="18" charset="0"/>
              </a:rPr>
              <a:t> Gram positif dans un prélèvement </a:t>
            </a:r>
            <a:r>
              <a:rPr lang="fr-FR" dirty="0" err="1" smtClean="0">
                <a:latin typeface="Times New Roman" pitchFamily="18" charset="0"/>
                <a:cs typeface="Times New Roman" pitchFamily="18" charset="0"/>
              </a:rPr>
              <a:t>polymicrobien</a:t>
            </a:r>
            <a:r>
              <a:rPr lang="fr-FR" dirty="0" smtClean="0">
                <a:latin typeface="Times New Roman" pitchFamily="18" charset="0"/>
                <a:cs typeface="Times New Roman" pitchFamily="18" charset="0"/>
              </a:rPr>
              <a:t> ;</a:t>
            </a:r>
          </a:p>
          <a:p>
            <a:pPr marL="0" indent="0" algn="just">
              <a:lnSpc>
                <a:spcPct val="170000"/>
              </a:lnSpc>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01145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just">
              <a:lnSpc>
                <a:spcPct val="170000"/>
              </a:lnSpc>
              <a:buNone/>
            </a:pPr>
            <a:r>
              <a:rPr lang="fr-FR" dirty="0" smtClean="0">
                <a:latin typeface="Times New Roman" pitchFamily="18" charset="0"/>
                <a:cs typeface="Times New Roman" pitchFamily="18" charset="0"/>
              </a:rPr>
              <a:t>■ </a:t>
            </a:r>
            <a:r>
              <a:rPr lang="fr-FR" b="1" dirty="0">
                <a:latin typeface="Times New Roman" pitchFamily="18" charset="0"/>
                <a:cs typeface="Times New Roman" pitchFamily="18" charset="0"/>
              </a:rPr>
              <a:t>le milieu sélectif de Chapman</a:t>
            </a:r>
            <a:r>
              <a:rPr lang="fr-FR" dirty="0">
                <a:latin typeface="Times New Roman" pitchFamily="18" charset="0"/>
                <a:cs typeface="Times New Roman" pitchFamily="18" charset="0"/>
              </a:rPr>
              <a:t>, milieu </a:t>
            </a:r>
            <a:r>
              <a:rPr lang="fr-FR" dirty="0" smtClean="0">
                <a:latin typeface="Times New Roman" pitchFamily="18" charset="0"/>
                <a:cs typeface="Times New Roman" pitchFamily="18" charset="0"/>
              </a:rPr>
              <a:t>gélosé </a:t>
            </a:r>
            <a:r>
              <a:rPr lang="fr-FR" dirty="0" err="1" smtClean="0">
                <a:latin typeface="Times New Roman" pitchFamily="18" charset="0"/>
                <a:cs typeface="Times New Roman" pitchFamily="18" charset="0"/>
              </a:rPr>
              <a:t>hypersalé</a:t>
            </a:r>
            <a:r>
              <a:rPr lang="fr-FR"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NaCl</a:t>
            </a:r>
            <a:r>
              <a:rPr lang="fr-FR" b="1" dirty="0" smtClean="0">
                <a:latin typeface="Times New Roman" pitchFamily="18" charset="0"/>
                <a:cs typeface="Times New Roman" pitchFamily="18" charset="0"/>
              </a:rPr>
              <a:t> 75g/l</a:t>
            </a:r>
            <a:r>
              <a:rPr lang="fr-FR" dirty="0" smtClean="0">
                <a:latin typeface="Times New Roman" pitchFamily="18" charset="0"/>
                <a:cs typeface="Times New Roman" pitchFamily="18" charset="0"/>
              </a:rPr>
              <a:t>) contenant </a:t>
            </a:r>
            <a:r>
              <a:rPr lang="fr-FR" dirty="0">
                <a:latin typeface="Times New Roman" pitchFamily="18" charset="0"/>
                <a:cs typeface="Times New Roman" pitchFamily="18" charset="0"/>
              </a:rPr>
              <a:t>du </a:t>
            </a:r>
            <a:r>
              <a:rPr lang="fr-FR" b="1" dirty="0">
                <a:latin typeface="Times New Roman" pitchFamily="18" charset="0"/>
                <a:cs typeface="Times New Roman" pitchFamily="18" charset="0"/>
              </a:rPr>
              <a:t>mannitol</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destiné à </a:t>
            </a:r>
            <a:r>
              <a:rPr lang="fr-FR" dirty="0">
                <a:latin typeface="Times New Roman" pitchFamily="18" charset="0"/>
                <a:cs typeface="Times New Roman" pitchFamily="18" charset="0"/>
              </a:rPr>
              <a:t>identifier les colonies </a:t>
            </a:r>
            <a:r>
              <a:rPr lang="fr-FR" dirty="0" smtClean="0">
                <a:latin typeface="Times New Roman" pitchFamily="18" charset="0"/>
                <a:cs typeface="Times New Roman" pitchFamily="18" charset="0"/>
              </a:rPr>
              <a:t>de </a:t>
            </a:r>
            <a:r>
              <a:rPr lang="fr-FR" i="1" dirty="0" smtClean="0">
                <a:latin typeface="Times New Roman" pitchFamily="18" charset="0"/>
                <a:cs typeface="Times New Roman" pitchFamily="18" charset="0"/>
              </a:rPr>
              <a:t>S</a:t>
            </a:r>
            <a:r>
              <a:rPr lang="fr-FR" i="1" dirty="0">
                <a:latin typeface="Times New Roman" pitchFamily="18" charset="0"/>
                <a:cs typeface="Times New Roman" pitchFamily="18" charset="0"/>
              </a:rPr>
              <a:t>. aureus </a:t>
            </a:r>
            <a:r>
              <a:rPr lang="fr-FR" dirty="0">
                <a:latin typeface="Times New Roman" pitchFamily="18" charset="0"/>
                <a:cs typeface="Times New Roman" pitchFamily="18" charset="0"/>
              </a:rPr>
              <a:t>par </a:t>
            </a:r>
            <a:r>
              <a:rPr lang="fr-FR" dirty="0" smtClean="0">
                <a:latin typeface="Times New Roman" pitchFamily="18" charset="0"/>
                <a:cs typeface="Times New Roman" pitchFamily="18" charset="0"/>
              </a:rPr>
              <a:t>présence </a:t>
            </a:r>
            <a:r>
              <a:rPr lang="fr-FR" dirty="0">
                <a:latin typeface="Times New Roman" pitchFamily="18" charset="0"/>
                <a:cs typeface="Times New Roman" pitchFamily="18" charset="0"/>
              </a:rPr>
              <a:t>d'un halo </a:t>
            </a:r>
            <a:r>
              <a:rPr lang="fr-FR" dirty="0" smtClean="0">
                <a:latin typeface="Times New Roman" pitchFamily="18" charset="0"/>
                <a:cs typeface="Times New Roman" pitchFamily="18" charset="0"/>
              </a:rPr>
              <a:t>jaune;</a:t>
            </a:r>
            <a:endParaRPr lang="fr-FR" dirty="0">
              <a:latin typeface="Times New Roman" pitchFamily="18" charset="0"/>
              <a:cs typeface="Times New Roman" pitchFamily="18" charset="0"/>
            </a:endParaRPr>
          </a:p>
          <a:p>
            <a:pPr marL="0" indent="0" algn="just">
              <a:lnSpc>
                <a:spcPct val="170000"/>
              </a:lnSpc>
              <a:buNone/>
            </a:pPr>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05064"/>
            <a:ext cx="4114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634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5016" cy="6126163"/>
          </a:xfrm>
        </p:spPr>
        <p:txBody>
          <a:bodyPr>
            <a:normAutofit fontScale="70000" lnSpcReduction="20000"/>
          </a:bodyPr>
          <a:lstStyle/>
          <a:p>
            <a:pPr marL="0" indent="0" algn="just">
              <a:lnSpc>
                <a:spcPct val="17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L</a:t>
            </a:r>
            <a:r>
              <a:rPr lang="fr-FR" b="1" dirty="0" smtClean="0">
                <a:latin typeface="Times New Roman" pitchFamily="18" charset="0"/>
                <a:cs typeface="Times New Roman" pitchFamily="18" charset="0"/>
              </a:rPr>
              <a:t>es </a:t>
            </a:r>
            <a:r>
              <a:rPr lang="fr-FR" b="1" dirty="0">
                <a:latin typeface="Times New Roman" pitchFamily="18" charset="0"/>
                <a:cs typeface="Times New Roman" pitchFamily="18" charset="0"/>
              </a:rPr>
              <a:t>milieux chromogènes </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différents </a:t>
            </a:r>
            <a:r>
              <a:rPr lang="fr-FR" dirty="0">
                <a:latin typeface="Times New Roman" pitchFamily="18" charset="0"/>
                <a:cs typeface="Times New Roman" pitchFamily="18" charset="0"/>
              </a:rPr>
              <a:t>milieux chromogènes proposent l'identification directe de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(plus ou moins associé à la détection de la résistance à la </a:t>
            </a:r>
            <a:r>
              <a:rPr lang="fr-FR" dirty="0" err="1" smtClean="0">
                <a:latin typeface="Times New Roman" pitchFamily="18" charset="0"/>
                <a:cs typeface="Times New Roman" pitchFamily="18" charset="0"/>
              </a:rPr>
              <a:t>méticilline</a:t>
            </a:r>
            <a:r>
              <a:rPr lang="fr-FR" dirty="0">
                <a:latin typeface="Times New Roman" pitchFamily="18" charset="0"/>
                <a:cs typeface="Times New Roman" pitchFamily="18" charset="0"/>
              </a:rPr>
              <a:t>) en fonction de la couleur des colonies </a:t>
            </a:r>
            <a:r>
              <a:rPr lang="fr-FR" dirty="0" smtClean="0">
                <a:latin typeface="Times New Roman" pitchFamily="18" charset="0"/>
                <a:cs typeface="Times New Roman" pitchFamily="18" charset="0"/>
              </a:rPr>
              <a:t>obtenues.</a:t>
            </a:r>
            <a:endParaRPr lang="fr-FR" dirty="0">
              <a:latin typeface="Times New Roman" pitchFamily="18" charset="0"/>
              <a:cs typeface="Times New Roman" pitchFamily="18" charset="0"/>
            </a:endParaRPr>
          </a:p>
          <a:p>
            <a:pPr marL="0" indent="0" algn="just">
              <a:lnSpc>
                <a:spcPct val="170000"/>
              </a:lnSpc>
              <a:buNone/>
            </a:pPr>
            <a:r>
              <a:rPr lang="fr-FR" dirty="0">
                <a:latin typeface="Times New Roman" pitchFamily="18" charset="0"/>
                <a:cs typeface="Times New Roman" pitchFamily="18" charset="0"/>
              </a:rPr>
              <a:t>Sont actuellement </a:t>
            </a:r>
            <a:r>
              <a:rPr lang="fr-FR" dirty="0" smtClean="0">
                <a:latin typeface="Times New Roman" pitchFamily="18" charset="0"/>
                <a:cs typeface="Times New Roman" pitchFamily="18" charset="0"/>
              </a:rPr>
              <a:t>commercialisés </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Brilliance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Staph</a:t>
            </a:r>
            <a:r>
              <a:rPr lang="fr-FR" dirty="0">
                <a:latin typeface="Times New Roman" pitchFamily="18" charset="0"/>
                <a:cs typeface="Times New Roman" pitchFamily="18" charset="0"/>
              </a:rPr>
              <a:t> 24R (</a:t>
            </a:r>
            <a:r>
              <a:rPr lang="fr-FR" dirty="0" err="1">
                <a:latin typeface="Times New Roman" pitchFamily="18" charset="0"/>
                <a:cs typeface="Times New Roman" pitchFamily="18" charset="0"/>
              </a:rPr>
              <a:t>Oxoid</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a:t>
            </a:r>
          </a:p>
          <a:p>
            <a:pPr marL="0" indent="0" algn="just">
              <a:lnSpc>
                <a:spcPct val="170000"/>
              </a:lnSpc>
              <a:buNone/>
            </a:pPr>
            <a:endParaRPr lang="fr-FR" dirty="0">
              <a:latin typeface="Times New Roman" pitchFamily="18" charset="0"/>
              <a:cs typeface="Times New Roman" pitchFamily="18" charset="0"/>
            </a:endParaRPr>
          </a:p>
          <a:p>
            <a:pPr algn="just">
              <a:lnSpc>
                <a:spcPct val="170000"/>
              </a:lnSpc>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ChromIDR</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(SAID) (</a:t>
            </a:r>
            <a:r>
              <a:rPr lang="fr-FR" dirty="0" err="1">
                <a:latin typeface="Times New Roman" pitchFamily="18" charset="0"/>
                <a:cs typeface="Times New Roman" pitchFamily="18" charset="0"/>
              </a:rPr>
              <a:t>bioMerieux</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CHROMagarR</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Staph</a:t>
            </a:r>
            <a:r>
              <a:rPr lang="fr-FR" i="1" dirty="0">
                <a:latin typeface="Times New Roman" pitchFamily="18" charset="0"/>
                <a:cs typeface="Times New Roman" pitchFamily="18" charset="0"/>
              </a:rPr>
              <a:t> aureus </a:t>
            </a:r>
            <a:r>
              <a:rPr lang="fr-FR" dirty="0">
                <a:latin typeface="Times New Roman" pitchFamily="18" charset="0"/>
                <a:cs typeface="Times New Roman" pitchFamily="18" charset="0"/>
              </a:rPr>
              <a:t>(</a:t>
            </a:r>
            <a:r>
              <a:rPr lang="fr-FR" dirty="0" err="1">
                <a:latin typeface="Times New Roman" pitchFamily="18" charset="0"/>
                <a:cs typeface="Times New Roman" pitchFamily="18" charset="0"/>
              </a:rPr>
              <a:t>CHROMagar</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 BBL </a:t>
            </a:r>
            <a:r>
              <a:rPr lang="fr-FR" dirty="0" err="1">
                <a:latin typeface="Times New Roman" pitchFamily="18" charset="0"/>
                <a:cs typeface="Times New Roman" pitchFamily="18" charset="0"/>
              </a:rPr>
              <a:t>CHROMagarR</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Staph</a:t>
            </a:r>
            <a:r>
              <a:rPr lang="fr-FR" i="1" dirty="0">
                <a:latin typeface="Times New Roman" pitchFamily="18" charset="0"/>
                <a:cs typeface="Times New Roman" pitchFamily="18" charset="0"/>
              </a:rPr>
              <a:t> aureus </a:t>
            </a:r>
          </a:p>
          <a:p>
            <a:pPr marL="0" indent="0" algn="just">
              <a:lnSpc>
                <a:spcPct val="170000"/>
              </a:lnSpc>
              <a:buNone/>
            </a:pPr>
            <a:r>
              <a:rPr lang="fr-FR" dirty="0">
                <a:latin typeface="Times New Roman" pitchFamily="18" charset="0"/>
                <a:cs typeface="Times New Roman" pitchFamily="18" charset="0"/>
              </a:rPr>
              <a:t>(BD Diagnostics</a:t>
            </a:r>
            <a:r>
              <a:rPr lang="fr-FR" dirty="0" smtClean="0">
                <a:latin typeface="Times New Roman" pitchFamily="18" charset="0"/>
                <a:cs typeface="Times New Roman" pitchFamily="18" charset="0"/>
              </a:rPr>
              <a:t>).</a:t>
            </a:r>
            <a:endParaRPr lang="fr-FR" dirty="0"/>
          </a:p>
        </p:txBody>
      </p:sp>
      <p:pic>
        <p:nvPicPr>
          <p:cNvPr id="6" name="Image 5" descr="Oxoid Brilliance Staph 24 Agar"/>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16832"/>
            <a:ext cx="1657851" cy="1372612"/>
          </a:xfrm>
          <a:prstGeom prst="rect">
            <a:avLst/>
          </a:prstGeom>
          <a:noFill/>
          <a:ln>
            <a:noFill/>
          </a:ln>
        </p:spPr>
      </p:pic>
      <p:pic>
        <p:nvPicPr>
          <p:cNvPr id="7" name="Image 6" descr="C:\Users\meriam\Desktop\index.jpg"/>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572690"/>
            <a:ext cx="1572443" cy="1433508"/>
          </a:xfrm>
          <a:prstGeom prst="rect">
            <a:avLst/>
          </a:prstGeom>
          <a:noFill/>
          <a:ln>
            <a:noFill/>
          </a:ln>
        </p:spPr>
      </p:pic>
      <p:pic>
        <p:nvPicPr>
          <p:cNvPr id="1026" name="Picture 2" descr="C:\Users\meriam\Desktop\000035-237x2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229200"/>
            <a:ext cx="1344737" cy="134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761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9036496" cy="3194721"/>
          </a:xfrm>
          <a:prstGeom prst="rect">
            <a:avLst/>
          </a:prstGeom>
        </p:spPr>
        <p:txBody>
          <a:bodyPr wrap="square">
            <a:spAutoFit/>
          </a:bodyPr>
          <a:lstStyle/>
          <a:p>
            <a:pPr>
              <a:lnSpc>
                <a:spcPct val="90000"/>
              </a:lnSpc>
              <a:buFontTx/>
              <a:buChar char="-"/>
            </a:pPr>
            <a:r>
              <a:rPr lang="fr-FR" sz="3200" u="sng" dirty="0">
                <a:latin typeface="Times New Roman" pitchFamily="18" charset="0"/>
                <a:cs typeface="Times New Roman" pitchFamily="18" charset="0"/>
              </a:rPr>
              <a:t>Gélose MRSA</a:t>
            </a:r>
            <a:r>
              <a:rPr lang="fr-FR" sz="3200" dirty="0">
                <a:latin typeface="Times New Roman" pitchFamily="18" charset="0"/>
                <a:cs typeface="Times New Roman" pitchFamily="18" charset="0"/>
              </a:rPr>
              <a:t>:</a:t>
            </a:r>
          </a:p>
          <a:p>
            <a:pPr>
              <a:lnSpc>
                <a:spcPct val="90000"/>
              </a:lnSpc>
              <a:buFontTx/>
              <a:buNone/>
            </a:pPr>
            <a:endParaRPr lang="fr-FR" sz="3200" dirty="0">
              <a:latin typeface="Times New Roman" pitchFamily="18" charset="0"/>
              <a:cs typeface="Times New Roman" pitchFamily="18" charset="0"/>
            </a:endParaRPr>
          </a:p>
          <a:p>
            <a:pPr>
              <a:lnSpc>
                <a:spcPct val="90000"/>
              </a:lnSpc>
              <a:buFontTx/>
              <a:buNone/>
            </a:pPr>
            <a:r>
              <a:rPr lang="fr-FR" sz="3200" dirty="0">
                <a:latin typeface="Times New Roman" pitchFamily="18" charset="0"/>
                <a:cs typeface="Times New Roman" pitchFamily="18" charset="0"/>
              </a:rPr>
              <a:t>Gélose chromogène</a:t>
            </a:r>
          </a:p>
          <a:p>
            <a:pPr>
              <a:lnSpc>
                <a:spcPct val="90000"/>
              </a:lnSpc>
              <a:buFontTx/>
              <a:buNone/>
            </a:pPr>
            <a:r>
              <a:rPr lang="fr-FR" sz="3200" dirty="0">
                <a:latin typeface="Times New Roman" pitchFamily="18" charset="0"/>
                <a:cs typeface="Times New Roman" pitchFamily="18" charset="0"/>
              </a:rPr>
              <a:t>          contient de la </a:t>
            </a:r>
            <a:r>
              <a:rPr lang="fr-FR" sz="3200" dirty="0" err="1" smtClean="0">
                <a:latin typeface="Times New Roman" pitchFamily="18" charset="0"/>
                <a:cs typeface="Times New Roman" pitchFamily="18" charset="0"/>
              </a:rPr>
              <a:t>céfoxitine</a:t>
            </a:r>
            <a:endParaRPr lang="fr-FR" sz="3200" dirty="0">
              <a:latin typeface="Times New Roman" pitchFamily="18" charset="0"/>
              <a:cs typeface="Times New Roman" pitchFamily="18" charset="0"/>
            </a:endParaRPr>
          </a:p>
          <a:p>
            <a:pPr>
              <a:lnSpc>
                <a:spcPct val="90000"/>
              </a:lnSpc>
              <a:buFontTx/>
              <a:buNone/>
            </a:pPr>
            <a:endParaRPr lang="fr-FR" sz="3200" dirty="0">
              <a:latin typeface="Times New Roman" pitchFamily="18" charset="0"/>
              <a:cs typeface="Times New Roman" pitchFamily="18" charset="0"/>
            </a:endParaRPr>
          </a:p>
          <a:p>
            <a:pPr>
              <a:lnSpc>
                <a:spcPct val="90000"/>
              </a:lnSpc>
              <a:buFont typeface="Symbol" pitchFamily="18" charset="2"/>
              <a:buChar char="®"/>
            </a:pPr>
            <a:r>
              <a:rPr lang="fr-FR" sz="3200" dirty="0">
                <a:latin typeface="Times New Roman" pitchFamily="18" charset="0"/>
                <a:cs typeface="Times New Roman" pitchFamily="18" charset="0"/>
                <a:sym typeface="Symbol" pitchFamily="18" charset="2"/>
              </a:rPr>
              <a:t>SAMR: colorés en vert</a:t>
            </a:r>
          </a:p>
          <a:p>
            <a:pPr>
              <a:lnSpc>
                <a:spcPct val="90000"/>
              </a:lnSpc>
              <a:buFont typeface="Symbol" pitchFamily="18" charset="2"/>
              <a:buChar char="®"/>
            </a:pPr>
            <a:r>
              <a:rPr lang="fr-FR" sz="3200" dirty="0">
                <a:latin typeface="Times New Roman" pitchFamily="18" charset="0"/>
                <a:cs typeface="Times New Roman" pitchFamily="18" charset="0"/>
                <a:sym typeface="Symbol" pitchFamily="18" charset="2"/>
              </a:rPr>
              <a:t>SAMS: ne poussent pas</a:t>
            </a:r>
          </a:p>
        </p:txBody>
      </p:sp>
      <p:sp>
        <p:nvSpPr>
          <p:cNvPr id="2" name="AutoShape 2" descr="https://www.biomerieux.fr/sites/subsidiary_fr/files/styles/large/public/chromid_mrs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35338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964488" cy="2677656"/>
          </a:xfrm>
          <a:prstGeom prst="rect">
            <a:avLst/>
          </a:prstGeom>
        </p:spPr>
        <p:txBody>
          <a:bodyPr wrap="square">
            <a:spAutoFit/>
          </a:bodyPr>
          <a:lstStyle/>
          <a:p>
            <a:pPr algn="just">
              <a:lnSpc>
                <a:spcPct val="150000"/>
              </a:lnSpc>
            </a:pPr>
            <a:r>
              <a:rPr lang="fr-FR" sz="2800" dirty="0" smtClean="0">
                <a:latin typeface="Times New Roman" pitchFamily="18" charset="0"/>
                <a:cs typeface="Times New Roman" pitchFamily="18" charset="0"/>
              </a:rPr>
              <a:t>En bactériologie </a:t>
            </a:r>
            <a:r>
              <a:rPr lang="fr-FR" sz="2800" dirty="0">
                <a:latin typeface="Times New Roman" pitchFamily="18" charset="0"/>
                <a:cs typeface="Times New Roman" pitchFamily="18" charset="0"/>
              </a:rPr>
              <a:t>alimentaire pour isoler et caractériser le staphylocoque, </a:t>
            </a:r>
            <a:r>
              <a:rPr lang="fr-FR" sz="2800" dirty="0" smtClean="0">
                <a:latin typeface="Times New Roman" pitchFamily="18" charset="0"/>
                <a:cs typeface="Times New Roman" pitchFamily="18" charset="0"/>
              </a:rPr>
              <a:t> le </a:t>
            </a:r>
            <a:r>
              <a:rPr lang="fr-FR" sz="2800" dirty="0">
                <a:latin typeface="Times New Roman" pitchFamily="18" charset="0"/>
                <a:cs typeface="Times New Roman" pitchFamily="18" charset="0"/>
              </a:rPr>
              <a:t>milieu de Baird Parker est utilisé. Il est à base de </a:t>
            </a:r>
            <a:r>
              <a:rPr lang="fr-FR" sz="2800" dirty="0" err="1">
                <a:latin typeface="Times New Roman" pitchFamily="18" charset="0"/>
                <a:cs typeface="Times New Roman" pitchFamily="18" charset="0"/>
              </a:rPr>
              <a:t>téllurite</a:t>
            </a:r>
            <a:r>
              <a:rPr lang="fr-FR" sz="2800" dirty="0">
                <a:latin typeface="Times New Roman" pitchFamily="18" charset="0"/>
                <a:cs typeface="Times New Roman" pitchFamily="18" charset="0"/>
              </a:rPr>
              <a:t> comme agent sélecteur, enrichi en glycine, en pyruvate et en jaune d’</a:t>
            </a:r>
            <a:r>
              <a:rPr lang="fr-FR" sz="2800" dirty="0" err="1">
                <a:latin typeface="Times New Roman" pitchFamily="18" charset="0"/>
                <a:cs typeface="Times New Roman" pitchFamily="18" charset="0"/>
              </a:rPr>
              <a:t>oeuf</a:t>
            </a:r>
            <a:r>
              <a:rPr lang="fr-FR" sz="2800" dirty="0">
                <a:latin typeface="Times New Roman" pitchFamily="18" charset="0"/>
                <a:cs typeface="Times New Roman" pitchFamily="18" charset="0"/>
              </a:rPr>
              <a:t>. </a:t>
            </a:r>
          </a:p>
        </p:txBody>
      </p:sp>
      <p:pic>
        <p:nvPicPr>
          <p:cNvPr id="5" name="Picture 2" descr="http://www.medioscultivo.com/wp-content/uploads/2013/11/Baird-Parker-Agar.Staph_.aureus.jpg"/>
          <p:cNvPicPr>
            <a:picLocks noChangeAspect="1" noChangeArrowheads="1"/>
          </p:cNvPicPr>
          <p:nvPr/>
        </p:nvPicPr>
        <p:blipFill>
          <a:blip r:embed="rId2" cstate="print"/>
          <a:srcRect/>
          <a:stretch>
            <a:fillRect/>
          </a:stretch>
        </p:blipFill>
        <p:spPr bwMode="auto">
          <a:xfrm>
            <a:off x="3203848" y="3284984"/>
            <a:ext cx="3240360" cy="269521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213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850106"/>
          </a:xfrm>
        </p:spPr>
        <p:txBody>
          <a:bodyPr/>
          <a:lstStyle/>
          <a:p>
            <a:r>
              <a:rPr lang="fr-FR" dirty="0" smtClean="0"/>
              <a:t>Généralités </a:t>
            </a:r>
            <a:endParaRPr lang="fr-FR" dirty="0"/>
          </a:p>
        </p:txBody>
      </p:sp>
      <p:sp>
        <p:nvSpPr>
          <p:cNvPr id="3" name="Espace réservé du contenu 2"/>
          <p:cNvSpPr>
            <a:spLocks noGrp="1"/>
          </p:cNvSpPr>
          <p:nvPr>
            <p:ph idx="1"/>
          </p:nvPr>
        </p:nvSpPr>
        <p:spPr>
          <a:xfrm>
            <a:off x="0" y="836712"/>
            <a:ext cx="9144000" cy="5904656"/>
          </a:xfrm>
        </p:spPr>
        <p:txBody>
          <a:bodyPr>
            <a:normAutofit lnSpcReduction="10000"/>
          </a:bodyPr>
          <a:lstStyle/>
          <a:p>
            <a:pPr algn="just">
              <a:lnSpc>
                <a:spcPct val="170000"/>
              </a:lnSpc>
            </a:pPr>
            <a:r>
              <a:rPr lang="fr-FR" dirty="0" smtClean="0">
                <a:latin typeface="Times New Roman" pitchFamily="18" charset="0"/>
                <a:cs typeface="Times New Roman" pitchFamily="18" charset="0"/>
              </a:rPr>
              <a:t>Les </a:t>
            </a:r>
            <a:r>
              <a:rPr lang="fr-FR" dirty="0" err="1">
                <a:latin typeface="Times New Roman" pitchFamily="18" charset="0"/>
                <a:cs typeface="Times New Roman" pitchFamily="18" charset="0"/>
              </a:rPr>
              <a:t>cocci</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Gram positif font partie des flores </a:t>
            </a:r>
            <a:r>
              <a:rPr lang="fr-FR" dirty="0" smtClean="0">
                <a:latin typeface="Times New Roman" pitchFamily="18" charset="0"/>
                <a:cs typeface="Times New Roman" pitchFamily="18" charset="0"/>
              </a:rPr>
              <a:t>commensales de </a:t>
            </a:r>
            <a:r>
              <a:rPr lang="fr-FR" dirty="0">
                <a:latin typeface="Times New Roman" pitchFamily="18" charset="0"/>
                <a:cs typeface="Times New Roman" pitchFamily="18" charset="0"/>
              </a:rPr>
              <a:t>la peau et des muqueuses chez l'homme. </a:t>
            </a:r>
            <a:endParaRPr lang="fr-FR" dirty="0" smtClean="0">
              <a:latin typeface="Times New Roman" pitchFamily="18" charset="0"/>
              <a:cs typeface="Times New Roman" pitchFamily="18" charset="0"/>
            </a:endParaRPr>
          </a:p>
          <a:p>
            <a:pPr algn="just">
              <a:lnSpc>
                <a:spcPct val="170000"/>
              </a:lnSpc>
            </a:pPr>
            <a:r>
              <a:rPr lang="fr-FR" dirty="0" smtClean="0">
                <a:latin typeface="Times New Roman" pitchFamily="18" charset="0"/>
                <a:cs typeface="Times New Roman" pitchFamily="18" charset="0"/>
              </a:rPr>
              <a:t>De </a:t>
            </a:r>
            <a:r>
              <a:rPr lang="fr-FR" dirty="0">
                <a:latin typeface="Times New Roman" pitchFamily="18" charset="0"/>
                <a:cs typeface="Times New Roman" pitchFamily="18" charset="0"/>
              </a:rPr>
              <a:t>nombreuses </a:t>
            </a:r>
            <a:r>
              <a:rPr lang="fr-FR" dirty="0" smtClean="0">
                <a:latin typeface="Times New Roman" pitchFamily="18" charset="0"/>
                <a:cs typeface="Times New Roman" pitchFamily="18" charset="0"/>
              </a:rPr>
              <a:t>espèces </a:t>
            </a:r>
            <a:r>
              <a:rPr lang="fr-FR" dirty="0">
                <a:latin typeface="Times New Roman" pitchFamily="18" charset="0"/>
                <a:cs typeface="Times New Roman" pitchFamily="18" charset="0"/>
              </a:rPr>
              <a:t>sont maintenant bien </a:t>
            </a:r>
            <a:r>
              <a:rPr lang="fr-FR" dirty="0" smtClean="0">
                <a:latin typeface="Times New Roman" pitchFamily="18" charset="0"/>
                <a:cs typeface="Times New Roman" pitchFamily="18" charset="0"/>
              </a:rPr>
              <a:t>définies ; elles </a:t>
            </a:r>
            <a:r>
              <a:rPr lang="fr-FR" dirty="0">
                <a:latin typeface="Times New Roman" pitchFamily="18" charset="0"/>
                <a:cs typeface="Times New Roman" pitchFamily="18" charset="0"/>
              </a:rPr>
              <a:t>peuvent </a:t>
            </a:r>
            <a:r>
              <a:rPr lang="fr-FR" dirty="0" smtClean="0">
                <a:latin typeface="Times New Roman" pitchFamily="18" charset="0"/>
                <a:cs typeface="Times New Roman" pitchFamily="18" charset="0"/>
              </a:rPr>
              <a:t>être aérobies, anaérobies </a:t>
            </a:r>
            <a:r>
              <a:rPr lang="fr-FR" dirty="0">
                <a:latin typeface="Times New Roman" pitchFamily="18" charset="0"/>
                <a:cs typeface="Times New Roman" pitchFamily="18" charset="0"/>
              </a:rPr>
              <a:t>strictes, </a:t>
            </a:r>
            <a:r>
              <a:rPr lang="fr-FR" dirty="0" err="1" smtClean="0">
                <a:latin typeface="Times New Roman" pitchFamily="18" charset="0"/>
                <a:cs typeface="Times New Roman" pitchFamily="18" charset="0"/>
              </a:rPr>
              <a:t>anaerobies-aerotolérantes</a:t>
            </a:r>
            <a:r>
              <a:rPr lang="fr-FR" dirty="0" smtClean="0">
                <a:latin typeface="Times New Roman" pitchFamily="18" charset="0"/>
                <a:cs typeface="Times New Roman" pitchFamily="18" charset="0"/>
              </a:rPr>
              <a:t> ou </a:t>
            </a:r>
            <a:r>
              <a:rPr lang="fr-FR" dirty="0">
                <a:latin typeface="Times New Roman" pitchFamily="18" charset="0"/>
                <a:cs typeface="Times New Roman" pitchFamily="18" charset="0"/>
              </a:rPr>
              <a:t>bien </a:t>
            </a:r>
            <a:r>
              <a:rPr lang="fr-FR" dirty="0" err="1" smtClean="0">
                <a:latin typeface="Times New Roman" pitchFamily="18" charset="0"/>
                <a:cs typeface="Times New Roman" pitchFamily="18" charset="0"/>
              </a:rPr>
              <a:t>aerobies</a:t>
            </a:r>
            <a:r>
              <a:rPr lang="fr-FR" dirty="0" smtClean="0">
                <a:latin typeface="Times New Roman" pitchFamily="18" charset="0"/>
                <a:cs typeface="Times New Roman" pitchFamily="18" charset="0"/>
              </a:rPr>
              <a:t>-anaérobies </a:t>
            </a:r>
            <a:r>
              <a:rPr lang="fr-FR" dirty="0">
                <a:latin typeface="Times New Roman" pitchFamily="18" charset="0"/>
                <a:cs typeface="Times New Roman" pitchFamily="18" charset="0"/>
              </a:rPr>
              <a:t>facultatives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01505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a:bodyPr>
          <a:lstStyle/>
          <a:p>
            <a:pPr algn="just">
              <a:lnSpc>
                <a:spcPct val="160000"/>
              </a:lnSpc>
            </a:pPr>
            <a:r>
              <a:rPr lang="fr-FR" b="1" dirty="0">
                <a:latin typeface="Times New Roman" pitchFamily="18" charset="0"/>
                <a:cs typeface="Times New Roman" pitchFamily="18" charset="0"/>
              </a:rPr>
              <a:t>Identification de genre</a:t>
            </a:r>
          </a:p>
          <a:p>
            <a:pPr algn="just">
              <a:lnSpc>
                <a:spcPct val="160000"/>
              </a:lnSpc>
            </a:pPr>
            <a:r>
              <a:rPr lang="fr-FR" dirty="0">
                <a:latin typeface="Times New Roman" pitchFamily="18" charset="0"/>
                <a:cs typeface="Times New Roman" pitchFamily="18" charset="0"/>
              </a:rPr>
              <a:t>La </a:t>
            </a:r>
            <a:r>
              <a:rPr lang="fr-FR" b="1" u="sng" dirty="0" smtClean="0">
                <a:latin typeface="Times New Roman" pitchFamily="18" charset="0"/>
                <a:cs typeface="Times New Roman" pitchFamily="18" charset="0"/>
              </a:rPr>
              <a:t>catalase</a:t>
            </a:r>
            <a:r>
              <a:rPr lang="fr-FR" b="1" dirty="0" smtClean="0">
                <a:latin typeface="Times New Roman" pitchFamily="18" charset="0"/>
                <a:cs typeface="Times New Roman" pitchFamily="18" charset="0"/>
              </a:rPr>
              <a:t> </a:t>
            </a:r>
            <a:r>
              <a:rPr lang="fr-FR" dirty="0">
                <a:latin typeface="Times New Roman" pitchFamily="18" charset="0"/>
                <a:cs typeface="Times New Roman" pitchFamily="18" charset="0"/>
              </a:rPr>
              <a:t>permet de </a:t>
            </a:r>
            <a:r>
              <a:rPr lang="fr-FR" dirty="0" smtClean="0">
                <a:latin typeface="Times New Roman" pitchFamily="18" charset="0"/>
                <a:cs typeface="Times New Roman" pitchFamily="18" charset="0"/>
              </a:rPr>
              <a:t>différencier, </a:t>
            </a:r>
            <a:r>
              <a:rPr lang="fr-FR" dirty="0">
                <a:latin typeface="Times New Roman" pitchFamily="18" charset="0"/>
                <a:cs typeface="Times New Roman" pitchFamily="18" charset="0"/>
              </a:rPr>
              <a:t>parmi </a:t>
            </a:r>
            <a:r>
              <a:rPr lang="fr-FR" dirty="0" smtClean="0">
                <a:latin typeface="Times New Roman" pitchFamily="18" charset="0"/>
                <a:cs typeface="Times New Roman" pitchFamily="18" charset="0"/>
              </a:rPr>
              <a:t>les </a:t>
            </a:r>
            <a:r>
              <a:rPr lang="fr-FR" dirty="0" err="1" smtClean="0">
                <a:latin typeface="Times New Roman" pitchFamily="18" charset="0"/>
                <a:cs typeface="Times New Roman" pitchFamily="18" charset="0"/>
              </a:rPr>
              <a:t>cocci</a:t>
            </a:r>
            <a:r>
              <a:rPr lang="fr-FR" dirty="0" smtClean="0">
                <a:latin typeface="Times New Roman" pitchFamily="18" charset="0"/>
                <a:cs typeface="Times New Roman" pitchFamily="18" charset="0"/>
              </a:rPr>
              <a:t> à </a:t>
            </a:r>
            <a:r>
              <a:rPr lang="fr-FR" dirty="0">
                <a:latin typeface="Times New Roman" pitchFamily="18" charset="0"/>
                <a:cs typeface="Times New Roman" pitchFamily="18" charset="0"/>
              </a:rPr>
              <a:t>Gram positif, les </a:t>
            </a:r>
            <a:r>
              <a:rPr lang="fr-FR" b="1" dirty="0">
                <a:latin typeface="Times New Roman" pitchFamily="18" charset="0"/>
                <a:cs typeface="Times New Roman" pitchFamily="18" charset="0"/>
              </a:rPr>
              <a:t>staphylocoques des streptocoques.</a:t>
            </a:r>
          </a:p>
          <a:p>
            <a:pPr algn="just">
              <a:lnSpc>
                <a:spcPct val="160000"/>
              </a:lnSpc>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catalase est un </a:t>
            </a:r>
            <a:r>
              <a:rPr lang="fr-FR" dirty="0" smtClean="0">
                <a:latin typeface="Times New Roman" pitchFamily="18" charset="0"/>
                <a:cs typeface="Times New Roman" pitchFamily="18" charset="0"/>
              </a:rPr>
              <a:t>caractère constant </a:t>
            </a:r>
            <a:r>
              <a:rPr lang="fr-FR" dirty="0">
                <a:latin typeface="Times New Roman" pitchFamily="18" charset="0"/>
                <a:cs typeface="Times New Roman" pitchFamily="18" charset="0"/>
              </a:rPr>
              <a:t>chez les staphylocoques, </a:t>
            </a:r>
            <a:r>
              <a:rPr lang="fr-FR" dirty="0" smtClean="0">
                <a:latin typeface="Times New Roman" pitchFamily="18" charset="0"/>
                <a:cs typeface="Times New Roman" pitchFamily="18" charset="0"/>
              </a:rPr>
              <a:t>malgré </a:t>
            </a:r>
            <a:r>
              <a:rPr lang="fr-FR" dirty="0">
                <a:latin typeface="Times New Roman" pitchFamily="18" charset="0"/>
                <a:cs typeface="Times New Roman" pitchFamily="18" charset="0"/>
              </a:rPr>
              <a:t>quelques rares </a:t>
            </a:r>
            <a:r>
              <a:rPr lang="fr-FR" dirty="0" smtClean="0">
                <a:latin typeface="Times New Roman" pitchFamily="18" charset="0"/>
                <a:cs typeface="Times New Roman" pitchFamily="18" charset="0"/>
              </a:rPr>
              <a:t>cas rapportés </a:t>
            </a:r>
            <a:r>
              <a:rPr lang="fr-FR" dirty="0">
                <a:latin typeface="Times New Roman" pitchFamily="18" charset="0"/>
                <a:cs typeface="Times New Roman" pitchFamily="18" charset="0"/>
              </a:rPr>
              <a:t>de </a:t>
            </a:r>
            <a:r>
              <a:rPr lang="fr-FR" i="1" dirty="0">
                <a:latin typeface="Times New Roman" pitchFamily="18" charset="0"/>
                <a:cs typeface="Times New Roman" pitchFamily="18" charset="0"/>
              </a:rPr>
              <a:t>S. aureus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catalase </a:t>
            </a:r>
            <a:r>
              <a:rPr lang="fr-FR" dirty="0" smtClean="0">
                <a:latin typeface="Times New Roman" pitchFamily="18" charset="0"/>
                <a:cs typeface="Times New Roman" pitchFamily="18" charset="0"/>
              </a:rPr>
              <a:t>négative. </a:t>
            </a:r>
            <a:r>
              <a:rPr lang="en-US" dirty="0">
                <a:latin typeface="Times New Roman" pitchFamily="18" charset="0"/>
                <a:cs typeface="Times New Roman" pitchFamily="18" charset="0"/>
              </a:rPr>
              <a:t>2H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Wingdings" pitchFamily="2" charset="2"/>
              </a:rPr>
              <a:t></a:t>
            </a:r>
            <a:r>
              <a:rPr lang="en-US" dirty="0">
                <a:latin typeface="Times New Roman" pitchFamily="18" charset="0"/>
                <a:cs typeface="Times New Roman" pitchFamily="18" charset="0"/>
              </a:rPr>
              <a:t> 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2H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endParaRPr lang="fr-FR" dirty="0" smtClean="0">
              <a:latin typeface="Times New Roman" pitchFamily="18" charset="0"/>
              <a:cs typeface="Times New Roman" pitchFamily="18" charset="0"/>
            </a:endParaRPr>
          </a:p>
          <a:p>
            <a:pPr>
              <a:buClr>
                <a:schemeClr val="tx1"/>
              </a:buClr>
              <a:buFont typeface="Wingdings" pitchFamily="2" charset="2"/>
              <a:buNone/>
            </a:pPr>
            <a:r>
              <a:rPr lang="fr-FR" dirty="0">
                <a:latin typeface="Times New Roman" pitchFamily="18" charset="0"/>
                <a:cs typeface="Times New Roman" pitchFamily="18" charset="0"/>
                <a:sym typeface="Symbol" pitchFamily="18" charset="2"/>
              </a:rPr>
              <a:t>Faux + : si prélèvement d’une colonie sur gélose au sang</a:t>
            </a:r>
          </a:p>
          <a:p>
            <a:pPr>
              <a:buClr>
                <a:schemeClr val="tx1"/>
              </a:buClr>
              <a:buFont typeface="Wingdings" pitchFamily="2" charset="2"/>
              <a:buNone/>
            </a:pPr>
            <a:r>
              <a:rPr lang="fr-FR" dirty="0">
                <a:latin typeface="Times New Roman" pitchFamily="18" charset="0"/>
                <a:cs typeface="Times New Roman" pitchFamily="18" charset="0"/>
                <a:sym typeface="Symbol" pitchFamily="18" charset="2"/>
              </a:rPr>
              <a:t>(activité </a:t>
            </a:r>
            <a:r>
              <a:rPr lang="fr-FR" dirty="0" err="1">
                <a:latin typeface="Times New Roman" pitchFamily="18" charset="0"/>
                <a:cs typeface="Times New Roman" pitchFamily="18" charset="0"/>
                <a:sym typeface="Symbol" pitchFamily="18" charset="2"/>
              </a:rPr>
              <a:t>catalasique</a:t>
            </a:r>
            <a:r>
              <a:rPr lang="fr-FR" dirty="0">
                <a:latin typeface="Times New Roman" pitchFamily="18" charset="0"/>
                <a:cs typeface="Times New Roman" pitchFamily="18" charset="0"/>
                <a:sym typeface="Symbol" pitchFamily="18" charset="2"/>
              </a:rPr>
              <a:t> érythrocytaire)</a:t>
            </a:r>
          </a:p>
          <a:p>
            <a:pPr>
              <a:buClr>
                <a:schemeClr val="tx1"/>
              </a:buClr>
              <a:buFont typeface="Wingdings" pitchFamily="2" charset="2"/>
              <a:buNone/>
            </a:pPr>
            <a:r>
              <a:rPr lang="fr-FR" dirty="0">
                <a:latin typeface="Times New Roman" pitchFamily="18" charset="0"/>
                <a:cs typeface="Times New Roman" pitchFamily="18" charset="0"/>
                <a:sym typeface="Symbol" pitchFamily="18" charset="2"/>
              </a:rPr>
              <a:t>Prélever le sommet des colonies</a:t>
            </a:r>
            <a:endParaRPr lang="fr-FR" baseline="-25000" dirty="0">
              <a:latin typeface="Times New Roman" pitchFamily="18" charset="0"/>
              <a:cs typeface="Times New Roman" pitchFamily="18" charset="0"/>
              <a:sym typeface="Symbol" pitchFamily="18" charset="2"/>
            </a:endParaRPr>
          </a:p>
          <a:p>
            <a:pPr algn="just">
              <a:lnSpc>
                <a:spcPct val="16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37039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0000" lnSpcReduction="20000"/>
          </a:bodyPr>
          <a:lstStyle/>
          <a:p>
            <a:pPr algn="just">
              <a:lnSpc>
                <a:spcPct val="120000"/>
              </a:lnSpc>
            </a:pPr>
            <a:r>
              <a:rPr lang="fr-FR" b="1" dirty="0">
                <a:latin typeface="Times New Roman" pitchFamily="18" charset="0"/>
                <a:cs typeface="Times New Roman" pitchFamily="18" charset="0"/>
              </a:rPr>
              <a:t>Identification de l'espèce</a:t>
            </a:r>
          </a:p>
          <a:p>
            <a:pPr algn="just">
              <a:lnSpc>
                <a:spcPct val="120000"/>
              </a:lnSpc>
            </a:pPr>
            <a:r>
              <a:rPr lang="fr-FR" dirty="0" smtClean="0">
                <a:latin typeface="Times New Roman" pitchFamily="18" charset="0"/>
                <a:cs typeface="Times New Roman" pitchFamily="18" charset="0"/>
              </a:rPr>
              <a:t>Les </a:t>
            </a:r>
            <a:r>
              <a:rPr lang="fr-FR" b="1" dirty="0">
                <a:latin typeface="Times New Roman" pitchFamily="18" charset="0"/>
                <a:cs typeface="Times New Roman" pitchFamily="18" charset="0"/>
              </a:rPr>
              <a:t>tests rapides d'orientation </a:t>
            </a:r>
            <a:r>
              <a:rPr lang="fr-FR" dirty="0">
                <a:latin typeface="Times New Roman" pitchFamily="18" charset="0"/>
                <a:cs typeface="Times New Roman" pitchFamily="18" charset="0"/>
              </a:rPr>
              <a:t>sont les suivants.</a:t>
            </a:r>
          </a:p>
          <a:p>
            <a:pPr marL="0" indent="0" algn="just">
              <a:lnSpc>
                <a:spcPct val="120000"/>
              </a:lnSpc>
              <a:buNone/>
            </a:pPr>
            <a:r>
              <a:rPr lang="fr-FR" dirty="0">
                <a:latin typeface="Times New Roman" pitchFamily="18" charset="0"/>
                <a:cs typeface="Times New Roman" pitchFamily="18" charset="0"/>
              </a:rPr>
              <a:t>■ Recherche de la </a:t>
            </a:r>
            <a:r>
              <a:rPr lang="fr-FR" b="1" dirty="0" err="1">
                <a:latin typeface="Times New Roman" pitchFamily="18" charset="0"/>
                <a:cs typeface="Times New Roman" pitchFamily="18" charset="0"/>
              </a:rPr>
              <a:t>coagulase</a:t>
            </a:r>
            <a:r>
              <a:rPr lang="fr-FR" b="1" dirty="0">
                <a:latin typeface="Times New Roman" pitchFamily="18" charset="0"/>
                <a:cs typeface="Times New Roman" pitchFamily="18" charset="0"/>
              </a:rPr>
              <a:t> libre : </a:t>
            </a:r>
            <a:r>
              <a:rPr lang="fr-FR" dirty="0">
                <a:latin typeface="Times New Roman" pitchFamily="18" charset="0"/>
                <a:cs typeface="Times New Roman" pitchFamily="18" charset="0"/>
              </a:rPr>
              <a:t>la </a:t>
            </a:r>
            <a:r>
              <a:rPr lang="fr-FR" dirty="0" err="1">
                <a:latin typeface="Times New Roman" pitchFamily="18" charset="0"/>
                <a:cs typeface="Times New Roman" pitchFamily="18" charset="0"/>
              </a:rPr>
              <a:t>coagulase</a:t>
            </a:r>
            <a:r>
              <a:rPr lang="fr-FR" dirty="0">
                <a:latin typeface="Times New Roman" pitchFamily="18" charset="0"/>
                <a:cs typeface="Times New Roman" pitchFamily="18" charset="0"/>
              </a:rPr>
              <a:t> libre </a:t>
            </a:r>
            <a:r>
              <a:rPr lang="fr-FR" dirty="0" smtClean="0">
                <a:latin typeface="Times New Roman" pitchFamily="18" charset="0"/>
                <a:cs typeface="Times New Roman" pitchFamily="18" charset="0"/>
              </a:rPr>
              <a:t>est présente </a:t>
            </a:r>
            <a:r>
              <a:rPr lang="fr-FR" dirty="0">
                <a:latin typeface="Times New Roman" pitchFamily="18" charset="0"/>
                <a:cs typeface="Times New Roman" pitchFamily="18" charset="0"/>
              </a:rPr>
              <a:t>chez </a:t>
            </a:r>
            <a:r>
              <a:rPr lang="fr-FR" i="1" dirty="0">
                <a:latin typeface="Times New Roman" pitchFamily="18" charset="0"/>
                <a:cs typeface="Times New Roman" pitchFamily="18" charset="0"/>
              </a:rPr>
              <a:t>S. aureus</a:t>
            </a:r>
            <a:r>
              <a:rPr lang="fr-FR" dirty="0">
                <a:latin typeface="Times New Roman" pitchFamily="18" charset="0"/>
                <a:cs typeface="Times New Roman" pitchFamily="18" charset="0"/>
              </a:rPr>
              <a:t>, mais peut aussi </a:t>
            </a:r>
            <a:r>
              <a:rPr lang="fr-FR" dirty="0" smtClean="0">
                <a:latin typeface="Times New Roman" pitchFamily="18" charset="0"/>
                <a:cs typeface="Times New Roman" pitchFamily="18" charset="0"/>
              </a:rPr>
              <a:t>être produite par </a:t>
            </a:r>
            <a:r>
              <a:rPr lang="fr-FR" i="1" dirty="0">
                <a:latin typeface="Times New Roman" pitchFamily="18" charset="0"/>
                <a:cs typeface="Times New Roman" pitchFamily="18" charset="0"/>
              </a:rPr>
              <a:t>S. </a:t>
            </a:r>
            <a:r>
              <a:rPr lang="fr-FR" i="1" dirty="0" err="1">
                <a:latin typeface="Times New Roman" pitchFamily="18" charset="0"/>
                <a:cs typeface="Times New Roman" pitchFamily="18" charset="0"/>
              </a:rPr>
              <a:t>intermedius</a:t>
            </a:r>
            <a:r>
              <a:rPr lang="fr-FR" i="1" dirty="0">
                <a:latin typeface="Times New Roman" pitchFamily="18" charset="0"/>
                <a:cs typeface="Times New Roman" pitchFamily="18" charset="0"/>
              </a:rPr>
              <a:t>, S. </a:t>
            </a:r>
            <a:r>
              <a:rPr lang="fr-FR" i="1" dirty="0" err="1">
                <a:latin typeface="Times New Roman" pitchFamily="18" charset="0"/>
                <a:cs typeface="Times New Roman" pitchFamily="18" charset="0"/>
              </a:rPr>
              <a:t>schleiferi</a:t>
            </a:r>
            <a:r>
              <a:rPr lang="fr-FR" i="1" dirty="0">
                <a:latin typeface="Times New Roman" pitchFamily="18" charset="0"/>
                <a:cs typeface="Times New Roman" pitchFamily="18" charset="0"/>
              </a:rPr>
              <a:t> </a:t>
            </a:r>
            <a:r>
              <a:rPr lang="fr-FR" dirty="0" err="1">
                <a:latin typeface="Times New Roman" pitchFamily="18" charset="0"/>
                <a:cs typeface="Times New Roman" pitchFamily="18" charset="0"/>
              </a:rPr>
              <a:t>subsp</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coagulans</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S. </a:t>
            </a:r>
            <a:r>
              <a:rPr lang="fr-FR" i="1" dirty="0" err="1" smtClean="0">
                <a:latin typeface="Times New Roman" pitchFamily="18" charset="0"/>
                <a:cs typeface="Times New Roman" pitchFamily="18" charset="0"/>
              </a:rPr>
              <a:t>hyicus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et </a:t>
            </a:r>
            <a:r>
              <a:rPr lang="fr-FR" i="1" dirty="0">
                <a:latin typeface="Times New Roman" pitchFamily="18" charset="0"/>
                <a:cs typeface="Times New Roman" pitchFamily="18" charset="0"/>
              </a:rPr>
              <a:t>S. </a:t>
            </a:r>
            <a:r>
              <a:rPr lang="fr-FR" i="1" dirty="0" err="1">
                <a:latin typeface="Times New Roman" pitchFamily="18" charset="0"/>
                <a:cs typeface="Times New Roman" pitchFamily="18" charset="0"/>
              </a:rPr>
              <a:t>pseudointermedius</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marL="0" indent="0" algn="just">
              <a:lnSpc>
                <a:spcPct val="120000"/>
              </a:lnSpc>
              <a:buNone/>
            </a:pPr>
            <a:r>
              <a:rPr lang="fr-FR" dirty="0" smtClean="0">
                <a:latin typeface="Times New Roman" pitchFamily="18" charset="0"/>
                <a:cs typeface="Times New Roman" pitchFamily="18" charset="0"/>
              </a:rPr>
              <a:t>Ce </a:t>
            </a:r>
            <a:r>
              <a:rPr lang="fr-FR" dirty="0">
                <a:latin typeface="Times New Roman" pitchFamily="18" charset="0"/>
                <a:cs typeface="Times New Roman" pitchFamily="18" charset="0"/>
              </a:rPr>
              <a:t>test consiste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mettre </a:t>
            </a:r>
            <a:r>
              <a:rPr lang="fr-FR" dirty="0" smtClean="0">
                <a:latin typeface="Times New Roman" pitchFamily="18" charset="0"/>
                <a:cs typeface="Times New Roman" pitchFamily="18" charset="0"/>
              </a:rPr>
              <a:t>en évidence </a:t>
            </a:r>
            <a:r>
              <a:rPr lang="fr-FR" dirty="0">
                <a:latin typeface="Times New Roman" pitchFamily="18" charset="0"/>
                <a:cs typeface="Times New Roman" pitchFamily="18" charset="0"/>
              </a:rPr>
              <a:t>l'aptitude des </a:t>
            </a:r>
            <a:r>
              <a:rPr lang="fr-FR" dirty="0" smtClean="0">
                <a:latin typeface="Times New Roman" pitchFamily="18" charset="0"/>
                <a:cs typeface="Times New Roman" pitchFamily="18" charset="0"/>
              </a:rPr>
              <a:t>bactéries à </a:t>
            </a:r>
            <a:r>
              <a:rPr lang="fr-FR" dirty="0">
                <a:latin typeface="Times New Roman" pitchFamily="18" charset="0"/>
                <a:cs typeface="Times New Roman" pitchFamily="18" charset="0"/>
              </a:rPr>
              <a:t>coaguler le plasma.</a:t>
            </a:r>
          </a:p>
          <a:p>
            <a:pPr algn="just">
              <a:lnSpc>
                <a:spcPct val="120000"/>
              </a:lnSpc>
            </a:pPr>
            <a:r>
              <a:rPr lang="fr-FR" dirty="0">
                <a:latin typeface="Times New Roman" pitchFamily="18" charset="0"/>
                <a:cs typeface="Times New Roman" pitchFamily="18" charset="0"/>
              </a:rPr>
              <a:t>Dans un tube </a:t>
            </a:r>
            <a:r>
              <a:rPr lang="fr-FR" dirty="0" smtClean="0">
                <a:latin typeface="Times New Roman" pitchFamily="18" charset="0"/>
                <a:cs typeface="Times New Roman" pitchFamily="18" charset="0"/>
              </a:rPr>
              <a:t>à hémolyse, </a:t>
            </a:r>
            <a:r>
              <a:rPr lang="fr-FR" dirty="0">
                <a:latin typeface="Times New Roman" pitchFamily="18" charset="0"/>
                <a:cs typeface="Times New Roman" pitchFamily="18" charset="0"/>
              </a:rPr>
              <a:t>on </a:t>
            </a:r>
            <a:r>
              <a:rPr lang="fr-FR" dirty="0" smtClean="0">
                <a:latin typeface="Times New Roman" pitchFamily="18" charset="0"/>
                <a:cs typeface="Times New Roman" pitchFamily="18" charset="0"/>
              </a:rPr>
              <a:t>mélange </a:t>
            </a:r>
            <a:r>
              <a:rPr lang="fr-FR" dirty="0">
                <a:latin typeface="Times New Roman" pitchFamily="18" charset="0"/>
                <a:cs typeface="Times New Roman" pitchFamily="18" charset="0"/>
              </a:rPr>
              <a:t>0,5 ml de </a:t>
            </a:r>
            <a:r>
              <a:rPr lang="fr-FR" dirty="0" smtClean="0">
                <a:latin typeface="Times New Roman" pitchFamily="18" charset="0"/>
                <a:cs typeface="Times New Roman" pitchFamily="18" charset="0"/>
              </a:rPr>
              <a:t>plasma de </a:t>
            </a:r>
            <a:r>
              <a:rPr lang="fr-FR" dirty="0">
                <a:latin typeface="Times New Roman" pitchFamily="18" charset="0"/>
                <a:cs typeface="Times New Roman" pitchFamily="18" charset="0"/>
              </a:rPr>
              <a:t>lapin </a:t>
            </a:r>
            <a:r>
              <a:rPr lang="fr-FR" dirty="0" smtClean="0">
                <a:latin typeface="Times New Roman" pitchFamily="18" charset="0"/>
                <a:cs typeface="Times New Roman" pitchFamily="18" charset="0"/>
              </a:rPr>
              <a:t>et </a:t>
            </a:r>
            <a:r>
              <a:rPr lang="fr-FR" dirty="0">
                <a:latin typeface="Times New Roman" pitchFamily="18" charset="0"/>
                <a:cs typeface="Times New Roman" pitchFamily="18" charset="0"/>
              </a:rPr>
              <a:t>0,5 ml d'une culture </a:t>
            </a:r>
            <a:r>
              <a:rPr lang="fr-FR" dirty="0" smtClean="0">
                <a:latin typeface="Times New Roman" pitchFamily="18" charset="0"/>
                <a:cs typeface="Times New Roman" pitchFamily="18" charset="0"/>
              </a:rPr>
              <a:t>de 18 </a:t>
            </a:r>
            <a:r>
              <a:rPr lang="fr-FR" dirty="0">
                <a:latin typeface="Times New Roman" pitchFamily="18" charset="0"/>
                <a:cs typeface="Times New Roman" pitchFamily="18" charset="0"/>
              </a:rPr>
              <a:t>heures en bouillon ou 0,5 ml d'une suspension </a:t>
            </a:r>
            <a:r>
              <a:rPr lang="fr-FR" dirty="0" smtClean="0">
                <a:latin typeface="Times New Roman" pitchFamily="18" charset="0"/>
                <a:cs typeface="Times New Roman" pitchFamily="18" charset="0"/>
              </a:rPr>
              <a:t>dense de </a:t>
            </a:r>
            <a:r>
              <a:rPr lang="fr-FR" dirty="0">
                <a:latin typeface="Times New Roman" pitchFamily="18" charset="0"/>
                <a:cs typeface="Times New Roman" pitchFamily="18" charset="0"/>
              </a:rPr>
              <a:t>la </a:t>
            </a:r>
            <a:r>
              <a:rPr lang="fr-FR" dirty="0" smtClean="0">
                <a:latin typeface="Times New Roman" pitchFamily="18" charset="0"/>
                <a:cs typeface="Times New Roman" pitchFamily="18" charset="0"/>
              </a:rPr>
              <a:t>bactérie à étudier. </a:t>
            </a:r>
            <a:r>
              <a:rPr lang="fr-FR" dirty="0">
                <a:latin typeface="Times New Roman" pitchFamily="18" charset="0"/>
                <a:cs typeface="Times New Roman" pitchFamily="18" charset="0"/>
              </a:rPr>
              <a:t>Le </a:t>
            </a:r>
            <a:r>
              <a:rPr lang="fr-FR" dirty="0" smtClean="0">
                <a:latin typeface="Times New Roman" pitchFamily="18" charset="0"/>
                <a:cs typeface="Times New Roman" pitchFamily="18" charset="0"/>
              </a:rPr>
              <a:t>mélange </a:t>
            </a:r>
            <a:r>
              <a:rPr lang="fr-FR" dirty="0">
                <a:latin typeface="Times New Roman" pitchFamily="18" charset="0"/>
                <a:cs typeface="Times New Roman" pitchFamily="18" charset="0"/>
              </a:rPr>
              <a:t>est </a:t>
            </a:r>
            <a:r>
              <a:rPr lang="fr-FR" dirty="0" smtClean="0">
                <a:latin typeface="Times New Roman" pitchFamily="18" charset="0"/>
                <a:cs typeface="Times New Roman" pitchFamily="18" charset="0"/>
              </a:rPr>
              <a:t>placé à l‘étuve à 37 </a:t>
            </a:r>
            <a:r>
              <a:rPr lang="fr-FR" dirty="0">
                <a:latin typeface="Times New Roman" pitchFamily="18" charset="0"/>
                <a:cs typeface="Times New Roman" pitchFamily="18" charset="0"/>
              </a:rPr>
              <a:t>°C et est </a:t>
            </a:r>
            <a:r>
              <a:rPr lang="fr-FR" dirty="0" smtClean="0">
                <a:latin typeface="Times New Roman" pitchFamily="18" charset="0"/>
                <a:cs typeface="Times New Roman" pitchFamily="18" charset="0"/>
              </a:rPr>
              <a:t>incubé </a:t>
            </a:r>
            <a:r>
              <a:rPr lang="fr-FR" dirty="0">
                <a:latin typeface="Times New Roman" pitchFamily="18" charset="0"/>
                <a:cs typeface="Times New Roman" pitchFamily="18" charset="0"/>
              </a:rPr>
              <a:t>pendant 24 heures. Les souches </a:t>
            </a:r>
            <a:r>
              <a:rPr lang="fr-FR" dirty="0" smtClean="0">
                <a:latin typeface="Times New Roman" pitchFamily="18" charset="0"/>
                <a:cs typeface="Times New Roman" pitchFamily="18" charset="0"/>
              </a:rPr>
              <a:t>de </a:t>
            </a:r>
            <a:r>
              <a:rPr lang="fr-FR" i="1" dirty="0" smtClean="0">
                <a:latin typeface="Times New Roman" pitchFamily="18" charset="0"/>
                <a:cs typeface="Times New Roman" pitchFamily="18" charset="0"/>
              </a:rPr>
              <a:t>S</a:t>
            </a:r>
            <a:r>
              <a:rPr lang="fr-FR" i="1" dirty="0">
                <a:latin typeface="Times New Roman" pitchFamily="18" charset="0"/>
                <a:cs typeface="Times New Roman" pitchFamily="18" charset="0"/>
              </a:rPr>
              <a:t>. aureus </a:t>
            </a:r>
            <a:r>
              <a:rPr lang="fr-FR" dirty="0">
                <a:latin typeface="Times New Roman" pitchFamily="18" charset="0"/>
                <a:cs typeface="Times New Roman" pitchFamily="18" charset="0"/>
              </a:rPr>
              <a:t>provoquent la coagulation du plasma, le </a:t>
            </a:r>
            <a:r>
              <a:rPr lang="fr-FR" dirty="0" smtClean="0">
                <a:latin typeface="Times New Roman" pitchFamily="18" charset="0"/>
                <a:cs typeface="Times New Roman" pitchFamily="18" charset="0"/>
              </a:rPr>
              <a:t>plus souvent</a:t>
            </a:r>
            <a:r>
              <a:rPr lang="fr-FR" b="1" dirty="0" smtClean="0">
                <a:latin typeface="Times New Roman" pitchFamily="18" charset="0"/>
                <a:cs typeface="Times New Roman" pitchFamily="18" charset="0"/>
              </a:rPr>
              <a:t> </a:t>
            </a:r>
            <a:r>
              <a:rPr lang="fr-FR" b="1" dirty="0">
                <a:latin typeface="Times New Roman" pitchFamily="18" charset="0"/>
                <a:cs typeface="Times New Roman" pitchFamily="18" charset="0"/>
              </a:rPr>
              <a:t>lors des 3</a:t>
            </a:r>
            <a:r>
              <a:rPr lang="fr-FR" b="1" dirty="0" smtClean="0">
                <a:latin typeface="Times New Roman" pitchFamily="18" charset="0"/>
                <a:cs typeface="Times New Roman" pitchFamily="18" charset="0"/>
              </a:rPr>
              <a:t> premières </a:t>
            </a:r>
            <a:r>
              <a:rPr lang="fr-FR" b="1" dirty="0">
                <a:latin typeface="Times New Roman" pitchFamily="18" charset="0"/>
                <a:cs typeface="Times New Roman" pitchFamily="18" charset="0"/>
              </a:rPr>
              <a:t>heures.</a:t>
            </a:r>
            <a:r>
              <a:rPr lang="fr-FR" dirty="0">
                <a:latin typeface="Times New Roman" pitchFamily="18" charset="0"/>
                <a:cs typeface="Times New Roman" pitchFamily="18" charset="0"/>
              </a:rPr>
              <a:t> La prise en </a:t>
            </a:r>
            <a:r>
              <a:rPr lang="fr-FR" dirty="0" smtClean="0">
                <a:latin typeface="Times New Roman" pitchFamily="18" charset="0"/>
                <a:cs typeface="Times New Roman" pitchFamily="18" charset="0"/>
              </a:rPr>
              <a:t>masse est généralement </a:t>
            </a:r>
            <a:r>
              <a:rPr lang="fr-FR" dirty="0">
                <a:latin typeface="Times New Roman" pitchFamily="18" charset="0"/>
                <a:cs typeface="Times New Roman" pitchFamily="18" charset="0"/>
              </a:rPr>
              <a:t>totale (Fig. 7</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mais parfois </a:t>
            </a:r>
            <a:r>
              <a:rPr lang="fr-FR" dirty="0" smtClean="0">
                <a:latin typeface="Times New Roman" pitchFamily="18" charset="0"/>
                <a:cs typeface="Times New Roman" pitchFamily="18" charset="0"/>
              </a:rPr>
              <a:t>légère et plus </a:t>
            </a:r>
            <a:r>
              <a:rPr lang="fr-FR" dirty="0">
                <a:latin typeface="Times New Roman" pitchFamily="18" charset="0"/>
                <a:cs typeface="Times New Roman" pitchFamily="18" charset="0"/>
              </a:rPr>
              <a:t>tardive, et la </a:t>
            </a:r>
            <a:r>
              <a:rPr lang="fr-FR" dirty="0" smtClean="0">
                <a:latin typeface="Times New Roman" pitchFamily="18" charset="0"/>
                <a:cs typeface="Times New Roman" pitchFamily="18" charset="0"/>
              </a:rPr>
              <a:t>réaction </a:t>
            </a:r>
            <a:r>
              <a:rPr lang="fr-FR" dirty="0">
                <a:latin typeface="Times New Roman" pitchFamily="18" charset="0"/>
                <a:cs typeface="Times New Roman" pitchFamily="18" charset="0"/>
              </a:rPr>
              <a:t>doit </a:t>
            </a:r>
            <a:r>
              <a:rPr lang="fr-FR" dirty="0" smtClean="0">
                <a:latin typeface="Times New Roman" pitchFamily="18" charset="0"/>
                <a:cs typeface="Times New Roman" pitchFamily="18" charset="0"/>
              </a:rPr>
              <a:t>être considérée comme positive </a:t>
            </a:r>
            <a:r>
              <a:rPr lang="fr-FR" dirty="0">
                <a:latin typeface="Times New Roman" pitchFamily="18" charset="0"/>
                <a:cs typeface="Times New Roman" pitchFamily="18" charset="0"/>
              </a:rPr>
              <a:t>si le </a:t>
            </a:r>
            <a:r>
              <a:rPr lang="fr-FR" dirty="0" smtClean="0">
                <a:latin typeface="Times New Roman" pitchFamily="18" charset="0"/>
                <a:cs typeface="Times New Roman" pitchFamily="18" charset="0"/>
              </a:rPr>
              <a:t>phénomène </a:t>
            </a:r>
            <a:r>
              <a:rPr lang="fr-FR" dirty="0">
                <a:latin typeface="Times New Roman" pitchFamily="18" charset="0"/>
                <a:cs typeface="Times New Roman" pitchFamily="18" charset="0"/>
              </a:rPr>
              <a:t>intervient avant la 24e heure</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pPr algn="just">
              <a:lnSpc>
                <a:spcPct val="120000"/>
              </a:lnSpc>
            </a:pPr>
            <a:r>
              <a:rPr lang="fr-FR" dirty="0">
                <a:latin typeface="Times New Roman" pitchFamily="18" charset="0"/>
                <a:cs typeface="Times New Roman" pitchFamily="18" charset="0"/>
              </a:rPr>
              <a:t>La formation d'un </a:t>
            </a:r>
            <a:r>
              <a:rPr lang="fr-FR" dirty="0" smtClean="0">
                <a:latin typeface="Times New Roman" pitchFamily="18" charset="0"/>
                <a:cs typeface="Times New Roman" pitchFamily="18" charset="0"/>
              </a:rPr>
              <a:t>précipité </a:t>
            </a:r>
            <a:r>
              <a:rPr lang="fr-FR" dirty="0">
                <a:latin typeface="Times New Roman" pitchFamily="18" charset="0"/>
                <a:cs typeface="Times New Roman" pitchFamily="18" charset="0"/>
              </a:rPr>
              <a:t>fibreux ou floculeux </a:t>
            </a:r>
            <a:r>
              <a:rPr lang="fr-FR" dirty="0" smtClean="0">
                <a:latin typeface="Times New Roman" pitchFamily="18" charset="0"/>
                <a:cs typeface="Times New Roman" pitchFamily="18" charset="0"/>
              </a:rPr>
              <a:t>doit être considérée </a:t>
            </a:r>
            <a:r>
              <a:rPr lang="fr-FR" dirty="0">
                <a:latin typeface="Times New Roman" pitchFamily="18" charset="0"/>
                <a:cs typeface="Times New Roman" pitchFamily="18" charset="0"/>
              </a:rPr>
              <a:t>comme un </a:t>
            </a:r>
            <a:r>
              <a:rPr lang="fr-FR" dirty="0" smtClean="0">
                <a:latin typeface="Times New Roman" pitchFamily="18" charset="0"/>
                <a:cs typeface="Times New Roman" pitchFamily="18" charset="0"/>
              </a:rPr>
              <a:t>résultat négatif. </a:t>
            </a:r>
            <a:r>
              <a:rPr lang="fr-FR" dirty="0">
                <a:latin typeface="Times New Roman" pitchFamily="18" charset="0"/>
                <a:cs typeface="Times New Roman" pitchFamily="18" charset="0"/>
              </a:rPr>
              <a:t>Le </a:t>
            </a:r>
            <a:r>
              <a:rPr lang="fr-FR" dirty="0" smtClean="0">
                <a:latin typeface="Times New Roman" pitchFamily="18" charset="0"/>
                <a:cs typeface="Times New Roman" pitchFamily="18" charset="0"/>
              </a:rPr>
              <a:t>mélange est observé </a:t>
            </a:r>
            <a:r>
              <a:rPr lang="fr-FR" b="1" dirty="0">
                <a:latin typeface="Times New Roman" pitchFamily="18" charset="0"/>
                <a:cs typeface="Times New Roman" pitchFamily="18" charset="0"/>
              </a:rPr>
              <a:t>d'heure en heure</a:t>
            </a:r>
            <a:r>
              <a:rPr lang="fr-FR" dirty="0">
                <a:latin typeface="Times New Roman" pitchFamily="18" charset="0"/>
                <a:cs typeface="Times New Roman" pitchFamily="18" charset="0"/>
              </a:rPr>
              <a:t> car le coagulum peut </a:t>
            </a:r>
            <a:r>
              <a:rPr lang="fr-FR" dirty="0" smtClean="0">
                <a:latin typeface="Times New Roman" pitchFamily="18" charset="0"/>
                <a:cs typeface="Times New Roman" pitchFamily="18" charset="0"/>
              </a:rPr>
              <a:t>être suivi </a:t>
            </a:r>
            <a:r>
              <a:rPr lang="fr-FR" dirty="0">
                <a:latin typeface="Times New Roman" pitchFamily="18" charset="0"/>
                <a:cs typeface="Times New Roman" pitchFamily="18" charset="0"/>
              </a:rPr>
              <a:t>d'une </a:t>
            </a:r>
            <a:r>
              <a:rPr lang="fr-FR" dirty="0" err="1" smtClean="0">
                <a:latin typeface="Times New Roman" pitchFamily="18" charset="0"/>
                <a:cs typeface="Times New Roman" pitchFamily="18" charset="0"/>
              </a:rPr>
              <a:t>redissolution</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du caillot </a:t>
            </a:r>
            <a:r>
              <a:rPr lang="fr-FR" dirty="0" smtClean="0">
                <a:latin typeface="Times New Roman" pitchFamily="18" charset="0"/>
                <a:cs typeface="Times New Roman" pitchFamily="18" charset="0"/>
              </a:rPr>
              <a:t>provoquée </a:t>
            </a:r>
            <a:r>
              <a:rPr lang="fr-FR" dirty="0">
                <a:latin typeface="Times New Roman" pitchFamily="18" charset="0"/>
                <a:cs typeface="Times New Roman" pitchFamily="18" charset="0"/>
              </a:rPr>
              <a:t>par </a:t>
            </a:r>
            <a:r>
              <a:rPr lang="fr-FR" dirty="0" smtClean="0">
                <a:latin typeface="Times New Roman" pitchFamily="18" charset="0"/>
                <a:cs typeface="Times New Roman" pitchFamily="18" charset="0"/>
              </a:rPr>
              <a:t>la fibrinolyse</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10124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692696"/>
            <a:ext cx="3672408" cy="646331"/>
          </a:xfrm>
          <a:prstGeom prst="rect">
            <a:avLst/>
          </a:prstGeom>
        </p:spPr>
        <p:txBody>
          <a:bodyPr wrap="square">
            <a:spAutoFit/>
          </a:bodyPr>
          <a:lstStyle/>
          <a:p>
            <a:r>
              <a:rPr lang="fr-FR" b="1" dirty="0"/>
              <a:t>Fig. 7</a:t>
            </a:r>
            <a:r>
              <a:rPr lang="fr-FR" b="1" dirty="0" smtClean="0"/>
              <a:t> </a:t>
            </a:r>
            <a:r>
              <a:rPr lang="fr-FR" b="1" dirty="0"/>
              <a:t>Recherche de </a:t>
            </a:r>
            <a:r>
              <a:rPr lang="fr-FR" b="1" dirty="0" err="1"/>
              <a:t>coagulase</a:t>
            </a:r>
            <a:r>
              <a:rPr lang="fr-FR" b="1" dirty="0"/>
              <a:t> libre. A. </a:t>
            </a:r>
            <a:r>
              <a:rPr lang="fr-FR" dirty="0"/>
              <a:t>Négative. </a:t>
            </a:r>
            <a:r>
              <a:rPr lang="fr-FR" b="1" dirty="0"/>
              <a:t>B. </a:t>
            </a:r>
            <a:r>
              <a:rPr lang="fr-FR" dirty="0"/>
              <a:t>Positive.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0"/>
            <a:ext cx="2304256" cy="153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72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095037"/>
            <a:ext cx="9144000" cy="646331"/>
          </a:xfrm>
          <a:prstGeom prst="rect">
            <a:avLst/>
          </a:prstGeom>
        </p:spPr>
        <p:txBody>
          <a:bodyPr wrap="square">
            <a:spAutoFit/>
          </a:bodyPr>
          <a:lstStyle/>
          <a:p>
            <a:r>
              <a:rPr lang="fr-FR" b="1" i="1" dirty="0">
                <a:latin typeface="Times New Roman" pitchFamily="18" charset="0"/>
                <a:cs typeface="Times New Roman" pitchFamily="18" charset="0"/>
              </a:rPr>
              <a:t>S. aureus </a:t>
            </a:r>
            <a:r>
              <a:rPr lang="fr-FR" dirty="0">
                <a:latin typeface="Times New Roman" pitchFamily="18" charset="0"/>
                <a:cs typeface="Times New Roman" pitchFamily="18" charset="0"/>
              </a:rPr>
              <a:t>sont: indole -, acétone +, </a:t>
            </a:r>
            <a:r>
              <a:rPr lang="fr-FR" dirty="0" err="1">
                <a:latin typeface="Times New Roman" pitchFamily="18" charset="0"/>
                <a:cs typeface="Times New Roman" pitchFamily="18" charset="0"/>
              </a:rPr>
              <a:t>uréase</a:t>
            </a:r>
            <a:r>
              <a:rPr lang="fr-FR" dirty="0">
                <a:latin typeface="Times New Roman" pitchFamily="18" charset="0"/>
                <a:cs typeface="Times New Roman" pitchFamily="18" charset="0"/>
              </a:rPr>
              <a:t> +, réduisant le </a:t>
            </a:r>
            <a:r>
              <a:rPr lang="fr-FR" dirty="0" err="1">
                <a:latin typeface="Times New Roman" pitchFamily="18" charset="0"/>
                <a:cs typeface="Times New Roman" pitchFamily="18" charset="0"/>
              </a:rPr>
              <a:t>téllurite</a:t>
            </a:r>
            <a:r>
              <a:rPr lang="fr-FR" dirty="0">
                <a:latin typeface="Times New Roman" pitchFamily="18" charset="0"/>
                <a:cs typeface="Times New Roman" pitchFamily="18" charset="0"/>
              </a:rPr>
              <a:t> de potassium et les nitrates en nitrites, et produisant de l’ammoniaque à partir de l’arginine </a:t>
            </a:r>
          </a:p>
        </p:txBody>
      </p:sp>
    </p:spTree>
    <p:extLst>
      <p:ext uri="{BB962C8B-B14F-4D97-AF65-F5344CB8AC3E}">
        <p14:creationId xmlns:p14="http://schemas.microsoft.com/office/powerpoint/2010/main" val="5400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pPr algn="just">
              <a:lnSpc>
                <a:spcPct val="150000"/>
              </a:lnSpc>
            </a:pPr>
            <a:r>
              <a:rPr lang="fr-FR" sz="2800" b="1" dirty="0">
                <a:latin typeface="Times New Roman" pitchFamily="18" charset="0"/>
                <a:cs typeface="Times New Roman" pitchFamily="18" charset="0"/>
              </a:rPr>
              <a:t>Recherche du facteur d'affinité pour le fibrinogène </a:t>
            </a:r>
            <a:r>
              <a:rPr lang="fr-FR" sz="2800" dirty="0">
                <a:latin typeface="Times New Roman" pitchFamily="18" charset="0"/>
                <a:cs typeface="Times New Roman" pitchFamily="18" charset="0"/>
              </a:rPr>
              <a:t>(</a:t>
            </a:r>
            <a:r>
              <a:rPr lang="fr-FR" sz="2800" b="1" dirty="0" err="1">
                <a:solidFill>
                  <a:schemeClr val="tx2"/>
                </a:solidFill>
                <a:latin typeface="Times New Roman" pitchFamily="18" charset="0"/>
                <a:cs typeface="Times New Roman" pitchFamily="18" charset="0"/>
              </a:rPr>
              <a:t>coagulase</a:t>
            </a:r>
            <a:r>
              <a:rPr lang="fr-FR" sz="2800" b="1" dirty="0">
                <a:solidFill>
                  <a:schemeClr val="tx2"/>
                </a:solidFill>
                <a:latin typeface="Times New Roman" pitchFamily="18" charset="0"/>
                <a:cs typeface="Times New Roman" pitchFamily="18" charset="0"/>
              </a:rPr>
              <a:t> liée ou </a:t>
            </a:r>
            <a:r>
              <a:rPr lang="fr-FR" sz="2800" b="1" dirty="0" err="1">
                <a:solidFill>
                  <a:schemeClr val="tx2"/>
                </a:solidFill>
                <a:latin typeface="Times New Roman" pitchFamily="18" charset="0"/>
                <a:cs typeface="Times New Roman" pitchFamily="18" charset="0"/>
              </a:rPr>
              <a:t>c</a:t>
            </a:r>
            <a:r>
              <a:rPr lang="fr-FR" sz="2800" b="1" i="1" dirty="0" err="1">
                <a:solidFill>
                  <a:schemeClr val="tx2"/>
                </a:solidFill>
                <a:latin typeface="Times New Roman" pitchFamily="18" charset="0"/>
                <a:cs typeface="Times New Roman" pitchFamily="18" charset="0"/>
              </a:rPr>
              <a:t>lumping</a:t>
            </a:r>
            <a:r>
              <a:rPr lang="fr-FR" sz="2800" b="1" i="1" dirty="0">
                <a:solidFill>
                  <a:schemeClr val="tx2"/>
                </a:solidFill>
                <a:latin typeface="Times New Roman" pitchFamily="18" charset="0"/>
                <a:cs typeface="Times New Roman" pitchFamily="18" charset="0"/>
              </a:rPr>
              <a:t> factor</a:t>
            </a:r>
            <a:r>
              <a:rPr lang="fr-FR" sz="2800" dirty="0">
                <a:latin typeface="Times New Roman" pitchFamily="18" charset="0"/>
                <a:cs typeface="Times New Roman" pitchFamily="18" charset="0"/>
              </a:rPr>
              <a:t>) : </a:t>
            </a:r>
            <a:endParaRPr lang="fr-FR" sz="2800" dirty="0" smtClean="0">
              <a:latin typeface="Times New Roman" pitchFamily="18" charset="0"/>
              <a:cs typeface="Times New Roman" pitchFamily="18" charset="0"/>
            </a:endParaRPr>
          </a:p>
          <a:p>
            <a:pPr algn="just">
              <a:lnSpc>
                <a:spcPct val="150000"/>
              </a:lnSpc>
            </a:pPr>
            <a:r>
              <a:rPr lang="fr-FR" sz="2800" dirty="0" smtClean="0">
                <a:latin typeface="Times New Roman" pitchFamily="18" charset="0"/>
                <a:cs typeface="Times New Roman" pitchFamily="18" charset="0"/>
              </a:rPr>
              <a:t>il </a:t>
            </a:r>
            <a:r>
              <a:rPr lang="fr-FR" sz="2800" dirty="0">
                <a:latin typeface="Times New Roman" pitchFamily="18" charset="0"/>
                <a:cs typeface="Times New Roman" pitchFamily="18" charset="0"/>
              </a:rPr>
              <a:t>est présent chez </a:t>
            </a:r>
            <a:r>
              <a:rPr lang="fr-FR" sz="2800" b="1" i="1" dirty="0">
                <a:latin typeface="Times New Roman" pitchFamily="18" charset="0"/>
                <a:cs typeface="Times New Roman" pitchFamily="18" charset="0"/>
              </a:rPr>
              <a:t>S. aureus</a:t>
            </a:r>
            <a:r>
              <a:rPr lang="fr-FR" sz="2800" dirty="0">
                <a:latin typeface="Times New Roman" pitchFamily="18" charset="0"/>
                <a:cs typeface="Times New Roman" pitchFamily="18" charset="0"/>
              </a:rPr>
              <a:t>, mais peut aussi </a:t>
            </a:r>
            <a:r>
              <a:rPr lang="fr-FR" sz="2800" dirty="0" smtClean="0">
                <a:latin typeface="Times New Roman" pitchFamily="18" charset="0"/>
                <a:cs typeface="Times New Roman" pitchFamily="18" charset="0"/>
              </a:rPr>
              <a:t>être </a:t>
            </a:r>
            <a:r>
              <a:rPr lang="fr-FR" sz="2800" dirty="0">
                <a:latin typeface="Times New Roman" pitchFamily="18" charset="0"/>
                <a:cs typeface="Times New Roman" pitchFamily="18" charset="0"/>
              </a:rPr>
              <a:t>retrouve chez </a:t>
            </a:r>
            <a:r>
              <a:rPr lang="fr-FR" sz="2800" b="1" i="1" dirty="0">
                <a:latin typeface="Times New Roman" pitchFamily="18" charset="0"/>
                <a:cs typeface="Times New Roman" pitchFamily="18" charset="0"/>
              </a:rPr>
              <a:t>S. </a:t>
            </a:r>
            <a:r>
              <a:rPr lang="fr-FR" sz="2800" b="1" i="1" dirty="0" err="1">
                <a:latin typeface="Times New Roman" pitchFamily="18" charset="0"/>
                <a:cs typeface="Times New Roman" pitchFamily="18" charset="0"/>
              </a:rPr>
              <a:t>lugdunensis</a:t>
            </a:r>
            <a:r>
              <a:rPr lang="fr-FR" sz="2800" b="1" i="1" dirty="0">
                <a:latin typeface="Times New Roman" pitchFamily="18" charset="0"/>
                <a:cs typeface="Times New Roman" pitchFamily="18" charset="0"/>
              </a:rPr>
              <a:t>, S. </a:t>
            </a:r>
            <a:r>
              <a:rPr lang="fr-FR" sz="2800" b="1" i="1" dirty="0" err="1">
                <a:latin typeface="Times New Roman" pitchFamily="18" charset="0"/>
                <a:cs typeface="Times New Roman" pitchFamily="18" charset="0"/>
              </a:rPr>
              <a:t>intermedius</a:t>
            </a:r>
            <a:r>
              <a:rPr lang="fr-FR" sz="2800" b="1" i="1" dirty="0">
                <a:latin typeface="Times New Roman" pitchFamily="18" charset="0"/>
                <a:cs typeface="Times New Roman" pitchFamily="18" charset="0"/>
              </a:rPr>
              <a:t> </a:t>
            </a:r>
            <a:r>
              <a:rPr lang="fr-FR" sz="2800" dirty="0">
                <a:latin typeface="Times New Roman" pitchFamily="18" charset="0"/>
                <a:cs typeface="Times New Roman" pitchFamily="18" charset="0"/>
              </a:rPr>
              <a:t>et</a:t>
            </a:r>
            <a:r>
              <a:rPr lang="fr-FR" sz="2800" b="1" dirty="0">
                <a:latin typeface="Times New Roman" pitchFamily="18" charset="0"/>
                <a:cs typeface="Times New Roman" pitchFamily="18" charset="0"/>
              </a:rPr>
              <a:t> </a:t>
            </a:r>
            <a:r>
              <a:rPr lang="fr-FR" sz="2800" b="1" i="1" dirty="0">
                <a:latin typeface="Times New Roman" pitchFamily="18" charset="0"/>
                <a:cs typeface="Times New Roman" pitchFamily="18" charset="0"/>
              </a:rPr>
              <a:t>S. </a:t>
            </a:r>
            <a:r>
              <a:rPr lang="fr-FR" sz="2800" b="1" i="1" dirty="0" err="1">
                <a:latin typeface="Times New Roman" pitchFamily="18" charset="0"/>
                <a:cs typeface="Times New Roman" pitchFamily="18" charset="0"/>
              </a:rPr>
              <a:t>schleiferi</a:t>
            </a:r>
            <a:r>
              <a:rPr lang="fr-FR" sz="2800" dirty="0">
                <a:latin typeface="Times New Roman" pitchFamily="18" charset="0"/>
                <a:cs typeface="Times New Roman" pitchFamily="18" charset="0"/>
              </a:rPr>
              <a:t>. </a:t>
            </a:r>
          </a:p>
          <a:p>
            <a:pPr algn="just">
              <a:lnSpc>
                <a:spcPct val="150000"/>
              </a:lnSpc>
            </a:pPr>
            <a:r>
              <a:rPr lang="fr-FR" sz="2800" dirty="0">
                <a:latin typeface="Times New Roman" pitchFamily="18" charset="0"/>
                <a:cs typeface="Times New Roman" pitchFamily="18" charset="0"/>
              </a:rPr>
              <a:t>Ce test consiste en la mise en évidence du </a:t>
            </a:r>
            <a:r>
              <a:rPr lang="fr-FR" sz="2800" u="sng" dirty="0">
                <a:latin typeface="Times New Roman" pitchFamily="18" charset="0"/>
                <a:cs typeface="Times New Roman" pitchFamily="18" charset="0"/>
              </a:rPr>
              <a:t>facteur d'affinité pour le fibrinogène présent à la surface de </a:t>
            </a:r>
            <a:r>
              <a:rPr lang="fr-FR" sz="2800" i="1" u="sng" dirty="0">
                <a:latin typeface="Times New Roman" pitchFamily="18" charset="0"/>
                <a:cs typeface="Times New Roman" pitchFamily="18" charset="0"/>
              </a:rPr>
              <a:t>S. aureus</a:t>
            </a:r>
            <a:r>
              <a:rPr lang="fr-FR" sz="2800" u="sng" dirty="0">
                <a:latin typeface="Times New Roman" pitchFamily="18" charset="0"/>
                <a:cs typeface="Times New Roman" pitchFamily="18" charset="0"/>
              </a:rPr>
              <a:t>.</a:t>
            </a:r>
            <a:r>
              <a:rPr lang="fr-FR" sz="2800" dirty="0">
                <a:latin typeface="Times New Roman" pitchFamily="18" charset="0"/>
                <a:cs typeface="Times New Roman" pitchFamily="18" charset="0"/>
              </a:rPr>
              <a:t> Les suspensions de </a:t>
            </a:r>
            <a:r>
              <a:rPr lang="fr-FR" sz="2800" i="1" dirty="0">
                <a:latin typeface="Times New Roman" pitchFamily="18" charset="0"/>
                <a:cs typeface="Times New Roman" pitchFamily="18" charset="0"/>
              </a:rPr>
              <a:t>S. aureus </a:t>
            </a:r>
            <a:r>
              <a:rPr lang="fr-FR" sz="2800" dirty="0">
                <a:latin typeface="Times New Roman" pitchFamily="18" charset="0"/>
                <a:cs typeface="Times New Roman" pitchFamily="18" charset="0"/>
              </a:rPr>
              <a:t>réagissent </a:t>
            </a:r>
            <a:r>
              <a:rPr lang="fr-FR" sz="2800" dirty="0" smtClean="0">
                <a:latin typeface="Times New Roman" pitchFamily="18" charset="0"/>
                <a:cs typeface="Times New Roman" pitchFamily="18" charset="0"/>
              </a:rPr>
              <a:t>avec</a:t>
            </a:r>
          </a:p>
          <a:p>
            <a:pPr marL="0" indent="0" algn="just">
              <a:lnSpc>
                <a:spcPct val="150000"/>
              </a:lnSpc>
              <a:buNone/>
            </a:pP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des constituants du plasma </a:t>
            </a:r>
            <a:r>
              <a:rPr lang="fr-FR" sz="2800" dirty="0" smtClean="0">
                <a:latin typeface="Times New Roman" pitchFamily="18" charset="0"/>
                <a:cs typeface="Times New Roman" pitchFamily="18" charset="0"/>
              </a:rPr>
              <a:t>humain</a:t>
            </a:r>
          </a:p>
          <a:p>
            <a:pPr marL="0" indent="0" algn="just">
              <a:lnSpc>
                <a:spcPct val="150000"/>
              </a:lnSpc>
              <a:buNone/>
            </a:pP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dilué au 1/5e en entrainant </a:t>
            </a:r>
            <a:endParaRPr lang="fr-FR" sz="2800" dirty="0" smtClean="0">
              <a:latin typeface="Times New Roman" pitchFamily="18" charset="0"/>
              <a:cs typeface="Times New Roman" pitchFamily="18" charset="0"/>
            </a:endParaRPr>
          </a:p>
          <a:p>
            <a:pPr marL="0" indent="0" algn="just">
              <a:lnSpc>
                <a:spcPct val="150000"/>
              </a:lnSpc>
              <a:buNone/>
            </a:pPr>
            <a:r>
              <a:rPr lang="fr-FR" sz="2800" dirty="0" smtClean="0">
                <a:latin typeface="Times New Roman" pitchFamily="18" charset="0"/>
                <a:cs typeface="Times New Roman" pitchFamily="18" charset="0"/>
              </a:rPr>
              <a:t>une </a:t>
            </a:r>
            <a:r>
              <a:rPr lang="fr-FR" sz="2800" dirty="0">
                <a:latin typeface="Times New Roman" pitchFamily="18" charset="0"/>
                <a:cs typeface="Times New Roman" pitchFamily="18" charset="0"/>
              </a:rPr>
              <a:t>agglutination rapide</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a:p>
            <a:endParaRPr lang="fr-F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221088"/>
            <a:ext cx="2448271" cy="24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658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624"/>
            <a:ext cx="9252520" cy="4248472"/>
          </a:xfrm>
        </p:spPr>
        <p:txBody>
          <a:bodyPr>
            <a:normAutofit fontScale="70000" lnSpcReduction="20000"/>
          </a:bodyPr>
          <a:lstStyle/>
          <a:p>
            <a:pPr algn="just">
              <a:lnSpc>
                <a:spcPct val="160000"/>
              </a:lnSpc>
            </a:pPr>
            <a:r>
              <a:rPr lang="fr-FR" b="1" dirty="0">
                <a:latin typeface="Times" pitchFamily="18" charset="0"/>
              </a:rPr>
              <a:t>Recherche d'une </a:t>
            </a:r>
            <a:r>
              <a:rPr lang="fr-FR" b="1" dirty="0" err="1">
                <a:latin typeface="Times" pitchFamily="18" charset="0"/>
              </a:rPr>
              <a:t>DNAse</a:t>
            </a:r>
            <a:endParaRPr lang="fr-FR" b="1" dirty="0">
              <a:latin typeface="Times" pitchFamily="18" charset="0"/>
            </a:endParaRPr>
          </a:p>
          <a:p>
            <a:pPr algn="just">
              <a:lnSpc>
                <a:spcPct val="160000"/>
              </a:lnSpc>
            </a:pPr>
            <a:r>
              <a:rPr lang="fr-FR" dirty="0">
                <a:latin typeface="Times" pitchFamily="18" charset="0"/>
              </a:rPr>
              <a:t>La mise en </a:t>
            </a:r>
            <a:r>
              <a:rPr lang="fr-FR" dirty="0" smtClean="0">
                <a:latin typeface="Times" pitchFamily="18" charset="0"/>
              </a:rPr>
              <a:t>évidence </a:t>
            </a:r>
            <a:r>
              <a:rPr lang="fr-FR" dirty="0">
                <a:latin typeface="Times" pitchFamily="18" charset="0"/>
              </a:rPr>
              <a:t>de la production d'une </a:t>
            </a:r>
            <a:r>
              <a:rPr lang="fr-FR" dirty="0" err="1">
                <a:latin typeface="Times" pitchFamily="18" charset="0"/>
              </a:rPr>
              <a:t>DNAse</a:t>
            </a:r>
            <a:r>
              <a:rPr lang="fr-FR" dirty="0">
                <a:latin typeface="Times" pitchFamily="18" charset="0"/>
              </a:rPr>
              <a:t> </a:t>
            </a:r>
            <a:r>
              <a:rPr lang="fr-FR" dirty="0" smtClean="0">
                <a:latin typeface="Times" pitchFamily="18" charset="0"/>
              </a:rPr>
              <a:t>est effectuée </a:t>
            </a:r>
            <a:r>
              <a:rPr lang="fr-FR" dirty="0">
                <a:latin typeface="Times" pitchFamily="18" charset="0"/>
              </a:rPr>
              <a:t>sur une </a:t>
            </a:r>
            <a:r>
              <a:rPr lang="fr-FR" dirty="0" smtClean="0">
                <a:latin typeface="Times" pitchFamily="18" charset="0"/>
              </a:rPr>
              <a:t>gélose </a:t>
            </a:r>
            <a:r>
              <a:rPr lang="fr-FR" dirty="0">
                <a:latin typeface="Times" pitchFamily="18" charset="0"/>
              </a:rPr>
              <a:t>contenant de l'ADN. Les </a:t>
            </a:r>
            <a:r>
              <a:rPr lang="fr-FR" dirty="0" smtClean="0">
                <a:latin typeface="Times" pitchFamily="18" charset="0"/>
              </a:rPr>
              <a:t>bactéries sont ensemencées </a:t>
            </a:r>
            <a:r>
              <a:rPr lang="fr-FR" dirty="0">
                <a:latin typeface="Times" pitchFamily="18" charset="0"/>
              </a:rPr>
              <a:t>en </a:t>
            </a:r>
            <a:r>
              <a:rPr lang="fr-FR" dirty="0" smtClean="0">
                <a:latin typeface="Times" pitchFamily="18" charset="0"/>
              </a:rPr>
              <a:t>réalisant </a:t>
            </a:r>
            <a:r>
              <a:rPr lang="fr-FR" dirty="0">
                <a:latin typeface="Times" pitchFamily="18" charset="0"/>
              </a:rPr>
              <a:t>une strie </a:t>
            </a:r>
            <a:r>
              <a:rPr lang="fr-FR" dirty="0" smtClean="0">
                <a:latin typeface="Times" pitchFamily="18" charset="0"/>
              </a:rPr>
              <a:t>à </a:t>
            </a:r>
            <a:r>
              <a:rPr lang="fr-FR" dirty="0">
                <a:latin typeface="Times" pitchFamily="18" charset="0"/>
              </a:rPr>
              <a:t>la surface de </a:t>
            </a:r>
            <a:r>
              <a:rPr lang="fr-FR" dirty="0" smtClean="0">
                <a:latin typeface="Times" pitchFamily="18" charset="0"/>
              </a:rPr>
              <a:t>la gélose </a:t>
            </a:r>
            <a:r>
              <a:rPr lang="fr-FR" dirty="0">
                <a:latin typeface="Times" pitchFamily="18" charset="0"/>
              </a:rPr>
              <a:t>; la </a:t>
            </a:r>
            <a:r>
              <a:rPr lang="fr-FR" dirty="0" smtClean="0">
                <a:latin typeface="Times" pitchFamily="18" charset="0"/>
              </a:rPr>
              <a:t>gélose </a:t>
            </a:r>
            <a:r>
              <a:rPr lang="fr-FR" dirty="0">
                <a:latin typeface="Times" pitchFamily="18" charset="0"/>
              </a:rPr>
              <a:t>est </a:t>
            </a:r>
            <a:r>
              <a:rPr lang="fr-FR" dirty="0" smtClean="0">
                <a:latin typeface="Times" pitchFamily="18" charset="0"/>
              </a:rPr>
              <a:t>incubée </a:t>
            </a:r>
            <a:r>
              <a:rPr lang="fr-FR" dirty="0">
                <a:latin typeface="Times" pitchFamily="18" charset="0"/>
              </a:rPr>
              <a:t>18 heures </a:t>
            </a:r>
            <a:r>
              <a:rPr lang="fr-FR" dirty="0" smtClean="0">
                <a:latin typeface="Times" pitchFamily="18" charset="0"/>
              </a:rPr>
              <a:t>à </a:t>
            </a:r>
            <a:r>
              <a:rPr lang="fr-FR" dirty="0">
                <a:latin typeface="Times" pitchFamily="18" charset="0"/>
              </a:rPr>
              <a:t>37 °C. </a:t>
            </a:r>
            <a:r>
              <a:rPr lang="fr-FR" dirty="0" smtClean="0">
                <a:latin typeface="Times" pitchFamily="18" charset="0"/>
              </a:rPr>
              <a:t>L'hydrolyse de </a:t>
            </a:r>
            <a:r>
              <a:rPr lang="fr-FR" dirty="0">
                <a:latin typeface="Times" pitchFamily="18" charset="0"/>
              </a:rPr>
              <a:t>l'ADN est </a:t>
            </a:r>
            <a:r>
              <a:rPr lang="fr-FR" dirty="0" smtClean="0">
                <a:latin typeface="Times" pitchFamily="18" charset="0"/>
              </a:rPr>
              <a:t>révélée </a:t>
            </a:r>
            <a:r>
              <a:rPr lang="fr-FR" dirty="0">
                <a:latin typeface="Times" pitchFamily="18" charset="0"/>
              </a:rPr>
              <a:t>en ajoutant de l'acide chlorhydrique.</a:t>
            </a:r>
          </a:p>
          <a:p>
            <a:pPr algn="just">
              <a:lnSpc>
                <a:spcPct val="160000"/>
              </a:lnSpc>
            </a:pPr>
            <a:r>
              <a:rPr lang="fr-FR" dirty="0">
                <a:latin typeface="Times" pitchFamily="18" charset="0"/>
              </a:rPr>
              <a:t>Lorsque l'ADN a </a:t>
            </a:r>
            <a:r>
              <a:rPr lang="fr-FR" dirty="0" smtClean="0">
                <a:latin typeface="Times" pitchFamily="18" charset="0"/>
              </a:rPr>
              <a:t>été dégradé, </a:t>
            </a:r>
            <a:r>
              <a:rPr lang="fr-FR" dirty="0">
                <a:latin typeface="Times" pitchFamily="18" charset="0"/>
              </a:rPr>
              <a:t>un halo clair est visible </a:t>
            </a:r>
            <a:r>
              <a:rPr lang="fr-FR" dirty="0" smtClean="0">
                <a:latin typeface="Times" pitchFamily="18" charset="0"/>
              </a:rPr>
              <a:t>au pourtour </a:t>
            </a:r>
            <a:r>
              <a:rPr lang="fr-FR" dirty="0">
                <a:latin typeface="Times" pitchFamily="18" charset="0"/>
              </a:rPr>
              <a:t>de la strie, alors que l'ADN, sous l'action de l'acide</a:t>
            </a:r>
            <a:r>
              <a:rPr lang="fr-FR" dirty="0" smtClean="0">
                <a:latin typeface="Times" pitchFamily="18" charset="0"/>
              </a:rPr>
              <a:t>, est </a:t>
            </a:r>
            <a:r>
              <a:rPr lang="fr-FR" dirty="0">
                <a:latin typeface="Times" pitchFamily="18" charset="0"/>
              </a:rPr>
              <a:t>à</a:t>
            </a:r>
            <a:r>
              <a:rPr lang="fr-FR" dirty="0" smtClean="0">
                <a:latin typeface="Times" pitchFamily="18" charset="0"/>
              </a:rPr>
              <a:t> </a:t>
            </a:r>
            <a:r>
              <a:rPr lang="fr-FR" dirty="0">
                <a:latin typeface="Times" pitchFamily="18" charset="0"/>
              </a:rPr>
              <a:t>l'origine d'un </a:t>
            </a:r>
            <a:r>
              <a:rPr lang="fr-FR" dirty="0" smtClean="0">
                <a:latin typeface="Times" pitchFamily="18" charset="0"/>
              </a:rPr>
              <a:t>précipité blanchâtre </a:t>
            </a:r>
            <a:r>
              <a:rPr lang="fr-FR" dirty="0">
                <a:latin typeface="Times" pitchFamily="18" charset="0"/>
              </a:rPr>
              <a:t>(Fig. 9</a:t>
            </a:r>
            <a:r>
              <a:rPr lang="fr-FR" dirty="0" smtClean="0">
                <a:latin typeface="Times" pitchFamily="18" charset="0"/>
              </a:rPr>
              <a:t>).</a:t>
            </a:r>
            <a:endParaRPr lang="fr-FR" dirty="0">
              <a:latin typeface="Times"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06" y="4005064"/>
            <a:ext cx="2999263" cy="225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05064"/>
            <a:ext cx="3074467" cy="231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239053"/>
            <a:ext cx="9144000" cy="646331"/>
          </a:xfrm>
          <a:prstGeom prst="rect">
            <a:avLst/>
          </a:prstGeom>
        </p:spPr>
        <p:txBody>
          <a:bodyPr wrap="square">
            <a:spAutoFit/>
          </a:bodyPr>
          <a:lstStyle/>
          <a:p>
            <a:r>
              <a:rPr lang="fr-FR" b="1" dirty="0"/>
              <a:t>Fig. 9</a:t>
            </a:r>
            <a:r>
              <a:rPr lang="fr-FR" b="1" dirty="0" smtClean="0"/>
              <a:t> </a:t>
            </a:r>
            <a:r>
              <a:rPr lang="fr-FR" b="1" dirty="0"/>
              <a:t>Recherche de la production d'une </a:t>
            </a:r>
            <a:r>
              <a:rPr lang="fr-FR" b="1" dirty="0" err="1"/>
              <a:t>DNAse</a:t>
            </a:r>
            <a:r>
              <a:rPr lang="fr-FR" b="1" dirty="0"/>
              <a:t>. </a:t>
            </a:r>
            <a:r>
              <a:rPr lang="fr-FR" i="1" dirty="0"/>
              <a:t>Staphylococcus </a:t>
            </a:r>
            <a:r>
              <a:rPr lang="fr-FR" i="1" dirty="0" err="1"/>
              <a:t>epidermidis</a:t>
            </a:r>
            <a:r>
              <a:rPr lang="fr-FR" i="1" dirty="0"/>
              <a:t> </a:t>
            </a:r>
            <a:r>
              <a:rPr lang="fr-FR" dirty="0"/>
              <a:t>à gauche (</a:t>
            </a:r>
            <a:r>
              <a:rPr lang="fr-FR" dirty="0" err="1"/>
              <a:t>DNAse</a:t>
            </a:r>
            <a:r>
              <a:rPr lang="fr-FR" dirty="0"/>
              <a:t> négative). </a:t>
            </a:r>
            <a:r>
              <a:rPr lang="fr-FR" i="1" dirty="0"/>
              <a:t>S. aureus </a:t>
            </a:r>
            <a:r>
              <a:rPr lang="fr-FR" dirty="0"/>
              <a:t>à droite (</a:t>
            </a:r>
            <a:r>
              <a:rPr lang="fr-FR" dirty="0" err="1"/>
              <a:t>DNAse</a:t>
            </a:r>
            <a:r>
              <a:rPr lang="fr-FR" dirty="0"/>
              <a:t> positive).</a:t>
            </a:r>
          </a:p>
        </p:txBody>
      </p:sp>
    </p:spTree>
    <p:extLst>
      <p:ext uri="{BB962C8B-B14F-4D97-AF65-F5344CB8AC3E}">
        <p14:creationId xmlns:p14="http://schemas.microsoft.com/office/powerpoint/2010/main" val="1060092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9154128" cy="6858000"/>
          </a:xfrm>
        </p:spPr>
        <p:txBody>
          <a:bodyPr>
            <a:normAutofit/>
          </a:bodyPr>
          <a:lstStyle/>
          <a:p>
            <a:pPr marL="0" indent="0" algn="just">
              <a:lnSpc>
                <a:spcPct val="150000"/>
              </a:lnSpc>
              <a:buNone/>
            </a:pPr>
            <a:r>
              <a:rPr lang="fr-FR" sz="2400"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Recherche de la</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protéine A : </a:t>
            </a:r>
            <a:r>
              <a:rPr lang="fr-FR" sz="2400" dirty="0">
                <a:latin typeface="Times New Roman" pitchFamily="18" charset="0"/>
                <a:cs typeface="Times New Roman" pitchFamily="18" charset="0"/>
              </a:rPr>
              <a:t>cette </a:t>
            </a:r>
            <a:r>
              <a:rPr lang="fr-FR" sz="2400" dirty="0" smtClean="0">
                <a:latin typeface="Times New Roman" pitchFamily="18" charset="0"/>
                <a:cs typeface="Times New Roman" pitchFamily="18" charset="0"/>
              </a:rPr>
              <a:t>protéine </a:t>
            </a:r>
            <a:r>
              <a:rPr lang="fr-FR" sz="2400" dirty="0">
                <a:latin typeface="Times New Roman" pitchFamily="18" charset="0"/>
                <a:cs typeface="Times New Roman" pitchFamily="18" charset="0"/>
              </a:rPr>
              <a:t>A peut </a:t>
            </a:r>
            <a:r>
              <a:rPr lang="fr-FR" sz="2400" dirty="0" smtClean="0">
                <a:latin typeface="Times New Roman" pitchFamily="18" charset="0"/>
                <a:cs typeface="Times New Roman" pitchFamily="18" charset="0"/>
              </a:rPr>
              <a:t>être retrouvée  chez </a:t>
            </a:r>
            <a:r>
              <a:rPr lang="fr-FR" sz="2400" b="1" i="1" dirty="0">
                <a:latin typeface="Times New Roman" pitchFamily="18" charset="0"/>
                <a:cs typeface="Times New Roman" pitchFamily="18" charset="0"/>
              </a:rPr>
              <a:t>S. aureus</a:t>
            </a:r>
            <a:r>
              <a:rPr lang="fr-FR" sz="2400" dirty="0">
                <a:latin typeface="Times New Roman" pitchFamily="18" charset="0"/>
                <a:cs typeface="Times New Roman" pitchFamily="18" charset="0"/>
              </a:rPr>
              <a:t>, mais aussi chez les souches </a:t>
            </a:r>
            <a:r>
              <a:rPr lang="fr-FR" sz="2400" dirty="0" smtClean="0">
                <a:latin typeface="Times New Roman" pitchFamily="18" charset="0"/>
                <a:cs typeface="Times New Roman" pitchFamily="18" charset="0"/>
              </a:rPr>
              <a:t>de </a:t>
            </a:r>
            <a:r>
              <a:rPr lang="fr-FR" sz="2400" b="1" i="1" dirty="0" smtClean="0">
                <a:latin typeface="Times New Roman" pitchFamily="18" charset="0"/>
                <a:cs typeface="Times New Roman" pitchFamily="18" charset="0"/>
              </a:rPr>
              <a:t>S</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schleiferi</a:t>
            </a:r>
            <a:r>
              <a:rPr lang="fr-FR" sz="2400" b="1" i="1" dirty="0">
                <a:latin typeface="Times New Roman" pitchFamily="18" charset="0"/>
                <a:cs typeface="Times New Roman" pitchFamily="18" charset="0"/>
              </a:rPr>
              <a:t> </a:t>
            </a:r>
            <a:r>
              <a:rPr lang="fr-FR" sz="2400" b="1" dirty="0" err="1">
                <a:latin typeface="Times New Roman" pitchFamily="18" charset="0"/>
                <a:cs typeface="Times New Roman" pitchFamily="18" charset="0"/>
              </a:rPr>
              <a:t>subsp</a:t>
            </a:r>
            <a:r>
              <a:rPr lang="fr-FR" sz="2400" b="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coagulans</a:t>
            </a:r>
            <a:r>
              <a:rPr lang="fr-FR" sz="2400" b="1" dirty="0">
                <a:latin typeface="Times New Roman" pitchFamily="18" charset="0"/>
                <a:cs typeface="Times New Roman" pitchFamily="18" charset="0"/>
              </a:rPr>
              <a:t>,</a:t>
            </a:r>
            <a:r>
              <a:rPr lang="fr-FR" sz="2400" dirty="0">
                <a:latin typeface="Times New Roman" pitchFamily="18" charset="0"/>
                <a:cs typeface="Times New Roman" pitchFamily="18" charset="0"/>
              </a:rPr>
              <a:t> la plupart des souches </a:t>
            </a:r>
            <a:r>
              <a:rPr lang="fr-FR" sz="2400" dirty="0" smtClean="0">
                <a:latin typeface="Times New Roman" pitchFamily="18" charset="0"/>
                <a:cs typeface="Times New Roman" pitchFamily="18" charset="0"/>
              </a:rPr>
              <a:t>de </a:t>
            </a:r>
            <a:r>
              <a:rPr lang="fr-FR" sz="2400" b="1" i="1" dirty="0" smtClean="0">
                <a:latin typeface="Times New Roman" pitchFamily="18" charset="0"/>
                <a:cs typeface="Times New Roman" pitchFamily="18" charset="0"/>
              </a:rPr>
              <a:t>S</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hyicus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et de rares souches de </a:t>
            </a:r>
            <a:r>
              <a:rPr lang="fr-FR" sz="2400" b="1" i="1" dirty="0">
                <a:latin typeface="Times New Roman" pitchFamily="18" charset="0"/>
                <a:cs typeface="Times New Roman" pitchFamily="18" charset="0"/>
              </a:rPr>
              <a:t>S. </a:t>
            </a:r>
            <a:r>
              <a:rPr lang="fr-FR" sz="2400" b="1" i="1" dirty="0" err="1">
                <a:latin typeface="Times New Roman" pitchFamily="18" charset="0"/>
                <a:cs typeface="Times New Roman" pitchFamily="18" charset="0"/>
              </a:rPr>
              <a:t>intermedius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marL="0" indent="0" algn="just">
              <a:lnSpc>
                <a:spcPct val="150000"/>
              </a:lnSpc>
              <a:buNone/>
            </a:pPr>
            <a:r>
              <a:rPr lang="fr-FR" sz="2400" dirty="0" smtClean="0">
                <a:latin typeface="Times New Roman" pitchFamily="18" charset="0"/>
                <a:cs typeface="Times New Roman" pitchFamily="18" charset="0"/>
              </a:rPr>
              <a:t>La </a:t>
            </a:r>
            <a:r>
              <a:rPr lang="fr-FR" sz="2400" b="1" u="sng" dirty="0" smtClean="0">
                <a:latin typeface="Times New Roman" pitchFamily="18" charset="0"/>
                <a:cs typeface="Times New Roman" pitchFamily="18" charset="0"/>
              </a:rPr>
              <a:t>protéine A </a:t>
            </a:r>
            <a:r>
              <a:rPr lang="fr-FR" sz="2400" b="1" u="sng" dirty="0">
                <a:latin typeface="Times New Roman" pitchFamily="18" charset="0"/>
                <a:cs typeface="Times New Roman" pitchFamily="18" charset="0"/>
              </a:rPr>
              <a:t>est </a:t>
            </a:r>
            <a:r>
              <a:rPr lang="fr-FR" sz="2400" b="1" u="sng" dirty="0" smtClean="0">
                <a:latin typeface="Times New Roman" pitchFamily="18" charset="0"/>
                <a:cs typeface="Times New Roman" pitchFamily="18" charset="0"/>
              </a:rPr>
              <a:t>associée </a:t>
            </a:r>
            <a:r>
              <a:rPr lang="fr-FR" sz="2400" b="1" u="sng" dirty="0">
                <a:latin typeface="Times New Roman" pitchFamily="18" charset="0"/>
                <a:cs typeface="Times New Roman" pitchFamily="18" charset="0"/>
              </a:rPr>
              <a:t>au peptidoglycane de </a:t>
            </a:r>
            <a:r>
              <a:rPr lang="fr-FR" sz="2400" b="1" i="1" u="sng" dirty="0">
                <a:latin typeface="Times New Roman" pitchFamily="18" charset="0"/>
                <a:cs typeface="Times New Roman" pitchFamily="18" charset="0"/>
              </a:rPr>
              <a:t>S. aureus</a:t>
            </a:r>
            <a:r>
              <a:rPr lang="fr-FR" sz="2400" i="1" dirty="0">
                <a:latin typeface="Times New Roman" pitchFamily="18" charset="0"/>
                <a:cs typeface="Times New Roman" pitchFamily="18" charset="0"/>
              </a:rPr>
              <a:t> </a:t>
            </a:r>
            <a:r>
              <a:rPr lang="fr-FR" sz="2400">
                <a:latin typeface="Times New Roman" pitchFamily="18" charset="0"/>
                <a:cs typeface="Times New Roman" pitchFamily="18" charset="0"/>
              </a:rPr>
              <a:t>et </a:t>
            </a:r>
            <a:r>
              <a:rPr lang="fr-FR" sz="2400" smtClean="0">
                <a:latin typeface="Times New Roman" pitchFamily="18" charset="0"/>
                <a:cs typeface="Times New Roman" pitchFamily="18" charset="0"/>
              </a:rPr>
              <a:t>a </a:t>
            </a:r>
            <a:r>
              <a:rPr lang="fr-FR" sz="2400" dirty="0" smtClean="0">
                <a:latin typeface="Times New Roman" pitchFamily="18" charset="0"/>
                <a:cs typeface="Times New Roman" pitchFamily="18" charset="0"/>
              </a:rPr>
              <a:t>la propriété </a:t>
            </a:r>
            <a:r>
              <a:rPr lang="fr-FR" sz="2400" dirty="0">
                <a:latin typeface="Times New Roman" pitchFamily="18" charset="0"/>
                <a:cs typeface="Times New Roman" pitchFamily="18" charset="0"/>
              </a:rPr>
              <a:t>de fixer le </a:t>
            </a:r>
            <a:r>
              <a:rPr lang="fr-FR" sz="2400" b="1" dirty="0">
                <a:latin typeface="Times New Roman" pitchFamily="18" charset="0"/>
                <a:cs typeface="Times New Roman" pitchFamily="18" charset="0"/>
              </a:rPr>
              <a:t>fragment </a:t>
            </a:r>
            <a:r>
              <a:rPr lang="fr-FR" sz="2400" b="1" dirty="0" err="1">
                <a:latin typeface="Times New Roman" pitchFamily="18" charset="0"/>
                <a:cs typeface="Times New Roman" pitchFamily="18" charset="0"/>
              </a:rPr>
              <a:t>Fc</a:t>
            </a:r>
            <a:r>
              <a:rPr lang="fr-FR" sz="2400" dirty="0">
                <a:latin typeface="Times New Roman" pitchFamily="18" charset="0"/>
                <a:cs typeface="Times New Roman" pitchFamily="18" charset="0"/>
              </a:rPr>
              <a:t> des </a:t>
            </a:r>
            <a:r>
              <a:rPr lang="fr-FR" sz="2400" dirty="0" smtClean="0">
                <a:latin typeface="Times New Roman" pitchFamily="18" charset="0"/>
                <a:cs typeface="Times New Roman" pitchFamily="18" charset="0"/>
              </a:rPr>
              <a:t>immunoglobulines (</a:t>
            </a:r>
            <a:r>
              <a:rPr lang="fr-FR" sz="2400" dirty="0" err="1">
                <a:latin typeface="Times New Roman" pitchFamily="18" charset="0"/>
                <a:cs typeface="Times New Roman" pitchFamily="18" charset="0"/>
              </a:rPr>
              <a:t>Ig</a:t>
            </a:r>
            <a:r>
              <a:rPr lang="fr-FR" sz="2400" dirty="0">
                <a:latin typeface="Times New Roman" pitchFamily="18" charset="0"/>
                <a:cs typeface="Times New Roman" pitchFamily="18" charset="0"/>
              </a:rPr>
              <a:t>) (Fig. 	</a:t>
            </a:r>
            <a:r>
              <a:rPr lang="fr-FR" sz="2400" dirty="0" smtClean="0">
                <a:latin typeface="Times New Roman" pitchFamily="18" charset="0"/>
                <a:cs typeface="Times New Roman" pitchFamily="18" charset="0"/>
              </a:rPr>
              <a:t>10) </a:t>
            </a:r>
            <a:r>
              <a:rPr lang="fr-FR" sz="2400" dirty="0">
                <a:latin typeface="Times New Roman" pitchFamily="18" charset="0"/>
                <a:cs typeface="Times New Roman" pitchFamily="18" charset="0"/>
              </a:rPr>
              <a:t>de l'homme et du lapin. Ce test </a:t>
            </a:r>
            <a:r>
              <a:rPr lang="fr-FR" sz="2400" dirty="0" smtClean="0">
                <a:latin typeface="Times New Roman" pitchFamily="18" charset="0"/>
                <a:cs typeface="Times New Roman" pitchFamily="18" charset="0"/>
              </a:rPr>
              <a:t>consiste à </a:t>
            </a:r>
            <a:r>
              <a:rPr lang="fr-FR" sz="2400" dirty="0">
                <a:latin typeface="Times New Roman" pitchFamily="18" charset="0"/>
                <a:cs typeface="Times New Roman" pitchFamily="18" charset="0"/>
              </a:rPr>
              <a:t>rechercher l'agglutination sur lame des </a:t>
            </a:r>
            <a:r>
              <a:rPr lang="fr-FR" sz="2400" dirty="0" smtClean="0">
                <a:latin typeface="Times New Roman" pitchFamily="18" charset="0"/>
                <a:cs typeface="Times New Roman" pitchFamily="18" charset="0"/>
              </a:rPr>
              <a:t>staphylocoques mis </a:t>
            </a:r>
            <a:r>
              <a:rPr lang="fr-FR" sz="2400" dirty="0">
                <a:latin typeface="Times New Roman" pitchFamily="18" charset="0"/>
                <a:cs typeface="Times New Roman" pitchFamily="18" charset="0"/>
              </a:rPr>
              <a:t>en </a:t>
            </a:r>
            <a:r>
              <a:rPr lang="fr-FR" sz="2400" dirty="0" smtClean="0">
                <a:latin typeface="Times New Roman" pitchFamily="18" charset="0"/>
                <a:cs typeface="Times New Roman" pitchFamily="18" charset="0"/>
              </a:rPr>
              <a:t>présence d'hématies </a:t>
            </a:r>
            <a:r>
              <a:rPr lang="fr-FR" sz="2400" dirty="0">
                <a:latin typeface="Times New Roman" pitchFamily="18" charset="0"/>
                <a:cs typeface="Times New Roman" pitchFamily="18" charset="0"/>
              </a:rPr>
              <a:t>de mouton </a:t>
            </a:r>
            <a:r>
              <a:rPr lang="fr-FR" sz="2400" dirty="0" smtClean="0">
                <a:latin typeface="Times New Roman" pitchFamily="18" charset="0"/>
                <a:cs typeface="Times New Roman" pitchFamily="18" charset="0"/>
              </a:rPr>
              <a:t>sensibilisées par du sérum </a:t>
            </a:r>
            <a:r>
              <a:rPr lang="fr-FR" sz="2400" dirty="0">
                <a:latin typeface="Times New Roman" pitchFamily="18" charset="0"/>
                <a:cs typeface="Times New Roman" pitchFamily="18" charset="0"/>
              </a:rPr>
              <a:t>de lapin </a:t>
            </a:r>
            <a:r>
              <a:rPr lang="fr-FR" sz="2400" dirty="0" smtClean="0">
                <a:latin typeface="Times New Roman" pitchFamily="18" charset="0"/>
                <a:cs typeface="Times New Roman" pitchFamily="18" charset="0"/>
              </a:rPr>
              <a:t>anti-hématies </a:t>
            </a:r>
            <a:r>
              <a:rPr lang="fr-FR" sz="2400" dirty="0">
                <a:latin typeface="Times New Roman" pitchFamily="18" charset="0"/>
                <a:cs typeface="Times New Roman" pitchFamily="18" charset="0"/>
              </a:rPr>
              <a:t>de mouton ou de </a:t>
            </a:r>
            <a:r>
              <a:rPr lang="fr-FR" sz="2400" dirty="0" smtClean="0">
                <a:latin typeface="Times New Roman" pitchFamily="18" charset="0"/>
                <a:cs typeface="Times New Roman" pitchFamily="18" charset="0"/>
              </a:rPr>
              <a:t>particules de latex recouvertes </a:t>
            </a:r>
            <a:r>
              <a:rPr lang="fr-FR" sz="2400" dirty="0" err="1" smtClean="0">
                <a:latin typeface="Times New Roman" pitchFamily="18" charset="0"/>
                <a:cs typeface="Times New Roman" pitchFamily="18" charset="0"/>
              </a:rPr>
              <a:t>d'IgG</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592440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90046"/>
            <a:ext cx="9144000" cy="923330"/>
          </a:xfrm>
          <a:prstGeom prst="rect">
            <a:avLst/>
          </a:prstGeom>
        </p:spPr>
        <p:txBody>
          <a:bodyPr wrap="square">
            <a:spAutoFit/>
          </a:bodyPr>
          <a:lstStyle/>
          <a:p>
            <a:r>
              <a:rPr lang="fr-FR" b="1" dirty="0"/>
              <a:t>Fig. </a:t>
            </a:r>
            <a:r>
              <a:rPr lang="fr-FR" b="1" dirty="0" smtClean="0"/>
              <a:t>10 </a:t>
            </a:r>
            <a:r>
              <a:rPr lang="fr-FR" b="1" dirty="0"/>
              <a:t>Représentation schématique de la fixation de la protéine</a:t>
            </a:r>
          </a:p>
          <a:p>
            <a:r>
              <a:rPr lang="fr-FR" b="1" dirty="0"/>
              <a:t>A à la fraction </a:t>
            </a:r>
            <a:r>
              <a:rPr lang="fr-FR" b="1" dirty="0" err="1"/>
              <a:t>Fc</a:t>
            </a:r>
            <a:r>
              <a:rPr lang="fr-FR" b="1" dirty="0"/>
              <a:t> des immunoglobulines. </a:t>
            </a:r>
            <a:r>
              <a:rPr lang="fr-FR" dirty="0"/>
              <a:t>S.A : </a:t>
            </a:r>
            <a:r>
              <a:rPr lang="fr-FR" i="1" dirty="0" smtClean="0"/>
              <a:t>Staphylococcus aureus </a:t>
            </a:r>
            <a:r>
              <a:rPr lang="fr-FR" i="1" dirty="0"/>
              <a:t>; </a:t>
            </a:r>
            <a:r>
              <a:rPr lang="fr-FR" dirty="0" err="1"/>
              <a:t>Fc</a:t>
            </a:r>
            <a:r>
              <a:rPr lang="fr-FR" dirty="0"/>
              <a:t> : fraction </a:t>
            </a:r>
            <a:r>
              <a:rPr lang="fr-FR" dirty="0" err="1"/>
              <a:t>Fc</a:t>
            </a:r>
            <a:r>
              <a:rPr lang="fr-FR" dirty="0"/>
              <a:t> des immunoglobulines ; A : protéine A</a:t>
            </a:r>
            <a:r>
              <a:rPr lang="fr-FR" dirty="0" smtClean="0"/>
              <a:t>, constitutive </a:t>
            </a:r>
            <a:r>
              <a:rPr lang="fr-FR" dirty="0"/>
              <a:t>de la paroi de </a:t>
            </a:r>
            <a:r>
              <a:rPr lang="fr-FR" i="1" dirty="0"/>
              <a:t>S. aureus</a:t>
            </a:r>
            <a:r>
              <a:rPr lang="fr-FR"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192688" cy="509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369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50000"/>
              </a:lnSpc>
            </a:pPr>
            <a:r>
              <a:rPr lang="fr-FR" sz="2400" dirty="0" smtClean="0">
                <a:latin typeface="Times New Roman" pitchFamily="18" charset="0"/>
                <a:cs typeface="Times New Roman" pitchFamily="18" charset="0"/>
              </a:rPr>
              <a:t>Malheureusement</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cette recherche </a:t>
            </a:r>
            <a:r>
              <a:rPr lang="fr-FR" sz="2400" dirty="0">
                <a:latin typeface="Times New Roman" pitchFamily="18" charset="0"/>
                <a:cs typeface="Times New Roman" pitchFamily="18" charset="0"/>
              </a:rPr>
              <a:t>peut rester </a:t>
            </a:r>
            <a:r>
              <a:rPr lang="fr-FR" sz="2400" dirty="0" smtClean="0">
                <a:latin typeface="Times New Roman" pitchFamily="18" charset="0"/>
                <a:cs typeface="Times New Roman" pitchFamily="18" charset="0"/>
              </a:rPr>
              <a:t>négative, </a:t>
            </a:r>
            <a:r>
              <a:rPr lang="fr-FR" sz="2400" dirty="0">
                <a:latin typeface="Times New Roman" pitchFamily="18" charset="0"/>
                <a:cs typeface="Times New Roman" pitchFamily="18" charset="0"/>
              </a:rPr>
              <a:t>car la </a:t>
            </a:r>
            <a:r>
              <a:rPr lang="fr-FR" sz="2400" dirty="0" smtClean="0">
                <a:latin typeface="Times New Roman" pitchFamily="18" charset="0"/>
                <a:cs typeface="Times New Roman" pitchFamily="18" charset="0"/>
              </a:rPr>
              <a:t>synthèse </a:t>
            </a:r>
            <a:r>
              <a:rPr lang="fr-FR" sz="2400" dirty="0">
                <a:latin typeface="Times New Roman" pitchFamily="18" charset="0"/>
                <a:cs typeface="Times New Roman" pitchFamily="18" charset="0"/>
              </a:rPr>
              <a:t>peut </a:t>
            </a:r>
            <a:r>
              <a:rPr lang="fr-FR" sz="2400" dirty="0" smtClean="0">
                <a:latin typeface="Times New Roman" pitchFamily="18" charset="0"/>
                <a:cs typeface="Times New Roman" pitchFamily="18" charset="0"/>
              </a:rPr>
              <a:t>être inhibée </a:t>
            </a:r>
            <a:r>
              <a:rPr lang="fr-FR" sz="2400" dirty="0">
                <a:latin typeface="Times New Roman" pitchFamily="18" charset="0"/>
                <a:cs typeface="Times New Roman" pitchFamily="18" charset="0"/>
              </a:rPr>
              <a:t>par le milieu de culture et certaines souches </a:t>
            </a:r>
            <a:r>
              <a:rPr lang="fr-FR" sz="2400" dirty="0" smtClean="0">
                <a:latin typeface="Times New Roman" pitchFamily="18" charset="0"/>
                <a:cs typeface="Times New Roman" pitchFamily="18" charset="0"/>
              </a:rPr>
              <a:t>ne sont </a:t>
            </a:r>
            <a:r>
              <a:rPr lang="fr-FR" sz="2400" dirty="0">
                <a:latin typeface="Times New Roman" pitchFamily="18" charset="0"/>
                <a:cs typeface="Times New Roman" pitchFamily="18" charset="0"/>
              </a:rPr>
              <a:t>pas productrices de </a:t>
            </a:r>
            <a:r>
              <a:rPr lang="fr-FR" sz="2400" dirty="0" smtClean="0">
                <a:latin typeface="Times New Roman" pitchFamily="18" charset="0"/>
                <a:cs typeface="Times New Roman" pitchFamily="18" charset="0"/>
              </a:rPr>
              <a:t>protéine </a:t>
            </a:r>
            <a:r>
              <a:rPr lang="fr-FR" sz="2400" dirty="0">
                <a:latin typeface="Times New Roman" pitchFamily="18" charset="0"/>
                <a:cs typeface="Times New Roman" pitchFamily="18" charset="0"/>
              </a:rPr>
              <a:t>A.</a:t>
            </a:r>
          </a:p>
          <a:p>
            <a:pPr algn="just"/>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Recherche combinée des différents facteurs</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Devant la sensibilité limitée </a:t>
            </a:r>
            <a:r>
              <a:rPr lang="fr-FR" sz="2400" dirty="0">
                <a:latin typeface="Times New Roman" pitchFamily="18" charset="0"/>
                <a:cs typeface="Times New Roman" pitchFamily="18" charset="0"/>
              </a:rPr>
              <a:t>de chacun de ces tests </a:t>
            </a:r>
            <a:r>
              <a:rPr lang="fr-FR" sz="2400" dirty="0" smtClean="0">
                <a:latin typeface="Times New Roman" pitchFamily="18" charset="0"/>
                <a:cs typeface="Times New Roman" pitchFamily="18" charset="0"/>
              </a:rPr>
              <a:t>d'orientation et </a:t>
            </a:r>
            <a:r>
              <a:rPr lang="fr-FR" sz="2400" dirty="0">
                <a:latin typeface="Times New Roman" pitchFamily="18" charset="0"/>
                <a:cs typeface="Times New Roman" pitchFamily="18" charset="0"/>
              </a:rPr>
              <a:t>afin </a:t>
            </a:r>
            <a:r>
              <a:rPr lang="fr-FR" sz="2400" dirty="0" smtClean="0">
                <a:latin typeface="Times New Roman" pitchFamily="18" charset="0"/>
                <a:cs typeface="Times New Roman" pitchFamily="18" charset="0"/>
              </a:rPr>
              <a:t>d'améliorer </a:t>
            </a:r>
            <a:r>
              <a:rPr lang="fr-FR" sz="2400" dirty="0">
                <a:latin typeface="Times New Roman" pitchFamily="18" charset="0"/>
                <a:cs typeface="Times New Roman" pitchFamily="18" charset="0"/>
              </a:rPr>
              <a:t>leur </a:t>
            </a:r>
            <a:r>
              <a:rPr lang="fr-FR" sz="2400" dirty="0" smtClean="0">
                <a:latin typeface="Times New Roman" pitchFamily="18" charset="0"/>
                <a:cs typeface="Times New Roman" pitchFamily="18" charset="0"/>
              </a:rPr>
              <a:t>praticabilité, différents fabricants </a:t>
            </a:r>
            <a:r>
              <a:rPr lang="fr-FR" sz="2400" dirty="0">
                <a:latin typeface="Times New Roman" pitchFamily="18" charset="0"/>
                <a:cs typeface="Times New Roman" pitchFamily="18" charset="0"/>
              </a:rPr>
              <a:t>ont mis au point des tests </a:t>
            </a:r>
            <a:r>
              <a:rPr lang="fr-FR" sz="2400" dirty="0" smtClean="0">
                <a:latin typeface="Times New Roman" pitchFamily="18" charset="0"/>
                <a:cs typeface="Times New Roman" pitchFamily="18" charset="0"/>
              </a:rPr>
              <a:t>d'agglutination permettant </a:t>
            </a:r>
            <a:r>
              <a:rPr lang="fr-FR" sz="2400" dirty="0">
                <a:latin typeface="Times New Roman" pitchFamily="18" charset="0"/>
                <a:cs typeface="Times New Roman" pitchFamily="18" charset="0"/>
              </a:rPr>
              <a:t>une identification </a:t>
            </a:r>
            <a:r>
              <a:rPr lang="fr-FR" sz="2400" dirty="0" smtClean="0">
                <a:latin typeface="Times New Roman" pitchFamily="18" charset="0"/>
                <a:cs typeface="Times New Roman" pitchFamily="18" charset="0"/>
              </a:rPr>
              <a:t>présomptive </a:t>
            </a:r>
            <a:r>
              <a:rPr lang="fr-FR" sz="2400" dirty="0">
                <a:latin typeface="Times New Roman" pitchFamily="18" charset="0"/>
                <a:cs typeface="Times New Roman" pitchFamily="18" charset="0"/>
              </a:rPr>
              <a:t>de </a:t>
            </a:r>
            <a:r>
              <a:rPr lang="fr-FR" sz="2400" i="1" dirty="0">
                <a:latin typeface="Times New Roman" pitchFamily="18" charset="0"/>
                <a:cs typeface="Times New Roman" pitchFamily="18" charset="0"/>
              </a:rPr>
              <a:t>S. </a:t>
            </a:r>
            <a:r>
              <a:rPr lang="fr-FR" sz="2400" i="1" dirty="0" smtClean="0">
                <a:latin typeface="Times New Roman" pitchFamily="18" charset="0"/>
                <a:cs typeface="Times New Roman" pitchFamily="18" charset="0"/>
              </a:rPr>
              <a:t>aureus </a:t>
            </a:r>
            <a:r>
              <a:rPr lang="fr-FR" sz="2400" dirty="0" smtClean="0">
                <a:latin typeface="Times New Roman" pitchFamily="18" charset="0"/>
                <a:cs typeface="Times New Roman" pitchFamily="18" charset="0"/>
              </a:rPr>
              <a:t>par </a:t>
            </a:r>
            <a:r>
              <a:rPr lang="fr-FR" sz="2400" dirty="0">
                <a:latin typeface="Times New Roman" pitchFamily="18" charset="0"/>
                <a:cs typeface="Times New Roman" pitchFamily="18" charset="0"/>
              </a:rPr>
              <a:t>la recherche </a:t>
            </a:r>
            <a:r>
              <a:rPr lang="fr-FR" sz="2400" dirty="0" smtClean="0">
                <a:latin typeface="Times New Roman" pitchFamily="18" charset="0"/>
                <a:cs typeface="Times New Roman" pitchFamily="18" charset="0"/>
              </a:rPr>
              <a:t>simultanée </a:t>
            </a:r>
            <a:r>
              <a:rPr lang="fr-FR" sz="2400" dirty="0">
                <a:latin typeface="Times New Roman" pitchFamily="18" charset="0"/>
                <a:cs typeface="Times New Roman" pitchFamily="18" charset="0"/>
              </a:rPr>
              <a:t>du facteur </a:t>
            </a:r>
            <a:r>
              <a:rPr lang="fr-FR" sz="2400" dirty="0" smtClean="0">
                <a:latin typeface="Times New Roman" pitchFamily="18" charset="0"/>
                <a:cs typeface="Times New Roman" pitchFamily="18" charset="0"/>
              </a:rPr>
              <a:t>d'affinité pour le fibrinogène, </a:t>
            </a:r>
            <a:r>
              <a:rPr lang="fr-FR" sz="2400" dirty="0">
                <a:latin typeface="Times New Roman" pitchFamily="18" charset="0"/>
                <a:cs typeface="Times New Roman" pitchFamily="18" charset="0"/>
              </a:rPr>
              <a:t>de la </a:t>
            </a:r>
            <a:r>
              <a:rPr lang="fr-FR" sz="2400" dirty="0" smtClean="0">
                <a:latin typeface="Times New Roman" pitchFamily="18" charset="0"/>
                <a:cs typeface="Times New Roman" pitchFamily="18" charset="0"/>
              </a:rPr>
              <a:t>protéine </a:t>
            </a:r>
            <a:r>
              <a:rPr lang="fr-FR" sz="2400" dirty="0">
                <a:latin typeface="Times New Roman" pitchFamily="18" charset="0"/>
                <a:cs typeface="Times New Roman" pitchFamily="18" charset="0"/>
              </a:rPr>
              <a:t>A et </a:t>
            </a:r>
            <a:r>
              <a:rPr lang="fr-FR" sz="2400" dirty="0" smtClean="0">
                <a:latin typeface="Times New Roman" pitchFamily="18" charset="0"/>
                <a:cs typeface="Times New Roman" pitchFamily="18" charset="0"/>
              </a:rPr>
              <a:t>± de polysaccharides capsulaires </a:t>
            </a:r>
            <a:r>
              <a:rPr lang="fr-FR" sz="2400" dirty="0">
                <a:latin typeface="Times New Roman" pitchFamily="18" charset="0"/>
                <a:cs typeface="Times New Roman" pitchFamily="18" charset="0"/>
              </a:rPr>
              <a:t>de </a:t>
            </a:r>
            <a:r>
              <a:rPr lang="fr-FR" sz="2400" i="1" dirty="0">
                <a:latin typeface="Times New Roman" pitchFamily="18" charset="0"/>
                <a:cs typeface="Times New Roman" pitchFamily="18" charset="0"/>
              </a:rPr>
              <a:t>S. aureus </a:t>
            </a:r>
            <a:r>
              <a:rPr lang="fr-FR" sz="2400" dirty="0">
                <a:latin typeface="Times New Roman" pitchFamily="18" charset="0"/>
                <a:cs typeface="Times New Roman" pitchFamily="18" charset="0"/>
              </a:rPr>
              <a:t>(Fig. </a:t>
            </a:r>
            <a:r>
              <a:rPr lang="fr-FR" sz="2400" dirty="0" smtClean="0">
                <a:latin typeface="Times New Roman" pitchFamily="18" charset="0"/>
                <a:cs typeface="Times New Roman" pitchFamily="18" charset="0"/>
              </a:rPr>
              <a:t>11).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77072"/>
            <a:ext cx="42767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426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lstStyle/>
          <a:p>
            <a:pPr algn="just"/>
            <a:r>
              <a:rPr lang="fr-FR" dirty="0" smtClean="0">
                <a:latin typeface="Times New Roman" pitchFamily="18" charset="0"/>
                <a:cs typeface="Times New Roman" pitchFamily="18" charset="0"/>
              </a:rPr>
              <a:t>Ces réactifs sont constitués de billes de latex ou d'hématies sensibilisées avec du fibrinogène, des </a:t>
            </a:r>
            <a:r>
              <a:rPr lang="fr-FR" dirty="0" err="1" smtClean="0">
                <a:latin typeface="Times New Roman" pitchFamily="18" charset="0"/>
                <a:cs typeface="Times New Roman" pitchFamily="18" charset="0"/>
              </a:rPr>
              <a:t>IgG</a:t>
            </a:r>
            <a:r>
              <a:rPr lang="fr-FR" dirty="0" smtClean="0">
                <a:latin typeface="Times New Roman" pitchFamily="18" charset="0"/>
                <a:cs typeface="Times New Roman" pitchFamily="18" charset="0"/>
              </a:rPr>
              <a:t> et des anticorps monoclonaux spécifiques de </a:t>
            </a:r>
            <a:r>
              <a:rPr lang="fr-FR" b="1" dirty="0" smtClean="0">
                <a:latin typeface="Times New Roman" pitchFamily="18" charset="0"/>
                <a:cs typeface="Times New Roman" pitchFamily="18" charset="0"/>
              </a:rPr>
              <a:t>polysaccharides capsulaires </a:t>
            </a:r>
            <a:r>
              <a:rPr lang="fr-FR" dirty="0" smtClean="0">
                <a:latin typeface="Times New Roman" pitchFamily="18" charset="0"/>
                <a:cs typeface="Times New Roman" pitchFamily="18" charset="0"/>
              </a:rPr>
              <a:t>de </a:t>
            </a:r>
            <a:r>
              <a:rPr lang="fr-FR" i="1" dirty="0" smtClean="0">
                <a:latin typeface="Times New Roman" pitchFamily="18" charset="0"/>
                <a:cs typeface="Times New Roman" pitchFamily="18" charset="0"/>
              </a:rPr>
              <a:t>S. aureus</a:t>
            </a:r>
            <a:r>
              <a:rPr lang="fr-FR" dirty="0" smtClean="0">
                <a:latin typeface="Times New Roman" pitchFamily="18" charset="0"/>
                <a:cs typeface="Times New Roman" pitchFamily="18" charset="0"/>
              </a:rPr>
              <a:t>.</a:t>
            </a:r>
          </a:p>
          <a:p>
            <a:pPr algn="just"/>
            <a:endParaRPr lang="fr-FR" dirty="0" smtClean="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39859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08504" cy="682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401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418"/>
            <a:ext cx="8229600" cy="634082"/>
          </a:xfrm>
        </p:spPr>
        <p:txBody>
          <a:bodyPr>
            <a:normAutofit/>
          </a:bodyPr>
          <a:lstStyle/>
          <a:p>
            <a:r>
              <a:rPr lang="fr-FR" sz="2400" b="1" dirty="0" smtClean="0">
                <a:latin typeface="Times New Roman" pitchFamily="18" charset="0"/>
                <a:cs typeface="Times New Roman" pitchFamily="18" charset="0"/>
              </a:rPr>
              <a:t>Genre </a:t>
            </a:r>
            <a:r>
              <a:rPr lang="fr-FR" sz="2400" b="1" i="1" dirty="0" smtClean="0">
                <a:latin typeface="Times New Roman" pitchFamily="18" charset="0"/>
                <a:cs typeface="Times New Roman" pitchFamily="18" charset="0"/>
              </a:rPr>
              <a:t>Staphylococcus</a:t>
            </a:r>
            <a:endParaRPr lang="fr-FR" sz="24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88640"/>
            <a:ext cx="9144000" cy="6453336"/>
          </a:xfrm>
        </p:spPr>
        <p:txBody>
          <a:bodyPr>
            <a:noAutofit/>
          </a:bodyPr>
          <a:lstStyle/>
          <a:p>
            <a:pPr algn="just">
              <a:lnSpc>
                <a:spcPct val="150000"/>
              </a:lnSpc>
            </a:pPr>
            <a:r>
              <a:rPr lang="fr-FR" sz="1800" dirty="0" smtClean="0">
                <a:latin typeface="Times New Roman" pitchFamily="18" charset="0"/>
                <a:cs typeface="Times New Roman" pitchFamily="18" charset="0"/>
              </a:rPr>
              <a:t>L’analyse </a:t>
            </a:r>
            <a:r>
              <a:rPr lang="fr-FR" sz="1800" dirty="0">
                <a:latin typeface="Times New Roman" pitchFamily="18" charset="0"/>
                <a:cs typeface="Times New Roman" pitchFamily="18" charset="0"/>
              </a:rPr>
              <a:t>des </a:t>
            </a:r>
            <a:r>
              <a:rPr lang="fr-FR" sz="1800" dirty="0" smtClean="0">
                <a:latin typeface="Times New Roman" pitchFamily="18" charset="0"/>
                <a:cs typeface="Times New Roman" pitchFamily="18" charset="0"/>
              </a:rPr>
              <a:t>séquences </a:t>
            </a:r>
            <a:r>
              <a:rPr lang="fr-FR" sz="1800" dirty="0">
                <a:latin typeface="Times New Roman" pitchFamily="18" charset="0"/>
                <a:cs typeface="Times New Roman" pitchFamily="18" charset="0"/>
              </a:rPr>
              <a:t>d'</a:t>
            </a:r>
            <a:r>
              <a:rPr lang="fr-FR" sz="1800" dirty="0" err="1">
                <a:latin typeface="Times New Roman" pitchFamily="18" charset="0"/>
                <a:cs typeface="Times New Roman" pitchFamily="18" charset="0"/>
              </a:rPr>
              <a:t>ADNr</a:t>
            </a:r>
            <a:r>
              <a:rPr lang="fr-FR" sz="1800" dirty="0">
                <a:latin typeface="Times New Roman" pitchFamily="18" charset="0"/>
                <a:cs typeface="Times New Roman" pitchFamily="18" charset="0"/>
              </a:rPr>
              <a:t>/ARNr 16S </a:t>
            </a:r>
            <a:r>
              <a:rPr lang="fr-FR" sz="1800" dirty="0" smtClean="0">
                <a:latin typeface="Times New Roman" pitchFamily="18" charset="0"/>
                <a:cs typeface="Times New Roman" pitchFamily="18" charset="0"/>
              </a:rPr>
              <a:t>en 1997</a:t>
            </a:r>
            <a:r>
              <a:rPr lang="fr-FR" sz="1800" dirty="0">
                <a:latin typeface="Times New Roman" pitchFamily="18" charset="0"/>
                <a:cs typeface="Times New Roman" pitchFamily="18" charset="0"/>
              </a:rPr>
              <a:t>, la famille des </a:t>
            </a:r>
            <a:r>
              <a:rPr lang="fr-FR" sz="1800" b="1" i="1" dirty="0" err="1">
                <a:latin typeface="Times New Roman" pitchFamily="18" charset="0"/>
                <a:cs typeface="Times New Roman" pitchFamily="18" charset="0"/>
              </a:rPr>
              <a:t>Micrococcaceae</a:t>
            </a:r>
            <a:r>
              <a:rPr lang="fr-FR" sz="1800" i="1"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composée autrefois des </a:t>
            </a:r>
            <a:r>
              <a:rPr lang="fr-FR" sz="1800" dirty="0">
                <a:latin typeface="Times New Roman" pitchFamily="18" charset="0"/>
                <a:cs typeface="Times New Roman" pitchFamily="18" charset="0"/>
              </a:rPr>
              <a:t>genres </a:t>
            </a:r>
            <a:r>
              <a:rPr lang="fr-FR" sz="1800" i="1" dirty="0" err="1">
                <a:latin typeface="Times New Roman" pitchFamily="18" charset="0"/>
                <a:cs typeface="Times New Roman" pitchFamily="18" charset="0"/>
              </a:rPr>
              <a:t>Micrococcus</a:t>
            </a:r>
            <a:r>
              <a:rPr lang="fr-FR" sz="1800" i="1" dirty="0">
                <a:latin typeface="Times New Roman" pitchFamily="18" charset="0"/>
                <a:cs typeface="Times New Roman" pitchFamily="18" charset="0"/>
              </a:rPr>
              <a:t>, </a:t>
            </a:r>
            <a:r>
              <a:rPr lang="fr-FR" sz="1800" i="1" dirty="0" smtClean="0">
                <a:latin typeface="Times New Roman" pitchFamily="18" charset="0"/>
                <a:cs typeface="Times New Roman" pitchFamily="18" charset="0"/>
              </a:rPr>
              <a:t> </a:t>
            </a:r>
            <a:r>
              <a:rPr lang="fr-FR" sz="1800" i="1" dirty="0" err="1" smtClean="0">
                <a:latin typeface="Times New Roman" pitchFamily="18" charset="0"/>
                <a:cs typeface="Times New Roman" pitchFamily="18" charset="0"/>
              </a:rPr>
              <a:t>Stomatococcus</a:t>
            </a:r>
            <a:r>
              <a:rPr lang="fr-FR" sz="1800" i="1" dirty="0">
                <a:latin typeface="Times New Roman" pitchFamily="18" charset="0"/>
                <a:cs typeface="Times New Roman" pitchFamily="18" charset="0"/>
              </a:rPr>
              <a:t>, </a:t>
            </a:r>
            <a:r>
              <a:rPr lang="fr-FR" sz="1800" i="1" dirty="0" err="1">
                <a:latin typeface="Times New Roman" pitchFamily="18" charset="0"/>
                <a:cs typeface="Times New Roman" pitchFamily="18" charset="0"/>
              </a:rPr>
              <a:t>Planococcus</a:t>
            </a:r>
            <a:r>
              <a:rPr lang="fr-FR" sz="1800" i="1" dirty="0">
                <a:latin typeface="Times New Roman" pitchFamily="18" charset="0"/>
                <a:cs typeface="Times New Roman" pitchFamily="18" charset="0"/>
              </a:rPr>
              <a:t> </a:t>
            </a:r>
            <a:r>
              <a:rPr lang="fr-FR" sz="1800" i="1" dirty="0" smtClean="0">
                <a:latin typeface="Times New Roman" pitchFamily="18" charset="0"/>
                <a:cs typeface="Times New Roman" pitchFamily="18" charset="0"/>
              </a:rPr>
              <a:t>et Staphylococcus</a:t>
            </a:r>
            <a:r>
              <a:rPr lang="fr-FR" sz="1800" dirty="0">
                <a:latin typeface="Times New Roman" pitchFamily="18" charset="0"/>
                <a:cs typeface="Times New Roman" pitchFamily="18" charset="0"/>
              </a:rPr>
              <a:t>, a </a:t>
            </a:r>
            <a:r>
              <a:rPr lang="fr-FR" sz="1800" dirty="0" smtClean="0">
                <a:latin typeface="Times New Roman" pitchFamily="18" charset="0"/>
                <a:cs typeface="Times New Roman" pitchFamily="18" charset="0"/>
              </a:rPr>
              <a:t>été complètement restructurée.</a:t>
            </a:r>
          </a:p>
          <a:p>
            <a:pPr algn="just">
              <a:lnSpc>
                <a:spcPct val="150000"/>
              </a:lnSpc>
            </a:pPr>
            <a:r>
              <a:rPr lang="fr-FR" sz="1800" dirty="0">
                <a:latin typeface="Times New Roman" pitchFamily="18" charset="0"/>
                <a:cs typeface="Times New Roman" pitchFamily="18" charset="0"/>
              </a:rPr>
              <a:t>Le genre </a:t>
            </a:r>
            <a:r>
              <a:rPr lang="fr-FR" sz="1800" i="1" dirty="0">
                <a:latin typeface="Times New Roman" pitchFamily="18" charset="0"/>
                <a:cs typeface="Times New Roman" pitchFamily="18" charset="0"/>
              </a:rPr>
              <a:t>Staphylococcus </a:t>
            </a:r>
            <a:r>
              <a:rPr lang="fr-FR" sz="1800" dirty="0" smtClean="0">
                <a:latin typeface="Times New Roman" pitchFamily="18" charset="0"/>
                <a:cs typeface="Times New Roman" pitchFamily="18" charset="0"/>
              </a:rPr>
              <a:t>est rattaché </a:t>
            </a:r>
            <a:r>
              <a:rPr lang="fr-FR" sz="1800" dirty="0">
                <a:latin typeface="Times New Roman" pitchFamily="18" charset="0"/>
                <a:cs typeface="Times New Roman" pitchFamily="18" charset="0"/>
              </a:rPr>
              <a:t>à</a:t>
            </a:r>
            <a:r>
              <a:rPr lang="fr-FR" sz="1800" dirty="0" smtClean="0">
                <a:latin typeface="Times New Roman" pitchFamily="18" charset="0"/>
                <a:cs typeface="Times New Roman" pitchFamily="18" charset="0"/>
              </a:rPr>
              <a:t> la famille </a:t>
            </a:r>
            <a:r>
              <a:rPr lang="fr-FR" sz="1800" dirty="0">
                <a:latin typeface="Times New Roman" pitchFamily="18" charset="0"/>
                <a:cs typeface="Times New Roman" pitchFamily="18" charset="0"/>
              </a:rPr>
              <a:t>des </a:t>
            </a:r>
            <a:r>
              <a:rPr lang="fr-FR" sz="1800" b="1" i="1" dirty="0" err="1">
                <a:latin typeface="Times New Roman" pitchFamily="18" charset="0"/>
                <a:cs typeface="Times New Roman" pitchFamily="18" charset="0"/>
              </a:rPr>
              <a:t>Staphylococcaceae</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(classe des </a:t>
            </a:r>
            <a:r>
              <a:rPr lang="fr-FR" sz="1800" dirty="0" err="1">
                <a:latin typeface="Times New Roman" pitchFamily="18" charset="0"/>
                <a:cs typeface="Times New Roman" pitchFamily="18" charset="0"/>
              </a:rPr>
              <a:t>Bacilli</a:t>
            </a:r>
            <a:r>
              <a:rPr lang="fr-FR" sz="1800" dirty="0">
                <a:latin typeface="Times New Roman" pitchFamily="18" charset="0"/>
                <a:cs typeface="Times New Roman" pitchFamily="18" charset="0"/>
              </a:rPr>
              <a:t>, ordre </a:t>
            </a:r>
            <a:r>
              <a:rPr lang="fr-FR" sz="1800" dirty="0" smtClean="0">
                <a:latin typeface="Times New Roman" pitchFamily="18" charset="0"/>
                <a:cs typeface="Times New Roman" pitchFamily="18" charset="0"/>
              </a:rPr>
              <a:t>des </a:t>
            </a:r>
            <a:r>
              <a:rPr lang="fr-FR" sz="1800" dirty="0" err="1" smtClean="0">
                <a:latin typeface="Times New Roman" pitchFamily="18" charset="0"/>
                <a:cs typeface="Times New Roman" pitchFamily="18" charset="0"/>
              </a:rPr>
              <a:t>Bacillales</a:t>
            </a:r>
            <a:r>
              <a:rPr lang="fr-FR" sz="1800" dirty="0">
                <a:latin typeface="Times New Roman" pitchFamily="18" charset="0"/>
                <a:cs typeface="Times New Roman" pitchFamily="18" charset="0"/>
              </a:rPr>
              <a:t>), avec les genres </a:t>
            </a:r>
            <a:r>
              <a:rPr lang="fr-FR" sz="1800" i="1" dirty="0" err="1">
                <a:latin typeface="Times New Roman" pitchFamily="18" charset="0"/>
                <a:cs typeface="Times New Roman" pitchFamily="18" charset="0"/>
              </a:rPr>
              <a:t>Jeotgalicoccus</a:t>
            </a:r>
            <a:r>
              <a:rPr lang="fr-FR" sz="1800" i="1" dirty="0">
                <a:latin typeface="Times New Roman" pitchFamily="18" charset="0"/>
                <a:cs typeface="Times New Roman" pitchFamily="18" charset="0"/>
              </a:rPr>
              <a:t>, </a:t>
            </a:r>
            <a:r>
              <a:rPr lang="fr-FR" sz="1800" i="1" dirty="0" err="1">
                <a:latin typeface="Times New Roman" pitchFamily="18" charset="0"/>
                <a:cs typeface="Times New Roman" pitchFamily="18" charset="0"/>
              </a:rPr>
              <a:t>Macrococcus</a:t>
            </a:r>
            <a:r>
              <a:rPr lang="fr-FR" sz="1800" i="1" dirty="0" smtClean="0">
                <a:latin typeface="Times New Roman" pitchFamily="18" charset="0"/>
                <a:cs typeface="Times New Roman" pitchFamily="18" charset="0"/>
              </a:rPr>
              <a:t>, </a:t>
            </a:r>
            <a:r>
              <a:rPr lang="fr-FR" sz="1800" i="1" dirty="0" err="1" smtClean="0">
                <a:latin typeface="Times New Roman" pitchFamily="18" charset="0"/>
                <a:cs typeface="Times New Roman" pitchFamily="18" charset="0"/>
              </a:rPr>
              <a:t>Nosocomiicoccus</a:t>
            </a:r>
            <a:r>
              <a:rPr lang="fr-FR" sz="1800" i="1"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et </a:t>
            </a:r>
            <a:r>
              <a:rPr lang="fr-FR" sz="1800" i="1" dirty="0" err="1">
                <a:latin typeface="Times New Roman" pitchFamily="18" charset="0"/>
                <a:cs typeface="Times New Roman" pitchFamily="18" charset="0"/>
              </a:rPr>
              <a:t>Salinicoccus</a:t>
            </a:r>
            <a:r>
              <a:rPr lang="fr-FR" sz="1800" dirty="0">
                <a:latin typeface="Times New Roman" pitchFamily="18" charset="0"/>
                <a:cs typeface="Times New Roman" pitchFamily="18" charset="0"/>
              </a:rPr>
              <a:t>.</a:t>
            </a:r>
            <a:endParaRPr lang="fr-FR" sz="1800" dirty="0" smtClean="0">
              <a:latin typeface="Times New Roman" pitchFamily="18" charset="0"/>
              <a:cs typeface="Times New Roman" pitchFamily="18" charset="0"/>
            </a:endParaRPr>
          </a:p>
          <a:p>
            <a:pPr algn="just">
              <a:lnSpc>
                <a:spcPct val="150000"/>
              </a:lnSpc>
            </a:pPr>
            <a:r>
              <a:rPr lang="fr-FR" sz="1800" dirty="0" smtClean="0">
                <a:latin typeface="Times New Roman" pitchFamily="18" charset="0"/>
                <a:cs typeface="Times New Roman" pitchFamily="18" charset="0"/>
              </a:rPr>
              <a:t>En </a:t>
            </a:r>
            <a:r>
              <a:rPr lang="fr-FR" sz="1800" dirty="0">
                <a:latin typeface="Times New Roman" pitchFamily="18" charset="0"/>
                <a:cs typeface="Times New Roman" pitchFamily="18" charset="0"/>
              </a:rPr>
              <a:t>2015, le genre </a:t>
            </a:r>
            <a:r>
              <a:rPr lang="fr-FR" sz="1800" i="1" dirty="0">
                <a:latin typeface="Times New Roman" pitchFamily="18" charset="0"/>
                <a:cs typeface="Times New Roman" pitchFamily="18" charset="0"/>
              </a:rPr>
              <a:t>Staphylococcus </a:t>
            </a:r>
            <a:r>
              <a:rPr lang="fr-FR" sz="1800" dirty="0">
                <a:latin typeface="Times New Roman" pitchFamily="18" charset="0"/>
                <a:cs typeface="Times New Roman" pitchFamily="18" charset="0"/>
              </a:rPr>
              <a:t>comptait 50 </a:t>
            </a:r>
            <a:r>
              <a:rPr lang="fr-FR" sz="1800" dirty="0" smtClean="0">
                <a:latin typeface="Times New Roman" pitchFamily="18" charset="0"/>
                <a:cs typeface="Times New Roman" pitchFamily="18" charset="0"/>
              </a:rPr>
              <a:t>espèces, dont une </a:t>
            </a:r>
            <a:r>
              <a:rPr lang="fr-FR" sz="1800" dirty="0">
                <a:latin typeface="Times New Roman" pitchFamily="18" charset="0"/>
                <a:cs typeface="Times New Roman" pitchFamily="18" charset="0"/>
              </a:rPr>
              <a:t>vingtaine sont </a:t>
            </a:r>
            <a:r>
              <a:rPr lang="fr-FR" sz="1800" dirty="0" smtClean="0">
                <a:latin typeface="Times New Roman" pitchFamily="18" charset="0"/>
                <a:cs typeface="Times New Roman" pitchFamily="18" charset="0"/>
              </a:rPr>
              <a:t>isolées </a:t>
            </a:r>
            <a:r>
              <a:rPr lang="fr-FR" sz="1800" dirty="0">
                <a:latin typeface="Times New Roman" pitchFamily="18" charset="0"/>
                <a:cs typeface="Times New Roman" pitchFamily="18" charset="0"/>
              </a:rPr>
              <a:t>chez l'homme. </a:t>
            </a:r>
            <a:endParaRPr lang="fr-FR" sz="1800" dirty="0" smtClean="0">
              <a:latin typeface="Times New Roman" pitchFamily="18" charset="0"/>
              <a:cs typeface="Times New Roman" pitchFamily="18" charset="0"/>
            </a:endParaRPr>
          </a:p>
          <a:p>
            <a:pPr algn="just">
              <a:lnSpc>
                <a:spcPct val="150000"/>
              </a:lnSpc>
              <a:buFontTx/>
              <a:buChar char="-"/>
            </a:pPr>
            <a:r>
              <a:rPr lang="fr-FR" sz="1800" dirty="0" err="1" smtClean="0">
                <a:latin typeface="Times New Roman" pitchFamily="18" charset="0"/>
                <a:cs typeface="Times New Roman" pitchFamily="18" charset="0"/>
              </a:rPr>
              <a:t>Cocci</a:t>
            </a:r>
            <a:r>
              <a:rPr lang="fr-FR"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à Gram +, en </a:t>
            </a:r>
            <a:r>
              <a:rPr lang="fr-FR" sz="1800" dirty="0" smtClean="0">
                <a:latin typeface="Times New Roman" pitchFamily="18" charset="0"/>
                <a:cs typeface="Times New Roman" pitchFamily="18" charset="0"/>
              </a:rPr>
              <a:t>amas</a:t>
            </a:r>
          </a:p>
          <a:p>
            <a:pPr algn="just">
              <a:lnSpc>
                <a:spcPct val="150000"/>
              </a:lnSpc>
              <a:buFontTx/>
              <a:buChar char="-"/>
            </a:pPr>
            <a:r>
              <a:rPr lang="fr-FR" sz="1800" dirty="0">
                <a:latin typeface="Times New Roman" pitchFamily="18" charset="0"/>
                <a:cs typeface="Times New Roman" pitchFamily="18" charset="0"/>
              </a:rPr>
              <a:t>GC</a:t>
            </a:r>
            <a:r>
              <a:rPr lang="fr-FR" sz="1800" dirty="0" smtClean="0">
                <a:latin typeface="Times New Roman" pitchFamily="18" charset="0"/>
                <a:cs typeface="Times New Roman" pitchFamily="18" charset="0"/>
              </a:rPr>
              <a:t>% faible  (30-39%)  </a:t>
            </a:r>
            <a:endParaRPr lang="fr-FR" sz="1800" dirty="0">
              <a:latin typeface="Times New Roman" pitchFamily="18" charset="0"/>
              <a:cs typeface="Times New Roman" pitchFamily="18" charset="0"/>
            </a:endParaRPr>
          </a:p>
          <a:p>
            <a:pPr algn="just">
              <a:lnSpc>
                <a:spcPct val="150000"/>
              </a:lnSpc>
              <a:buFont typeface="Wingdings" pitchFamily="2" charset="2"/>
              <a:buNone/>
            </a:pPr>
            <a:r>
              <a:rPr lang="fr-FR" sz="1800" dirty="0" smtClean="0">
                <a:latin typeface="Times New Roman" pitchFamily="18" charset="0"/>
                <a:cs typeface="Times New Roman" pitchFamily="18" charset="0"/>
              </a:rPr>
              <a:t>- Immobiles</a:t>
            </a:r>
            <a:endParaRPr lang="fr-FR" sz="1800" dirty="0">
              <a:latin typeface="Times New Roman" pitchFamily="18" charset="0"/>
              <a:cs typeface="Times New Roman" pitchFamily="18" charset="0"/>
            </a:endParaRPr>
          </a:p>
          <a:p>
            <a:pPr algn="just">
              <a:lnSpc>
                <a:spcPct val="150000"/>
              </a:lnSpc>
              <a:buFont typeface="Wingdings" pitchFamily="2" charset="2"/>
              <a:buNone/>
            </a:pPr>
            <a:r>
              <a:rPr lang="fr-FR" sz="1800" dirty="0" smtClean="0">
                <a:latin typeface="Times New Roman" pitchFamily="18" charset="0"/>
                <a:cs typeface="Times New Roman" pitchFamily="18" charset="0"/>
              </a:rPr>
              <a:t>-Très </a:t>
            </a:r>
            <a:r>
              <a:rPr lang="fr-FR" sz="1800" dirty="0">
                <a:latin typeface="Times New Roman" pitchFamily="18" charset="0"/>
                <a:cs typeface="Times New Roman" pitchFamily="18" charset="0"/>
              </a:rPr>
              <a:t>résistants dans le milieu extérieur</a:t>
            </a:r>
          </a:p>
          <a:p>
            <a:pPr algn="just">
              <a:lnSpc>
                <a:spcPct val="150000"/>
              </a:lnSpc>
              <a:buFont typeface="Wingdings" pitchFamily="2" charset="2"/>
              <a:buNone/>
            </a:pPr>
            <a:r>
              <a:rPr lang="fr-FR" sz="1800" dirty="0" smtClean="0">
                <a:latin typeface="Times New Roman" pitchFamily="18" charset="0"/>
                <a:cs typeface="Times New Roman" pitchFamily="18" charset="0"/>
              </a:rPr>
              <a:t>-Peu </a:t>
            </a:r>
            <a:r>
              <a:rPr lang="fr-FR" sz="1800" dirty="0">
                <a:latin typeface="Times New Roman" pitchFamily="18" charset="0"/>
                <a:cs typeface="Times New Roman" pitchFamily="18" charset="0"/>
              </a:rPr>
              <a:t>exigeants en culture</a:t>
            </a:r>
          </a:p>
          <a:p>
            <a:pPr algn="just">
              <a:lnSpc>
                <a:spcPct val="150000"/>
              </a:lnSpc>
              <a:buFont typeface="Wingdings" pitchFamily="2" charset="2"/>
              <a:buNone/>
            </a:pPr>
            <a:r>
              <a:rPr lang="fr-FR" sz="1800" b="1" dirty="0" smtClean="0">
                <a:latin typeface="Times New Roman" pitchFamily="18" charset="0"/>
                <a:cs typeface="Times New Roman" pitchFamily="18" charset="0"/>
              </a:rPr>
              <a:t>-Catalase </a:t>
            </a:r>
            <a:r>
              <a:rPr lang="fr-FR" sz="1800" b="1" dirty="0">
                <a:latin typeface="Times New Roman" pitchFamily="18" charset="0"/>
                <a:cs typeface="Times New Roman" pitchFamily="18" charset="0"/>
              </a:rPr>
              <a:t>+</a:t>
            </a:r>
          </a:p>
          <a:p>
            <a:pPr algn="just">
              <a:lnSpc>
                <a:spcPct val="150000"/>
              </a:lnSpc>
              <a:buFont typeface="Wingdings" pitchFamily="2" charset="2"/>
              <a:buNone/>
            </a:pPr>
            <a:r>
              <a:rPr lang="fr-FR" sz="1800" b="1" dirty="0" smtClean="0">
                <a:latin typeface="Times New Roman" pitchFamily="18" charset="0"/>
                <a:cs typeface="Times New Roman" pitchFamily="18" charset="0"/>
              </a:rPr>
              <a:t>-Oxydase </a:t>
            </a:r>
            <a:r>
              <a:rPr lang="fr-FR" sz="1800" b="1" dirty="0">
                <a:latin typeface="Times New Roman" pitchFamily="18" charset="0"/>
                <a:cs typeface="Times New Roman" pitchFamily="18" charset="0"/>
              </a:rPr>
              <a:t>–</a:t>
            </a:r>
          </a:p>
          <a:p>
            <a:pPr algn="just">
              <a:lnSpc>
                <a:spcPct val="150000"/>
              </a:lnSpc>
            </a:pPr>
            <a:endParaRPr lang="fr-FR" sz="1800" dirty="0" smtClean="0">
              <a:latin typeface="Times New Roman" pitchFamily="18" charset="0"/>
              <a:cs typeface="Times New Roman" pitchFamily="18" charset="0"/>
            </a:endParaRPr>
          </a:p>
        </p:txBody>
      </p:sp>
      <p:sp>
        <p:nvSpPr>
          <p:cNvPr id="4" name="ZoneTexte 3"/>
          <p:cNvSpPr txBox="1"/>
          <p:nvPr/>
        </p:nvSpPr>
        <p:spPr>
          <a:xfrm>
            <a:off x="4283968" y="3940021"/>
            <a:ext cx="4860032" cy="2308324"/>
          </a:xfrm>
          <a:prstGeom prst="rect">
            <a:avLst/>
          </a:prstGeom>
          <a:noFill/>
        </p:spPr>
        <p:txBody>
          <a:bodyPr wrap="square" rtlCol="0">
            <a:spAutoFit/>
          </a:bodyPr>
          <a:lstStyle/>
          <a:p>
            <a:pPr lvl="0" algn="just" fontAlgn="base">
              <a:spcBef>
                <a:spcPct val="0"/>
              </a:spcBef>
              <a:spcAft>
                <a:spcPct val="0"/>
              </a:spcAft>
            </a:pPr>
            <a:r>
              <a:rPr lang="fr-FR" b="1" dirty="0">
                <a:latin typeface="Times New Roman" pitchFamily="18" charset="0"/>
                <a:ea typeface="Calibri" pitchFamily="34" charset="0"/>
                <a:cs typeface="Times New Roman" pitchFamily="18" charset="0"/>
              </a:rPr>
              <a:t>Domaine  </a:t>
            </a:r>
            <a:r>
              <a:rPr lang="fr-FR" b="1" i="1" dirty="0" err="1">
                <a:latin typeface="Times New Roman" pitchFamily="18" charset="0"/>
                <a:ea typeface="Calibri" pitchFamily="34" charset="0"/>
                <a:cs typeface="Times New Roman" pitchFamily="18" charset="0"/>
              </a:rPr>
              <a:t>bacteria</a:t>
            </a:r>
            <a:endParaRPr lang="fr-FR" dirty="0">
              <a:latin typeface="Times New Roman" pitchFamily="18" charset="0"/>
              <a:cs typeface="Times New Roman" pitchFamily="18" charset="0"/>
            </a:endParaRPr>
          </a:p>
          <a:p>
            <a:pPr lvl="0" algn="just" eaLnBrk="0" fontAlgn="base" hangingPunct="0">
              <a:spcBef>
                <a:spcPct val="0"/>
              </a:spcBef>
              <a:spcAft>
                <a:spcPct val="0"/>
              </a:spcAft>
            </a:pPr>
            <a:r>
              <a:rPr lang="fr-FR" b="1" dirty="0">
                <a:latin typeface="Times New Roman" pitchFamily="18" charset="0"/>
                <a:ea typeface="Calibri" pitchFamily="34" charset="0"/>
                <a:cs typeface="Times New Roman" pitchFamily="18" charset="0"/>
              </a:rPr>
              <a:t>      </a:t>
            </a:r>
            <a:r>
              <a:rPr lang="fr-FR" b="1" dirty="0" smtClean="0">
                <a:latin typeface="Times New Roman" pitchFamily="18" charset="0"/>
                <a:ea typeface="Calibri" pitchFamily="34" charset="0"/>
                <a:cs typeface="Times New Roman" pitchFamily="18" charset="0"/>
              </a:rPr>
              <a:t>Phylum</a:t>
            </a:r>
            <a:r>
              <a:rPr lang="fr-FR" b="1" dirty="0">
                <a:latin typeface="Times New Roman" pitchFamily="18" charset="0"/>
                <a:ea typeface="Calibri" pitchFamily="34" charset="0"/>
                <a:cs typeface="Times New Roman" pitchFamily="18" charset="0"/>
              </a:rPr>
              <a:t> </a:t>
            </a:r>
            <a:r>
              <a:rPr lang="fr-FR" b="1" i="1" dirty="0" err="1">
                <a:latin typeface="Times New Roman" pitchFamily="18" charset="0"/>
                <a:ea typeface="Calibri" pitchFamily="34" charset="0"/>
                <a:cs typeface="Times New Roman" pitchFamily="18" charset="0"/>
              </a:rPr>
              <a:t>firmicute</a:t>
            </a:r>
            <a:endParaRPr lang="fr-FR" dirty="0">
              <a:latin typeface="Times New Roman" pitchFamily="18" charset="0"/>
              <a:cs typeface="Times New Roman" pitchFamily="18" charset="0"/>
            </a:endParaRPr>
          </a:p>
          <a:p>
            <a:pPr lvl="0" algn="just" eaLnBrk="0" fontAlgn="base" hangingPunct="0">
              <a:spcBef>
                <a:spcPct val="0"/>
              </a:spcBef>
              <a:spcAft>
                <a:spcPct val="0"/>
              </a:spcAft>
            </a:pPr>
            <a:r>
              <a:rPr lang="fr-FR" b="1" dirty="0">
                <a:latin typeface="Times New Roman" pitchFamily="18" charset="0"/>
                <a:ea typeface="Calibri" pitchFamily="34" charset="0"/>
                <a:cs typeface="Times New Roman" pitchFamily="18" charset="0"/>
              </a:rPr>
              <a:t>            </a:t>
            </a:r>
            <a:r>
              <a:rPr lang="fr-FR" b="1" dirty="0" smtClean="0">
                <a:latin typeface="Times New Roman" pitchFamily="18" charset="0"/>
                <a:ea typeface="Calibri" pitchFamily="34" charset="0"/>
                <a:cs typeface="Times New Roman" pitchFamily="18" charset="0"/>
              </a:rPr>
              <a:t>Classe</a:t>
            </a:r>
            <a:r>
              <a:rPr lang="fr-FR" b="1" dirty="0">
                <a:latin typeface="Times New Roman" pitchFamily="18" charset="0"/>
                <a:ea typeface="Calibri" pitchFamily="34" charset="0"/>
                <a:cs typeface="Times New Roman" pitchFamily="18" charset="0"/>
              </a:rPr>
              <a:t> </a:t>
            </a:r>
            <a:r>
              <a:rPr lang="fr-FR" b="1" i="1" dirty="0" err="1">
                <a:latin typeface="Times New Roman" pitchFamily="18" charset="0"/>
                <a:ea typeface="Calibri" pitchFamily="34" charset="0"/>
                <a:cs typeface="Times New Roman" pitchFamily="18" charset="0"/>
              </a:rPr>
              <a:t>bacilli</a:t>
            </a:r>
            <a:endParaRPr lang="fr-FR" dirty="0">
              <a:latin typeface="Times New Roman" pitchFamily="18" charset="0"/>
              <a:cs typeface="Times New Roman" pitchFamily="18" charset="0"/>
            </a:endParaRPr>
          </a:p>
          <a:p>
            <a:pPr lvl="0" algn="just" eaLnBrk="0" fontAlgn="base" hangingPunct="0">
              <a:spcBef>
                <a:spcPct val="0"/>
              </a:spcBef>
              <a:spcAft>
                <a:spcPct val="0"/>
              </a:spcAft>
            </a:pPr>
            <a:r>
              <a:rPr lang="fr-FR" b="1" dirty="0">
                <a:latin typeface="Times New Roman" pitchFamily="18" charset="0"/>
                <a:ea typeface="Calibri" pitchFamily="34" charset="0"/>
                <a:cs typeface="Times New Roman" pitchFamily="18" charset="0"/>
              </a:rPr>
              <a:t>                    </a:t>
            </a:r>
            <a:r>
              <a:rPr lang="fr-FR" b="1" dirty="0" smtClean="0">
                <a:latin typeface="Times New Roman" pitchFamily="18" charset="0"/>
                <a:ea typeface="Calibri" pitchFamily="34" charset="0"/>
                <a:cs typeface="Times New Roman" pitchFamily="18" charset="0"/>
              </a:rPr>
              <a:t>Ordre </a:t>
            </a:r>
            <a:r>
              <a:rPr lang="fr-FR" b="1" i="1" dirty="0" err="1">
                <a:latin typeface="Times New Roman" pitchFamily="18" charset="0"/>
                <a:ea typeface="Calibri" pitchFamily="34" charset="0"/>
                <a:cs typeface="Times New Roman" pitchFamily="18" charset="0"/>
              </a:rPr>
              <a:t>bacillales</a:t>
            </a:r>
            <a:endParaRPr lang="fr-FR" dirty="0">
              <a:latin typeface="Times New Roman" pitchFamily="18" charset="0"/>
              <a:cs typeface="Times New Roman" pitchFamily="18" charset="0"/>
            </a:endParaRPr>
          </a:p>
          <a:p>
            <a:pPr lvl="0" algn="just" eaLnBrk="0" fontAlgn="base" hangingPunct="0">
              <a:spcBef>
                <a:spcPct val="0"/>
              </a:spcBef>
              <a:spcAft>
                <a:spcPct val="0"/>
              </a:spcAft>
            </a:pPr>
            <a:r>
              <a:rPr lang="fr-FR" b="1" dirty="0">
                <a:latin typeface="Times New Roman" pitchFamily="18" charset="0"/>
                <a:ea typeface="Calibri" pitchFamily="34" charset="0"/>
                <a:cs typeface="Times New Roman" pitchFamily="18" charset="0"/>
              </a:rPr>
              <a:t>                 </a:t>
            </a:r>
            <a:r>
              <a:rPr lang="fr-FR" b="1" dirty="0" smtClean="0">
                <a:latin typeface="Times New Roman" pitchFamily="18" charset="0"/>
                <a:ea typeface="Calibri" pitchFamily="34" charset="0"/>
                <a:cs typeface="Times New Roman" pitchFamily="18" charset="0"/>
              </a:rPr>
              <a:t>      Famille</a:t>
            </a:r>
            <a:r>
              <a:rPr lang="fr-FR" b="1" i="1" dirty="0" smtClean="0">
                <a:latin typeface="Times New Roman" pitchFamily="18" charset="0"/>
                <a:ea typeface="Calibri" pitchFamily="34" charset="0"/>
                <a:cs typeface="Times New Roman" pitchFamily="18" charset="0"/>
              </a:rPr>
              <a:t> </a:t>
            </a:r>
          </a:p>
          <a:p>
            <a:pPr lvl="0" algn="just" eaLnBrk="0" fontAlgn="base" hangingPunct="0">
              <a:spcBef>
                <a:spcPct val="0"/>
              </a:spcBef>
              <a:spcAft>
                <a:spcPct val="0"/>
              </a:spcAft>
            </a:pPr>
            <a:r>
              <a:rPr lang="fr-FR" b="1" i="1" dirty="0">
                <a:latin typeface="Times New Roman" pitchFamily="18" charset="0"/>
                <a:ea typeface="Calibri" pitchFamily="34" charset="0"/>
                <a:cs typeface="Times New Roman" pitchFamily="18" charset="0"/>
              </a:rPr>
              <a:t> </a:t>
            </a:r>
            <a:r>
              <a:rPr lang="fr-FR" b="1" i="1" dirty="0" smtClean="0">
                <a:latin typeface="Times New Roman" pitchFamily="18" charset="0"/>
                <a:ea typeface="Calibri" pitchFamily="34" charset="0"/>
                <a:cs typeface="Times New Roman" pitchFamily="18" charset="0"/>
              </a:rPr>
              <a:t>                            </a:t>
            </a:r>
            <a:r>
              <a:rPr lang="fr-FR" b="1" i="1" dirty="0" err="1" smtClean="0">
                <a:latin typeface="Times New Roman" pitchFamily="18" charset="0"/>
                <a:ea typeface="Calibri" pitchFamily="34" charset="0"/>
                <a:cs typeface="Times New Roman" pitchFamily="18" charset="0"/>
              </a:rPr>
              <a:t>Staphylococcaceae</a:t>
            </a:r>
            <a:endParaRPr lang="fr-FR" dirty="0">
              <a:latin typeface="Times New Roman" pitchFamily="18" charset="0"/>
              <a:cs typeface="Times New Roman" pitchFamily="18" charset="0"/>
            </a:endParaRPr>
          </a:p>
          <a:p>
            <a:pPr lvl="0" algn="just" eaLnBrk="0" fontAlgn="base" hangingPunct="0">
              <a:spcBef>
                <a:spcPct val="0"/>
              </a:spcBef>
              <a:spcAft>
                <a:spcPct val="0"/>
              </a:spcAft>
            </a:pPr>
            <a:r>
              <a:rPr lang="fr-FR" b="1" dirty="0">
                <a:latin typeface="Times New Roman" pitchFamily="18" charset="0"/>
                <a:ea typeface="Calibri" pitchFamily="34" charset="0"/>
                <a:cs typeface="Times New Roman" pitchFamily="18" charset="0"/>
              </a:rPr>
              <a:t>                            </a:t>
            </a:r>
            <a:r>
              <a:rPr lang="fr-FR" b="1" dirty="0" smtClean="0">
                <a:latin typeface="Times New Roman" pitchFamily="18" charset="0"/>
                <a:ea typeface="Calibri" pitchFamily="34" charset="0"/>
                <a:cs typeface="Times New Roman" pitchFamily="18" charset="0"/>
              </a:rPr>
              <a:t>      </a:t>
            </a:r>
            <a:r>
              <a:rPr lang="fr-FR" b="1" dirty="0">
                <a:latin typeface="Times New Roman" pitchFamily="18" charset="0"/>
                <a:ea typeface="Calibri" pitchFamily="34" charset="0"/>
                <a:cs typeface="Times New Roman" pitchFamily="18" charset="0"/>
              </a:rPr>
              <a:t>Genre </a:t>
            </a:r>
            <a:endParaRPr lang="fr-FR" b="1"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fr-FR" b="1" i="1" dirty="0">
                <a:latin typeface="Times New Roman" pitchFamily="18" charset="0"/>
                <a:ea typeface="Calibri" pitchFamily="34" charset="0"/>
                <a:cs typeface="Times New Roman" pitchFamily="18" charset="0"/>
              </a:rPr>
              <a:t> </a:t>
            </a:r>
            <a:r>
              <a:rPr lang="fr-FR" b="1" i="1" dirty="0" smtClean="0">
                <a:latin typeface="Times New Roman" pitchFamily="18" charset="0"/>
                <a:ea typeface="Calibri" pitchFamily="34" charset="0"/>
                <a:cs typeface="Times New Roman" pitchFamily="18" charset="0"/>
              </a:rPr>
              <a:t>                                       Staphylococcus</a:t>
            </a:r>
            <a:endParaRPr lang="fr-FR" dirty="0"/>
          </a:p>
        </p:txBody>
      </p:sp>
    </p:spTree>
    <p:extLst>
      <p:ext uri="{BB962C8B-B14F-4D97-AF65-F5344CB8AC3E}">
        <p14:creationId xmlns:p14="http://schemas.microsoft.com/office/powerpoint/2010/main" val="3175669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957392"/>
          </a:xfrm>
        </p:spPr>
        <p:txBody>
          <a:bodyPr>
            <a:noAutofit/>
          </a:bodyPr>
          <a:lstStyle/>
          <a:p>
            <a:pPr algn="just">
              <a:lnSpc>
                <a:spcPct val="210000"/>
              </a:lnSpc>
            </a:pPr>
            <a:r>
              <a:rPr lang="fr-FR" sz="2300" b="1" dirty="0">
                <a:latin typeface="Times New Roman" pitchFamily="18" charset="0"/>
                <a:cs typeface="Times New Roman" pitchFamily="18" charset="0"/>
              </a:rPr>
              <a:t>Habitat et pouvoir pathogène</a:t>
            </a:r>
          </a:p>
          <a:p>
            <a:pPr marL="0" indent="0" algn="just">
              <a:lnSpc>
                <a:spcPct val="210000"/>
              </a:lnSpc>
              <a:buNone/>
            </a:pPr>
            <a:r>
              <a:rPr lang="fr-FR" sz="2300" dirty="0">
                <a:latin typeface="Times New Roman" pitchFamily="18" charset="0"/>
                <a:cs typeface="Times New Roman" pitchFamily="18" charset="0"/>
              </a:rPr>
              <a:t>Les staphylocoques sont pour la plupart des commensaux de la peau et des muqueuses de l'homme et des animaux, et sont </a:t>
            </a:r>
            <a:r>
              <a:rPr lang="fr-FR" sz="2300" b="1" dirty="0">
                <a:latin typeface="Times New Roman" pitchFamily="18" charset="0"/>
                <a:cs typeface="Times New Roman" pitchFamily="18" charset="0"/>
              </a:rPr>
              <a:t>potentiellement pathogènes</a:t>
            </a:r>
            <a:r>
              <a:rPr lang="fr-FR" sz="2300" dirty="0">
                <a:latin typeface="Times New Roman" pitchFamily="18" charset="0"/>
                <a:cs typeface="Times New Roman" pitchFamily="18" charset="0"/>
              </a:rPr>
              <a:t> à la faveur de la rupture de la barrière </a:t>
            </a:r>
            <a:r>
              <a:rPr lang="fr-FR" sz="2300" b="1" dirty="0" err="1" smtClean="0">
                <a:latin typeface="Times New Roman" pitchFamily="18" charset="0"/>
                <a:cs typeface="Times New Roman" pitchFamily="18" charset="0"/>
              </a:rPr>
              <a:t>cutaneo</a:t>
            </a:r>
            <a:r>
              <a:rPr lang="fr-FR" sz="2300" b="1" dirty="0" smtClean="0">
                <a:latin typeface="Times New Roman" pitchFamily="18" charset="0"/>
                <a:cs typeface="Times New Roman" pitchFamily="18" charset="0"/>
              </a:rPr>
              <a:t>-muqueuse</a:t>
            </a:r>
            <a:r>
              <a:rPr lang="fr-FR" sz="2300" dirty="0">
                <a:latin typeface="Times New Roman" pitchFamily="18" charset="0"/>
                <a:cs typeface="Times New Roman" pitchFamily="18" charset="0"/>
              </a:rPr>
              <a:t>.</a:t>
            </a:r>
          </a:p>
          <a:p>
            <a:pPr marL="0" indent="0" algn="just">
              <a:lnSpc>
                <a:spcPct val="210000"/>
              </a:lnSpc>
              <a:buNone/>
            </a:pPr>
            <a:r>
              <a:rPr lang="fr-FR" sz="2300" b="1" i="1" dirty="0">
                <a:latin typeface="Times New Roman" pitchFamily="18" charset="0"/>
                <a:cs typeface="Times New Roman" pitchFamily="18" charset="0"/>
              </a:rPr>
              <a:t>S. </a:t>
            </a:r>
            <a:r>
              <a:rPr lang="fr-FR" sz="2300" b="1" i="1" dirty="0" err="1">
                <a:latin typeface="Times New Roman" pitchFamily="18" charset="0"/>
                <a:cs typeface="Times New Roman" pitchFamily="18" charset="0"/>
              </a:rPr>
              <a:t>epidermidis</a:t>
            </a:r>
            <a:r>
              <a:rPr lang="fr-FR" sz="2300" i="1" dirty="0">
                <a:latin typeface="Times New Roman" pitchFamily="18" charset="0"/>
                <a:cs typeface="Times New Roman" pitchFamily="18" charset="0"/>
              </a:rPr>
              <a:t> </a:t>
            </a:r>
            <a:r>
              <a:rPr lang="fr-FR" sz="2300" dirty="0">
                <a:latin typeface="Times New Roman" pitchFamily="18" charset="0"/>
                <a:cs typeface="Times New Roman" pitchFamily="18" charset="0"/>
              </a:rPr>
              <a:t>est l'espèce bactérienne la plus fréquemment isolée de la peau de l'homme sain. </a:t>
            </a:r>
            <a:endParaRPr lang="fr-FR" sz="2300" dirty="0" smtClean="0">
              <a:latin typeface="Times New Roman" pitchFamily="18" charset="0"/>
              <a:cs typeface="Times New Roman" pitchFamily="18" charset="0"/>
            </a:endParaRPr>
          </a:p>
          <a:p>
            <a:pPr marL="0" indent="0" algn="just">
              <a:lnSpc>
                <a:spcPct val="210000"/>
              </a:lnSpc>
              <a:buNone/>
            </a:pPr>
            <a:r>
              <a:rPr lang="fr-FR" sz="2300" dirty="0" smtClean="0">
                <a:latin typeface="Times New Roman" pitchFamily="18" charset="0"/>
                <a:cs typeface="Times New Roman" pitchFamily="18" charset="0"/>
              </a:rPr>
              <a:t>Il </a:t>
            </a:r>
            <a:r>
              <a:rPr lang="fr-FR" sz="2300" dirty="0">
                <a:latin typeface="Times New Roman" pitchFamily="18" charset="0"/>
                <a:cs typeface="Times New Roman" pitchFamily="18" charset="0"/>
              </a:rPr>
              <a:t>existe pour quelques espèces une niche écologique préférentielle ; par exemple, les plis cutanés et la muqueuse nasale pour </a:t>
            </a:r>
            <a:r>
              <a:rPr lang="fr-FR" sz="2300" i="1" dirty="0">
                <a:latin typeface="Times New Roman" pitchFamily="18" charset="0"/>
                <a:cs typeface="Times New Roman" pitchFamily="18" charset="0"/>
              </a:rPr>
              <a:t>S. </a:t>
            </a:r>
            <a:r>
              <a:rPr lang="fr-FR" sz="2300" i="1" dirty="0" err="1">
                <a:latin typeface="Times New Roman" pitchFamily="18" charset="0"/>
                <a:cs typeface="Times New Roman" pitchFamily="18" charset="0"/>
              </a:rPr>
              <a:t>epidermidis</a:t>
            </a:r>
            <a:r>
              <a:rPr lang="fr-FR" sz="2300" dirty="0">
                <a:latin typeface="Times New Roman" pitchFamily="18" charset="0"/>
                <a:cs typeface="Times New Roman" pitchFamily="18" charset="0"/>
              </a:rPr>
              <a:t>, ou le cuir chevelu de l'adulte pour </a:t>
            </a:r>
            <a:r>
              <a:rPr lang="fr-FR" sz="2300" i="1" dirty="0">
                <a:latin typeface="Times New Roman" pitchFamily="18" charset="0"/>
                <a:cs typeface="Times New Roman" pitchFamily="18" charset="0"/>
              </a:rPr>
              <a:t>S. </a:t>
            </a:r>
            <a:r>
              <a:rPr lang="fr-FR" sz="2300" i="1" dirty="0" err="1">
                <a:latin typeface="Times New Roman" pitchFamily="18" charset="0"/>
                <a:cs typeface="Times New Roman" pitchFamily="18" charset="0"/>
              </a:rPr>
              <a:t>capitis</a:t>
            </a:r>
            <a:r>
              <a:rPr lang="fr-FR" sz="2300" dirty="0">
                <a:latin typeface="Times New Roman" pitchFamily="18" charset="0"/>
                <a:cs typeface="Times New Roman" pitchFamily="18" charset="0"/>
              </a:rPr>
              <a:t>. </a:t>
            </a:r>
          </a:p>
          <a:p>
            <a:pPr>
              <a:lnSpc>
                <a:spcPct val="210000"/>
              </a:lnSpc>
            </a:pPr>
            <a:endParaRPr lang="fr-FR" sz="2300" dirty="0"/>
          </a:p>
        </p:txBody>
      </p:sp>
    </p:spTree>
    <p:extLst>
      <p:ext uri="{BB962C8B-B14F-4D97-AF65-F5344CB8AC3E}">
        <p14:creationId xmlns:p14="http://schemas.microsoft.com/office/powerpoint/2010/main" val="202055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9036496" cy="6741368"/>
          </a:xfrm>
        </p:spPr>
        <p:txBody>
          <a:bodyPr>
            <a:normAutofit fontScale="85000" lnSpcReduction="20000"/>
          </a:bodyPr>
          <a:lstStyle/>
          <a:p>
            <a:pPr algn="just">
              <a:lnSpc>
                <a:spcPct val="150000"/>
              </a:lnSpc>
            </a:pPr>
            <a:r>
              <a:rPr lang="fr-FR" b="1" i="1" dirty="0">
                <a:latin typeface="Times New Roman" pitchFamily="18" charset="0"/>
                <a:cs typeface="Times New Roman" pitchFamily="18" charset="0"/>
              </a:rPr>
              <a:t>S. aureus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colonise préférentiellement la </a:t>
            </a:r>
            <a:r>
              <a:rPr lang="fr-FR" b="1" dirty="0">
                <a:latin typeface="Times New Roman" pitchFamily="18" charset="0"/>
                <a:cs typeface="Times New Roman" pitchFamily="18" charset="0"/>
              </a:rPr>
              <a:t>muqueuse nasale</a:t>
            </a:r>
            <a:r>
              <a:rPr lang="fr-FR" dirty="0">
                <a:latin typeface="Times New Roman" pitchFamily="18" charset="0"/>
                <a:cs typeface="Times New Roman" pitchFamily="18" charset="0"/>
              </a:rPr>
              <a:t>, où il est présent chez environ 30 % des individus en dehors de tout contact hospitalier. Le portage de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peut être intermittent ou persistant selon les individus.</a:t>
            </a:r>
          </a:p>
          <a:p>
            <a:pPr marL="514350" indent="-514350" algn="just">
              <a:lnSpc>
                <a:spcPct val="150000"/>
              </a:lnSpc>
              <a:buFont typeface="+mj-lt"/>
              <a:buAutoNum type="arabicPeriod"/>
            </a:pPr>
            <a:r>
              <a:rPr lang="fr-FR" dirty="0">
                <a:latin typeface="Times New Roman" pitchFamily="18" charset="0"/>
                <a:cs typeface="Times New Roman" pitchFamily="18" charset="0"/>
              </a:rPr>
              <a:t>Le pouvoir pathogène de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est lié à sa capacité de </a:t>
            </a:r>
            <a:r>
              <a:rPr lang="fr-FR" b="1" dirty="0">
                <a:latin typeface="Times New Roman" pitchFamily="18" charset="0"/>
                <a:cs typeface="Times New Roman" pitchFamily="18" charset="0"/>
              </a:rPr>
              <a:t>survie et à ses nombreux facteurs de virulence</a:t>
            </a:r>
            <a:r>
              <a:rPr lang="fr-FR" dirty="0">
                <a:latin typeface="Times New Roman" pitchFamily="18" charset="0"/>
                <a:cs typeface="Times New Roman" pitchFamily="18" charset="0"/>
              </a:rPr>
              <a:t>. Parmi eux, on retrouve des protéines de surface qui initient la colonisation des tissus de l'hôte, des facteurs inhibant la phagocytose, des toxines et enzymes qui lèsent les cellules et tissus.</a:t>
            </a:r>
          </a:p>
          <a:p>
            <a:pPr algn="just">
              <a:lnSpc>
                <a:spcPct val="150000"/>
              </a:lnSpc>
            </a:pP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est à l'origine de 2 types de syndromes : les infections suppuratives et les toxi-infections.</a:t>
            </a:r>
          </a:p>
          <a:p>
            <a:endParaRPr lang="fr-FR" dirty="0"/>
          </a:p>
        </p:txBody>
      </p:sp>
    </p:spTree>
    <p:extLst>
      <p:ext uri="{BB962C8B-B14F-4D97-AF65-F5344CB8AC3E}">
        <p14:creationId xmlns:p14="http://schemas.microsoft.com/office/powerpoint/2010/main" val="1611911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lnSpc>
                <a:spcPct val="170000"/>
              </a:lnSpc>
            </a:pPr>
            <a:r>
              <a:rPr lang="fr-FR" b="1" dirty="0">
                <a:latin typeface="Times New Roman" pitchFamily="18" charset="0"/>
                <a:cs typeface="Times New Roman" pitchFamily="18" charset="0"/>
              </a:rPr>
              <a:t>Infections suppuratives</a:t>
            </a:r>
          </a:p>
          <a:p>
            <a:pPr algn="just">
              <a:lnSpc>
                <a:spcPct val="170000"/>
              </a:lnSpc>
            </a:pPr>
            <a:r>
              <a:rPr lang="fr-FR" i="1" dirty="0" smtClean="0">
                <a:latin typeface="Times New Roman" pitchFamily="18" charset="0"/>
                <a:cs typeface="Times New Roman" pitchFamily="18" charset="0"/>
              </a:rPr>
              <a:t>S</a:t>
            </a:r>
            <a:r>
              <a:rPr lang="fr-FR" i="1" dirty="0">
                <a:latin typeface="Times New Roman" pitchFamily="18" charset="0"/>
                <a:cs typeface="Times New Roman" pitchFamily="18" charset="0"/>
              </a:rPr>
              <a:t>. aureus </a:t>
            </a:r>
            <a:r>
              <a:rPr lang="fr-FR" dirty="0">
                <a:latin typeface="Times New Roman" pitchFamily="18" charset="0"/>
                <a:cs typeface="Times New Roman" pitchFamily="18" charset="0"/>
              </a:rPr>
              <a:t>est </a:t>
            </a:r>
            <a:r>
              <a:rPr lang="fr-FR" dirty="0" smtClean="0">
                <a:latin typeface="Times New Roman" pitchFamily="18" charset="0"/>
                <a:cs typeface="Times New Roman" pitchFamily="18" charset="0"/>
              </a:rPr>
              <a:t>responsable d'infections </a:t>
            </a:r>
            <a:r>
              <a:rPr lang="fr-FR" dirty="0">
                <a:latin typeface="Times New Roman" pitchFamily="18" charset="0"/>
                <a:cs typeface="Times New Roman" pitchFamily="18" charset="0"/>
              </a:rPr>
              <a:t>suppuratives impliquant une </a:t>
            </a:r>
            <a:r>
              <a:rPr lang="fr-FR" dirty="0" smtClean="0">
                <a:latin typeface="Times New Roman" pitchFamily="18" charset="0"/>
                <a:cs typeface="Times New Roman" pitchFamily="18" charset="0"/>
              </a:rPr>
              <a:t>prolifération bactérienne, une </a:t>
            </a:r>
            <a:r>
              <a:rPr lang="fr-FR" dirty="0">
                <a:latin typeface="Times New Roman" pitchFamily="18" charset="0"/>
                <a:cs typeface="Times New Roman" pitchFamily="18" charset="0"/>
              </a:rPr>
              <a:t>invasion, une destruction des tissus de </a:t>
            </a:r>
            <a:r>
              <a:rPr lang="fr-FR" dirty="0" smtClean="0">
                <a:latin typeface="Times New Roman" pitchFamily="18" charset="0"/>
                <a:cs typeface="Times New Roman" pitchFamily="18" charset="0"/>
              </a:rPr>
              <a:t>l'hôte et </a:t>
            </a:r>
            <a:r>
              <a:rPr lang="fr-FR" dirty="0">
                <a:latin typeface="Times New Roman" pitchFamily="18" charset="0"/>
                <a:cs typeface="Times New Roman" pitchFamily="18" charset="0"/>
              </a:rPr>
              <a:t>une </a:t>
            </a:r>
            <a:r>
              <a:rPr lang="fr-FR" dirty="0" smtClean="0">
                <a:latin typeface="Times New Roman" pitchFamily="18" charset="0"/>
                <a:cs typeface="Times New Roman" pitchFamily="18" charset="0"/>
              </a:rPr>
              <a:t>réponse </a:t>
            </a:r>
            <a:r>
              <a:rPr lang="fr-FR" dirty="0">
                <a:latin typeface="Times New Roman" pitchFamily="18" charset="0"/>
                <a:cs typeface="Times New Roman" pitchFamily="18" charset="0"/>
              </a:rPr>
              <a:t>inflammatoire locale et </a:t>
            </a:r>
            <a:r>
              <a:rPr lang="fr-FR" dirty="0" smtClean="0">
                <a:latin typeface="Times New Roman" pitchFamily="18" charset="0"/>
                <a:cs typeface="Times New Roman" pitchFamily="18" charset="0"/>
              </a:rPr>
              <a:t>systémique. On retrouve </a:t>
            </a:r>
            <a:r>
              <a:rPr lang="fr-FR" dirty="0">
                <a:latin typeface="Times New Roman" pitchFamily="18" charset="0"/>
                <a:cs typeface="Times New Roman" pitchFamily="18" charset="0"/>
              </a:rPr>
              <a:t>notamment :</a:t>
            </a:r>
          </a:p>
          <a:p>
            <a:pPr marL="0" indent="0" algn="just">
              <a:lnSpc>
                <a:spcPct val="170000"/>
              </a:lnSpc>
              <a:buNone/>
            </a:pPr>
            <a:r>
              <a:rPr lang="fr-FR" dirty="0">
                <a:latin typeface="Times New Roman" pitchFamily="18" charset="0"/>
                <a:cs typeface="Times New Roman" pitchFamily="18" charset="0"/>
              </a:rPr>
              <a:t>■ des infections de la peau et des tissus mous. Il s'agit </a:t>
            </a:r>
            <a:r>
              <a:rPr lang="fr-FR" dirty="0" smtClean="0">
                <a:latin typeface="Times New Roman" pitchFamily="18" charset="0"/>
                <a:cs typeface="Times New Roman" pitchFamily="18" charset="0"/>
              </a:rPr>
              <a:t>le plus </a:t>
            </a:r>
            <a:r>
              <a:rPr lang="fr-FR" dirty="0">
                <a:latin typeface="Times New Roman" pitchFamily="18" charset="0"/>
                <a:cs typeface="Times New Roman" pitchFamily="18" charset="0"/>
              </a:rPr>
              <a:t>souvent d'auto-infections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partir de la flore </a:t>
            </a:r>
            <a:r>
              <a:rPr lang="fr-FR" dirty="0" smtClean="0">
                <a:latin typeface="Times New Roman" pitchFamily="18" charset="0"/>
                <a:cs typeface="Times New Roman" pitchFamily="18" charset="0"/>
              </a:rPr>
              <a:t>endogène.</a:t>
            </a:r>
            <a:endParaRPr lang="fr-FR" dirty="0">
              <a:latin typeface="Times New Roman" pitchFamily="18" charset="0"/>
              <a:cs typeface="Times New Roman" pitchFamily="18" charset="0"/>
            </a:endParaRPr>
          </a:p>
          <a:p>
            <a:pPr algn="just">
              <a:lnSpc>
                <a:spcPct val="170000"/>
              </a:lnSpc>
            </a:pPr>
            <a:r>
              <a:rPr lang="fr-FR" dirty="0">
                <a:latin typeface="Times New Roman" pitchFamily="18" charset="0"/>
                <a:cs typeface="Times New Roman" pitchFamily="18" charset="0"/>
              </a:rPr>
              <a:t>Ces infections peuvent </a:t>
            </a:r>
            <a:r>
              <a:rPr lang="fr-FR" dirty="0" smtClean="0">
                <a:latin typeface="Times New Roman" pitchFamily="18" charset="0"/>
                <a:cs typeface="Times New Roman" pitchFamily="18" charset="0"/>
              </a:rPr>
              <a:t>être bénignes </a:t>
            </a:r>
            <a:r>
              <a:rPr lang="fr-FR" dirty="0">
                <a:latin typeface="Times New Roman" pitchFamily="18" charset="0"/>
                <a:cs typeface="Times New Roman" pitchFamily="18" charset="0"/>
              </a:rPr>
              <a:t>(folliculite</a:t>
            </a:r>
            <a:r>
              <a:rPr lang="fr-FR" dirty="0" smtClean="0">
                <a:latin typeface="Times New Roman" pitchFamily="18" charset="0"/>
                <a:cs typeface="Times New Roman" pitchFamily="18" charset="0"/>
              </a:rPr>
              <a:t>, furoncle</a:t>
            </a:r>
            <a:r>
              <a:rPr lang="fr-FR" dirty="0">
                <a:latin typeface="Times New Roman" pitchFamily="18" charset="0"/>
                <a:cs typeface="Times New Roman" pitchFamily="18" charset="0"/>
              </a:rPr>
              <a:t>, onyxis) ou </a:t>
            </a:r>
            <a:r>
              <a:rPr lang="fr-FR" dirty="0" smtClean="0">
                <a:latin typeface="Times New Roman" pitchFamily="18" charset="0"/>
                <a:cs typeface="Times New Roman" pitchFamily="18" charset="0"/>
              </a:rPr>
              <a:t>sévères </a:t>
            </a:r>
            <a:r>
              <a:rPr lang="fr-FR" dirty="0">
                <a:latin typeface="Times New Roman" pitchFamily="18" charset="0"/>
                <a:cs typeface="Times New Roman" pitchFamily="18" charset="0"/>
              </a:rPr>
              <a:t>avec extension </a:t>
            </a:r>
            <a:r>
              <a:rPr lang="fr-FR" dirty="0" err="1" smtClean="0">
                <a:latin typeface="Times New Roman" pitchFamily="18" charset="0"/>
                <a:cs typeface="Times New Roman" pitchFamily="18" charset="0"/>
              </a:rPr>
              <a:t>loco-régionales</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anthrax voire cellulite) ;</a:t>
            </a:r>
          </a:p>
          <a:p>
            <a:pPr marL="0" indent="0" algn="just">
              <a:lnSpc>
                <a:spcPct val="170000"/>
              </a:lnSpc>
              <a:buNone/>
            </a:pPr>
            <a:r>
              <a:rPr lang="fr-FR" dirty="0">
                <a:latin typeface="Times New Roman" pitchFamily="18" charset="0"/>
                <a:cs typeface="Times New Roman" pitchFamily="18" charset="0"/>
              </a:rPr>
              <a:t>■ des infections respiratoires. </a:t>
            </a:r>
            <a:r>
              <a:rPr lang="fr-FR" dirty="0" smtClean="0">
                <a:latin typeface="Times New Roman" pitchFamily="18" charset="0"/>
                <a:cs typeface="Times New Roman" pitchFamily="18" charset="0"/>
              </a:rPr>
              <a:t>souvent </a:t>
            </a:r>
            <a:r>
              <a:rPr lang="fr-FR" dirty="0">
                <a:latin typeface="Times New Roman" pitchFamily="18" charset="0"/>
                <a:cs typeface="Times New Roman" pitchFamily="18" charset="0"/>
              </a:rPr>
              <a:t>communautaires et dues </a:t>
            </a:r>
            <a:r>
              <a:rPr lang="fr-FR" dirty="0" smtClean="0">
                <a:latin typeface="Times New Roman" pitchFamily="18" charset="0"/>
                <a:cs typeface="Times New Roman" pitchFamily="18" charset="0"/>
              </a:rPr>
              <a:t>à des </a:t>
            </a:r>
            <a:r>
              <a:rPr lang="fr-FR" dirty="0">
                <a:latin typeface="Times New Roman" pitchFamily="18" charset="0"/>
                <a:cs typeface="Times New Roman" pitchFamily="18" charset="0"/>
              </a:rPr>
              <a:t>souches productrices de la </a:t>
            </a:r>
            <a:r>
              <a:rPr lang="fr-FR" dirty="0" err="1">
                <a:latin typeface="Times New Roman" pitchFamily="18" charset="0"/>
                <a:cs typeface="Times New Roman" pitchFamily="18" charset="0"/>
              </a:rPr>
              <a:t>leucocidine</a:t>
            </a:r>
            <a:r>
              <a:rPr lang="fr-FR" dirty="0">
                <a:latin typeface="Times New Roman" pitchFamily="18" charset="0"/>
                <a:cs typeface="Times New Roman" pitchFamily="18" charset="0"/>
              </a:rPr>
              <a:t> de </a:t>
            </a:r>
            <a:r>
              <a:rPr lang="fr-FR" dirty="0" err="1" smtClean="0">
                <a:latin typeface="Times New Roman" pitchFamily="18" charset="0"/>
                <a:cs typeface="Times New Roman" pitchFamily="18" charset="0"/>
              </a:rPr>
              <a:t>Panton</a:t>
            </a:r>
            <a:r>
              <a:rPr lang="fr-FR" dirty="0" smtClean="0">
                <a:latin typeface="Times New Roman" pitchFamily="18" charset="0"/>
                <a:cs typeface="Times New Roman" pitchFamily="18" charset="0"/>
              </a:rPr>
              <a:t>-Valentine </a:t>
            </a:r>
            <a:r>
              <a:rPr lang="fr-FR" dirty="0">
                <a:latin typeface="Times New Roman" pitchFamily="18" charset="0"/>
                <a:cs typeface="Times New Roman" pitchFamily="18" charset="0"/>
              </a:rPr>
              <a:t>(PVL</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531656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 descr="http://upload.wikimedia.org/wikipedia/commons/thumb/f/fa/Panaritium01.jpg/150px-Panaritium01.jpg">
            <a:hlinkClick r:id="rId2" tooltip="&quot;Forme typique d'un panaris à S. aureus&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04664"/>
            <a:ext cx="1571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a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27363"/>
            <a:ext cx="15176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impeti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463319"/>
            <a:ext cx="17335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a:spLocks noChangeArrowheads="1"/>
          </p:cNvSpPr>
          <p:nvPr/>
        </p:nvSpPr>
        <p:spPr bwMode="auto">
          <a:xfrm>
            <a:off x="4443517" y="2132856"/>
            <a:ext cx="1050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b="1" dirty="0" err="1" smtClean="0">
                <a:latin typeface="Comic Sans MS" pitchFamily="66" charset="0"/>
              </a:rPr>
              <a:t>impéitigo</a:t>
            </a:r>
            <a:endParaRPr lang="fr-FR" sz="1600" b="1" dirty="0">
              <a:latin typeface="Times New Roman" pitchFamily="18" charset="0"/>
              <a:cs typeface="Times New Roman" pitchFamily="18" charset="0"/>
            </a:endParaRPr>
          </a:p>
        </p:txBody>
      </p:sp>
      <p:sp>
        <p:nvSpPr>
          <p:cNvPr id="8" name="Rectangle 7"/>
          <p:cNvSpPr/>
          <p:nvPr/>
        </p:nvSpPr>
        <p:spPr>
          <a:xfrm>
            <a:off x="7485870" y="1703350"/>
            <a:ext cx="928459" cy="369332"/>
          </a:xfrm>
          <a:prstGeom prst="rect">
            <a:avLst/>
          </a:prstGeom>
        </p:spPr>
        <p:txBody>
          <a:bodyPr wrap="none">
            <a:spAutoFit/>
          </a:bodyPr>
          <a:lstStyle/>
          <a:p>
            <a:r>
              <a:rPr lang="fr-FR" b="1" dirty="0">
                <a:latin typeface="Times New Roman" pitchFamily="18" charset="0"/>
                <a:cs typeface="Times New Roman" pitchFamily="18" charset="0"/>
              </a:rPr>
              <a:t>panaris</a:t>
            </a:r>
          </a:p>
        </p:txBody>
      </p:sp>
      <p:sp>
        <p:nvSpPr>
          <p:cNvPr id="9" name="ZoneTexte 8"/>
          <p:cNvSpPr txBox="1">
            <a:spLocks noChangeArrowheads="1"/>
          </p:cNvSpPr>
          <p:nvPr/>
        </p:nvSpPr>
        <p:spPr bwMode="auto">
          <a:xfrm>
            <a:off x="899592" y="1955263"/>
            <a:ext cx="740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b="1" dirty="0">
                <a:latin typeface="Comic Sans MS" pitchFamily="66" charset="0"/>
              </a:rPr>
              <a:t>abcès</a:t>
            </a:r>
          </a:p>
        </p:txBody>
      </p:sp>
      <p:pic>
        <p:nvPicPr>
          <p:cNvPr id="10" name="Picture 6" descr="sa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5847" y="2477680"/>
            <a:ext cx="2258153" cy="19223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842155"/>
            <a:ext cx="4907192" cy="382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5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741368"/>
          </a:xfrm>
        </p:spPr>
        <p:txBody>
          <a:bodyPr>
            <a:normAutofit/>
          </a:bodyPr>
          <a:lstStyle/>
          <a:p>
            <a:pPr algn="just">
              <a:lnSpc>
                <a:spcPct val="150000"/>
              </a:lnSpc>
            </a:pPr>
            <a:r>
              <a:rPr lang="fr-FR" dirty="0">
                <a:latin typeface="Times New Roman" pitchFamily="18" charset="0"/>
                <a:cs typeface="Times New Roman" pitchFamily="18" charset="0"/>
              </a:rPr>
              <a:t>■ des </a:t>
            </a:r>
            <a:r>
              <a:rPr lang="fr-FR" dirty="0" err="1" smtClean="0">
                <a:latin typeface="Times New Roman" pitchFamily="18" charset="0"/>
                <a:cs typeface="Times New Roman" pitchFamily="18" charset="0"/>
              </a:rPr>
              <a:t>sépticemies</a:t>
            </a:r>
            <a:endParaRPr lang="fr-FR" dirty="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infections nosocomiales à </a:t>
            </a:r>
            <a:r>
              <a:rPr lang="fr-FR" i="1" dirty="0">
                <a:latin typeface="Times New Roman" pitchFamily="18" charset="0"/>
                <a:cs typeface="Times New Roman" pitchFamily="18" charset="0"/>
              </a:rPr>
              <a:t>S. aureus </a:t>
            </a:r>
            <a:r>
              <a:rPr lang="fr-FR" dirty="0">
                <a:latin typeface="Times New Roman" pitchFamily="18" charset="0"/>
                <a:cs typeface="Times New Roman" pitchFamily="18" charset="0"/>
              </a:rPr>
              <a:t>ne sont pas </a:t>
            </a:r>
            <a:r>
              <a:rPr lang="fr-FR" dirty="0" smtClean="0">
                <a:latin typeface="Times New Roman" pitchFamily="18" charset="0"/>
                <a:cs typeface="Times New Roman" pitchFamily="18" charset="0"/>
              </a:rPr>
              <a:t>exceptionnelles: </a:t>
            </a:r>
            <a:r>
              <a:rPr lang="fr-FR" dirty="0">
                <a:latin typeface="Times New Roman" pitchFamily="18" charset="0"/>
                <a:cs typeface="Times New Roman" pitchFamily="18" charset="0"/>
              </a:rPr>
              <a:t>infections du site opératoire, </a:t>
            </a:r>
            <a:r>
              <a:rPr lang="fr-FR" dirty="0" err="1">
                <a:latin typeface="Times New Roman" pitchFamily="18" charset="0"/>
                <a:cs typeface="Times New Roman" pitchFamily="18" charset="0"/>
              </a:rPr>
              <a:t>osteoarticulaires</a:t>
            </a:r>
            <a:r>
              <a:rPr lang="fr-FR" dirty="0">
                <a:latin typeface="Times New Roman" pitchFamily="18" charset="0"/>
                <a:cs typeface="Times New Roman" pitchFamily="18" charset="0"/>
              </a:rPr>
              <a:t>, pulmonaires, neurochirurgicales ou </a:t>
            </a:r>
            <a:r>
              <a:rPr lang="fr-FR" dirty="0" err="1">
                <a:latin typeface="Times New Roman" pitchFamily="18" charset="0"/>
                <a:cs typeface="Times New Roman" pitchFamily="18" charset="0"/>
              </a:rPr>
              <a:t>endophtalmiques</a:t>
            </a:r>
            <a:r>
              <a:rPr lang="fr-FR" dirty="0">
                <a:latin typeface="Times New Roman" pitchFamily="18" charset="0"/>
                <a:cs typeface="Times New Roman" pitchFamily="18" charset="0"/>
              </a:rPr>
              <a:t>.</a:t>
            </a:r>
          </a:p>
          <a:p>
            <a:pPr algn="just">
              <a:lnSpc>
                <a:spcPct val="150000"/>
              </a:lnSpc>
            </a:pPr>
            <a:endParaRPr lang="fr-FR" dirty="0"/>
          </a:p>
        </p:txBody>
      </p:sp>
    </p:spTree>
    <p:extLst>
      <p:ext uri="{BB962C8B-B14F-4D97-AF65-F5344CB8AC3E}">
        <p14:creationId xmlns:p14="http://schemas.microsoft.com/office/powerpoint/2010/main" val="1991240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4825</TotalTime>
  <Words>2146</Words>
  <Application>Microsoft Office PowerPoint</Application>
  <PresentationFormat>Affichage à l'écran (4:3)</PresentationFormat>
  <Paragraphs>124</Paragraphs>
  <Slides>28</Slides>
  <Notes>3</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Staphylococcus</vt:lpstr>
      <vt:lpstr>Généralités </vt:lpstr>
      <vt:lpstr>Présentation PowerPoint</vt:lpstr>
      <vt:lpstr>Genre Staphylococcus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Cocci à Gram positif</dc:title>
  <dc:creator>acer</dc:creator>
  <cp:lastModifiedBy>acer</cp:lastModifiedBy>
  <cp:revision>76</cp:revision>
  <dcterms:created xsi:type="dcterms:W3CDTF">2017-02-04T19:44:56Z</dcterms:created>
  <dcterms:modified xsi:type="dcterms:W3CDTF">2019-02-17T10:18:12Z</dcterms:modified>
</cp:coreProperties>
</file>