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sldIdLst>
    <p:sldId id="298" r:id="rId5"/>
    <p:sldId id="301" r:id="rId6"/>
    <p:sldId id="302" r:id="rId7"/>
    <p:sldId id="303" r:id="rId8"/>
    <p:sldId id="304" r:id="rId9"/>
    <p:sldId id="306" r:id="rId10"/>
    <p:sldId id="307" r:id="rId11"/>
    <p:sldId id="305" r:id="rId12"/>
    <p:sldId id="308" r:id="rId13"/>
    <p:sldId id="309" r:id="rId14"/>
    <p:sldId id="310" r:id="rId15"/>
    <p:sldId id="311" r:id="rId16"/>
    <p:sldId id="312" r:id="rId17"/>
    <p:sldId id="30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3/31/2020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3/31/2020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3/31/2020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3/31/2020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3/31/2020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3/31/2020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3/31/2020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3/31/2020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3/31/2020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3/31/2020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hyperlink" Target="https://fr.wikipedia.org/wiki/Facteurs_de_production" TargetMode="External"/><Relationship Id="rId2" Type="http://schemas.openxmlformats.org/officeDocument/2006/relationships/hyperlink" Target="https://fr.wikipedia.org/wiki/Agent_%C3%A9conomiqu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Autofit/>
          </a:bodyPr>
          <a:lstStyle/>
          <a:p>
            <a:pPr algn="ctr"/>
            <a:r>
              <a:rPr lang="en-US" sz="1800" dirty="0">
                <a:solidFill>
                  <a:schemeClr val="tx1"/>
                </a:solidFill>
              </a:rPr>
              <a:t>      </a:t>
            </a:r>
            <a:r>
              <a:rPr lang="en-US" sz="4000" b="1" dirty="0" err="1"/>
              <a:t>Analyse</a:t>
            </a:r>
            <a:r>
              <a:rPr lang="en-US" sz="4000" b="1" dirty="0"/>
              <a:t> </a:t>
            </a:r>
            <a:r>
              <a:rPr lang="en-US" sz="4000" b="1" dirty="0" err="1"/>
              <a:t>théorique</a:t>
            </a:r>
            <a:r>
              <a:rPr lang="en-US" sz="4000" b="1" dirty="0"/>
              <a:t> de</a:t>
            </a:r>
            <a:br>
              <a:rPr lang="en-US" sz="4000" b="1" dirty="0"/>
            </a:br>
            <a:r>
              <a:rPr lang="en-US" sz="4000" b="1" dirty="0"/>
              <a:t>la production</a:t>
            </a:r>
            <a:r>
              <a:rPr lang="en-US" sz="1800" dirty="0">
                <a:solidFill>
                  <a:schemeClr val="tx1"/>
                </a:solidFill>
              </a:rPr>
              <a:t>                                                                                                                                                                                                                                      </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gn="ctr">
              <a:lnSpc>
                <a:spcPct val="100000"/>
              </a:lnSpc>
            </a:pPr>
            <a:r>
              <a:rPr lang="en-US" sz="1600" dirty="0" err="1"/>
              <a:t>Présenté</a:t>
            </a:r>
            <a:r>
              <a:rPr lang="en-US" sz="1600" dirty="0"/>
              <a:t> par </a:t>
            </a:r>
          </a:p>
          <a:p>
            <a:pPr algn="ctr">
              <a:lnSpc>
                <a:spcPct val="100000"/>
              </a:lnSpc>
            </a:pPr>
            <a:r>
              <a:rPr lang="en-US" sz="1600" dirty="0"/>
              <a:t>BOUGUELAA Mohammed</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E01C4-B2AC-4C2C-8D18-8F1EB9855FF1}"/>
              </a:ext>
            </a:extLst>
          </p:cNvPr>
          <p:cNvSpPr>
            <a:spLocks noGrp="1"/>
          </p:cNvSpPr>
          <p:nvPr>
            <p:ph type="title"/>
          </p:nvPr>
        </p:nvSpPr>
        <p:spPr/>
        <p:txBody>
          <a:bodyPr/>
          <a:lstStyle/>
          <a:p>
            <a:r>
              <a:rPr lang="en-US" b="1" dirty="0"/>
              <a:t>La </a:t>
            </a:r>
            <a:r>
              <a:rPr lang="en-US" b="1" dirty="0" err="1"/>
              <a:t>productivité</a:t>
            </a:r>
            <a:r>
              <a:rPr lang="en-US" b="1" dirty="0"/>
              <a:t> </a:t>
            </a:r>
            <a:r>
              <a:rPr lang="en-US" b="1" dirty="0" err="1"/>
              <a:t>marginale</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EE47D45-C061-42BD-AFA2-1124CFF4841A}"/>
                  </a:ext>
                </a:extLst>
              </p:cNvPr>
              <p:cNvSpPr>
                <a:spLocks noGrp="1"/>
              </p:cNvSpPr>
              <p:nvPr>
                <p:ph idx="1"/>
              </p:nvPr>
            </p:nvSpPr>
            <p:spPr/>
            <p:txBody>
              <a:bodyPr>
                <a:normAutofit/>
              </a:bodyPr>
              <a:lstStyle/>
              <a:p>
                <a:r>
                  <a:rPr lang="fr-FR" dirty="0"/>
                  <a:t>Elle se définit comme la variation de la production P ramenée à la variation d’une unité de facteur travail L .</a:t>
                </a:r>
              </a:p>
              <a:p>
                <a:r>
                  <a:rPr lang="fr-FR" dirty="0" err="1"/>
                  <a:t>Pmg</a:t>
                </a:r>
                <a:r>
                  <a:rPr lang="fr-FR" dirty="0"/>
                  <a:t> est aussi la dérivée première de la fonction P par rapport au travail et c'est</a:t>
                </a:r>
              </a:p>
              <a:p>
                <a:r>
                  <a:rPr lang="fr-FR" dirty="0"/>
                  <a:t>également la pente de la tangente de la courbe de productivité totale.</a:t>
                </a:r>
              </a:p>
              <a:p>
                <a:r>
                  <a:rPr lang="fr-FR" dirty="0"/>
                  <a:t>soit P</a:t>
                </a:r>
                <a:r>
                  <a:rPr lang="fr-FR" sz="1700" dirty="0"/>
                  <a:t>m</a:t>
                </a:r>
                <a:r>
                  <a:rPr lang="fr-FR" dirty="0"/>
                  <a:t>g</a:t>
                </a:r>
                <a:r>
                  <a:rPr lang="fr-FR" i="1" baseline="-25000" dirty="0"/>
                  <a:t>L</a:t>
                </a:r>
                <a:r>
                  <a:rPr lang="fr-FR" i="1" dirty="0"/>
                  <a:t>=</a:t>
                </a:r>
                <a14:m>
                  <m:oMath xmlns:m="http://schemas.openxmlformats.org/officeDocument/2006/math">
                    <m:func>
                      <m:funcPr>
                        <m:ctrlPr>
                          <a:rPr lang="pt-BR" i="1">
                            <a:latin typeface="Cambria Math" panose="02040503050406030204" pitchFamily="18" charset="0"/>
                          </a:rPr>
                        </m:ctrlPr>
                      </m:funcPr>
                      <m:fName>
                        <m:limLow>
                          <m:limLowPr>
                            <m:ctrlPr>
                              <a:rPr lang="pt-BR" i="1">
                                <a:latin typeface="Cambria Math" panose="02040503050406030204" pitchFamily="18" charset="0"/>
                              </a:rPr>
                            </m:ctrlPr>
                          </m:limLowPr>
                          <m:e>
                            <m:r>
                              <m:rPr>
                                <m:sty m:val="p"/>
                              </m:rPr>
                              <a:rPr lang="pt-BR">
                                <a:latin typeface="Cambria Math" panose="02040503050406030204" pitchFamily="18" charset="0"/>
                              </a:rPr>
                              <m:t>lim</m:t>
                            </m:r>
                          </m:e>
                          <m:lim>
                            <m:r>
                              <a:rPr lang="pt-BR" i="1">
                                <a:latin typeface="Cambria Math" panose="02040503050406030204" pitchFamily="18" charset="0"/>
                                <a:ea typeface="Cambria Math" panose="02040503050406030204" pitchFamily="18" charset="0"/>
                              </a:rPr>
                              <m:t>∆</m:t>
                            </m:r>
                            <m:r>
                              <a:rPr lang="pt-BR" i="1">
                                <a:latin typeface="Cambria Math" panose="02040503050406030204" pitchFamily="18" charset="0"/>
                              </a:rPr>
                              <m:t>→∞</m:t>
                            </m:r>
                          </m:lim>
                        </m:limLow>
                      </m:fName>
                      <m:e>
                        <m:f>
                          <m:fPr>
                            <m:ctrlPr>
                              <a:rPr lang="pt-BR" i="1">
                                <a:latin typeface="Cambria Math" panose="02040503050406030204" pitchFamily="18" charset="0"/>
                              </a:rPr>
                            </m:ctrlPr>
                          </m:fPr>
                          <m:num>
                            <m:r>
                              <a:rPr lang="pt-B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𝑃</m:t>
                            </m:r>
                          </m:num>
                          <m:den>
                            <m:r>
                              <a:rPr lang="pt-B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𝐿</m:t>
                            </m:r>
                          </m:den>
                        </m:f>
                        <m:r>
                          <a:rPr lang="pt-BR" i="1">
                            <a:latin typeface="Cambria Math" panose="02040503050406030204" pitchFamily="18" charset="0"/>
                            <a:ea typeface="Cambria Math" panose="02040503050406030204" pitchFamily="18" charset="0"/>
                          </a:rPr>
                          <m:t>=&gt;</m:t>
                        </m:r>
                      </m:e>
                    </m:func>
                    <m:r>
                      <a:rPr lang="fr-FR">
                        <a:latin typeface="Cambria Math" panose="02040503050406030204" pitchFamily="18" charset="0"/>
                      </a:rPr>
                      <m:t> </m:t>
                    </m:r>
                    <m:r>
                      <a:rPr lang="fr-FR" i="1">
                        <a:latin typeface="Cambria Math" panose="02040503050406030204" pitchFamily="18" charset="0"/>
                      </a:rPr>
                      <m:t>𝑝𝑚𝑔</m:t>
                    </m:r>
                    <m:r>
                      <a:rPr lang="fr-FR" i="1" baseline="-25000">
                        <a:latin typeface="Cambria Math" panose="02040503050406030204" pitchFamily="18" charset="0"/>
                      </a:rPr>
                      <m:t>𝑙</m:t>
                    </m:r>
                    <m:f>
                      <m:fPr>
                        <m:ctrlPr>
                          <a:rPr lang="fr-FR" i="1">
                            <a:latin typeface="Cambria Math" panose="02040503050406030204" pitchFamily="18" charset="0"/>
                          </a:rPr>
                        </m:ctrlPr>
                      </m:fPr>
                      <m:num>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𝑝</m:t>
                        </m:r>
                      </m:num>
                      <m:den>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𝑙</m:t>
                        </m:r>
                      </m:den>
                    </m:f>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𝑓</m:t>
                        </m:r>
                      </m:e>
                      <m:sup>
                        <m:r>
                          <a:rPr lang="fr-FR" i="1">
                            <a:latin typeface="Cambria Math" panose="02040503050406030204" pitchFamily="18" charset="0"/>
                          </a:rPr>
                          <m:t>′</m:t>
                        </m:r>
                      </m:sup>
                    </m:sSup>
                    <m:r>
                      <a:rPr lang="fr-FR" i="1" baseline="-25000">
                        <a:latin typeface="Cambria Math" panose="02040503050406030204" pitchFamily="18" charset="0"/>
                      </a:rPr>
                      <m:t>𝑙</m:t>
                    </m:r>
                    <m:r>
                      <a:rPr lang="fr-FR" i="1">
                        <a:latin typeface="Cambria Math" panose="02040503050406030204" pitchFamily="18" charset="0"/>
                      </a:rPr>
                      <m:t>(</m:t>
                    </m:r>
                    <m:r>
                      <a:rPr lang="fr-FR" i="1">
                        <a:latin typeface="Cambria Math" panose="02040503050406030204" pitchFamily="18" charset="0"/>
                      </a:rPr>
                      <m:t>𝑙</m:t>
                    </m:r>
                    <m:r>
                      <a:rPr lang="fr-FR" i="1">
                        <a:latin typeface="Cambria Math" panose="02040503050406030204" pitchFamily="18" charset="0"/>
                      </a:rPr>
                      <m:t>,</m:t>
                    </m:r>
                    <m:r>
                      <a:rPr lang="fr-FR" i="1">
                        <a:latin typeface="Cambria Math" panose="02040503050406030204" pitchFamily="18" charset="0"/>
                      </a:rPr>
                      <m:t>𝑘</m:t>
                    </m:r>
                    <m:r>
                      <a:rPr lang="fr-FR" i="1" baseline="-25000">
                        <a:latin typeface="Cambria Math" panose="02040503050406030204" pitchFamily="18" charset="0"/>
                      </a:rPr>
                      <m:t>0</m:t>
                    </m:r>
                    <m:r>
                      <a:rPr lang="fr-FR" i="1">
                        <a:latin typeface="Cambria Math" panose="02040503050406030204" pitchFamily="18" charset="0"/>
                      </a:rPr>
                      <m:t>)</m:t>
                    </m:r>
                  </m:oMath>
                </a14:m>
                <a:endParaRPr lang="fr-FR" dirty="0"/>
              </a:p>
              <a:p>
                <a:r>
                  <a:rPr lang="fr-FR" dirty="0"/>
                  <a:t>Graphiquement, on aboutit à (graphique 1) :</a:t>
                </a:r>
                <a:endParaRPr lang="en-US" dirty="0"/>
              </a:p>
            </p:txBody>
          </p:sp>
        </mc:Choice>
        <mc:Fallback>
          <p:sp>
            <p:nvSpPr>
              <p:cNvPr id="3" name="Content Placeholder 2">
                <a:extLst>
                  <a:ext uri="{FF2B5EF4-FFF2-40B4-BE49-F238E27FC236}">
                    <a16:creationId xmlns:a16="http://schemas.microsoft.com/office/drawing/2014/main" id="{EEE47D45-C061-42BD-AFA2-1124CFF4841A}"/>
                  </a:ext>
                </a:extLst>
              </p:cNvPr>
              <p:cNvSpPr>
                <a:spLocks noGrp="1" noRot="1" noChangeAspect="1" noMove="1" noResize="1" noEditPoints="1" noAdjustHandles="1" noChangeArrowheads="1" noChangeShapeType="1" noTextEdit="1"/>
              </p:cNvSpPr>
              <p:nvPr>
                <p:ph idx="1"/>
              </p:nvPr>
            </p:nvSpPr>
            <p:spPr>
              <a:blipFill>
                <a:blip r:embed="rId2"/>
                <a:stretch>
                  <a:fillRect l="-545" t="-810" r="-1636"/>
                </a:stretch>
              </a:blipFill>
            </p:spPr>
            <p:txBody>
              <a:bodyPr/>
              <a:lstStyle/>
              <a:p>
                <a:r>
                  <a:rPr lang="en-US">
                    <a:noFill/>
                  </a:rPr>
                  <a:t> </a:t>
                </a:r>
              </a:p>
            </p:txBody>
          </p:sp>
        </mc:Fallback>
      </mc:AlternateContent>
    </p:spTree>
    <p:extLst>
      <p:ext uri="{BB962C8B-B14F-4D97-AF65-F5344CB8AC3E}">
        <p14:creationId xmlns:p14="http://schemas.microsoft.com/office/powerpoint/2010/main" val="19400590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C54C144-1EDB-45F7-8D9D-5CAD07FF1F62}"/>
              </a:ext>
            </a:extLst>
          </p:cNvPr>
          <p:cNvPicPr>
            <a:picLocks noGrp="1" noChangeAspect="1"/>
          </p:cNvPicPr>
          <p:nvPr>
            <p:ph idx="4294967295"/>
          </p:nvPr>
        </p:nvPicPr>
        <p:blipFill>
          <a:blip r:embed="rId2"/>
          <a:stretch>
            <a:fillRect/>
          </a:stretch>
        </p:blipFill>
        <p:spPr>
          <a:xfrm>
            <a:off x="3863975" y="654844"/>
            <a:ext cx="4464050" cy="5548312"/>
          </a:xfrm>
          <a:prstGeom prst="rect">
            <a:avLst/>
          </a:prstGeom>
        </p:spPr>
      </p:pic>
      <p:sp>
        <p:nvSpPr>
          <p:cNvPr id="5" name="Rectangle 4">
            <a:extLst>
              <a:ext uri="{FF2B5EF4-FFF2-40B4-BE49-F238E27FC236}">
                <a16:creationId xmlns:a16="http://schemas.microsoft.com/office/drawing/2014/main" id="{F2A02352-4001-4E70-B147-267FD34123A1}"/>
              </a:ext>
            </a:extLst>
          </p:cNvPr>
          <p:cNvSpPr/>
          <p:nvPr/>
        </p:nvSpPr>
        <p:spPr>
          <a:xfrm>
            <a:off x="4060025" y="90074"/>
            <a:ext cx="4071949" cy="369332"/>
          </a:xfrm>
          <a:prstGeom prst="rect">
            <a:avLst/>
          </a:prstGeom>
        </p:spPr>
        <p:txBody>
          <a:bodyPr wrap="none">
            <a:spAutoFit/>
          </a:bodyPr>
          <a:lstStyle/>
          <a:p>
            <a:r>
              <a:rPr lang="fr-FR" dirty="0"/>
              <a:t>(graphique 1: </a:t>
            </a:r>
            <a:r>
              <a:rPr lang="en-US" dirty="0"/>
              <a:t>La </a:t>
            </a:r>
            <a:r>
              <a:rPr lang="en-US" dirty="0" err="1"/>
              <a:t>productivité</a:t>
            </a:r>
            <a:r>
              <a:rPr lang="en-US" dirty="0"/>
              <a:t> </a:t>
            </a:r>
            <a:r>
              <a:rPr lang="en-US" dirty="0" err="1"/>
              <a:t>marginale</a:t>
            </a:r>
            <a:r>
              <a:rPr lang="en-US" dirty="0"/>
              <a:t>)</a:t>
            </a:r>
          </a:p>
        </p:txBody>
      </p:sp>
      <p:sp>
        <p:nvSpPr>
          <p:cNvPr id="6" name="TextBox 5">
            <a:extLst>
              <a:ext uri="{FF2B5EF4-FFF2-40B4-BE49-F238E27FC236}">
                <a16:creationId xmlns:a16="http://schemas.microsoft.com/office/drawing/2014/main" id="{FEF8867B-72B8-44B7-8095-564AC100AD4C}"/>
              </a:ext>
            </a:extLst>
          </p:cNvPr>
          <p:cNvSpPr txBox="1"/>
          <p:nvPr/>
        </p:nvSpPr>
        <p:spPr>
          <a:xfrm>
            <a:off x="4219662" y="906010"/>
            <a:ext cx="318955" cy="369332"/>
          </a:xfrm>
          <a:prstGeom prst="rect">
            <a:avLst/>
          </a:prstGeom>
          <a:solidFill>
            <a:schemeClr val="bg1"/>
          </a:solidFill>
        </p:spPr>
        <p:txBody>
          <a:bodyPr wrap="square" rtlCol="0">
            <a:spAutoFit/>
          </a:bodyPr>
          <a:lstStyle/>
          <a:p>
            <a:r>
              <a:rPr lang="fr-FR" i="1" dirty="0"/>
              <a:t>P</a:t>
            </a:r>
            <a:endParaRPr lang="en-US" i="1" dirty="0"/>
          </a:p>
        </p:txBody>
      </p:sp>
      <p:sp>
        <p:nvSpPr>
          <p:cNvPr id="7" name="TextBox 6">
            <a:extLst>
              <a:ext uri="{FF2B5EF4-FFF2-40B4-BE49-F238E27FC236}">
                <a16:creationId xmlns:a16="http://schemas.microsoft.com/office/drawing/2014/main" id="{7123D373-5699-402A-99F8-6CD01B77FA46}"/>
              </a:ext>
            </a:extLst>
          </p:cNvPr>
          <p:cNvSpPr txBox="1"/>
          <p:nvPr/>
        </p:nvSpPr>
        <p:spPr>
          <a:xfrm>
            <a:off x="4219661" y="3868722"/>
            <a:ext cx="318955" cy="369332"/>
          </a:xfrm>
          <a:prstGeom prst="rect">
            <a:avLst/>
          </a:prstGeom>
          <a:solidFill>
            <a:schemeClr val="bg1"/>
          </a:solidFill>
        </p:spPr>
        <p:txBody>
          <a:bodyPr wrap="square" rtlCol="0">
            <a:spAutoFit/>
          </a:bodyPr>
          <a:lstStyle/>
          <a:p>
            <a:r>
              <a:rPr lang="fr-FR" i="1" dirty="0"/>
              <a:t>P</a:t>
            </a:r>
            <a:endParaRPr lang="en-US" i="1" dirty="0"/>
          </a:p>
        </p:txBody>
      </p:sp>
      <p:sp>
        <p:nvSpPr>
          <p:cNvPr id="8" name="TextBox 7">
            <a:extLst>
              <a:ext uri="{FF2B5EF4-FFF2-40B4-BE49-F238E27FC236}">
                <a16:creationId xmlns:a16="http://schemas.microsoft.com/office/drawing/2014/main" id="{984AD44D-2C0C-46C4-8C48-949570610C9F}"/>
              </a:ext>
            </a:extLst>
          </p:cNvPr>
          <p:cNvSpPr txBox="1"/>
          <p:nvPr/>
        </p:nvSpPr>
        <p:spPr>
          <a:xfrm>
            <a:off x="7256476" y="906010"/>
            <a:ext cx="570452" cy="369332"/>
          </a:xfrm>
          <a:prstGeom prst="rect">
            <a:avLst/>
          </a:prstGeom>
          <a:solidFill>
            <a:schemeClr val="bg1"/>
          </a:solidFill>
        </p:spPr>
        <p:txBody>
          <a:bodyPr wrap="square" rtlCol="0">
            <a:spAutoFit/>
          </a:bodyPr>
          <a:lstStyle/>
          <a:p>
            <a:r>
              <a:rPr lang="fr-FR" i="1" dirty="0"/>
              <a:t>PT</a:t>
            </a:r>
            <a:endParaRPr lang="en-US" i="1" dirty="0"/>
          </a:p>
        </p:txBody>
      </p:sp>
      <p:sp>
        <p:nvSpPr>
          <p:cNvPr id="9" name="TextBox 8">
            <a:extLst>
              <a:ext uri="{FF2B5EF4-FFF2-40B4-BE49-F238E27FC236}">
                <a16:creationId xmlns:a16="http://schemas.microsoft.com/office/drawing/2014/main" id="{F7BC6E10-87A6-4929-8A50-A7D4FF11F713}"/>
              </a:ext>
            </a:extLst>
          </p:cNvPr>
          <p:cNvSpPr txBox="1"/>
          <p:nvPr/>
        </p:nvSpPr>
        <p:spPr>
          <a:xfrm>
            <a:off x="6484687" y="5833824"/>
            <a:ext cx="771789" cy="369332"/>
          </a:xfrm>
          <a:prstGeom prst="rect">
            <a:avLst/>
          </a:prstGeom>
          <a:solidFill>
            <a:schemeClr val="bg1"/>
          </a:solidFill>
        </p:spPr>
        <p:txBody>
          <a:bodyPr wrap="square" rtlCol="0">
            <a:spAutoFit/>
          </a:bodyPr>
          <a:lstStyle/>
          <a:p>
            <a:r>
              <a:rPr lang="fr-FR" i="1" dirty="0" err="1"/>
              <a:t>Pmg</a:t>
            </a:r>
            <a:r>
              <a:rPr lang="fr-FR" i="1" dirty="0"/>
              <a:t> </a:t>
            </a:r>
            <a:r>
              <a:rPr lang="fr-FR" i="1" baseline="-25000" dirty="0"/>
              <a:t>L</a:t>
            </a:r>
            <a:endParaRPr lang="en-US" i="1" baseline="-25000" dirty="0"/>
          </a:p>
        </p:txBody>
      </p:sp>
    </p:spTree>
    <p:extLst>
      <p:ext uri="{BB962C8B-B14F-4D97-AF65-F5344CB8AC3E}">
        <p14:creationId xmlns:p14="http://schemas.microsoft.com/office/powerpoint/2010/main" val="274181684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E4D4-9F40-420E-B0E3-F07DCB38D714}"/>
              </a:ext>
            </a:extLst>
          </p:cNvPr>
          <p:cNvSpPr>
            <a:spLocks noGrp="1"/>
          </p:cNvSpPr>
          <p:nvPr>
            <p:ph type="title"/>
          </p:nvPr>
        </p:nvSpPr>
        <p:spPr/>
        <p:txBody>
          <a:bodyPr/>
          <a:lstStyle/>
          <a:p>
            <a:r>
              <a:rPr lang="en-US" b="1" dirty="0"/>
              <a:t>La </a:t>
            </a:r>
            <a:r>
              <a:rPr lang="en-US" b="1" dirty="0" err="1"/>
              <a:t>productivité</a:t>
            </a:r>
            <a:r>
              <a:rPr lang="en-US" b="1" dirty="0"/>
              <a:t> </a:t>
            </a:r>
            <a:r>
              <a:rPr lang="en-US" b="1" dirty="0" err="1"/>
              <a:t>moyenne</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53B9252-7EFB-4CA5-8F90-FEB058A28E02}"/>
                  </a:ext>
                </a:extLst>
              </p:cNvPr>
              <p:cNvSpPr>
                <a:spLocks noGrp="1"/>
              </p:cNvSpPr>
              <p:nvPr>
                <p:ph idx="1"/>
              </p:nvPr>
            </p:nvSpPr>
            <p:spPr/>
            <p:txBody>
              <a:bodyPr/>
              <a:lstStyle/>
              <a:p>
                <a:r>
                  <a:rPr lang="en-US" b="1" dirty="0"/>
                  <a:t>La </a:t>
                </a:r>
                <a:r>
                  <a:rPr lang="en-US" b="1" dirty="0" err="1"/>
                  <a:t>productivité</a:t>
                </a:r>
                <a:r>
                  <a:rPr lang="en-US" b="1" dirty="0"/>
                  <a:t> physique </a:t>
                </a:r>
                <a:r>
                  <a:rPr lang="en-US" b="1" dirty="0" err="1"/>
                  <a:t>moyenne</a:t>
                </a:r>
                <a:r>
                  <a:rPr lang="en-US" b="1" dirty="0"/>
                  <a:t> </a:t>
                </a:r>
                <a:r>
                  <a:rPr lang="en-US" b="1" dirty="0" err="1"/>
                  <a:t>est</a:t>
                </a:r>
                <a:r>
                  <a:rPr lang="en-US" b="1" dirty="0"/>
                  <a:t> d</a:t>
                </a:r>
                <a:r>
                  <a:rPr lang="fr-FR" dirty="0" err="1"/>
                  <a:t>éfinie</a:t>
                </a:r>
                <a:r>
                  <a:rPr lang="fr-FR" dirty="0"/>
                  <a:t> comme la production par unité de facteur, dans le cas présent, le facteur de production étant le travail, on définira la productivité moyenne du travail comme était: </a:t>
                </a:r>
              </a:p>
              <a:p>
                <a:r>
                  <a:rPr lang="en-US" dirty="0" err="1"/>
                  <a:t>égale</a:t>
                </a:r>
                <a:r>
                  <a:rPr lang="en-US" dirty="0"/>
                  <a:t> à: </a:t>
                </a:r>
                <a14:m>
                  <m:oMath xmlns:m="http://schemas.openxmlformats.org/officeDocument/2006/math">
                    <m:r>
                      <a:rPr lang="fr-FR" b="0" i="1" smtClean="0">
                        <a:latin typeface="Cambria Math" panose="02040503050406030204" pitchFamily="18" charset="0"/>
                      </a:rPr>
                      <m:t>𝑃𝑀</m:t>
                    </m:r>
                    <m:r>
                      <a:rPr lang="fr-FR" i="1" baseline="-25000">
                        <a:latin typeface="Cambria Math" panose="02040503050406030204" pitchFamily="18" charset="0"/>
                      </a:rPr>
                      <m:t>𝑙</m:t>
                    </m:r>
                    <m:f>
                      <m:fPr>
                        <m:ctrlPr>
                          <a:rPr lang="fr-FR" i="1">
                            <a:latin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𝑃</m:t>
                        </m:r>
                      </m:num>
                      <m:den>
                        <m:r>
                          <a:rPr lang="fr-FR" b="0" i="1" smtClean="0">
                            <a:latin typeface="Cambria Math" panose="02040503050406030204" pitchFamily="18" charset="0"/>
                            <a:ea typeface="Cambria Math" panose="02040503050406030204" pitchFamily="18" charset="0"/>
                          </a:rPr>
                          <m:t>𝐿</m:t>
                        </m:r>
                      </m:den>
                    </m:f>
                    <m:r>
                      <a:rPr lang="fr-FR" b="0" i="1" smtClean="0">
                        <a:latin typeface="Cambria Math" panose="02040503050406030204" pitchFamily="18" charset="0"/>
                        <a:ea typeface="Cambria Math" panose="02040503050406030204" pitchFamily="18" charset="0"/>
                      </a:rPr>
                      <m:t>= </m:t>
                    </m:r>
                    <m:f>
                      <m:fPr>
                        <m:ctrlPr>
                          <a:rPr lang="fr-FR" b="0" i="1" smtClean="0">
                            <a:latin typeface="Cambria Math" panose="02040503050406030204" pitchFamily="18" charset="0"/>
                            <a:ea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𝑓</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𝑙</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𝑘</m:t>
                        </m:r>
                        <m:r>
                          <a:rPr lang="fr-FR" b="0" i="1" baseline="-25000" smtClean="0">
                            <a:latin typeface="Cambria Math" panose="02040503050406030204" pitchFamily="18" charset="0"/>
                            <a:ea typeface="Cambria Math" panose="02040503050406030204" pitchFamily="18" charset="0"/>
                          </a:rPr>
                          <m:t>0</m:t>
                        </m:r>
                        <m:r>
                          <a:rPr lang="fr-FR" b="0" i="1" smtClean="0">
                            <a:latin typeface="Cambria Math" panose="02040503050406030204" pitchFamily="18" charset="0"/>
                            <a:ea typeface="Cambria Math" panose="02040503050406030204" pitchFamily="18" charset="0"/>
                          </a:rPr>
                          <m:t>)</m:t>
                        </m:r>
                      </m:num>
                      <m:den>
                        <m:r>
                          <a:rPr lang="fr-FR" b="0" i="1" smtClean="0">
                            <a:latin typeface="Cambria Math" panose="02040503050406030204" pitchFamily="18" charset="0"/>
                            <a:ea typeface="Cambria Math" panose="02040503050406030204" pitchFamily="18" charset="0"/>
                          </a:rPr>
                          <m:t>𝑙</m:t>
                        </m:r>
                      </m:den>
                    </m:f>
                  </m:oMath>
                </a14:m>
                <a:endParaRPr lang="en-US" dirty="0"/>
              </a:p>
            </p:txBody>
          </p:sp>
        </mc:Choice>
        <mc:Fallback>
          <p:sp>
            <p:nvSpPr>
              <p:cNvPr id="3" name="Content Placeholder 2">
                <a:extLst>
                  <a:ext uri="{FF2B5EF4-FFF2-40B4-BE49-F238E27FC236}">
                    <a16:creationId xmlns:a16="http://schemas.microsoft.com/office/drawing/2014/main" id="{A53B9252-7EFB-4CA5-8F90-FEB058A28E02}"/>
                  </a:ext>
                </a:extLst>
              </p:cNvPr>
              <p:cNvSpPr>
                <a:spLocks noGrp="1" noRot="1" noChangeAspect="1" noMove="1" noResize="1" noEditPoints="1" noAdjustHandles="1" noChangeArrowheads="1" noChangeShapeType="1" noTextEdit="1"/>
              </p:cNvSpPr>
              <p:nvPr>
                <p:ph idx="1"/>
              </p:nvPr>
            </p:nvSpPr>
            <p:spPr>
              <a:blipFill>
                <a:blip r:embed="rId2"/>
                <a:stretch>
                  <a:fillRect l="-545" t="-810" r="-1818"/>
                </a:stretch>
              </a:blipFill>
            </p:spPr>
            <p:txBody>
              <a:bodyPr/>
              <a:lstStyle/>
              <a:p>
                <a:r>
                  <a:rPr lang="en-US">
                    <a:noFill/>
                  </a:rPr>
                  <a:t> </a:t>
                </a:r>
              </a:p>
            </p:txBody>
          </p:sp>
        </mc:Fallback>
      </mc:AlternateContent>
    </p:spTree>
    <p:extLst>
      <p:ext uri="{BB962C8B-B14F-4D97-AF65-F5344CB8AC3E}">
        <p14:creationId xmlns:p14="http://schemas.microsoft.com/office/powerpoint/2010/main" val="14662605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344655-25A7-4A1F-986E-C38722053006}"/>
              </a:ext>
            </a:extLst>
          </p:cNvPr>
          <p:cNvPicPr>
            <a:picLocks noChangeAspect="1"/>
          </p:cNvPicPr>
          <p:nvPr/>
        </p:nvPicPr>
        <p:blipFill rotWithShape="1">
          <a:blip r:embed="rId2"/>
          <a:srcRect b="37500"/>
          <a:stretch/>
        </p:blipFill>
        <p:spPr>
          <a:xfrm>
            <a:off x="1272330" y="855677"/>
            <a:ext cx="9647340" cy="3984771"/>
          </a:xfrm>
          <a:prstGeom prst="rect">
            <a:avLst/>
          </a:prstGeom>
        </p:spPr>
      </p:pic>
    </p:spTree>
    <p:extLst>
      <p:ext uri="{BB962C8B-B14F-4D97-AF65-F5344CB8AC3E}">
        <p14:creationId xmlns:p14="http://schemas.microsoft.com/office/powerpoint/2010/main" val="141779948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B6F4A8-BA02-44F5-994B-E7F406B7021E}"/>
              </a:ext>
            </a:extLst>
          </p:cNvPr>
          <p:cNvPicPr>
            <a:picLocks noChangeAspect="1"/>
          </p:cNvPicPr>
          <p:nvPr/>
        </p:nvPicPr>
        <p:blipFill>
          <a:blip r:embed="rId3"/>
          <a:stretch>
            <a:fillRect/>
          </a:stretch>
        </p:blipFill>
        <p:spPr>
          <a:xfrm>
            <a:off x="3028426" y="2818870"/>
            <a:ext cx="6853805" cy="1796360"/>
          </a:xfrm>
          <a:prstGeom prst="rect">
            <a:avLst/>
          </a:prstGeom>
        </p:spPr>
      </p:pic>
      <p:pic>
        <p:nvPicPr>
          <p:cNvPr id="6" name="Picture 5">
            <a:extLst>
              <a:ext uri="{FF2B5EF4-FFF2-40B4-BE49-F238E27FC236}">
                <a16:creationId xmlns:a16="http://schemas.microsoft.com/office/drawing/2014/main" id="{A38B31C7-3B09-4B29-8664-A2C6EC4ED185}"/>
              </a:ext>
            </a:extLst>
          </p:cNvPr>
          <p:cNvPicPr>
            <a:picLocks noChangeAspect="1"/>
          </p:cNvPicPr>
          <p:nvPr/>
        </p:nvPicPr>
        <p:blipFill>
          <a:blip r:embed="rId4"/>
          <a:stretch>
            <a:fillRect/>
          </a:stretch>
        </p:blipFill>
        <p:spPr>
          <a:xfrm>
            <a:off x="1496982" y="1510673"/>
            <a:ext cx="9198035" cy="3411567"/>
          </a:xfrm>
          <a:prstGeom prst="rect">
            <a:avLst/>
          </a:prstGeom>
        </p:spPr>
      </p:pic>
    </p:spTree>
    <p:extLst>
      <p:ext uri="{BB962C8B-B14F-4D97-AF65-F5344CB8AC3E}">
        <p14:creationId xmlns:p14="http://schemas.microsoft.com/office/powerpoint/2010/main" val="293351433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7A0526-397D-4641-ADE5-FB8835C7BDF7}"/>
              </a:ext>
            </a:extLst>
          </p:cNvPr>
          <p:cNvSpPr>
            <a:spLocks noGrp="1"/>
          </p:cNvSpPr>
          <p:nvPr>
            <p:ph idx="4294967295"/>
          </p:nvPr>
        </p:nvSpPr>
        <p:spPr>
          <a:xfrm>
            <a:off x="137019" y="178732"/>
            <a:ext cx="11926349" cy="6087844"/>
          </a:xfrm>
        </p:spPr>
        <p:txBody>
          <a:bodyPr>
            <a:normAutofit/>
          </a:bodyPr>
          <a:lstStyle/>
          <a:p>
            <a:pPr algn="just"/>
            <a:r>
              <a:rPr lang="fr-FR" sz="2400" dirty="0">
                <a:solidFill>
                  <a:schemeClr val="tx1"/>
                </a:solidFill>
              </a:rPr>
              <a:t>La </a:t>
            </a:r>
            <a:r>
              <a:rPr lang="fr-FR" sz="2400" b="1" dirty="0">
                <a:solidFill>
                  <a:schemeClr val="tx1"/>
                </a:solidFill>
              </a:rPr>
              <a:t>théorie néo-classique du producteur</a:t>
            </a:r>
            <a:r>
              <a:rPr lang="fr-FR" sz="2400" dirty="0">
                <a:solidFill>
                  <a:schemeClr val="tx1"/>
                </a:solidFill>
              </a:rPr>
              <a:t> est le pendant de la théorie du consommateur. </a:t>
            </a:r>
          </a:p>
          <a:p>
            <a:pPr algn="just"/>
            <a:r>
              <a:rPr lang="fr-FR" sz="2400" dirty="0">
                <a:solidFill>
                  <a:schemeClr val="tx1"/>
                </a:solidFill>
              </a:rPr>
              <a:t>Il s'agit d'une modélisation économique du comportement d'un </a:t>
            </a:r>
            <a:r>
              <a:rPr lang="fr-FR" sz="2400" b="1" dirty="0">
                <a:solidFill>
                  <a:schemeClr val="tx1"/>
                </a:solidFill>
                <a:hlinkClick r:id="rId2" tooltip="Agent économique">
                  <a:extLst>
                    <a:ext uri="{A12FA001-AC4F-418D-AE19-62706E023703}">
                      <ahyp:hlinkClr xmlns:ahyp="http://schemas.microsoft.com/office/drawing/2018/hyperlinkcolor" val="tx"/>
                    </a:ext>
                  </a:extLst>
                </a:hlinkClick>
              </a:rPr>
              <a:t>agent économique</a:t>
            </a:r>
            <a:r>
              <a:rPr lang="fr-FR" sz="2400" b="1" dirty="0">
                <a:solidFill>
                  <a:schemeClr val="tx1"/>
                </a:solidFill>
              </a:rPr>
              <a:t> </a:t>
            </a:r>
            <a:r>
              <a:rPr lang="fr-FR" sz="2400" dirty="0">
                <a:solidFill>
                  <a:schemeClr val="tx1"/>
                </a:solidFill>
              </a:rPr>
              <a:t>en tant que producteur de biens et de services. </a:t>
            </a:r>
            <a:r>
              <a:rPr lang="fr-FR" sz="2400" b="1" dirty="0">
                <a:solidFill>
                  <a:schemeClr val="tx1"/>
                </a:solidFill>
              </a:rPr>
              <a:t>L'objectif</a:t>
            </a:r>
            <a:r>
              <a:rPr lang="fr-FR" sz="2400" dirty="0">
                <a:solidFill>
                  <a:schemeClr val="tx1"/>
                </a:solidFill>
              </a:rPr>
              <a:t> est de comprendre et d'expliquer le comportement de cet unique producteur en tant qu'agent parfaitement rationnel et parfaitement informé </a:t>
            </a:r>
            <a:r>
              <a:rPr lang="fr-FR" sz="2400" i="1" dirty="0">
                <a:solidFill>
                  <a:schemeClr val="tx1"/>
                </a:solidFill>
              </a:rPr>
              <a:t>(homo œconomicus)</a:t>
            </a:r>
            <a:r>
              <a:rPr lang="fr-FR" sz="2400" dirty="0">
                <a:solidFill>
                  <a:schemeClr val="tx1"/>
                </a:solidFill>
              </a:rPr>
              <a:t>.</a:t>
            </a:r>
          </a:p>
          <a:p>
            <a:pPr algn="just"/>
            <a:r>
              <a:rPr lang="fr-FR" sz="2400" dirty="0">
                <a:solidFill>
                  <a:schemeClr val="tx1"/>
                </a:solidFill>
                <a:effectLst>
                  <a:glow rad="228600">
                    <a:schemeClr val="accent1">
                      <a:satMod val="175000"/>
                      <a:alpha val="40000"/>
                    </a:schemeClr>
                  </a:glow>
                </a:effectLst>
              </a:rPr>
              <a:t>Suivant le cadre néoclassique, on considère comme producteur un agent qui transforme des </a:t>
            </a:r>
            <a:r>
              <a:rPr lang="fr-FR" sz="2400" b="1" i="1" dirty="0">
                <a:solidFill>
                  <a:schemeClr val="tx1"/>
                </a:solidFill>
                <a:effectLst>
                  <a:glow rad="228600">
                    <a:schemeClr val="accent1">
                      <a:satMod val="175000"/>
                      <a:alpha val="40000"/>
                    </a:schemeClr>
                  </a:glow>
                </a:effectLst>
                <a:highlight>
                  <a:srgbClr val="FFFF00"/>
                </a:highlight>
              </a:rPr>
              <a:t>inputs</a:t>
            </a:r>
            <a:r>
              <a:rPr lang="fr-FR" sz="2400" dirty="0">
                <a:solidFill>
                  <a:schemeClr val="tx1"/>
                </a:solidFill>
                <a:effectLst>
                  <a:glow rad="228600">
                    <a:schemeClr val="accent1">
                      <a:satMod val="175000"/>
                      <a:alpha val="40000"/>
                    </a:schemeClr>
                  </a:glow>
                </a:effectLst>
              </a:rPr>
              <a:t> (appelés plus conventionnellement </a:t>
            </a:r>
            <a:r>
              <a:rPr lang="fr-FR" sz="2400" b="1" dirty="0">
                <a:solidFill>
                  <a:schemeClr val="tx1"/>
                </a:solidFill>
                <a:effectLst>
                  <a:glow rad="228600">
                    <a:schemeClr val="accent1">
                      <a:satMod val="175000"/>
                      <a:alpha val="40000"/>
                    </a:schemeClr>
                  </a:glow>
                </a:effectLst>
                <a:hlinkClick r:id="rId3" tooltip="Facteurs de production">
                  <a:extLst>
                    <a:ext uri="{A12FA001-AC4F-418D-AE19-62706E023703}">
                      <ahyp:hlinkClr xmlns:ahyp="http://schemas.microsoft.com/office/drawing/2018/hyperlinkcolor" val="tx"/>
                    </a:ext>
                  </a:extLst>
                </a:hlinkClick>
              </a:rPr>
              <a:t>facteurs de production</a:t>
            </a:r>
            <a:r>
              <a:rPr lang="fr-FR" sz="2400" dirty="0">
                <a:solidFill>
                  <a:schemeClr val="tx1"/>
                </a:solidFill>
                <a:effectLst>
                  <a:glow rad="228600">
                    <a:schemeClr val="accent1">
                      <a:satMod val="175000"/>
                      <a:alpha val="40000"/>
                    </a:schemeClr>
                  </a:glow>
                </a:effectLst>
              </a:rPr>
              <a:t>) en </a:t>
            </a:r>
            <a:r>
              <a:rPr lang="fr-FR" sz="2400" b="1" i="1" dirty="0">
                <a:solidFill>
                  <a:schemeClr val="tx1"/>
                </a:solidFill>
                <a:effectLst>
                  <a:glow rad="228600">
                    <a:schemeClr val="accent1">
                      <a:satMod val="175000"/>
                      <a:alpha val="40000"/>
                    </a:schemeClr>
                  </a:glow>
                </a:effectLst>
                <a:highlight>
                  <a:srgbClr val="FFFF00"/>
                </a:highlight>
              </a:rPr>
              <a:t>outputs</a:t>
            </a:r>
            <a:r>
              <a:rPr lang="fr-FR" sz="2400" dirty="0">
                <a:solidFill>
                  <a:schemeClr val="tx1"/>
                </a:solidFill>
                <a:effectLst>
                  <a:glow rad="228600">
                    <a:schemeClr val="accent1">
                      <a:satMod val="175000"/>
                      <a:alpha val="40000"/>
                    </a:schemeClr>
                  </a:glow>
                </a:effectLst>
              </a:rPr>
              <a:t> (ou production finale) selon une fonction de production. </a:t>
            </a:r>
          </a:p>
          <a:p>
            <a:pPr marL="0" indent="0" algn="just">
              <a:buNone/>
            </a:pPr>
            <a:r>
              <a:rPr lang="fr-FR" sz="2400" dirty="0">
                <a:solidFill>
                  <a:schemeClr val="tx1"/>
                </a:solidFill>
              </a:rPr>
              <a:t>Cependant, l'analyse du producteur se réalise au sein d'un environnement hypothétique, qui ne reflète en rien la réalité mais qui permet de simplifier grandement l'étude de son comportement. On regroupe habituellement ces hypothèses sous l'appellation : « concurrence pure et parfaite ».</a:t>
            </a:r>
            <a:endParaRPr lang="en-US" sz="2400" dirty="0">
              <a:solidFill>
                <a:schemeClr val="tx1"/>
              </a:solidFill>
            </a:endParaRPr>
          </a:p>
        </p:txBody>
      </p:sp>
    </p:spTree>
    <p:extLst>
      <p:ext uri="{BB962C8B-B14F-4D97-AF65-F5344CB8AC3E}">
        <p14:creationId xmlns:p14="http://schemas.microsoft.com/office/powerpoint/2010/main" val="26851761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3D3AE-347A-4D2E-9541-F2ECFC18AC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E24839-B6EA-4F3F-92C0-B94A1D9297A0}"/>
              </a:ext>
            </a:extLst>
          </p:cNvPr>
          <p:cNvSpPr>
            <a:spLocks noGrp="1"/>
          </p:cNvSpPr>
          <p:nvPr>
            <p:ph idx="1"/>
          </p:nvPr>
        </p:nvSpPr>
        <p:spPr/>
        <p:txBody>
          <a:bodyPr>
            <a:normAutofit/>
          </a:bodyPr>
          <a:lstStyle/>
          <a:p>
            <a:pPr algn="just"/>
            <a:r>
              <a:rPr lang="fr-FR" sz="2000" dirty="0"/>
              <a:t>La théorie du producteur, tout comme celle du consommateur, a été développée et soutenue à la fin du </a:t>
            </a:r>
            <a:r>
              <a:rPr lang="fr-FR" sz="2000" b="1" dirty="0" err="1"/>
              <a:t>xixe</a:t>
            </a:r>
            <a:r>
              <a:rPr lang="fr-FR" sz="2000" dirty="0"/>
              <a:t> siècle, par deux grands auteurs </a:t>
            </a:r>
            <a:r>
              <a:rPr lang="fr-FR" sz="2000" b="1" dirty="0"/>
              <a:t>issus du marginalisme </a:t>
            </a:r>
            <a:r>
              <a:rPr lang="fr-FR" sz="2000" dirty="0"/>
              <a:t>(Léon Walras et Stanley Jevons). Par la suite, elle a été modifiée et complétée par leurs successeurs : A. Marshall, A.C. Pigou, V. Pareto, etc.</a:t>
            </a:r>
          </a:p>
          <a:p>
            <a:pPr algn="just"/>
            <a:endParaRPr lang="fr-FR" sz="2000" dirty="0"/>
          </a:p>
          <a:p>
            <a:pPr algn="just"/>
            <a:endParaRPr lang="en-US" sz="2000" dirty="0"/>
          </a:p>
        </p:txBody>
      </p:sp>
    </p:spTree>
    <p:extLst>
      <p:ext uri="{BB962C8B-B14F-4D97-AF65-F5344CB8AC3E}">
        <p14:creationId xmlns:p14="http://schemas.microsoft.com/office/powerpoint/2010/main" val="216181427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1D72A-A37A-4D48-B427-76E6E122A059}"/>
              </a:ext>
            </a:extLst>
          </p:cNvPr>
          <p:cNvSpPr>
            <a:spLocks noGrp="1"/>
          </p:cNvSpPr>
          <p:nvPr>
            <p:ph idx="4294967295"/>
          </p:nvPr>
        </p:nvSpPr>
        <p:spPr>
          <a:xfrm>
            <a:off x="0" y="-1"/>
            <a:ext cx="12192000" cy="6425967"/>
          </a:xfrm>
        </p:spPr>
        <p:txBody>
          <a:bodyPr>
            <a:normAutofit/>
          </a:bodyPr>
          <a:lstStyle/>
          <a:p>
            <a:r>
              <a:rPr lang="fr-FR" sz="2800" dirty="0">
                <a:solidFill>
                  <a:schemeClr val="tx1"/>
                </a:solidFill>
              </a:rPr>
              <a:t>En microéconomie, une </a:t>
            </a:r>
            <a:r>
              <a:rPr lang="fr-FR" sz="2800" b="1" dirty="0">
                <a:solidFill>
                  <a:schemeClr val="tx1"/>
                </a:solidFill>
              </a:rPr>
              <a:t>fonction de production</a:t>
            </a:r>
            <a:r>
              <a:rPr lang="fr-FR" sz="2800" dirty="0">
                <a:solidFill>
                  <a:schemeClr val="tx1"/>
                </a:solidFill>
              </a:rPr>
              <a:t> exprime la relation entre les </a:t>
            </a:r>
            <a:r>
              <a:rPr lang="fr-FR" sz="2800" b="1" dirty="0">
                <a:solidFill>
                  <a:schemeClr val="tx1"/>
                </a:solidFill>
              </a:rPr>
              <a:t>facteurs de production </a:t>
            </a:r>
            <a:r>
              <a:rPr lang="fr-FR" sz="2800" dirty="0">
                <a:solidFill>
                  <a:schemeClr val="tx1"/>
                </a:solidFill>
              </a:rPr>
              <a:t>d'une organisation et la quantité produite. </a:t>
            </a:r>
          </a:p>
          <a:p>
            <a:r>
              <a:rPr lang="fr-FR" sz="2800" dirty="0">
                <a:solidFill>
                  <a:schemeClr val="tx1"/>
                </a:solidFill>
                <a:effectLst>
                  <a:glow rad="228600">
                    <a:schemeClr val="accent5">
                      <a:satMod val="175000"/>
                      <a:alpha val="40000"/>
                    </a:schemeClr>
                  </a:glow>
                </a:effectLst>
              </a:rPr>
              <a:t>Elle indique, sous forme d'équation ou de sa représentation graphique, ce qu'il est possible de produire à partir de différentes quantités et combinaisons de facteurs de production. </a:t>
            </a:r>
          </a:p>
          <a:p>
            <a:r>
              <a:rPr lang="fr-FR" sz="2800" b="1" i="1" dirty="0">
                <a:solidFill>
                  <a:schemeClr val="tx1"/>
                </a:solidFill>
                <a:highlight>
                  <a:srgbClr val="00FFFF"/>
                </a:highlight>
              </a:rPr>
              <a:t>En particulier, elle indique la production maximale possible par unité de temps à partir de n'importe quelle combinaison de facteurs de production, étant donnée la dotation de facteurs et l'état de la technologie disponible. </a:t>
            </a:r>
          </a:p>
          <a:p>
            <a:r>
              <a:rPr lang="fr-FR" sz="2800" dirty="0">
                <a:solidFill>
                  <a:schemeClr val="tx1"/>
                </a:solidFill>
              </a:rPr>
              <a:t>Pour chaque technologie de production, il est possible de construire des fonctions de production différentes.</a:t>
            </a:r>
          </a:p>
          <a:p>
            <a:endParaRPr lang="en-US" sz="2800" dirty="0">
              <a:solidFill>
                <a:schemeClr val="tx1"/>
              </a:solidFill>
            </a:endParaRPr>
          </a:p>
        </p:txBody>
      </p:sp>
    </p:spTree>
    <p:extLst>
      <p:ext uri="{BB962C8B-B14F-4D97-AF65-F5344CB8AC3E}">
        <p14:creationId xmlns:p14="http://schemas.microsoft.com/office/powerpoint/2010/main" val="10858134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4672C7-6930-4CB7-9AF7-3D713CD7E276}"/>
              </a:ext>
            </a:extLst>
          </p:cNvPr>
          <p:cNvSpPr>
            <a:spLocks noGrp="1"/>
          </p:cNvSpPr>
          <p:nvPr>
            <p:ph idx="4294967295"/>
          </p:nvPr>
        </p:nvSpPr>
        <p:spPr>
          <a:xfrm>
            <a:off x="0" y="0"/>
            <a:ext cx="12192000" cy="6400800"/>
          </a:xfrm>
        </p:spPr>
        <p:txBody>
          <a:bodyPr>
            <a:normAutofit/>
          </a:bodyPr>
          <a:lstStyle/>
          <a:p>
            <a:r>
              <a:rPr lang="fr-FR" sz="2800" dirty="0"/>
              <a:t>La théorie néoclassique tend alors à ramener l’ensemble des inputs à deux catégories fondamentales de facteurs de production:</a:t>
            </a:r>
          </a:p>
          <a:p>
            <a:pPr algn="ctr"/>
            <a:r>
              <a:rPr lang="fr-FR" sz="2800" dirty="0"/>
              <a:t>Le </a:t>
            </a:r>
            <a:r>
              <a:rPr lang="fr-FR" sz="2800" b="1" dirty="0"/>
              <a:t>travail (L), </a:t>
            </a:r>
            <a:r>
              <a:rPr lang="fr-FR" sz="2800" dirty="0"/>
              <a:t>et le </a:t>
            </a:r>
            <a:r>
              <a:rPr lang="fr-FR" sz="2800" b="1" dirty="0"/>
              <a:t>capital (K)</a:t>
            </a:r>
          </a:p>
          <a:p>
            <a:r>
              <a:rPr lang="en-US" sz="2800" dirty="0">
                <a:effectLst>
                  <a:glow rad="228600">
                    <a:schemeClr val="accent5">
                      <a:satMod val="175000"/>
                      <a:alpha val="40000"/>
                    </a:schemeClr>
                  </a:glow>
                </a:effectLst>
              </a:rPr>
              <a:t>Le </a:t>
            </a:r>
            <a:r>
              <a:rPr lang="en-US" sz="2800" dirty="0" err="1">
                <a:effectLst>
                  <a:glow rad="228600">
                    <a:schemeClr val="accent5">
                      <a:satMod val="175000"/>
                      <a:alpha val="40000"/>
                    </a:schemeClr>
                  </a:glow>
                </a:effectLst>
              </a:rPr>
              <a:t>facteur</a:t>
            </a:r>
            <a:r>
              <a:rPr lang="en-US" sz="2800" dirty="0">
                <a:effectLst>
                  <a:glow rad="228600">
                    <a:schemeClr val="accent5">
                      <a:satMod val="175000"/>
                      <a:alpha val="40000"/>
                    </a:schemeClr>
                  </a:glow>
                </a:effectLst>
              </a:rPr>
              <a:t> travail (L) </a:t>
            </a:r>
            <a:r>
              <a:rPr lang="fr-FR" sz="2800" dirty="0">
                <a:effectLst>
                  <a:glow rad="228600">
                    <a:schemeClr val="accent5">
                      <a:satMod val="175000"/>
                      <a:alpha val="40000"/>
                    </a:schemeClr>
                  </a:glow>
                </a:effectLst>
              </a:rPr>
              <a:t>rassemble</a:t>
            </a:r>
            <a:r>
              <a:rPr lang="en-US" sz="2800" dirty="0">
                <a:effectLst>
                  <a:glow rad="228600">
                    <a:schemeClr val="accent5">
                      <a:satMod val="175000"/>
                      <a:alpha val="40000"/>
                    </a:schemeClr>
                  </a:glow>
                </a:effectLst>
              </a:rPr>
              <a:t> les inputs </a:t>
            </a:r>
            <a:r>
              <a:rPr lang="fr-FR" sz="2800" dirty="0">
                <a:effectLst>
                  <a:glow rad="228600">
                    <a:schemeClr val="accent5">
                      <a:satMod val="175000"/>
                      <a:alpha val="40000"/>
                    </a:schemeClr>
                  </a:glow>
                </a:effectLst>
              </a:rPr>
              <a:t>qui dépend de la quantité fabriquée (du volume produit) du produit durant la même période. </a:t>
            </a:r>
            <a:r>
              <a:rPr lang="en-US" sz="2800" dirty="0" err="1">
                <a:effectLst>
                  <a:glow rad="228600">
                    <a:schemeClr val="accent5">
                      <a:satMod val="175000"/>
                      <a:alpha val="40000"/>
                    </a:schemeClr>
                  </a:glow>
                </a:effectLst>
              </a:rPr>
              <a:t>Autrement</a:t>
            </a:r>
            <a:r>
              <a:rPr lang="en-US" sz="2800" dirty="0">
                <a:effectLst>
                  <a:glow rad="228600">
                    <a:schemeClr val="accent5">
                      <a:satMod val="175000"/>
                      <a:alpha val="40000"/>
                    </a:schemeClr>
                  </a:glow>
                </a:effectLst>
              </a:rPr>
              <a:t> </a:t>
            </a:r>
            <a:r>
              <a:rPr lang="en-US" sz="2800" dirty="0" err="1">
                <a:effectLst>
                  <a:glow rad="228600">
                    <a:schemeClr val="accent5">
                      <a:satMod val="175000"/>
                      <a:alpha val="40000"/>
                    </a:schemeClr>
                  </a:glow>
                </a:effectLst>
              </a:rPr>
              <a:t>dit</a:t>
            </a:r>
            <a:r>
              <a:rPr lang="en-US" sz="2800" dirty="0">
                <a:effectLst>
                  <a:glow rad="228600">
                    <a:schemeClr val="accent5">
                      <a:satMod val="175000"/>
                      <a:alpha val="40000"/>
                    </a:schemeClr>
                  </a:glow>
                </a:effectLst>
              </a:rPr>
              <a:t>, </a:t>
            </a:r>
            <a:r>
              <a:rPr lang="fr-FR" sz="2800" dirty="0">
                <a:effectLst>
                  <a:glow rad="228600">
                    <a:schemeClr val="accent5">
                      <a:satMod val="175000"/>
                      <a:alpha val="40000"/>
                    </a:schemeClr>
                  </a:glow>
                </a:effectLst>
              </a:rPr>
              <a:t>lorsque la quantité utilisée, de ce bien, augmente avec l’augmentation du volume de production</a:t>
            </a:r>
          </a:p>
          <a:p>
            <a:r>
              <a:rPr lang="fr-FR" sz="2800" dirty="0">
                <a:effectLst>
                  <a:glow rad="228600">
                    <a:schemeClr val="accent5">
                      <a:satMod val="175000"/>
                      <a:alpha val="40000"/>
                    </a:schemeClr>
                  </a:glow>
                </a:effectLst>
              </a:rPr>
              <a:t>Un facteur Capital (K) réunit les input dit </a:t>
            </a:r>
            <a:r>
              <a:rPr lang="fr-FR" sz="2800" b="1" dirty="0">
                <a:effectLst>
                  <a:glow rad="228600">
                    <a:schemeClr val="accent5">
                      <a:satMod val="175000"/>
                      <a:alpha val="40000"/>
                    </a:schemeClr>
                  </a:glow>
                </a:effectLst>
              </a:rPr>
              <a:t>fixe</a:t>
            </a:r>
            <a:r>
              <a:rPr lang="fr-FR" sz="2800" dirty="0">
                <a:effectLst>
                  <a:glow rad="228600">
                    <a:schemeClr val="accent5">
                      <a:satMod val="175000"/>
                      <a:alpha val="40000"/>
                    </a:schemeClr>
                  </a:glow>
                </a:effectLst>
              </a:rPr>
              <a:t>, et qui sont indépendante</a:t>
            </a:r>
            <a:r>
              <a:rPr lang="en-US" sz="2800" dirty="0">
                <a:effectLst>
                  <a:glow rad="228600">
                    <a:schemeClr val="accent5">
                      <a:satMod val="175000"/>
                      <a:alpha val="40000"/>
                    </a:schemeClr>
                  </a:glow>
                </a:effectLst>
              </a:rPr>
              <a:t> de la </a:t>
            </a:r>
            <a:r>
              <a:rPr lang="fr-FR" sz="2800" dirty="0">
                <a:effectLst>
                  <a:glow rad="228600">
                    <a:schemeClr val="accent5">
                      <a:satMod val="175000"/>
                      <a:alpha val="40000"/>
                    </a:schemeClr>
                  </a:glow>
                </a:effectLst>
              </a:rPr>
              <a:t>quantité fabriquée du produit, au cours d’une période donnée. </a:t>
            </a:r>
            <a:endParaRPr lang="en-US" sz="2800" dirty="0">
              <a:effectLst>
                <a:glow rad="228600">
                  <a:schemeClr val="accent5">
                    <a:satMod val="175000"/>
                    <a:alpha val="40000"/>
                  </a:schemeClr>
                </a:glow>
              </a:effectLst>
            </a:endParaRPr>
          </a:p>
        </p:txBody>
      </p:sp>
    </p:spTree>
    <p:extLst>
      <p:ext uri="{BB962C8B-B14F-4D97-AF65-F5344CB8AC3E}">
        <p14:creationId xmlns:p14="http://schemas.microsoft.com/office/powerpoint/2010/main" val="24765039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4AB7-FE15-40AC-A31D-2F8E7C156BBF}"/>
              </a:ext>
            </a:extLst>
          </p:cNvPr>
          <p:cNvSpPr>
            <a:spLocks noGrp="1"/>
          </p:cNvSpPr>
          <p:nvPr>
            <p:ph type="title"/>
          </p:nvPr>
        </p:nvSpPr>
        <p:spPr/>
        <p:txBody>
          <a:bodyPr/>
          <a:lstStyle/>
          <a:p>
            <a:r>
              <a:rPr lang="en-US" b="1" dirty="0"/>
              <a:t>Les </a:t>
            </a:r>
            <a:r>
              <a:rPr lang="en-US" b="1" dirty="0" err="1"/>
              <a:t>différentes</a:t>
            </a:r>
            <a:r>
              <a:rPr lang="en-US" b="1" dirty="0"/>
              <a:t> </a:t>
            </a:r>
            <a:r>
              <a:rPr lang="en-US" b="1" dirty="0" err="1"/>
              <a:t>périodes</a:t>
            </a:r>
            <a:endParaRPr lang="en-US" b="1" dirty="0"/>
          </a:p>
        </p:txBody>
      </p:sp>
      <p:sp>
        <p:nvSpPr>
          <p:cNvPr id="3" name="Content Placeholder 2">
            <a:extLst>
              <a:ext uri="{FF2B5EF4-FFF2-40B4-BE49-F238E27FC236}">
                <a16:creationId xmlns:a16="http://schemas.microsoft.com/office/drawing/2014/main" id="{BA9DA83E-2F71-49DF-B5B4-7473754E11C4}"/>
              </a:ext>
            </a:extLst>
          </p:cNvPr>
          <p:cNvSpPr>
            <a:spLocks noGrp="1"/>
          </p:cNvSpPr>
          <p:nvPr>
            <p:ph idx="1"/>
          </p:nvPr>
        </p:nvSpPr>
        <p:spPr/>
        <p:txBody>
          <a:bodyPr>
            <a:normAutofit/>
          </a:bodyPr>
          <a:lstStyle/>
          <a:p>
            <a:pPr marL="457200" indent="-457200">
              <a:buFont typeface="+mj-lt"/>
              <a:buAutoNum type="arabicPeriod"/>
            </a:pPr>
            <a:r>
              <a:rPr lang="fr-FR" dirty="0"/>
              <a:t>La période ultra-courte est lorsqu'il est impossible de modifier la quantité de facteurs de production employée : P=f(L</a:t>
            </a:r>
            <a:r>
              <a:rPr lang="fr-FR" baseline="-25000" dirty="0"/>
              <a:t>0</a:t>
            </a:r>
            <a:r>
              <a:rPr lang="fr-FR" dirty="0"/>
              <a:t>, K</a:t>
            </a:r>
            <a:r>
              <a:rPr lang="fr-FR" baseline="-25000" dirty="0"/>
              <a:t>0</a:t>
            </a:r>
            <a:r>
              <a:rPr lang="fr-FR" dirty="0"/>
              <a:t>)</a:t>
            </a:r>
          </a:p>
          <a:p>
            <a:pPr marL="457200" indent="-457200">
              <a:buFont typeface="+mj-lt"/>
              <a:buAutoNum type="arabicPeriod"/>
            </a:pPr>
            <a:r>
              <a:rPr lang="fr-FR" dirty="0"/>
              <a:t>La période courte est la situation où il est possible de modifier la quantité de certains facteurs de production employée. On considère généralement que le facteur Capital (K) est fixe et le facteur Travail (L) est variable à court terme ; P=f(L, K</a:t>
            </a:r>
            <a:r>
              <a:rPr lang="fr-FR" baseline="-25000" dirty="0"/>
              <a:t>0</a:t>
            </a:r>
            <a:r>
              <a:rPr lang="fr-FR" dirty="0"/>
              <a:t>)</a:t>
            </a:r>
          </a:p>
          <a:p>
            <a:pPr marL="457200" indent="-457200">
              <a:buFont typeface="+mj-lt"/>
              <a:buAutoNum type="arabicPeriod"/>
            </a:pPr>
            <a:r>
              <a:rPr lang="fr-FR" dirty="0"/>
              <a:t>La période longue se définit lorsque tous les facteurs sont variables à technologie constante : P=f(L,K)</a:t>
            </a:r>
          </a:p>
          <a:p>
            <a:pPr marL="457200" indent="-457200">
              <a:buFont typeface="+mj-lt"/>
              <a:buAutoNum type="arabicPeriod"/>
            </a:pPr>
            <a:r>
              <a:rPr lang="fr-FR" dirty="0"/>
              <a:t>La période ultra-longue est lorsqu'il est possible de modifier la technologie, ce qui signifie changer de fonction mathématique : P=g(L,K)</a:t>
            </a:r>
            <a:endParaRPr lang="en-US" dirty="0"/>
          </a:p>
        </p:txBody>
      </p:sp>
    </p:spTree>
    <p:extLst>
      <p:ext uri="{BB962C8B-B14F-4D97-AF65-F5344CB8AC3E}">
        <p14:creationId xmlns:p14="http://schemas.microsoft.com/office/powerpoint/2010/main" val="110774635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C93CB-EF74-427C-88A1-5546D1213C8D}"/>
              </a:ext>
            </a:extLst>
          </p:cNvPr>
          <p:cNvSpPr>
            <a:spLocks noGrp="1"/>
          </p:cNvSpPr>
          <p:nvPr>
            <p:ph type="title"/>
          </p:nvPr>
        </p:nvSpPr>
        <p:spPr/>
        <p:txBody>
          <a:bodyPr/>
          <a:lstStyle/>
          <a:p>
            <a:r>
              <a:rPr lang="en-US" dirty="0" err="1"/>
              <a:t>Loi</a:t>
            </a:r>
            <a:r>
              <a:rPr lang="en-US" dirty="0"/>
              <a:t> des </a:t>
            </a:r>
            <a:r>
              <a:rPr lang="en-US" dirty="0" err="1"/>
              <a:t>rendements</a:t>
            </a:r>
            <a:r>
              <a:rPr lang="en-US" dirty="0"/>
              <a:t> </a:t>
            </a:r>
            <a:r>
              <a:rPr lang="en-US" dirty="0" err="1"/>
              <a:t>décroissants</a:t>
            </a:r>
            <a:endParaRPr lang="en-US" dirty="0"/>
          </a:p>
        </p:txBody>
      </p:sp>
      <p:sp>
        <p:nvSpPr>
          <p:cNvPr id="3" name="Content Placeholder 2">
            <a:extLst>
              <a:ext uri="{FF2B5EF4-FFF2-40B4-BE49-F238E27FC236}">
                <a16:creationId xmlns:a16="http://schemas.microsoft.com/office/drawing/2014/main" id="{F27D9C21-4785-4331-B122-35FD4A871106}"/>
              </a:ext>
            </a:extLst>
          </p:cNvPr>
          <p:cNvSpPr>
            <a:spLocks noGrp="1"/>
          </p:cNvSpPr>
          <p:nvPr>
            <p:ph idx="1"/>
          </p:nvPr>
        </p:nvSpPr>
        <p:spPr/>
        <p:txBody>
          <a:bodyPr/>
          <a:lstStyle/>
          <a:p>
            <a:pPr algn="just"/>
            <a:r>
              <a:rPr lang="fr-FR" dirty="0"/>
              <a:t>Lorsqu'on augmente un </a:t>
            </a:r>
            <a:r>
              <a:rPr lang="fr-FR" b="1" dirty="0"/>
              <a:t>facteur variable </a:t>
            </a:r>
            <a:r>
              <a:rPr lang="fr-FR" dirty="0"/>
              <a:t>en maintenant les autres </a:t>
            </a:r>
            <a:r>
              <a:rPr lang="fr-FR" b="1" dirty="0"/>
              <a:t>facteurs fixes </a:t>
            </a:r>
            <a:r>
              <a:rPr lang="fr-FR" dirty="0"/>
              <a:t>au-delà d'un seuil, </a:t>
            </a:r>
            <a:r>
              <a:rPr lang="fr-FR" b="1" u="sng" dirty="0"/>
              <a:t>le produit marginal physique devient décroissant</a:t>
            </a:r>
            <a:r>
              <a:rPr lang="fr-FR" dirty="0"/>
              <a:t>. </a:t>
            </a:r>
            <a:r>
              <a:rPr lang="fr-FR" dirty="0">
                <a:highlight>
                  <a:srgbClr val="FFFF00"/>
                </a:highlight>
              </a:rPr>
              <a:t>Cette loi n'exclut pas l'existence d'une </a:t>
            </a:r>
            <a:r>
              <a:rPr lang="fr-FR" b="1" dirty="0">
                <a:highlight>
                  <a:srgbClr val="FFFF00"/>
                </a:highlight>
              </a:rPr>
              <a:t>première phase où les rendements seraient croissants</a:t>
            </a:r>
            <a:r>
              <a:rPr lang="fr-FR" dirty="0">
                <a:highlight>
                  <a:srgbClr val="FFFF00"/>
                </a:highlight>
              </a:rPr>
              <a:t>.</a:t>
            </a:r>
            <a:r>
              <a:rPr lang="fr-FR" dirty="0"/>
              <a:t> Aussi, </a:t>
            </a:r>
            <a:r>
              <a:rPr lang="fr-FR" dirty="0">
                <a:highlight>
                  <a:srgbClr val="00FFFF"/>
                </a:highlight>
              </a:rPr>
              <a:t>cette loi ne fonctionne que si un facteur est variable</a:t>
            </a:r>
            <a:r>
              <a:rPr lang="fr-FR" dirty="0"/>
              <a:t>. En effet, </a:t>
            </a:r>
            <a:r>
              <a:rPr lang="fr-FR" dirty="0">
                <a:effectLst>
                  <a:glow rad="228600">
                    <a:schemeClr val="accent4">
                      <a:satMod val="175000"/>
                      <a:alpha val="40000"/>
                    </a:schemeClr>
                  </a:glow>
                </a:effectLst>
              </a:rPr>
              <a:t>lorsque le facteur variable augmente, il y a </a:t>
            </a:r>
            <a:r>
              <a:rPr lang="fr-FR" b="1" u="sng" dirty="0">
                <a:effectLst>
                  <a:glow rad="228600">
                    <a:schemeClr val="accent4">
                      <a:satMod val="175000"/>
                      <a:alpha val="40000"/>
                    </a:schemeClr>
                  </a:glow>
                </a:effectLst>
              </a:rPr>
              <a:t>de moins en moins </a:t>
            </a:r>
            <a:r>
              <a:rPr lang="fr-FR" dirty="0">
                <a:effectLst>
                  <a:glow rad="228600">
                    <a:schemeClr val="accent4">
                      <a:satMod val="175000"/>
                      <a:alpha val="40000"/>
                    </a:schemeClr>
                  </a:glow>
                </a:effectLst>
              </a:rPr>
              <a:t>de facteur fixe disponible par unité de facteur variable, et l'utilisation du facteur fixe devient de plus en plus intensive</a:t>
            </a:r>
            <a:r>
              <a:rPr lang="fr-FR" dirty="0"/>
              <a:t>. </a:t>
            </a:r>
            <a:r>
              <a:rPr lang="fr-FR" sz="2000" i="1" dirty="0">
                <a:effectLst>
                  <a:glow rad="101600">
                    <a:schemeClr val="accent5">
                      <a:satMod val="175000"/>
                      <a:alpha val="40000"/>
                    </a:schemeClr>
                  </a:glow>
                </a:effectLst>
              </a:rPr>
              <a:t>Prenons l'exemple d'un champ à taille fixe (K) et d'agriculteurs en nombre variable (L) et croissant. Si on augmente sans cesse le nombre d'agriculteur sans augmenter la taille du champ, il arrivera un moment où les agriculteurs se 'marcheront dessus' et ne serviront plus à rien (leur rendement va chuter), si ce n'est à détruire leur espace de travail.</a:t>
            </a:r>
            <a:endParaRPr lang="en-US" i="1" dirty="0">
              <a:effectLst>
                <a:glow rad="101600">
                  <a:schemeClr val="accent5">
                    <a:satMod val="175000"/>
                    <a:alpha val="40000"/>
                  </a:schemeClr>
                </a:glow>
              </a:effectLst>
            </a:endParaRPr>
          </a:p>
        </p:txBody>
      </p:sp>
    </p:spTree>
    <p:extLst>
      <p:ext uri="{BB962C8B-B14F-4D97-AF65-F5344CB8AC3E}">
        <p14:creationId xmlns:p14="http://schemas.microsoft.com/office/powerpoint/2010/main" val="113919432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EC067-F7C3-4252-88B8-FC538430BC41}"/>
              </a:ext>
            </a:extLst>
          </p:cNvPr>
          <p:cNvSpPr>
            <a:spLocks noGrp="1"/>
          </p:cNvSpPr>
          <p:nvPr>
            <p:ph type="title"/>
          </p:nvPr>
        </p:nvSpPr>
        <p:spPr/>
        <p:txBody>
          <a:bodyPr/>
          <a:lstStyle/>
          <a:p>
            <a:r>
              <a:rPr lang="fr-FR" b="1" dirty="0"/>
              <a:t>La fonction de production en courte période</a:t>
            </a:r>
            <a:endParaRPr lang="en-US" b="1" dirty="0"/>
          </a:p>
        </p:txBody>
      </p:sp>
      <p:sp>
        <p:nvSpPr>
          <p:cNvPr id="3" name="Content Placeholder 2">
            <a:extLst>
              <a:ext uri="{FF2B5EF4-FFF2-40B4-BE49-F238E27FC236}">
                <a16:creationId xmlns:a16="http://schemas.microsoft.com/office/drawing/2014/main" id="{FCEA2B8C-0D57-4CF8-B994-BEEB9BAD00F7}"/>
              </a:ext>
            </a:extLst>
          </p:cNvPr>
          <p:cNvSpPr>
            <a:spLocks noGrp="1"/>
          </p:cNvSpPr>
          <p:nvPr>
            <p:ph idx="1"/>
          </p:nvPr>
        </p:nvSpPr>
        <p:spPr/>
        <p:txBody>
          <a:bodyPr>
            <a:normAutofit/>
          </a:bodyPr>
          <a:lstStyle/>
          <a:p>
            <a:r>
              <a:rPr lang="fr-FR" sz="2800" dirty="0"/>
              <a:t>La fonction de production de court terme est une fonction à une seule variable (un seul facteur de production),</a:t>
            </a:r>
          </a:p>
          <a:p>
            <a:r>
              <a:rPr lang="fr-FR" sz="2800" dirty="0"/>
              <a:t>On considère généralement que le facteur Capital (K) est fixe et le facteur Travail (L) est variable à court terme ; P=f(L, K</a:t>
            </a:r>
            <a:r>
              <a:rPr lang="fr-FR" sz="2800" baseline="-25000" dirty="0"/>
              <a:t>0</a:t>
            </a:r>
            <a:r>
              <a:rPr lang="fr-FR" sz="2800" dirty="0"/>
              <a:t>)</a:t>
            </a:r>
            <a:endParaRPr lang="en-US" sz="2800" dirty="0"/>
          </a:p>
        </p:txBody>
      </p:sp>
    </p:spTree>
    <p:extLst>
      <p:ext uri="{BB962C8B-B14F-4D97-AF65-F5344CB8AC3E}">
        <p14:creationId xmlns:p14="http://schemas.microsoft.com/office/powerpoint/2010/main" val="268606861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5962-B886-4C48-9243-DCCA06688670}"/>
              </a:ext>
            </a:extLst>
          </p:cNvPr>
          <p:cNvSpPr>
            <a:spLocks noGrp="1"/>
          </p:cNvSpPr>
          <p:nvPr>
            <p:ph type="title"/>
          </p:nvPr>
        </p:nvSpPr>
        <p:spPr/>
        <p:txBody>
          <a:bodyPr/>
          <a:lstStyle/>
          <a:p>
            <a:r>
              <a:rPr lang="en-US" b="1" dirty="0"/>
              <a:t>La </a:t>
            </a:r>
            <a:r>
              <a:rPr lang="en-US" b="1" dirty="0" err="1"/>
              <a:t>productivité</a:t>
            </a:r>
            <a:r>
              <a:rPr lang="en-US" b="1" dirty="0"/>
              <a:t> </a:t>
            </a:r>
            <a:r>
              <a:rPr lang="en-US" b="1" dirty="0" err="1"/>
              <a:t>totale</a:t>
            </a:r>
            <a:endParaRPr lang="en-US" dirty="0"/>
          </a:p>
        </p:txBody>
      </p:sp>
      <p:sp>
        <p:nvSpPr>
          <p:cNvPr id="3" name="Content Placeholder 2">
            <a:extLst>
              <a:ext uri="{FF2B5EF4-FFF2-40B4-BE49-F238E27FC236}">
                <a16:creationId xmlns:a16="http://schemas.microsoft.com/office/drawing/2014/main" id="{DBBDFA17-A133-437F-A743-EB88C98C2C62}"/>
              </a:ext>
            </a:extLst>
          </p:cNvPr>
          <p:cNvSpPr>
            <a:spLocks noGrp="1"/>
          </p:cNvSpPr>
          <p:nvPr>
            <p:ph idx="1"/>
          </p:nvPr>
        </p:nvSpPr>
        <p:spPr/>
        <p:txBody>
          <a:bodyPr>
            <a:normAutofit/>
          </a:bodyPr>
          <a:lstStyle/>
          <a:p>
            <a:r>
              <a:rPr lang="fr-FR" sz="2800" dirty="0"/>
              <a:t>Elle s'identifie à la production </a:t>
            </a:r>
            <a:r>
              <a:rPr lang="fr-FR" sz="2800" i="1" dirty="0"/>
              <a:t>P </a:t>
            </a:r>
            <a:r>
              <a:rPr lang="fr-FR" sz="2800" dirty="0"/>
              <a:t>= </a:t>
            </a:r>
            <a:r>
              <a:rPr lang="fr-FR" sz="2800" i="1" dirty="0"/>
              <a:t>f (L). </a:t>
            </a:r>
            <a:r>
              <a:rPr lang="fr-FR" sz="2800" dirty="0"/>
              <a:t>Elle peut se définir comme étant l'évolution de </a:t>
            </a:r>
            <a:r>
              <a:rPr lang="fr-FR" sz="2800" i="1" dirty="0"/>
              <a:t>P </a:t>
            </a:r>
            <a:r>
              <a:rPr lang="fr-FR" sz="2800" dirty="0"/>
              <a:t>due à l'évolution de </a:t>
            </a:r>
            <a:r>
              <a:rPr lang="fr-FR" sz="2800" i="1" dirty="0"/>
              <a:t>L. </a:t>
            </a:r>
            <a:r>
              <a:rPr lang="fr-FR" sz="2800" dirty="0"/>
              <a:t>Cette fonction passe nécessairement par l'origine, c'est-à-dire que pour une valeur 0 de </a:t>
            </a:r>
            <a:r>
              <a:rPr lang="fr-FR" sz="2800" i="1" dirty="0"/>
              <a:t>L, P </a:t>
            </a:r>
            <a:r>
              <a:rPr lang="fr-FR" sz="2800" dirty="0"/>
              <a:t>est égal à zéro.</a:t>
            </a:r>
            <a:endParaRPr lang="en-US" sz="2800" dirty="0"/>
          </a:p>
        </p:txBody>
      </p:sp>
    </p:spTree>
    <p:extLst>
      <p:ext uri="{BB962C8B-B14F-4D97-AF65-F5344CB8AC3E}">
        <p14:creationId xmlns:p14="http://schemas.microsoft.com/office/powerpoint/2010/main" val="26957508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{0AA32C0C-FFF3-4DD6-8AAB-8E38E3CF30C3}tf22712842</Template>
  <TotalTime>0</TotalTime>
  <Words>972</Words>
  <Application>Microsoft Office PowerPoint</Application>
  <PresentationFormat>Widescreen</PresentationFormat>
  <Paragraphs>42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Bookman Old Style</vt:lpstr>
      <vt:lpstr>Calibri</vt:lpstr>
      <vt:lpstr>Cambria Math</vt:lpstr>
      <vt:lpstr>Franklin Gothic Book</vt:lpstr>
      <vt:lpstr>1_RetrospectVTI</vt:lpstr>
      <vt:lpstr>      Analyse théorique de la production                                                                                                                                                                                                                                      </vt:lpstr>
      <vt:lpstr>PowerPoint Presentation</vt:lpstr>
      <vt:lpstr>PowerPoint Presentation</vt:lpstr>
      <vt:lpstr>PowerPoint Presentation</vt:lpstr>
      <vt:lpstr>PowerPoint Presentation</vt:lpstr>
      <vt:lpstr>Les différentes périodes</vt:lpstr>
      <vt:lpstr>Loi des rendements décroissants</vt:lpstr>
      <vt:lpstr>La fonction de production en courte période</vt:lpstr>
      <vt:lpstr>La productivité totale</vt:lpstr>
      <vt:lpstr>La productivité marginale</vt:lpstr>
      <vt:lpstr>PowerPoint Presentation</vt:lpstr>
      <vt:lpstr>La productivité moyenne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2020-03-31T14:02:28Z</dcterms:created>
  <dcterms:modified xsi:type="dcterms:W3CDTF">2020-03-31T15:15:59Z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