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57" r:id="rId7"/>
    <p:sldId id="258" r:id="rId8"/>
    <p:sldId id="259" r:id="rId9"/>
    <p:sldId id="260" r:id="rId10"/>
    <p:sldId id="261" r:id="rId11"/>
    <p:sldId id="262" r:id="rId12"/>
    <p:sldId id="263" r:id="rId13"/>
    <p:sldId id="264" r:id="rId14"/>
    <p:sldId id="282" r:id="rId15"/>
    <p:sldId id="269" r:id="rId16"/>
    <p:sldId id="270" r:id="rId17"/>
    <p:sldId id="271" r:id="rId18"/>
    <p:sldId id="272" r:id="rId19"/>
    <p:sldId id="273" r:id="rId20"/>
    <p:sldId id="274" r:id="rId21"/>
    <p:sldId id="292" r:id="rId22"/>
    <p:sldId id="275" r:id="rId23"/>
    <p:sldId id="276" r:id="rId24"/>
    <p:sldId id="293" r:id="rId25"/>
    <p:sldId id="277" r:id="rId26"/>
    <p:sldId id="278" r:id="rId27"/>
    <p:sldId id="294" r:id="rId28"/>
    <p:sldId id="295" r:id="rId29"/>
    <p:sldId id="279" r:id="rId30"/>
    <p:sldId id="280" r:id="rId31"/>
    <p:sldId id="281" r:id="rId32"/>
    <p:sldId id="283" r:id="rId33"/>
    <p:sldId id="284" r:id="rId34"/>
    <p:sldId id="285" r:id="rId35"/>
    <p:sldId id="286" r:id="rId36"/>
    <p:sldId id="287" r:id="rId37"/>
    <p:sldId id="288" r:id="rId38"/>
    <p:sldId id="289" r:id="rId39"/>
    <p:sldId id="290" r:id="rId40"/>
    <p:sldId id="291"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0" r:id="rId55"/>
    <p:sldId id="311" r:id="rId56"/>
    <p:sldId id="312" r:id="rId57"/>
    <p:sldId id="309"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70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A7197-128E-4115-B7FF-1AB3883C66C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683D8794-B458-4C1D-9436-6759110CE70E}">
      <dgm:prSet custT="1"/>
      <dgm:spPr/>
      <dgm:t>
        <a:bodyPr/>
        <a:lstStyle/>
        <a:p>
          <a:pPr rtl="0"/>
          <a:r>
            <a:rPr lang="fr-FR" sz="2800" dirty="0" smtClean="0"/>
            <a:t>Qu’est-ce que la psychologie?</a:t>
          </a:r>
          <a:endParaRPr lang="fr-FR" sz="2800" dirty="0"/>
        </a:p>
      </dgm:t>
    </dgm:pt>
    <dgm:pt modelId="{F978DA9F-09F8-470D-9968-220471088EAD}" type="parTrans" cxnId="{9227DBD4-40FE-49FD-8893-C6D53349D573}">
      <dgm:prSet/>
      <dgm:spPr/>
      <dgm:t>
        <a:bodyPr/>
        <a:lstStyle/>
        <a:p>
          <a:endParaRPr lang="fr-FR"/>
        </a:p>
      </dgm:t>
    </dgm:pt>
    <dgm:pt modelId="{E3E5790E-20E7-44A8-A15D-C61CB05F770C}" type="sibTrans" cxnId="{9227DBD4-40FE-49FD-8893-C6D53349D573}">
      <dgm:prSet/>
      <dgm:spPr/>
      <dgm:t>
        <a:bodyPr/>
        <a:lstStyle/>
        <a:p>
          <a:endParaRPr lang="fr-FR"/>
        </a:p>
      </dgm:t>
    </dgm:pt>
    <dgm:pt modelId="{C2681E46-F2F5-4115-A885-E4A07F3DCA70}">
      <dgm:prSet/>
      <dgm:spPr/>
      <dgm:t>
        <a:bodyPr/>
        <a:lstStyle/>
        <a:p>
          <a:pPr rtl="0"/>
          <a:r>
            <a:rPr lang="fr-FR" dirty="0" smtClean="0"/>
            <a:t>En fonction des différents domaines qu’elle aborde:  </a:t>
          </a:r>
          <a:endParaRPr lang="fr-FR" dirty="0"/>
        </a:p>
      </dgm:t>
    </dgm:pt>
    <dgm:pt modelId="{B1920893-DB83-42B2-BE70-9F18189A43C1}" type="parTrans" cxnId="{05232B72-E86F-45C2-AC11-0500909D8C94}">
      <dgm:prSet/>
      <dgm:spPr/>
      <dgm:t>
        <a:bodyPr/>
        <a:lstStyle/>
        <a:p>
          <a:endParaRPr lang="fr-FR"/>
        </a:p>
      </dgm:t>
    </dgm:pt>
    <dgm:pt modelId="{FDEDE564-2658-49FA-952F-F1AE238D50D4}" type="sibTrans" cxnId="{05232B72-E86F-45C2-AC11-0500909D8C94}">
      <dgm:prSet/>
      <dgm:spPr/>
      <dgm:t>
        <a:bodyPr/>
        <a:lstStyle/>
        <a:p>
          <a:endParaRPr lang="fr-FR"/>
        </a:p>
      </dgm:t>
    </dgm:pt>
    <dgm:pt modelId="{16BA63B1-3304-438A-8306-F87E5A97D9F0}">
      <dgm:prSet/>
      <dgm:spPr/>
      <dgm:t>
        <a:bodyPr/>
        <a:lstStyle/>
        <a:p>
          <a:pPr rtl="0"/>
          <a:endParaRPr lang="fr-FR" dirty="0"/>
        </a:p>
      </dgm:t>
    </dgm:pt>
    <dgm:pt modelId="{76CA8E9D-E49B-470A-8A30-F9AA4B82FA48}" type="parTrans" cxnId="{AA1FB127-FE03-4642-BD6B-53B87388CCF0}">
      <dgm:prSet/>
      <dgm:spPr/>
      <dgm:t>
        <a:bodyPr/>
        <a:lstStyle/>
        <a:p>
          <a:endParaRPr lang="fr-FR"/>
        </a:p>
      </dgm:t>
    </dgm:pt>
    <dgm:pt modelId="{4D748485-79D7-4C8D-A232-B9D5CD507112}" type="sibTrans" cxnId="{AA1FB127-FE03-4642-BD6B-53B87388CCF0}">
      <dgm:prSet/>
      <dgm:spPr/>
      <dgm:t>
        <a:bodyPr/>
        <a:lstStyle/>
        <a:p>
          <a:endParaRPr lang="fr-FR"/>
        </a:p>
      </dgm:t>
    </dgm:pt>
    <dgm:pt modelId="{E94F4BFF-5519-4C4C-9AB6-BABC9A3507F6}" type="pres">
      <dgm:prSet presAssocID="{193A7197-128E-4115-B7FF-1AB3883C66C0}" presName="Name0" presStyleCnt="0">
        <dgm:presLayoutVars>
          <dgm:dir/>
          <dgm:resizeHandles val="exact"/>
        </dgm:presLayoutVars>
      </dgm:prSet>
      <dgm:spPr/>
      <dgm:t>
        <a:bodyPr/>
        <a:lstStyle/>
        <a:p>
          <a:endParaRPr lang="fr-FR"/>
        </a:p>
      </dgm:t>
    </dgm:pt>
    <dgm:pt modelId="{35A45A63-9735-4D13-9B0F-8CDC9F3A1653}" type="pres">
      <dgm:prSet presAssocID="{193A7197-128E-4115-B7FF-1AB3883C66C0}" presName="arrow" presStyleLbl="bgShp" presStyleIdx="0" presStyleCnt="1"/>
      <dgm:spPr/>
    </dgm:pt>
    <dgm:pt modelId="{95C2D1FA-C429-4AF4-995B-35B77520601E}" type="pres">
      <dgm:prSet presAssocID="{193A7197-128E-4115-B7FF-1AB3883C66C0}" presName="points" presStyleCnt="0"/>
      <dgm:spPr/>
    </dgm:pt>
    <dgm:pt modelId="{662EE4C4-4711-4C84-86C1-E676F03930B0}" type="pres">
      <dgm:prSet presAssocID="{683D8794-B458-4C1D-9436-6759110CE70E}" presName="compositeA" presStyleCnt="0"/>
      <dgm:spPr/>
    </dgm:pt>
    <dgm:pt modelId="{E418582B-E7FB-4F18-8C0F-908CE73889BD}" type="pres">
      <dgm:prSet presAssocID="{683D8794-B458-4C1D-9436-6759110CE70E}" presName="textA" presStyleLbl="revTx" presStyleIdx="0" presStyleCnt="3">
        <dgm:presLayoutVars>
          <dgm:bulletEnabled val="1"/>
        </dgm:presLayoutVars>
      </dgm:prSet>
      <dgm:spPr/>
      <dgm:t>
        <a:bodyPr/>
        <a:lstStyle/>
        <a:p>
          <a:endParaRPr lang="fr-FR"/>
        </a:p>
      </dgm:t>
    </dgm:pt>
    <dgm:pt modelId="{0E33E91E-6ABE-43A7-87FF-C44C56810AA8}" type="pres">
      <dgm:prSet presAssocID="{683D8794-B458-4C1D-9436-6759110CE70E}" presName="circleA" presStyleLbl="node1" presStyleIdx="0" presStyleCnt="3"/>
      <dgm:spPr/>
    </dgm:pt>
    <dgm:pt modelId="{CEC5C07C-F456-4459-91DA-155CC2080A3B}" type="pres">
      <dgm:prSet presAssocID="{683D8794-B458-4C1D-9436-6759110CE70E}" presName="spaceA" presStyleCnt="0"/>
      <dgm:spPr/>
    </dgm:pt>
    <dgm:pt modelId="{DCF97370-20D9-4341-9A92-30DCEF5B3132}" type="pres">
      <dgm:prSet presAssocID="{E3E5790E-20E7-44A8-A15D-C61CB05F770C}" presName="space" presStyleCnt="0"/>
      <dgm:spPr/>
    </dgm:pt>
    <dgm:pt modelId="{932D4ACC-7E60-42C5-B51E-6BC8F79D8631}" type="pres">
      <dgm:prSet presAssocID="{C2681E46-F2F5-4115-A885-E4A07F3DCA70}" presName="compositeB" presStyleCnt="0"/>
      <dgm:spPr/>
    </dgm:pt>
    <dgm:pt modelId="{95F6CA34-D7EA-4DA6-979D-FE09CDBFA8D3}" type="pres">
      <dgm:prSet presAssocID="{C2681E46-F2F5-4115-A885-E4A07F3DCA70}" presName="textB" presStyleLbl="revTx" presStyleIdx="1" presStyleCnt="3">
        <dgm:presLayoutVars>
          <dgm:bulletEnabled val="1"/>
        </dgm:presLayoutVars>
      </dgm:prSet>
      <dgm:spPr/>
      <dgm:t>
        <a:bodyPr/>
        <a:lstStyle/>
        <a:p>
          <a:endParaRPr lang="fr-FR"/>
        </a:p>
      </dgm:t>
    </dgm:pt>
    <dgm:pt modelId="{27F3FD62-435E-440E-8F36-FC0BC78DC07E}" type="pres">
      <dgm:prSet presAssocID="{C2681E46-F2F5-4115-A885-E4A07F3DCA70}" presName="circleB" presStyleLbl="node1" presStyleIdx="1" presStyleCnt="3"/>
      <dgm:spPr/>
    </dgm:pt>
    <dgm:pt modelId="{F3C29E99-24A9-4BF6-BB76-D9B5AFFFFE05}" type="pres">
      <dgm:prSet presAssocID="{C2681E46-F2F5-4115-A885-E4A07F3DCA70}" presName="spaceB" presStyleCnt="0"/>
      <dgm:spPr/>
    </dgm:pt>
    <dgm:pt modelId="{D0C378DD-6597-4ABA-8C3E-E7137B336306}" type="pres">
      <dgm:prSet presAssocID="{FDEDE564-2658-49FA-952F-F1AE238D50D4}" presName="space" presStyleCnt="0"/>
      <dgm:spPr/>
    </dgm:pt>
    <dgm:pt modelId="{D56C2F1E-2308-4D5A-9FC5-827E8E937CA8}" type="pres">
      <dgm:prSet presAssocID="{16BA63B1-3304-438A-8306-F87E5A97D9F0}" presName="compositeA" presStyleCnt="0"/>
      <dgm:spPr/>
    </dgm:pt>
    <dgm:pt modelId="{D424D446-A9EC-4CE8-B011-A912247BD775}" type="pres">
      <dgm:prSet presAssocID="{16BA63B1-3304-438A-8306-F87E5A97D9F0}" presName="textA" presStyleLbl="revTx" presStyleIdx="2" presStyleCnt="3">
        <dgm:presLayoutVars>
          <dgm:bulletEnabled val="1"/>
        </dgm:presLayoutVars>
      </dgm:prSet>
      <dgm:spPr/>
      <dgm:t>
        <a:bodyPr/>
        <a:lstStyle/>
        <a:p>
          <a:endParaRPr lang="fr-FR"/>
        </a:p>
      </dgm:t>
    </dgm:pt>
    <dgm:pt modelId="{36AF923B-CFD0-4F72-8F2F-785A9A6EF2AD}" type="pres">
      <dgm:prSet presAssocID="{16BA63B1-3304-438A-8306-F87E5A97D9F0}" presName="circleA" presStyleLbl="node1" presStyleIdx="2" presStyleCnt="3"/>
      <dgm:spPr/>
    </dgm:pt>
    <dgm:pt modelId="{623786A4-3324-4EE0-AC12-2464BD66B250}" type="pres">
      <dgm:prSet presAssocID="{16BA63B1-3304-438A-8306-F87E5A97D9F0}" presName="spaceA" presStyleCnt="0"/>
      <dgm:spPr/>
    </dgm:pt>
  </dgm:ptLst>
  <dgm:cxnLst>
    <dgm:cxn modelId="{05232B72-E86F-45C2-AC11-0500909D8C94}" srcId="{193A7197-128E-4115-B7FF-1AB3883C66C0}" destId="{C2681E46-F2F5-4115-A885-E4A07F3DCA70}" srcOrd="1" destOrd="0" parTransId="{B1920893-DB83-42B2-BE70-9F18189A43C1}" sibTransId="{FDEDE564-2658-49FA-952F-F1AE238D50D4}"/>
    <dgm:cxn modelId="{3A9459F3-D12D-4703-8794-42358EBC5898}" type="presOf" srcId="{683D8794-B458-4C1D-9436-6759110CE70E}" destId="{E418582B-E7FB-4F18-8C0F-908CE73889BD}" srcOrd="0" destOrd="0" presId="urn:microsoft.com/office/officeart/2005/8/layout/hProcess11"/>
    <dgm:cxn modelId="{9227DBD4-40FE-49FD-8893-C6D53349D573}" srcId="{193A7197-128E-4115-B7FF-1AB3883C66C0}" destId="{683D8794-B458-4C1D-9436-6759110CE70E}" srcOrd="0" destOrd="0" parTransId="{F978DA9F-09F8-470D-9968-220471088EAD}" sibTransId="{E3E5790E-20E7-44A8-A15D-C61CB05F770C}"/>
    <dgm:cxn modelId="{AA1FB127-FE03-4642-BD6B-53B87388CCF0}" srcId="{193A7197-128E-4115-B7FF-1AB3883C66C0}" destId="{16BA63B1-3304-438A-8306-F87E5A97D9F0}" srcOrd="2" destOrd="0" parTransId="{76CA8E9D-E49B-470A-8A30-F9AA4B82FA48}" sibTransId="{4D748485-79D7-4C8D-A232-B9D5CD507112}"/>
    <dgm:cxn modelId="{33C68D03-5A41-4151-835C-072ECE335A93}" type="presOf" srcId="{193A7197-128E-4115-B7FF-1AB3883C66C0}" destId="{E94F4BFF-5519-4C4C-9AB6-BABC9A3507F6}" srcOrd="0" destOrd="0" presId="urn:microsoft.com/office/officeart/2005/8/layout/hProcess11"/>
    <dgm:cxn modelId="{677CF3E2-B201-41AB-A16C-8893103AF80A}" type="presOf" srcId="{C2681E46-F2F5-4115-A885-E4A07F3DCA70}" destId="{95F6CA34-D7EA-4DA6-979D-FE09CDBFA8D3}" srcOrd="0" destOrd="0" presId="urn:microsoft.com/office/officeart/2005/8/layout/hProcess11"/>
    <dgm:cxn modelId="{EA253D2A-B957-48D5-AE8D-DFAC5FC4D25E}" type="presOf" srcId="{16BA63B1-3304-438A-8306-F87E5A97D9F0}" destId="{D424D446-A9EC-4CE8-B011-A912247BD775}" srcOrd="0" destOrd="0" presId="urn:microsoft.com/office/officeart/2005/8/layout/hProcess11"/>
    <dgm:cxn modelId="{0281D5EE-4D2E-4998-B253-41D06932A8F7}" type="presParOf" srcId="{E94F4BFF-5519-4C4C-9AB6-BABC9A3507F6}" destId="{35A45A63-9735-4D13-9B0F-8CDC9F3A1653}" srcOrd="0" destOrd="0" presId="urn:microsoft.com/office/officeart/2005/8/layout/hProcess11"/>
    <dgm:cxn modelId="{FF3D352A-A671-49A3-B6FF-242EC28D872E}" type="presParOf" srcId="{E94F4BFF-5519-4C4C-9AB6-BABC9A3507F6}" destId="{95C2D1FA-C429-4AF4-995B-35B77520601E}" srcOrd="1" destOrd="0" presId="urn:microsoft.com/office/officeart/2005/8/layout/hProcess11"/>
    <dgm:cxn modelId="{CE0F2375-164F-4939-8BA8-D3DBA31F9861}" type="presParOf" srcId="{95C2D1FA-C429-4AF4-995B-35B77520601E}" destId="{662EE4C4-4711-4C84-86C1-E676F03930B0}" srcOrd="0" destOrd="0" presId="urn:microsoft.com/office/officeart/2005/8/layout/hProcess11"/>
    <dgm:cxn modelId="{CDC9050C-57F7-441F-BF0F-94CA57AD45A3}" type="presParOf" srcId="{662EE4C4-4711-4C84-86C1-E676F03930B0}" destId="{E418582B-E7FB-4F18-8C0F-908CE73889BD}" srcOrd="0" destOrd="0" presId="urn:microsoft.com/office/officeart/2005/8/layout/hProcess11"/>
    <dgm:cxn modelId="{991F2204-336B-45D9-A283-71DCC6A78539}" type="presParOf" srcId="{662EE4C4-4711-4C84-86C1-E676F03930B0}" destId="{0E33E91E-6ABE-43A7-87FF-C44C56810AA8}" srcOrd="1" destOrd="0" presId="urn:microsoft.com/office/officeart/2005/8/layout/hProcess11"/>
    <dgm:cxn modelId="{25CA7E4A-E5B0-4410-9D4D-239014F130B0}" type="presParOf" srcId="{662EE4C4-4711-4C84-86C1-E676F03930B0}" destId="{CEC5C07C-F456-4459-91DA-155CC2080A3B}" srcOrd="2" destOrd="0" presId="urn:microsoft.com/office/officeart/2005/8/layout/hProcess11"/>
    <dgm:cxn modelId="{54E2167E-0798-422A-8ECE-A9F6C6876741}" type="presParOf" srcId="{95C2D1FA-C429-4AF4-995B-35B77520601E}" destId="{DCF97370-20D9-4341-9A92-30DCEF5B3132}" srcOrd="1" destOrd="0" presId="urn:microsoft.com/office/officeart/2005/8/layout/hProcess11"/>
    <dgm:cxn modelId="{0B4D7255-0B64-4557-A6CB-C4253754F509}" type="presParOf" srcId="{95C2D1FA-C429-4AF4-995B-35B77520601E}" destId="{932D4ACC-7E60-42C5-B51E-6BC8F79D8631}" srcOrd="2" destOrd="0" presId="urn:microsoft.com/office/officeart/2005/8/layout/hProcess11"/>
    <dgm:cxn modelId="{9746FED4-736E-4459-8358-F2D10B457237}" type="presParOf" srcId="{932D4ACC-7E60-42C5-B51E-6BC8F79D8631}" destId="{95F6CA34-D7EA-4DA6-979D-FE09CDBFA8D3}" srcOrd="0" destOrd="0" presId="urn:microsoft.com/office/officeart/2005/8/layout/hProcess11"/>
    <dgm:cxn modelId="{B3095C1C-5409-41E4-81C3-956808B1724F}" type="presParOf" srcId="{932D4ACC-7E60-42C5-B51E-6BC8F79D8631}" destId="{27F3FD62-435E-440E-8F36-FC0BC78DC07E}" srcOrd="1" destOrd="0" presId="urn:microsoft.com/office/officeart/2005/8/layout/hProcess11"/>
    <dgm:cxn modelId="{2690F228-4BBE-4925-A447-E826D6E3ACE2}" type="presParOf" srcId="{932D4ACC-7E60-42C5-B51E-6BC8F79D8631}" destId="{F3C29E99-24A9-4BF6-BB76-D9B5AFFFFE05}" srcOrd="2" destOrd="0" presId="urn:microsoft.com/office/officeart/2005/8/layout/hProcess11"/>
    <dgm:cxn modelId="{1599C52D-7F9D-4CB1-9A6D-177AB77EFF78}" type="presParOf" srcId="{95C2D1FA-C429-4AF4-995B-35B77520601E}" destId="{D0C378DD-6597-4ABA-8C3E-E7137B336306}" srcOrd="3" destOrd="0" presId="urn:microsoft.com/office/officeart/2005/8/layout/hProcess11"/>
    <dgm:cxn modelId="{9F94862F-DA06-4BAA-9171-6C1CCFA43ACC}" type="presParOf" srcId="{95C2D1FA-C429-4AF4-995B-35B77520601E}" destId="{D56C2F1E-2308-4D5A-9FC5-827E8E937CA8}" srcOrd="4" destOrd="0" presId="urn:microsoft.com/office/officeart/2005/8/layout/hProcess11"/>
    <dgm:cxn modelId="{1C7F9688-AF6C-48BB-A001-A1A2BFBD5376}" type="presParOf" srcId="{D56C2F1E-2308-4D5A-9FC5-827E8E937CA8}" destId="{D424D446-A9EC-4CE8-B011-A912247BD775}" srcOrd="0" destOrd="0" presId="urn:microsoft.com/office/officeart/2005/8/layout/hProcess11"/>
    <dgm:cxn modelId="{39BE4AF1-F799-403C-A814-690036C50AC2}" type="presParOf" srcId="{D56C2F1E-2308-4D5A-9FC5-827E8E937CA8}" destId="{36AF923B-CFD0-4F72-8F2F-785A9A6EF2AD}" srcOrd="1" destOrd="0" presId="urn:microsoft.com/office/officeart/2005/8/layout/hProcess11"/>
    <dgm:cxn modelId="{912A50B7-8621-43BA-B97F-67CDC998354A}" type="presParOf" srcId="{D56C2F1E-2308-4D5A-9FC5-827E8E937CA8}" destId="{623786A4-3324-4EE0-AC12-2464BD66B250}" srcOrd="2"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1779D89C-9E5E-45AA-9A36-2C2153FD06A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C9E04AF1-92B3-414C-A820-61DE247CE81D}">
      <dgm:prSet phldrT="[Texte]"/>
      <dgm:spPr/>
      <dgm:t>
        <a:bodyPr/>
        <a:lstStyle/>
        <a:p>
          <a:r>
            <a:rPr lang="fr-FR" dirty="0" smtClean="0"/>
            <a:t>La maitrise du corps, la motricité</a:t>
          </a:r>
          <a:endParaRPr lang="fr-FR" dirty="0"/>
        </a:p>
      </dgm:t>
    </dgm:pt>
    <dgm:pt modelId="{1DD83273-F99A-477D-876A-68ED57E74E8E}" type="parTrans" cxnId="{A2A4E5FC-7F68-4664-A056-526F0AD2CEEB}">
      <dgm:prSet/>
      <dgm:spPr/>
      <dgm:t>
        <a:bodyPr/>
        <a:lstStyle/>
        <a:p>
          <a:endParaRPr lang="fr-FR"/>
        </a:p>
      </dgm:t>
    </dgm:pt>
    <dgm:pt modelId="{25677E90-92B9-4201-A263-88920989E978}" type="sibTrans" cxnId="{A2A4E5FC-7F68-4664-A056-526F0AD2CEEB}">
      <dgm:prSet/>
      <dgm:spPr/>
      <dgm:t>
        <a:bodyPr/>
        <a:lstStyle/>
        <a:p>
          <a:endParaRPr lang="fr-FR"/>
        </a:p>
      </dgm:t>
    </dgm:pt>
    <dgm:pt modelId="{4F3CC1C8-E5C0-49CE-9D81-E83E34A2306D}">
      <dgm:prSet phldrT="[Texte]"/>
      <dgm:spPr/>
      <dgm:t>
        <a:bodyPr/>
        <a:lstStyle/>
        <a:p>
          <a:r>
            <a:rPr lang="fr-FR" dirty="0" smtClean="0"/>
            <a:t>L’évolution de l’intelligence</a:t>
          </a:r>
          <a:endParaRPr lang="fr-FR" dirty="0"/>
        </a:p>
      </dgm:t>
    </dgm:pt>
    <dgm:pt modelId="{1096E185-36B3-4D34-83D8-FE7E5AD5773A}" type="parTrans" cxnId="{80779D7A-3A00-442D-963F-6340331764BC}">
      <dgm:prSet/>
      <dgm:spPr/>
      <dgm:t>
        <a:bodyPr/>
        <a:lstStyle/>
        <a:p>
          <a:endParaRPr lang="fr-FR"/>
        </a:p>
      </dgm:t>
    </dgm:pt>
    <dgm:pt modelId="{D5360113-05FA-480D-8645-94E195F179F0}" type="sibTrans" cxnId="{80779D7A-3A00-442D-963F-6340331764BC}">
      <dgm:prSet/>
      <dgm:spPr/>
      <dgm:t>
        <a:bodyPr/>
        <a:lstStyle/>
        <a:p>
          <a:endParaRPr lang="fr-FR"/>
        </a:p>
      </dgm:t>
    </dgm:pt>
    <dgm:pt modelId="{0F4BE76C-08C8-44D5-9657-74CE4CCABBED}">
      <dgm:prSet phldrT="[Texte]"/>
      <dgm:spPr/>
      <dgm:t>
        <a:bodyPr/>
        <a:lstStyle/>
        <a:p>
          <a:r>
            <a:rPr lang="fr-FR" dirty="0" smtClean="0"/>
            <a:t>La vie sexuelle et affective</a:t>
          </a:r>
          <a:endParaRPr lang="fr-FR" dirty="0"/>
        </a:p>
      </dgm:t>
    </dgm:pt>
    <dgm:pt modelId="{E1114357-15A9-4BEC-817B-9F6D589ECE35}" type="parTrans" cxnId="{D5E24DB7-1C74-4114-8854-3790D365312D}">
      <dgm:prSet/>
      <dgm:spPr/>
      <dgm:t>
        <a:bodyPr/>
        <a:lstStyle/>
        <a:p>
          <a:endParaRPr lang="fr-FR"/>
        </a:p>
      </dgm:t>
    </dgm:pt>
    <dgm:pt modelId="{E4308734-0CB0-4AFB-BCBE-96A9866BA4E9}" type="sibTrans" cxnId="{D5E24DB7-1C74-4114-8854-3790D365312D}">
      <dgm:prSet/>
      <dgm:spPr/>
      <dgm:t>
        <a:bodyPr/>
        <a:lstStyle/>
        <a:p>
          <a:endParaRPr lang="fr-FR"/>
        </a:p>
      </dgm:t>
    </dgm:pt>
    <dgm:pt modelId="{A8989328-DDA0-418E-B3C5-2A5379439136}" type="pres">
      <dgm:prSet presAssocID="{1779D89C-9E5E-45AA-9A36-2C2153FD06AC}" presName="Name0" presStyleCnt="0">
        <dgm:presLayoutVars>
          <dgm:dir/>
          <dgm:resizeHandles val="exact"/>
        </dgm:presLayoutVars>
      </dgm:prSet>
      <dgm:spPr/>
      <dgm:t>
        <a:bodyPr/>
        <a:lstStyle/>
        <a:p>
          <a:endParaRPr lang="fr-FR"/>
        </a:p>
      </dgm:t>
    </dgm:pt>
    <dgm:pt modelId="{25597298-F7A4-45C2-9D12-D65201BE4747}" type="pres">
      <dgm:prSet presAssocID="{C9E04AF1-92B3-414C-A820-61DE247CE81D}" presName="node" presStyleLbl="node1" presStyleIdx="0" presStyleCnt="3">
        <dgm:presLayoutVars>
          <dgm:bulletEnabled val="1"/>
        </dgm:presLayoutVars>
      </dgm:prSet>
      <dgm:spPr/>
      <dgm:t>
        <a:bodyPr/>
        <a:lstStyle/>
        <a:p>
          <a:endParaRPr lang="fr-FR"/>
        </a:p>
      </dgm:t>
    </dgm:pt>
    <dgm:pt modelId="{23026099-9074-48A0-B7AC-A55C0D0CF6FE}" type="pres">
      <dgm:prSet presAssocID="{25677E90-92B9-4201-A263-88920989E978}" presName="sibTrans" presStyleCnt="0"/>
      <dgm:spPr/>
    </dgm:pt>
    <dgm:pt modelId="{EBAD9984-8266-4A49-B374-6E2543C79166}" type="pres">
      <dgm:prSet presAssocID="{4F3CC1C8-E5C0-49CE-9D81-E83E34A2306D}" presName="node" presStyleLbl="node1" presStyleIdx="1" presStyleCnt="3">
        <dgm:presLayoutVars>
          <dgm:bulletEnabled val="1"/>
        </dgm:presLayoutVars>
      </dgm:prSet>
      <dgm:spPr/>
      <dgm:t>
        <a:bodyPr/>
        <a:lstStyle/>
        <a:p>
          <a:endParaRPr lang="fr-FR"/>
        </a:p>
      </dgm:t>
    </dgm:pt>
    <dgm:pt modelId="{7AE6983B-B197-4C3C-9176-59630D4FFB39}" type="pres">
      <dgm:prSet presAssocID="{D5360113-05FA-480D-8645-94E195F179F0}" presName="sibTrans" presStyleCnt="0"/>
      <dgm:spPr/>
    </dgm:pt>
    <dgm:pt modelId="{3573F0E2-A595-4DDF-8861-C5549F13817F}" type="pres">
      <dgm:prSet presAssocID="{0F4BE76C-08C8-44D5-9657-74CE4CCABBED}" presName="node" presStyleLbl="node1" presStyleIdx="2" presStyleCnt="3">
        <dgm:presLayoutVars>
          <dgm:bulletEnabled val="1"/>
        </dgm:presLayoutVars>
      </dgm:prSet>
      <dgm:spPr/>
      <dgm:t>
        <a:bodyPr/>
        <a:lstStyle/>
        <a:p>
          <a:endParaRPr lang="fr-FR"/>
        </a:p>
      </dgm:t>
    </dgm:pt>
  </dgm:ptLst>
  <dgm:cxnLst>
    <dgm:cxn modelId="{A2A4E5FC-7F68-4664-A056-526F0AD2CEEB}" srcId="{1779D89C-9E5E-45AA-9A36-2C2153FD06AC}" destId="{C9E04AF1-92B3-414C-A820-61DE247CE81D}" srcOrd="0" destOrd="0" parTransId="{1DD83273-F99A-477D-876A-68ED57E74E8E}" sibTransId="{25677E90-92B9-4201-A263-88920989E978}"/>
    <dgm:cxn modelId="{9BECD811-1B64-4BFB-A903-6266EBEC0D87}" type="presOf" srcId="{4F3CC1C8-E5C0-49CE-9D81-E83E34A2306D}" destId="{EBAD9984-8266-4A49-B374-6E2543C79166}" srcOrd="0" destOrd="0" presId="urn:microsoft.com/office/officeart/2005/8/layout/hList6"/>
    <dgm:cxn modelId="{74A94F53-080A-4F63-9012-D437360C08AB}" type="presOf" srcId="{0F4BE76C-08C8-44D5-9657-74CE4CCABBED}" destId="{3573F0E2-A595-4DDF-8861-C5549F13817F}" srcOrd="0" destOrd="0" presId="urn:microsoft.com/office/officeart/2005/8/layout/hList6"/>
    <dgm:cxn modelId="{D5E24DB7-1C74-4114-8854-3790D365312D}" srcId="{1779D89C-9E5E-45AA-9A36-2C2153FD06AC}" destId="{0F4BE76C-08C8-44D5-9657-74CE4CCABBED}" srcOrd="2" destOrd="0" parTransId="{E1114357-15A9-4BEC-817B-9F6D589ECE35}" sibTransId="{E4308734-0CB0-4AFB-BCBE-96A9866BA4E9}"/>
    <dgm:cxn modelId="{80779D7A-3A00-442D-963F-6340331764BC}" srcId="{1779D89C-9E5E-45AA-9A36-2C2153FD06AC}" destId="{4F3CC1C8-E5C0-49CE-9D81-E83E34A2306D}" srcOrd="1" destOrd="0" parTransId="{1096E185-36B3-4D34-83D8-FE7E5AD5773A}" sibTransId="{D5360113-05FA-480D-8645-94E195F179F0}"/>
    <dgm:cxn modelId="{8357068B-3544-4B80-8E32-4166FF033D52}" type="presOf" srcId="{1779D89C-9E5E-45AA-9A36-2C2153FD06AC}" destId="{A8989328-DDA0-418E-B3C5-2A5379439136}" srcOrd="0" destOrd="0" presId="urn:microsoft.com/office/officeart/2005/8/layout/hList6"/>
    <dgm:cxn modelId="{34050FF7-425C-4558-8FF8-FBB0CDE28F3E}" type="presOf" srcId="{C9E04AF1-92B3-414C-A820-61DE247CE81D}" destId="{25597298-F7A4-45C2-9D12-D65201BE4747}" srcOrd="0" destOrd="0" presId="urn:microsoft.com/office/officeart/2005/8/layout/hList6"/>
    <dgm:cxn modelId="{E80C4D8E-EDC2-4E0A-A59B-2FFD73771ACB}" type="presParOf" srcId="{A8989328-DDA0-418E-B3C5-2A5379439136}" destId="{25597298-F7A4-45C2-9D12-D65201BE4747}" srcOrd="0" destOrd="0" presId="urn:microsoft.com/office/officeart/2005/8/layout/hList6"/>
    <dgm:cxn modelId="{445E69E5-2DEC-433B-A121-84E99EA3EA1C}" type="presParOf" srcId="{A8989328-DDA0-418E-B3C5-2A5379439136}" destId="{23026099-9074-48A0-B7AC-A55C0D0CF6FE}" srcOrd="1" destOrd="0" presId="urn:microsoft.com/office/officeart/2005/8/layout/hList6"/>
    <dgm:cxn modelId="{79E9CE2A-B4EE-4BF1-8667-09080DA92BEE}" type="presParOf" srcId="{A8989328-DDA0-418E-B3C5-2A5379439136}" destId="{EBAD9984-8266-4A49-B374-6E2543C79166}" srcOrd="2" destOrd="0" presId="urn:microsoft.com/office/officeart/2005/8/layout/hList6"/>
    <dgm:cxn modelId="{17D65831-DDA6-4559-8049-5DCED4937E8A}" type="presParOf" srcId="{A8989328-DDA0-418E-B3C5-2A5379439136}" destId="{7AE6983B-B197-4C3C-9176-59630D4FFB39}" srcOrd="3" destOrd="0" presId="urn:microsoft.com/office/officeart/2005/8/layout/hList6"/>
    <dgm:cxn modelId="{ED11940F-7952-4FE0-9E67-DBAAC771028F}" type="presParOf" srcId="{A8989328-DDA0-418E-B3C5-2A5379439136}" destId="{3573F0E2-A595-4DDF-8861-C5549F13817F}" srcOrd="4" destOrd="0" presId="urn:microsoft.com/office/officeart/2005/8/layout/hList6"/>
  </dgm:cxnLst>
  <dgm:bg/>
  <dgm:whole/>
</dgm:dataModel>
</file>

<file path=ppt/diagrams/data3.xml><?xml version="1.0" encoding="utf-8"?>
<dgm:dataModel xmlns:dgm="http://schemas.openxmlformats.org/drawingml/2006/diagram" xmlns:a="http://schemas.openxmlformats.org/drawingml/2006/main">
  <dgm:ptLst>
    <dgm:pt modelId="{E7EC41DA-079B-4079-90C4-AED73F22ACB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44D5A5D6-0B57-45E0-8D06-43BEBB311C9C}">
      <dgm:prSet phldrT="[Texte]"/>
      <dgm:spPr/>
      <dgm:t>
        <a:bodyPr/>
        <a:lstStyle/>
        <a:p>
          <a:r>
            <a:rPr lang="fr-FR" dirty="0" smtClean="0"/>
            <a:t>La relation entre l’inné et l’acquis</a:t>
          </a:r>
          <a:endParaRPr lang="fr-FR" dirty="0"/>
        </a:p>
      </dgm:t>
    </dgm:pt>
    <dgm:pt modelId="{CE773CA1-03CA-471A-B2D7-58A220B1A68A}" type="parTrans" cxnId="{F2ADC00E-2C26-43D8-B38B-B4EE5D9BF7F5}">
      <dgm:prSet/>
      <dgm:spPr/>
      <dgm:t>
        <a:bodyPr/>
        <a:lstStyle/>
        <a:p>
          <a:endParaRPr lang="fr-FR"/>
        </a:p>
      </dgm:t>
    </dgm:pt>
    <dgm:pt modelId="{EF72EBFD-9BA2-4974-A39A-1EC44F95BC87}" type="sibTrans" cxnId="{F2ADC00E-2C26-43D8-B38B-B4EE5D9BF7F5}">
      <dgm:prSet/>
      <dgm:spPr/>
      <dgm:t>
        <a:bodyPr/>
        <a:lstStyle/>
        <a:p>
          <a:endParaRPr lang="fr-FR"/>
        </a:p>
      </dgm:t>
    </dgm:pt>
    <dgm:pt modelId="{555CAFAF-9B0F-4F53-A2A4-C89C27C5D8F6}">
      <dgm:prSet phldrT="[Texte]"/>
      <dgm:spPr/>
      <dgm:t>
        <a:bodyPr/>
        <a:lstStyle/>
        <a:p>
          <a:r>
            <a:rPr lang="fr-FR" dirty="0" smtClean="0"/>
            <a:t>L’influence des groupes sur l’individu</a:t>
          </a:r>
          <a:endParaRPr lang="fr-FR" dirty="0"/>
        </a:p>
      </dgm:t>
    </dgm:pt>
    <dgm:pt modelId="{909C04DB-34AF-41A3-B5CB-7041532D51D5}" type="parTrans" cxnId="{591E46F1-F5D7-4CBF-A839-B6087130EA33}">
      <dgm:prSet/>
      <dgm:spPr/>
      <dgm:t>
        <a:bodyPr/>
        <a:lstStyle/>
        <a:p>
          <a:endParaRPr lang="fr-FR"/>
        </a:p>
      </dgm:t>
    </dgm:pt>
    <dgm:pt modelId="{19CCBD71-9BC0-4BCD-926A-206AB9DA1E87}" type="sibTrans" cxnId="{591E46F1-F5D7-4CBF-A839-B6087130EA33}">
      <dgm:prSet/>
      <dgm:spPr/>
      <dgm:t>
        <a:bodyPr/>
        <a:lstStyle/>
        <a:p>
          <a:endParaRPr lang="fr-FR"/>
        </a:p>
      </dgm:t>
    </dgm:pt>
    <dgm:pt modelId="{E6C99CE1-819D-4525-8116-17B49E6629A2}">
      <dgm:prSet phldrT="[Texte]" phldr="1"/>
      <dgm:spPr/>
      <dgm:t>
        <a:bodyPr/>
        <a:lstStyle/>
        <a:p>
          <a:endParaRPr lang="fr-FR" dirty="0"/>
        </a:p>
      </dgm:t>
    </dgm:pt>
    <dgm:pt modelId="{09D1312B-B248-42F9-9AD4-1CBA49F5E932}" type="parTrans" cxnId="{7F7BBB42-D257-4768-92CC-358790213239}">
      <dgm:prSet/>
      <dgm:spPr/>
      <dgm:t>
        <a:bodyPr/>
        <a:lstStyle/>
        <a:p>
          <a:endParaRPr lang="fr-FR"/>
        </a:p>
      </dgm:t>
    </dgm:pt>
    <dgm:pt modelId="{2477D155-CC15-4154-9229-6D00040A9EF2}" type="sibTrans" cxnId="{7F7BBB42-D257-4768-92CC-358790213239}">
      <dgm:prSet/>
      <dgm:spPr/>
      <dgm:t>
        <a:bodyPr/>
        <a:lstStyle/>
        <a:p>
          <a:endParaRPr lang="fr-FR"/>
        </a:p>
      </dgm:t>
    </dgm:pt>
    <dgm:pt modelId="{DA261C98-1374-447E-8ED3-48769BBD62AE}" type="pres">
      <dgm:prSet presAssocID="{E7EC41DA-079B-4079-90C4-AED73F22ACB3}" presName="Name0" presStyleCnt="0">
        <dgm:presLayoutVars>
          <dgm:dir/>
          <dgm:resizeHandles val="exact"/>
        </dgm:presLayoutVars>
      </dgm:prSet>
      <dgm:spPr/>
      <dgm:t>
        <a:bodyPr/>
        <a:lstStyle/>
        <a:p>
          <a:endParaRPr lang="fr-FR"/>
        </a:p>
      </dgm:t>
    </dgm:pt>
    <dgm:pt modelId="{B9FB492B-E9AD-42FF-9EC8-ED6D42570806}" type="pres">
      <dgm:prSet presAssocID="{44D5A5D6-0B57-45E0-8D06-43BEBB311C9C}" presName="node" presStyleLbl="node1" presStyleIdx="0" presStyleCnt="3">
        <dgm:presLayoutVars>
          <dgm:bulletEnabled val="1"/>
        </dgm:presLayoutVars>
      </dgm:prSet>
      <dgm:spPr/>
      <dgm:t>
        <a:bodyPr/>
        <a:lstStyle/>
        <a:p>
          <a:endParaRPr lang="fr-FR"/>
        </a:p>
      </dgm:t>
    </dgm:pt>
    <dgm:pt modelId="{FF3F694E-85A4-448B-82C8-E27C68187FBE}" type="pres">
      <dgm:prSet presAssocID="{EF72EBFD-9BA2-4974-A39A-1EC44F95BC87}" presName="sibTrans" presStyleCnt="0"/>
      <dgm:spPr/>
    </dgm:pt>
    <dgm:pt modelId="{F0F9672C-3F32-4DC7-8219-84B64A95D962}" type="pres">
      <dgm:prSet presAssocID="{555CAFAF-9B0F-4F53-A2A4-C89C27C5D8F6}" presName="node" presStyleLbl="node1" presStyleIdx="1" presStyleCnt="3">
        <dgm:presLayoutVars>
          <dgm:bulletEnabled val="1"/>
        </dgm:presLayoutVars>
      </dgm:prSet>
      <dgm:spPr/>
      <dgm:t>
        <a:bodyPr/>
        <a:lstStyle/>
        <a:p>
          <a:endParaRPr lang="fr-FR"/>
        </a:p>
      </dgm:t>
    </dgm:pt>
    <dgm:pt modelId="{9F5AEFAB-2412-48AE-AE94-A6C96228087B}" type="pres">
      <dgm:prSet presAssocID="{19CCBD71-9BC0-4BCD-926A-206AB9DA1E87}" presName="sibTrans" presStyleCnt="0"/>
      <dgm:spPr/>
    </dgm:pt>
    <dgm:pt modelId="{ED160CB8-C264-4CA9-B88D-1E24610D3ECC}" type="pres">
      <dgm:prSet presAssocID="{E6C99CE1-819D-4525-8116-17B49E6629A2}" presName="node" presStyleLbl="node1" presStyleIdx="2" presStyleCnt="3" custFlipVert="1" custScaleX="2981" custScaleY="20482">
        <dgm:presLayoutVars>
          <dgm:bulletEnabled val="1"/>
        </dgm:presLayoutVars>
      </dgm:prSet>
      <dgm:spPr/>
      <dgm:t>
        <a:bodyPr/>
        <a:lstStyle/>
        <a:p>
          <a:endParaRPr lang="fr-FR"/>
        </a:p>
      </dgm:t>
    </dgm:pt>
  </dgm:ptLst>
  <dgm:cxnLst>
    <dgm:cxn modelId="{2828FCAF-2C86-4AC7-A30D-67D4C4CE442C}" type="presOf" srcId="{555CAFAF-9B0F-4F53-A2A4-C89C27C5D8F6}" destId="{F0F9672C-3F32-4DC7-8219-84B64A95D962}" srcOrd="0" destOrd="0" presId="urn:microsoft.com/office/officeart/2005/8/layout/hList6"/>
    <dgm:cxn modelId="{0FFF37C9-40E0-4548-BA57-6C31697C534B}" type="presOf" srcId="{44D5A5D6-0B57-45E0-8D06-43BEBB311C9C}" destId="{B9FB492B-E9AD-42FF-9EC8-ED6D42570806}" srcOrd="0" destOrd="0" presId="urn:microsoft.com/office/officeart/2005/8/layout/hList6"/>
    <dgm:cxn modelId="{F2ADC00E-2C26-43D8-B38B-B4EE5D9BF7F5}" srcId="{E7EC41DA-079B-4079-90C4-AED73F22ACB3}" destId="{44D5A5D6-0B57-45E0-8D06-43BEBB311C9C}" srcOrd="0" destOrd="0" parTransId="{CE773CA1-03CA-471A-B2D7-58A220B1A68A}" sibTransId="{EF72EBFD-9BA2-4974-A39A-1EC44F95BC87}"/>
    <dgm:cxn modelId="{7F7BBB42-D257-4768-92CC-358790213239}" srcId="{E7EC41DA-079B-4079-90C4-AED73F22ACB3}" destId="{E6C99CE1-819D-4525-8116-17B49E6629A2}" srcOrd="2" destOrd="0" parTransId="{09D1312B-B248-42F9-9AD4-1CBA49F5E932}" sibTransId="{2477D155-CC15-4154-9229-6D00040A9EF2}"/>
    <dgm:cxn modelId="{E5CA28C4-7409-4EBA-8E62-78C6E531150C}" type="presOf" srcId="{E6C99CE1-819D-4525-8116-17B49E6629A2}" destId="{ED160CB8-C264-4CA9-B88D-1E24610D3ECC}" srcOrd="0" destOrd="0" presId="urn:microsoft.com/office/officeart/2005/8/layout/hList6"/>
    <dgm:cxn modelId="{B5534BE6-4A1D-487F-BF25-D087D51683E9}" type="presOf" srcId="{E7EC41DA-079B-4079-90C4-AED73F22ACB3}" destId="{DA261C98-1374-447E-8ED3-48769BBD62AE}" srcOrd="0" destOrd="0" presId="urn:microsoft.com/office/officeart/2005/8/layout/hList6"/>
    <dgm:cxn modelId="{591E46F1-F5D7-4CBF-A839-B6087130EA33}" srcId="{E7EC41DA-079B-4079-90C4-AED73F22ACB3}" destId="{555CAFAF-9B0F-4F53-A2A4-C89C27C5D8F6}" srcOrd="1" destOrd="0" parTransId="{909C04DB-34AF-41A3-B5CB-7041532D51D5}" sibTransId="{19CCBD71-9BC0-4BCD-926A-206AB9DA1E87}"/>
    <dgm:cxn modelId="{BD040695-48AA-4BFB-943D-063521D79CCA}" type="presParOf" srcId="{DA261C98-1374-447E-8ED3-48769BBD62AE}" destId="{B9FB492B-E9AD-42FF-9EC8-ED6D42570806}" srcOrd="0" destOrd="0" presId="urn:microsoft.com/office/officeart/2005/8/layout/hList6"/>
    <dgm:cxn modelId="{79E78FCD-C40E-4E2C-9A9A-16D5D9C874CA}" type="presParOf" srcId="{DA261C98-1374-447E-8ED3-48769BBD62AE}" destId="{FF3F694E-85A4-448B-82C8-E27C68187FBE}" srcOrd="1" destOrd="0" presId="urn:microsoft.com/office/officeart/2005/8/layout/hList6"/>
    <dgm:cxn modelId="{9F8E12F2-F68C-4DD5-A96F-E9E87221FEC8}" type="presParOf" srcId="{DA261C98-1374-447E-8ED3-48769BBD62AE}" destId="{F0F9672C-3F32-4DC7-8219-84B64A95D962}" srcOrd="2" destOrd="0" presId="urn:microsoft.com/office/officeart/2005/8/layout/hList6"/>
    <dgm:cxn modelId="{B4BCC8DD-1F26-4B43-8374-609D54C00314}" type="presParOf" srcId="{DA261C98-1374-447E-8ED3-48769BBD62AE}" destId="{9F5AEFAB-2412-48AE-AE94-A6C96228087B}" srcOrd="3" destOrd="0" presId="urn:microsoft.com/office/officeart/2005/8/layout/hList6"/>
    <dgm:cxn modelId="{E8FCD26B-49AE-4991-B9FD-33AB5720AC90}" type="presParOf" srcId="{DA261C98-1374-447E-8ED3-48769BBD62AE}" destId="{ED160CB8-C264-4CA9-B88D-1E24610D3ECC}" srcOrd="4" destOrd="0" presId="urn:microsoft.com/office/officeart/2005/8/layout/hList6"/>
  </dgm:cxnLst>
  <dgm:bg/>
  <dgm:whole/>
</dgm:dataModel>
</file>

<file path=ppt/diagrams/data4.xml><?xml version="1.0" encoding="utf-8"?>
<dgm:dataModel xmlns:dgm="http://schemas.openxmlformats.org/drawingml/2006/diagram" xmlns:a="http://schemas.openxmlformats.org/drawingml/2006/main">
  <dgm:ptLst>
    <dgm:pt modelId="{0F238AEA-AE64-49A1-AA1B-B2905DCB7BD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6D8D94E5-4C6E-4048-A569-785A79B65544}">
      <dgm:prSet phldrT="[Texte]"/>
      <dgm:spPr/>
      <dgm:t>
        <a:bodyPr/>
        <a:lstStyle/>
        <a:p>
          <a:r>
            <a:rPr lang="fr-FR" dirty="0" smtClean="0"/>
            <a:t>Toutes ces questions parce qu’elles concernent  des aspects  de la conduite  et du comportement  humain relève d’une m</a:t>
          </a:r>
          <a:r>
            <a:rPr lang="fr-FR" dirty="0" smtClean="0">
              <a:latin typeface="Times New Roman"/>
              <a:cs typeface="Times New Roman"/>
            </a:rPr>
            <a:t>ê</a:t>
          </a:r>
          <a:r>
            <a:rPr lang="fr-FR" dirty="0" smtClean="0"/>
            <a:t>me  discipline: </a:t>
          </a:r>
          <a:r>
            <a:rPr lang="fr-FR" dirty="0" smtClean="0">
              <a:solidFill>
                <a:srgbClr val="00B0F0"/>
              </a:solidFill>
            </a:rPr>
            <a:t>la psychologie </a:t>
          </a:r>
          <a:endParaRPr lang="fr-FR" dirty="0">
            <a:solidFill>
              <a:srgbClr val="00B0F0"/>
            </a:solidFill>
          </a:endParaRPr>
        </a:p>
      </dgm:t>
    </dgm:pt>
    <dgm:pt modelId="{1DA57B6F-0359-4EE8-BC5F-141D7B0DB5B7}" type="parTrans" cxnId="{5627A6DB-64D9-47FB-B684-75C431F8EB01}">
      <dgm:prSet/>
      <dgm:spPr/>
      <dgm:t>
        <a:bodyPr/>
        <a:lstStyle/>
        <a:p>
          <a:endParaRPr lang="fr-FR"/>
        </a:p>
      </dgm:t>
    </dgm:pt>
    <dgm:pt modelId="{EAA8C08F-E4C9-4AEF-858E-50817B2F7A0B}" type="sibTrans" cxnId="{5627A6DB-64D9-47FB-B684-75C431F8EB01}">
      <dgm:prSet/>
      <dgm:spPr/>
      <dgm:t>
        <a:bodyPr/>
        <a:lstStyle/>
        <a:p>
          <a:endParaRPr lang="fr-FR"/>
        </a:p>
      </dgm:t>
    </dgm:pt>
    <dgm:pt modelId="{52B8B0FD-2658-4A98-94B4-D707F94477C0}" type="pres">
      <dgm:prSet presAssocID="{0F238AEA-AE64-49A1-AA1B-B2905DCB7BD9}" presName="Name0" presStyleCnt="0">
        <dgm:presLayoutVars>
          <dgm:chMax val="4"/>
          <dgm:resizeHandles val="exact"/>
        </dgm:presLayoutVars>
      </dgm:prSet>
      <dgm:spPr/>
      <dgm:t>
        <a:bodyPr/>
        <a:lstStyle/>
        <a:p>
          <a:endParaRPr lang="fr-FR"/>
        </a:p>
      </dgm:t>
    </dgm:pt>
    <dgm:pt modelId="{BDBD9EDA-E4B3-49E4-8928-201474FACE72}" type="pres">
      <dgm:prSet presAssocID="{0F238AEA-AE64-49A1-AA1B-B2905DCB7BD9}" presName="ellipse" presStyleLbl="trBgShp" presStyleIdx="0" presStyleCnt="1"/>
      <dgm:spPr/>
    </dgm:pt>
    <dgm:pt modelId="{E6E1A615-9C52-4DF3-ADEC-CF0D151D8627}" type="pres">
      <dgm:prSet presAssocID="{0F238AEA-AE64-49A1-AA1B-B2905DCB7BD9}" presName="arrow1" presStyleLbl="fgShp" presStyleIdx="0" presStyleCnt="1" custLinFactY="-9420" custLinFactNeighborX="-1246" custLinFactNeighborY="-100000"/>
      <dgm:spPr/>
    </dgm:pt>
    <dgm:pt modelId="{A2A8E6BF-E7BE-45CD-86FA-55E9341B6F6B}" type="pres">
      <dgm:prSet presAssocID="{0F238AEA-AE64-49A1-AA1B-B2905DCB7BD9}" presName="rectangle" presStyleLbl="revTx" presStyleIdx="0" presStyleCnt="1" custScaleX="153737" custScaleY="165392">
        <dgm:presLayoutVars>
          <dgm:bulletEnabled val="1"/>
        </dgm:presLayoutVars>
      </dgm:prSet>
      <dgm:spPr/>
      <dgm:t>
        <a:bodyPr/>
        <a:lstStyle/>
        <a:p>
          <a:endParaRPr lang="fr-FR"/>
        </a:p>
      </dgm:t>
    </dgm:pt>
    <dgm:pt modelId="{D126D3E9-4ECB-43BF-B9F7-ACDD81743919}" type="pres">
      <dgm:prSet presAssocID="{0F238AEA-AE64-49A1-AA1B-B2905DCB7BD9}" presName="funnel" presStyleLbl="trAlignAcc1" presStyleIdx="0" presStyleCnt="1" custScaleY="79027"/>
      <dgm:spPr/>
    </dgm:pt>
  </dgm:ptLst>
  <dgm:cxnLst>
    <dgm:cxn modelId="{B32C3CCF-E2B6-4747-A6B3-B7EC9421AA5B}" type="presOf" srcId="{0F238AEA-AE64-49A1-AA1B-B2905DCB7BD9}" destId="{52B8B0FD-2658-4A98-94B4-D707F94477C0}" srcOrd="0" destOrd="0" presId="urn:microsoft.com/office/officeart/2005/8/layout/funnel1"/>
    <dgm:cxn modelId="{5627A6DB-64D9-47FB-B684-75C431F8EB01}" srcId="{0F238AEA-AE64-49A1-AA1B-B2905DCB7BD9}" destId="{6D8D94E5-4C6E-4048-A569-785A79B65544}" srcOrd="0" destOrd="0" parTransId="{1DA57B6F-0359-4EE8-BC5F-141D7B0DB5B7}" sibTransId="{EAA8C08F-E4C9-4AEF-858E-50817B2F7A0B}"/>
    <dgm:cxn modelId="{6B2D371D-F706-4FA4-9B92-834F0027BD1E}" type="presOf" srcId="{6D8D94E5-4C6E-4048-A569-785A79B65544}" destId="{A2A8E6BF-E7BE-45CD-86FA-55E9341B6F6B}" srcOrd="0" destOrd="0" presId="urn:microsoft.com/office/officeart/2005/8/layout/funnel1"/>
    <dgm:cxn modelId="{24E0A5DA-3ED4-4E38-85FC-34F3C51E680F}" type="presParOf" srcId="{52B8B0FD-2658-4A98-94B4-D707F94477C0}" destId="{BDBD9EDA-E4B3-49E4-8928-201474FACE72}" srcOrd="0" destOrd="0" presId="urn:microsoft.com/office/officeart/2005/8/layout/funnel1"/>
    <dgm:cxn modelId="{329E7E2D-E520-4746-AE3F-88ED259A2683}" type="presParOf" srcId="{52B8B0FD-2658-4A98-94B4-D707F94477C0}" destId="{E6E1A615-9C52-4DF3-ADEC-CF0D151D8627}" srcOrd="1" destOrd="0" presId="urn:microsoft.com/office/officeart/2005/8/layout/funnel1"/>
    <dgm:cxn modelId="{E3DCDAE9-8F59-435D-AD57-13B40FB5C149}" type="presParOf" srcId="{52B8B0FD-2658-4A98-94B4-D707F94477C0}" destId="{A2A8E6BF-E7BE-45CD-86FA-55E9341B6F6B}" srcOrd="2" destOrd="0" presId="urn:microsoft.com/office/officeart/2005/8/layout/funnel1"/>
    <dgm:cxn modelId="{ACFFAD48-C607-47D9-86EC-E33D6DD2B93B}" type="presParOf" srcId="{52B8B0FD-2658-4A98-94B4-D707F94477C0}" destId="{D126D3E9-4ECB-43BF-B9F7-ACDD81743919}" srcOrd="3"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16" name="Espace réservé du numéro de diapositive 15"/>
          <p:cNvSpPr>
            <a:spLocks noGrp="1"/>
          </p:cNvSpPr>
          <p:nvPr>
            <p:ph type="sldNum" sz="quarter" idx="11"/>
          </p:nvPr>
        </p:nvSpPr>
        <p:spPr/>
        <p:txBody>
          <a:bodyPr/>
          <a:lstStyle/>
          <a:p>
            <a:fld id="{F5147866-B987-4A48-8819-A187F4B44756}"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147866-B987-4A48-8819-A187F4B447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147866-B987-4A48-8819-A187F4B4475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9A20B4CE-DAA1-4E3F-9BA7-90AD1E853DBD}" type="datetimeFigureOut">
              <a:rPr lang="fr-FR" smtClean="0"/>
              <a:pPr/>
              <a:t>09/01/2021</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F5147866-B987-4A48-8819-A187F4B44756}" type="slidenum">
              <a:rPr lang="fr-FR" smtClean="0"/>
              <a:pPr/>
              <a:t>‹N°›</a:t>
            </a:fld>
            <a:endParaRPr lang="fr-FR"/>
          </a:p>
        </p:txBody>
      </p:sp>
      <p:sp>
        <p:nvSpPr>
          <p:cNvPr id="16" name="Espace réservé du pied de page 15"/>
          <p:cNvSpPr>
            <a:spLocks noGrp="1"/>
          </p:cNvSpPr>
          <p:nvPr>
            <p:ph type="ftr" sz="quarter" idx="16"/>
          </p:nvPr>
        </p:nvSpPr>
        <p:spPr/>
        <p:txBody>
          <a:bodyPr/>
          <a:lstStyle/>
          <a:p>
            <a:endParaRPr lang="fr-FR"/>
          </a:p>
        </p:txBody>
      </p:sp>
      <p:sp>
        <p:nvSpPr>
          <p:cNvPr id="17" name="Titre 16"/>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147866-B987-4A48-8819-A187F4B44756}" type="slidenum">
              <a:rPr lang="fr-FR" smtClean="0"/>
              <a:pPr/>
              <a:t>‹N°›</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5147866-B987-4A48-8819-A187F4B44756}"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F5147866-B987-4A48-8819-A187F4B44756}" type="slidenum">
              <a:rPr lang="fr-FR" smtClean="0"/>
              <a:pPr/>
              <a:t>‹N°›</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7" name="Espace réservé de la date 6"/>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5147866-B987-4A48-8819-A187F4B44756}" type="slidenum">
              <a:rPr lang="fr-FR" smtClean="0"/>
              <a:pPr/>
              <a:t>‹N°›</a:t>
            </a:fld>
            <a:endParaRPr lang="fr-FR"/>
          </a:p>
        </p:txBody>
      </p:sp>
      <p:sp>
        <p:nvSpPr>
          <p:cNvPr id="2" name="Titre 1"/>
          <p:cNvSpPr>
            <a:spLocks noGrp="1"/>
          </p:cNvSpPr>
          <p:nvPr>
            <p:ph type="title"/>
          </p:nvPr>
        </p:nvSpPr>
        <p:spPr/>
        <p:txBody>
          <a:bodyPr/>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5147866-B987-4A48-8819-A187F4B4475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8" name="Espace réservé de la date 7"/>
          <p:cNvSpPr>
            <a:spLocks noGrp="1"/>
          </p:cNvSpPr>
          <p:nvPr>
            <p:ph type="dt" sz="half" idx="14"/>
          </p:nvPr>
        </p:nvSpPr>
        <p:spPr/>
        <p:txBody>
          <a:bodyPr/>
          <a:lstStyle/>
          <a:p>
            <a:fld id="{9A20B4CE-DAA1-4E3F-9BA7-90AD1E853DBD}" type="datetimeFigureOut">
              <a:rPr lang="fr-FR" smtClean="0"/>
              <a:pPr/>
              <a:t>09/01/2021</a:t>
            </a:fld>
            <a:endParaRPr lang="fr-FR"/>
          </a:p>
        </p:txBody>
      </p:sp>
      <p:sp>
        <p:nvSpPr>
          <p:cNvPr id="9" name="Espace réservé du numéro de diapositive 8"/>
          <p:cNvSpPr>
            <a:spLocks noGrp="1"/>
          </p:cNvSpPr>
          <p:nvPr>
            <p:ph type="sldNum" sz="quarter" idx="15"/>
          </p:nvPr>
        </p:nvSpPr>
        <p:spPr/>
        <p:txBody>
          <a:bodyPr/>
          <a:lstStyle/>
          <a:p>
            <a:fld id="{F5147866-B987-4A48-8819-A187F4B44756}" type="slidenum">
              <a:rPr lang="fr-FR" smtClean="0"/>
              <a:pPr/>
              <a:t>‹N°›</a:t>
            </a:fld>
            <a:endParaRPr lang="fr-FR"/>
          </a:p>
        </p:txBody>
      </p:sp>
      <p:sp>
        <p:nvSpPr>
          <p:cNvPr id="10" name="Espace réservé du pied de page 9"/>
          <p:cNvSpPr>
            <a:spLocks noGrp="1"/>
          </p:cNvSpPr>
          <p:nvPr>
            <p:ph type="ftr" sz="quarter" idx="16"/>
          </p:nvPr>
        </p:nvSpPr>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9A20B4CE-DAA1-4E3F-9BA7-90AD1E853DBD}" type="datetimeFigureOut">
              <a:rPr lang="fr-FR" smtClean="0"/>
              <a:pPr/>
              <a:t>09/01/2021</a:t>
            </a:fld>
            <a:endParaRPr lang="fr-FR"/>
          </a:p>
        </p:txBody>
      </p:sp>
      <p:sp>
        <p:nvSpPr>
          <p:cNvPr id="9" name="Espace réservé du numéro de diapositive 8"/>
          <p:cNvSpPr>
            <a:spLocks noGrp="1"/>
          </p:cNvSpPr>
          <p:nvPr>
            <p:ph type="sldNum" sz="quarter" idx="11"/>
          </p:nvPr>
        </p:nvSpPr>
        <p:spPr/>
        <p:txBody>
          <a:bodyPr/>
          <a:lstStyle/>
          <a:p>
            <a:fld id="{F5147866-B987-4A48-8819-A187F4B44756}"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A20B4CE-DAA1-4E3F-9BA7-90AD1E853DBD}" type="datetimeFigureOut">
              <a:rPr lang="fr-FR" smtClean="0"/>
              <a:pPr/>
              <a:t>09/01/2021</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5147866-B987-4A48-8819-A187F4B44756}" type="slidenum">
              <a:rPr lang="fr-FR" smtClean="0"/>
              <a:pPr/>
              <a:t>‹N°›</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pour modifier le style du titre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sz="3200" dirty="0" smtClean="0"/>
              <a:t>Dr. HATEM </a:t>
            </a:r>
            <a:r>
              <a:rPr lang="fr-FR" sz="3200" dirty="0" err="1" smtClean="0"/>
              <a:t>Wahiba</a:t>
            </a:r>
            <a:endParaRPr lang="fr-FR" sz="3200" dirty="0"/>
          </a:p>
        </p:txBody>
      </p:sp>
      <p:sp>
        <p:nvSpPr>
          <p:cNvPr id="2" name="Titre 1"/>
          <p:cNvSpPr>
            <a:spLocks noGrp="1"/>
          </p:cNvSpPr>
          <p:nvPr>
            <p:ph type="ctrTitle"/>
          </p:nvPr>
        </p:nvSpPr>
        <p:spPr/>
        <p:txBody>
          <a:bodyPr/>
          <a:lstStyle/>
          <a:p>
            <a:r>
              <a:rPr lang="fr-FR" sz="8000" dirty="0" smtClean="0"/>
              <a:t>Introduction</a:t>
            </a:r>
            <a:r>
              <a:rPr lang="fr-FR" dirty="0" smtClean="0"/>
              <a:t> </a:t>
            </a:r>
            <a:r>
              <a:rPr lang="fr-FR" sz="8000" dirty="0" smtClean="0"/>
              <a:t>à la psychologie</a:t>
            </a:r>
            <a:endParaRPr lang="fr-FR"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1" y="1785926"/>
            <a:ext cx="8358246" cy="1754326"/>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Définition de la psychologie</a:t>
            </a:r>
            <a:endParaRPr lang="fr-F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smtClean="0"/>
              <a:t>La science de l’</a:t>
            </a:r>
            <a:r>
              <a:rPr lang="fr-FR" dirty="0" smtClean="0">
                <a:latin typeface="Times New Roman"/>
                <a:cs typeface="Times New Roman"/>
              </a:rPr>
              <a:t>âme ou de l’esprit</a:t>
            </a:r>
            <a:endParaRPr lang="fr-FR" dirty="0"/>
          </a:p>
        </p:txBody>
      </p:sp>
      <p:sp>
        <p:nvSpPr>
          <p:cNvPr id="3" name="Titre 2"/>
          <p:cNvSpPr>
            <a:spLocks noGrp="1"/>
          </p:cNvSpPr>
          <p:nvPr>
            <p:ph type="ctrTitle"/>
          </p:nvPr>
        </p:nvSpPr>
        <p:spPr>
          <a:xfrm>
            <a:off x="457200" y="642918"/>
            <a:ext cx="8305800" cy="2286016"/>
          </a:xfrm>
        </p:spPr>
        <p:txBody>
          <a:bodyPr/>
          <a:lstStyle/>
          <a:p>
            <a:r>
              <a:rPr lang="fr-FR" dirty="0" smtClean="0"/>
              <a:t>Initialement la psychologie se définit comme: </a:t>
            </a:r>
            <a:endParaRPr lang="fr-FR" dirty="0"/>
          </a:p>
        </p:txBody>
      </p:sp>
      <p:sp>
        <p:nvSpPr>
          <p:cNvPr id="4" name="Rectangle 3"/>
          <p:cNvSpPr/>
          <p:nvPr/>
        </p:nvSpPr>
        <p:spPr>
          <a:xfrm>
            <a:off x="-1" y="2967335"/>
            <a:ext cx="9144001"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 science de l’</a:t>
            </a: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a:cs typeface="Times New Roman"/>
              </a:rPr>
              <a:t>âme ou de l’esprit</a:t>
            </a:r>
            <a:endPar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Etymologiquement ce terme vient du grec et se décompose en:</a:t>
            </a:r>
            <a:endParaRPr lang="fr-FR" dirty="0"/>
          </a:p>
        </p:txBody>
      </p:sp>
      <p:sp>
        <p:nvSpPr>
          <p:cNvPr id="4" name="Rectangle 3"/>
          <p:cNvSpPr/>
          <p:nvPr/>
        </p:nvSpPr>
        <p:spPr>
          <a:xfrm>
            <a:off x="642911" y="1500174"/>
            <a:ext cx="8375628" cy="424731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fr-FR" sz="5400" b="1" dirty="0" smtClean="0">
                <a:ln w="50800"/>
                <a:solidFill>
                  <a:schemeClr val="bg1">
                    <a:shade val="50000"/>
                  </a:schemeClr>
                </a:solidFill>
              </a:rPr>
              <a:t> </a:t>
            </a:r>
            <a:r>
              <a:rPr lang="fr-FR" sz="5400" b="1" dirty="0" err="1" smtClean="0">
                <a:ln w="50800"/>
                <a:solidFill>
                  <a:schemeClr val="tx1">
                    <a:lumMod val="95000"/>
                  </a:schemeClr>
                </a:solidFill>
              </a:rPr>
              <a:t>Psuche</a:t>
            </a:r>
            <a:r>
              <a:rPr lang="fr-FR" sz="5400" b="1" dirty="0" smtClean="0">
                <a:ln w="50800"/>
                <a:solidFill>
                  <a:schemeClr val="tx1">
                    <a:lumMod val="95000"/>
                  </a:schemeClr>
                </a:solidFill>
              </a:rPr>
              <a:t> (qui</a:t>
            </a:r>
            <a:r>
              <a:rPr lang="fr-FR" sz="5400" b="1" dirty="0">
                <a:ln w="50800"/>
                <a:solidFill>
                  <a:schemeClr val="tx1">
                    <a:lumMod val="95000"/>
                  </a:schemeClr>
                </a:solidFill>
              </a:rPr>
              <a:t> </a:t>
            </a:r>
            <a:r>
              <a:rPr lang="fr-FR" sz="5400" b="1" dirty="0" smtClean="0">
                <a:ln w="50800"/>
                <a:solidFill>
                  <a:schemeClr val="tx1">
                    <a:lumMod val="95000"/>
                  </a:schemeClr>
                </a:solidFill>
              </a:rPr>
              <a:t>signifie l’</a:t>
            </a:r>
            <a:r>
              <a:rPr lang="fr-FR" sz="5400" b="1" dirty="0" smtClean="0">
                <a:ln w="50800"/>
                <a:solidFill>
                  <a:schemeClr val="tx1">
                    <a:lumMod val="95000"/>
                  </a:schemeClr>
                </a:solidFill>
                <a:latin typeface="Times New Roman"/>
                <a:cs typeface="Times New Roman"/>
              </a:rPr>
              <a:t>âme ou l’esprit)</a:t>
            </a:r>
          </a:p>
          <a:p>
            <a:r>
              <a:rPr lang="fr-FR" sz="5400" b="1" dirty="0" smtClean="0">
                <a:ln w="50800"/>
                <a:solidFill>
                  <a:schemeClr val="tx1">
                    <a:lumMod val="95000"/>
                  </a:schemeClr>
                </a:solidFill>
                <a:latin typeface="Times New Roman"/>
                <a:cs typeface="Times New Roman"/>
              </a:rPr>
              <a:t> Et logos (qui signifie langage, raison, science, discours ordonné)</a:t>
            </a:r>
            <a:r>
              <a:rPr lang="fr-FR" sz="5400" b="1" dirty="0" smtClean="0">
                <a:ln w="50800"/>
                <a:solidFill>
                  <a:schemeClr val="tx1">
                    <a:lumMod val="95000"/>
                  </a:schemeClr>
                </a:solidFill>
              </a:rPr>
              <a:t> </a:t>
            </a:r>
            <a:endParaRPr lang="fr-FR" sz="5400" b="1" cap="none" spc="0" dirty="0">
              <a:ln w="50800"/>
              <a:solidFill>
                <a:schemeClr val="tx1">
                  <a:lumMod val="95000"/>
                </a:schemeClr>
              </a:solidFill>
              <a:effectLst/>
            </a:endParaRPr>
          </a:p>
        </p:txBody>
      </p:sp>
      <p:sp>
        <p:nvSpPr>
          <p:cNvPr id="6" name="Flèche droite à entaille 5"/>
          <p:cNvSpPr/>
          <p:nvPr/>
        </p:nvSpPr>
        <p:spPr>
          <a:xfrm>
            <a:off x="0" y="171448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à entaille 6"/>
          <p:cNvSpPr/>
          <p:nvPr/>
        </p:nvSpPr>
        <p:spPr>
          <a:xfrm>
            <a:off x="0" y="342900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sz="4800" b="1" cap="none" spc="0" dirty="0" smtClean="0">
                <a:ln w="50800"/>
                <a:solidFill>
                  <a:schemeClr val="tx1">
                    <a:lumMod val="95000"/>
                  </a:schemeClr>
                </a:solidFill>
                <a:effectLst/>
              </a:rPr>
              <a:t>Cette étymologie comporte donc un contenu métaphysique implicite dans la mesure o</a:t>
            </a:r>
            <a:r>
              <a:rPr lang="fr-FR" sz="4800" b="1" cap="none" spc="0" dirty="0" smtClean="0">
                <a:ln w="50800"/>
                <a:solidFill>
                  <a:schemeClr val="tx1">
                    <a:lumMod val="95000"/>
                  </a:schemeClr>
                </a:solidFill>
                <a:effectLst/>
                <a:latin typeface="Times New Roman"/>
                <a:cs typeface="Times New Roman"/>
              </a:rPr>
              <a:t>ù elle suppose l’existence d’une substance qui différerait du corps, d’une réalité immatérielle qui déterminerait le comportement humain </a:t>
            </a:r>
            <a:endParaRPr lang="fr-FR" sz="4800" b="1" cap="none" spc="0" dirty="0">
              <a:ln w="50800"/>
              <a:solidFill>
                <a:schemeClr val="tx1">
                  <a:lumMod val="95000"/>
                </a:schemeClr>
              </a:solidFill>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857232"/>
            <a:ext cx="8143932" cy="3970318"/>
          </a:xfrm>
          <a:prstGeom prst="rect">
            <a:avLst/>
          </a:prstGeom>
        </p:spPr>
        <p:txBody>
          <a:bodyPr wrap="square">
            <a:spAutoFit/>
          </a:bodyPr>
          <a:lstStyle/>
          <a:p>
            <a:r>
              <a:rPr lang="fr-FR" sz="4400" dirty="0" smtClean="0"/>
              <a:t>De nos jours , la psychologie se définit comme </a:t>
            </a:r>
          </a:p>
          <a:p>
            <a:pPr algn="ctr"/>
            <a:r>
              <a:rPr lang="fr-FR" sz="6000" dirty="0" smtClean="0"/>
              <a:t>« la science de la conduite</a:t>
            </a:r>
            <a:r>
              <a:rPr lang="fr-FR" sz="4400" dirty="0" smtClean="0"/>
              <a:t> » </a:t>
            </a:r>
          </a:p>
          <a:p>
            <a:pPr algn="ctr"/>
            <a:r>
              <a:rPr lang="fr-FR" sz="4400" dirty="0" smtClean="0"/>
              <a:t>(</a:t>
            </a:r>
            <a:r>
              <a:rPr lang="fr-FR" sz="4400" dirty="0" err="1" smtClean="0"/>
              <a:t>Sillamy</a:t>
            </a:r>
            <a:r>
              <a:rPr lang="fr-FR" sz="4400" dirty="0" smtClean="0"/>
              <a:t>,  N., 2003, p.212)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428604"/>
            <a:ext cx="8286808" cy="7786747"/>
          </a:xfrm>
          <a:prstGeom prst="rect">
            <a:avLst/>
          </a:prstGeom>
          <a:noFill/>
        </p:spPr>
        <p:txBody>
          <a:bodyPr wrap="square" rtlCol="0">
            <a:spAutoFit/>
          </a:bodyPr>
          <a:lstStyle/>
          <a:p>
            <a:endParaRPr lang="fr-FR" sz="3200" dirty="0" smtClean="0"/>
          </a:p>
          <a:p>
            <a:r>
              <a:rPr lang="fr-FR" sz="3600" b="1" dirty="0" smtClean="0"/>
              <a:t>La psychologie est considérée comme un champ d’études scientifiques puisqu’elle utilise des méthodes, du matériel, des approches et des principes, tout comme d’autres sciences physiques (p.ex. la chimie, la physique) pour conduire des expériences et en arriver à des faits  et des solutions scientifiquement valides, fiables et vérifiables relativement aux problèmes humains. </a:t>
            </a:r>
          </a:p>
          <a:p>
            <a:endParaRPr lang="fr-FR"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42852"/>
            <a:ext cx="8786874" cy="5693866"/>
          </a:xfrm>
          <a:prstGeom prst="rect">
            <a:avLst/>
          </a:prstGeom>
          <a:noFill/>
        </p:spPr>
        <p:txBody>
          <a:bodyPr wrap="square" rtlCol="0">
            <a:spAutoFit/>
          </a:bodyPr>
          <a:lstStyle/>
          <a:p>
            <a:pPr marL="514350" lvl="0" indent="-514350"/>
            <a:r>
              <a:rPr lang="fr-FR" sz="2800" b="1" dirty="0" smtClean="0"/>
              <a:t>Les objectifs de la psychologie</a:t>
            </a:r>
          </a:p>
          <a:p>
            <a:pPr marL="514350" lvl="0" indent="-514350">
              <a:buFont typeface="+mj-lt"/>
              <a:buAutoNum type="arabicPeriod"/>
            </a:pPr>
            <a:r>
              <a:rPr lang="fr-FR" sz="2800" b="1" dirty="0" smtClean="0"/>
              <a:t>Décrire: le but de la psychologie est de décrire des comportements et  des processus mentaux</a:t>
            </a:r>
          </a:p>
          <a:p>
            <a:pPr marL="514350" lvl="0" indent="-514350"/>
            <a:r>
              <a:rPr lang="fr-FR" sz="2800" b="1" dirty="0" smtClean="0"/>
              <a:t>Ex: décrire les comportements et les processus mentaux des enfants autistes: comme la difficulté d’apprendre à parler ou la nécessité de répéter inlassablement certains gestes. Les psychologues commencent à comprendre ces comportements. Ensuite, ils tentent de les expliquer.</a:t>
            </a:r>
          </a:p>
          <a:p>
            <a:pPr marL="514350" lvl="0" indent="-514350"/>
            <a:r>
              <a:rPr lang="fr-FR" sz="2800" b="1" dirty="0" smtClean="0"/>
              <a:t>2. Expliquer : la psychologie a pour but d’expliquer les causes du comportement et des processus mentaux.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214290"/>
            <a:ext cx="8215370" cy="5632311"/>
          </a:xfrm>
          <a:prstGeom prst="rect">
            <a:avLst/>
          </a:prstGeom>
          <a:noFill/>
        </p:spPr>
        <p:txBody>
          <a:bodyPr wrap="square" rtlCol="0">
            <a:spAutoFit/>
          </a:bodyPr>
          <a:lstStyle/>
          <a:p>
            <a:pPr marL="514350" lvl="0" indent="-514350"/>
            <a:r>
              <a:rPr lang="fr-FR" dirty="0" smtClean="0"/>
              <a:t>         </a:t>
            </a:r>
            <a:r>
              <a:rPr lang="fr-FR" sz="2400" dirty="0" smtClean="0"/>
              <a:t>Dans les années 50, les psychologues affirmaient que les enfants étaient autistes parce que leurs parents étaient froids et les rejetaient. Dans les années 90, les chercheurs ont découvert que l’autisme est causé par des facteurs génétiques et biologiques  liés à un développement intra-utérin anormal du cerveau.</a:t>
            </a:r>
          </a:p>
          <a:p>
            <a:pPr marL="514350" lvl="0" indent="-514350"/>
            <a:r>
              <a:rPr lang="fr-FR" sz="2400" dirty="0" smtClean="0"/>
              <a:t>3. prédire: la psychologie a pour but de prédire comment les comportements et les processus mentaux se manifestent dans certaines situations.</a:t>
            </a:r>
          </a:p>
          <a:p>
            <a:pPr marL="514350" lvl="0" indent="-514350"/>
            <a:r>
              <a:rPr lang="fr-FR" sz="2400" dirty="0" smtClean="0"/>
              <a:t>      Une </a:t>
            </a:r>
            <a:r>
              <a:rPr lang="fr-FR" sz="2400" dirty="0" smtClean="0"/>
              <a:t>fois que les psychologues ont décrit et expliqué que les enfants autistes  sont facilement envahis par divers stimuli et qu’ils ont de la difficulté  à se concentrer, ils sont en mesure de prédire que ces enfants auront des difficultés d’apprentissage dans un environnement scolaire régulier qui comporte de nombreuses activités.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428604"/>
            <a:ext cx="8501122" cy="6001643"/>
          </a:xfrm>
          <a:prstGeom prst="rect">
            <a:avLst/>
          </a:prstGeom>
          <a:noFill/>
        </p:spPr>
        <p:txBody>
          <a:bodyPr wrap="square" rtlCol="0">
            <a:spAutoFit/>
          </a:bodyPr>
          <a:lstStyle/>
          <a:p>
            <a:pPr algn="just"/>
            <a:r>
              <a:rPr lang="fr-FR" sz="3200" dirty="0" smtClean="0"/>
              <a:t>4.</a:t>
            </a:r>
            <a:r>
              <a:rPr lang="fr-FR" sz="3200" dirty="0" smtClean="0"/>
              <a:t>Contr</a:t>
            </a:r>
            <a:r>
              <a:rPr lang="fr-FR" sz="3200" dirty="0" smtClean="0">
                <a:latin typeface="Times New Roman"/>
                <a:cs typeface="Times New Roman"/>
              </a:rPr>
              <a:t>ô</a:t>
            </a:r>
            <a:r>
              <a:rPr lang="fr-FR" sz="3200" dirty="0" smtClean="0"/>
              <a:t>ler</a:t>
            </a:r>
            <a:r>
              <a:rPr lang="fr-FR" sz="3200" dirty="0" smtClean="0"/>
              <a:t>: </a:t>
            </a:r>
            <a:r>
              <a:rPr lang="fr-FR" sz="3200" dirty="0" smtClean="0"/>
              <a:t>selon certains psychologues, la psychologie  a comme 4</a:t>
            </a:r>
            <a:r>
              <a:rPr lang="fr-FR" sz="3200" baseline="30000" dirty="0" smtClean="0"/>
              <a:t>ème</a:t>
            </a:r>
            <a:r>
              <a:rPr lang="fr-FR" sz="3200" dirty="0" smtClean="0"/>
              <a:t> but de contr</a:t>
            </a:r>
            <a:r>
              <a:rPr lang="fr-FR" sz="3200" dirty="0" smtClean="0">
                <a:latin typeface="Times New Roman"/>
                <a:cs typeface="Times New Roman"/>
              </a:rPr>
              <a:t>ô</a:t>
            </a:r>
            <a:r>
              <a:rPr lang="fr-FR" sz="3200" dirty="0" smtClean="0"/>
              <a:t>ler le comportement.</a:t>
            </a:r>
          </a:p>
          <a:p>
            <a:pPr algn="just"/>
            <a:r>
              <a:rPr lang="fr-FR" sz="3200" dirty="0" smtClean="0"/>
              <a:t>Cet objectif comporte un aspect positif et un aspect négatif. Si les psychologues peuvent aider des gens à contr</a:t>
            </a:r>
            <a:r>
              <a:rPr lang="fr-FR" sz="3200" dirty="0" smtClean="0">
                <a:latin typeface="Times New Roman"/>
                <a:cs typeface="Times New Roman"/>
              </a:rPr>
              <a:t>ô</a:t>
            </a:r>
            <a:r>
              <a:rPr lang="fr-FR" sz="3200" dirty="0" smtClean="0"/>
              <a:t>ler  des comportements indésirables (une femme autiste sait qu’elle a peur de rencontrer des </a:t>
            </a:r>
            <a:r>
              <a:rPr lang="fr-FR" sz="3200" dirty="0" smtClean="0"/>
              <a:t>gens, c’est </a:t>
            </a:r>
            <a:r>
              <a:rPr lang="fr-FR" sz="3200" dirty="0" smtClean="0"/>
              <a:t>que les contacts avec les autres entrainent une énorme surcharge sensorielle qui la </a:t>
            </a:r>
            <a:r>
              <a:rPr lang="fr-FR" sz="3200" dirty="0" smtClean="0"/>
              <a:t>paralyse, </a:t>
            </a:r>
            <a:r>
              <a:rPr lang="fr-FR" sz="3200" dirty="0" smtClean="0"/>
              <a:t>elle évite donc de rencontrer plus d’une personne à la </a:t>
            </a:r>
            <a:r>
              <a:rPr lang="fr-FR" sz="3200" dirty="0" smtClean="0"/>
              <a:t>fois).</a:t>
            </a:r>
            <a:endParaRPr lang="fr-F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643998" cy="5693866"/>
          </a:xfrm>
          <a:prstGeom prst="rect">
            <a:avLst/>
          </a:prstGeom>
        </p:spPr>
        <p:txBody>
          <a:bodyPr wrap="square">
            <a:spAutoFit/>
          </a:bodyPr>
          <a:lstStyle/>
          <a:p>
            <a:r>
              <a:rPr lang="fr-FR" sz="2800" b="1" dirty="0" smtClean="0"/>
              <a:t>La préhistoire de la psychologie </a:t>
            </a:r>
          </a:p>
          <a:p>
            <a:r>
              <a:rPr lang="fr-FR" sz="2800" dirty="0" smtClean="0"/>
              <a:t>se confond avec l’histoire de la philosophie et il en est ainsi de toutes les autres sciences. L’existence de la psychologie en tant que science est le résultat d’une autonomie progressive conquise par rapport à la philosophie.</a:t>
            </a:r>
          </a:p>
          <a:p>
            <a:r>
              <a:rPr lang="fr-FR" sz="2800" dirty="0" smtClean="0"/>
              <a:t>Le terme psychologie avait été employé  par le grand humaniste et poète croate Marco </a:t>
            </a:r>
            <a:r>
              <a:rPr lang="fr-FR" sz="2800" dirty="0" err="1" smtClean="0"/>
              <a:t>Marulic</a:t>
            </a:r>
            <a:r>
              <a:rPr lang="fr-FR" sz="2800" dirty="0" smtClean="0"/>
              <a:t> (1450-1524) aux alentours de 1520. Cependant ce concept ne sera jamais utilisé par les philosophes les plus en vue (Descartes, Malebranche, Locke, Spinoza) qui pourtant ont traité de questions psychologiques.</a:t>
            </a:r>
          </a:p>
          <a:p>
            <a:r>
              <a:rPr lang="fr-FR" sz="2800" dirty="0" smtClean="0"/>
              <a:t> </a:t>
            </a:r>
            <a:endParaRPr lang="fr-F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85728"/>
            <a:ext cx="8229600" cy="5810272"/>
          </a:xfrm>
        </p:spPr>
        <p:txBody>
          <a:bodyPr>
            <a:normAutofit lnSpcReduction="10000"/>
          </a:bodyPr>
          <a:lstStyle/>
          <a:p>
            <a:pPr>
              <a:buNone/>
            </a:pPr>
            <a:r>
              <a:rPr lang="fr-FR" b="1" dirty="0" smtClean="0"/>
              <a:t>Objectifs de l’enseignement</a:t>
            </a:r>
            <a:r>
              <a:rPr lang="fr-FR" dirty="0" smtClean="0"/>
              <a:t> :</a:t>
            </a:r>
          </a:p>
          <a:p>
            <a:r>
              <a:rPr lang="fr-FR" dirty="0" smtClean="0"/>
              <a:t> </a:t>
            </a:r>
            <a:r>
              <a:rPr lang="fr-FR" sz="2800" dirty="0" smtClean="0"/>
              <a:t>A l’issue de cet enseignement, l’étudiant doit avoir acquis des connaissances relatives aux domaines d’intervention de la psychologie. Il doit également connaitre les différentes écoles et théories qui structurent la psychologie contemporaine. En outre, il doit prendre connaissance des différentes méthodes de recherche utilisées par la psychologie.</a:t>
            </a:r>
          </a:p>
          <a:p>
            <a:endParaRPr lang="fr-FR" dirty="0" smtClean="0"/>
          </a:p>
          <a:p>
            <a:pPr>
              <a:buNone/>
            </a:pPr>
            <a:r>
              <a:rPr lang="fr-FR" b="1" dirty="0" smtClean="0"/>
              <a:t>Connaissances préalables recommandées</a:t>
            </a:r>
            <a:r>
              <a:rPr lang="fr-FR" dirty="0" smtClean="0"/>
              <a:t> :</a:t>
            </a:r>
          </a:p>
          <a:p>
            <a:r>
              <a:rPr lang="fr-FR" dirty="0" smtClean="0"/>
              <a:t>Avoir quelques notions de base sur le vécu de l’être humain, ses sensations, ses émotions, son environnement.</a:t>
            </a: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Mais l’homme qui a définitivement introduit le terme « psychologie » (sous sa forme latine </a:t>
            </a:r>
            <a:r>
              <a:rPr kumimoji="0" lang="fr-FR" sz="32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psychologia</a:t>
            </a:r>
            <a:r>
              <a:rPr kumimoji="0" lang="fr-FR"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pour désigner la science de l’âme fut  le philosophe allemand Christian Wolff (1679-1754). Non seulement il a définitivement assuré l’usage du terme psychologie, mais  il a été le premier à diviser la psychologie en deux composantes en écrivant un premier ouvrage en latin consacré à la psychologie empirique (1732) et un second consacré à la psychologie rationnelle (1734).</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928670"/>
            <a:ext cx="5929338" cy="5632311"/>
          </a:xfrm>
          <a:prstGeom prst="rect">
            <a:avLst/>
          </a:prstGeom>
        </p:spPr>
        <p:txBody>
          <a:bodyPr wrap="square">
            <a:spAutoFit/>
          </a:bodyPr>
          <a:lstStyle/>
          <a:p>
            <a:pPr lvl="0" algn="ctr" eaLnBrk="0" fontAlgn="base" hangingPunct="0">
              <a:spcBef>
                <a:spcPct val="0"/>
              </a:spcBef>
              <a:spcAft>
                <a:spcPct val="0"/>
              </a:spcAft>
            </a:pPr>
            <a:r>
              <a:rPr lang="fr-FR" sz="4000" dirty="0" smtClean="0">
                <a:latin typeface="Calibri" pitchFamily="34" charset="0"/>
                <a:ea typeface="Calibri" pitchFamily="34" charset="0"/>
                <a:cs typeface="Arial" pitchFamily="34" charset="0"/>
              </a:rPr>
              <a:t>Durant cette période philosophique, la psychologie prend forme comme discours métaphysique centré plus ou moins implicitement sur les rapports du corps et de l’âme (pas encore de psychisme).</a:t>
            </a:r>
            <a:endParaRPr lang="fr-FR" sz="4000"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Dans cette période philosophique, la position de Descartes à la fin du 17ème siècle est souvent évoquée comme exemplaire : Alors que pour les scolastiques existait une unité du corps et de l’âme, pour Descartes, il y a deux entités séparées, l’âme est distincte du corps. L’âme est plus facile à connaître parce qu’elle peut être mise directement en évidence tandis que la matière n’est connue que par l’intermédiaire des sensations. Pour le dualisme cartésien, on peut donc distinguer une vie organique et une vie psychique qui constituent deux courants parallèles exerçant une certaine action l’un sur l’autre mais essentiellement distincts. Enfin, l’âme est réservée à l’espèce humaine car las animaux ne sont que de simples corps dénommés animaux-machines.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Au cours du siècle suivant les conceptions de Descartes allaient être discutées ou contestées à plusieurs reprises.  Ainsi Condillac (1715-1780), s’inspirant des empiristes anglais (notamment Locke (1632-1704)) et s’opposant au dualisme de Descartes essaie de montrer dans son étude (Essais sur l’origine des connaissances humaines) que l’esprit est au départ table rase mais va s’organiser progressivement grâce à cet élément de base de la vie psychique qui est la sensation, grâce aux cinq sens. Tandis qu’à la même époque James Mille et John Stuart Mille expliquent tout par l’association des idées mais pour tous ces auteurs et bien d’autres qu’ils soient cartésiens, sensualistes ou associationnistes, la psychologie qui s’autonomise est une étude des données de l’esprit ou une science de la subjectivité, une science de la conscience de soi ou du sens interne. La méthode essentielle de la psychologie au 18ème siècle est constituée par l’introspection. Puisque comme l’a énoncé Descartes, l’âme peut avoir une connaissance directe d’elle-même.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85794"/>
            <a:ext cx="8968491" cy="5632311"/>
          </a:xfrm>
          <a:prstGeom prst="rect">
            <a:avLst/>
          </a:prstGeom>
        </p:spPr>
        <p:txBody>
          <a:bodyPr wrap="square">
            <a:spAutoFit/>
          </a:bodyPr>
          <a:lstStyle/>
          <a:p>
            <a:pPr algn="ctr"/>
            <a:r>
              <a:rPr lang="fr-FR" sz="4000" b="1" dirty="0" smtClean="0">
                <a:latin typeface="Calibri" pitchFamily="34" charset="0"/>
                <a:ea typeface="Calibri" pitchFamily="34" charset="0"/>
                <a:cs typeface="Arial" pitchFamily="34" charset="0"/>
              </a:rPr>
              <a:t>L’introspection était une méthode d’exploration </a:t>
            </a:r>
          </a:p>
          <a:p>
            <a:pPr algn="ctr"/>
            <a:r>
              <a:rPr lang="fr-FR" sz="4000" b="1" dirty="0" smtClean="0">
                <a:latin typeface="Calibri" pitchFamily="34" charset="0"/>
                <a:cs typeface="Arial" pitchFamily="34" charset="0"/>
              </a:rPr>
              <a:t>ou de reconnaissance des processus mentaux</a:t>
            </a:r>
          </a:p>
          <a:p>
            <a:pPr algn="ctr"/>
            <a:r>
              <a:rPr lang="fr-FR" sz="4000" b="1" dirty="0" smtClean="0">
                <a:latin typeface="Calibri" pitchFamily="34" charset="0"/>
                <a:cs typeface="Arial" pitchFamily="34" charset="0"/>
              </a:rPr>
              <a:t>conscients. Elle consistait à demander aux sujets</a:t>
            </a:r>
          </a:p>
          <a:p>
            <a:pPr algn="ctr"/>
            <a:r>
              <a:rPr lang="fr-FR" sz="4000" b="1" dirty="0" smtClean="0">
                <a:latin typeface="Calibri" pitchFamily="34" charset="0"/>
                <a:cs typeface="Arial" pitchFamily="34" charset="0"/>
              </a:rPr>
              <a:t>d’observer et de décrire leurs propres sensations</a:t>
            </a:r>
          </a:p>
          <a:p>
            <a:pPr algn="ctr"/>
            <a:r>
              <a:rPr lang="fr-FR" sz="4000" b="1" dirty="0" smtClean="0">
                <a:latin typeface="Calibri" pitchFamily="34" charset="0"/>
                <a:cs typeface="Arial" pitchFamily="34" charset="0"/>
              </a:rPr>
              <a:t>e</a:t>
            </a:r>
            <a:r>
              <a:rPr lang="fr-FR" sz="4000" b="1" dirty="0" smtClean="0">
                <a:latin typeface="Calibri" pitchFamily="34" charset="0"/>
                <a:cs typeface="Arial" pitchFamily="34" charset="0"/>
              </a:rPr>
              <a:t>t </a:t>
            </a:r>
            <a:r>
              <a:rPr lang="fr-FR" sz="4000" b="1" dirty="0" smtClean="0">
                <a:latin typeface="Calibri" pitchFamily="34" charset="0"/>
                <a:cs typeface="Arial" pitchFamily="34" charset="0"/>
              </a:rPr>
              <a:t>perceptions</a:t>
            </a:r>
            <a:endParaRPr lang="fr-FR" sz="4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Parmi les successeurs de Descartes qui se sont intéressés à la philosophie de l’esprit, on trouve l’Anglais John Locke (1636-1704), qui refusera de reconnaître l’existence des idées innées en établissant une tradition empirique en psychologie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Pour Locke, la connaissance résulte de l’expérience de la réalité par les sens. C’est cette théorie de la connaissance qu’on appelle empirisme. Locke se pose en effet la question de savoir comment se forment nos connaissances et comment elles s’expriment. Pour lui, l’esprit peut être comparé à une table rase sur laquelle les sensations viennent inscrire les idées simples qui se combinent entre elles par le moyen de puissances internes de l’esprit (mémoire, attention, volonté) pour former des idées complexes (par exemple : identité, infini).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PSYCHOLOGIE, SCIENCE DU PSYCHISME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ctr">
              <a:buNone/>
            </a:pPr>
            <a:r>
              <a:rPr lang="fr-FR" sz="3200" b="1" dirty="0" smtClean="0"/>
              <a:t>La première période de la psychologie proprement dite ne prend vraiment naissance en tant que discipline autonome qu’au cours du 19ème siècle. Cette autonomie est marquée par l’entrée en scène des scientifiques : les physiciens, les physiologistes, les médecins et par la création de laboratoires spécialisés.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524000"/>
            <a:ext cx="3043230" cy="5048272"/>
          </a:xfrm>
        </p:spPr>
        <p:txBody>
          <a:bodyPr>
            <a:normAutofit/>
          </a:bodyPr>
          <a:lstStyle/>
          <a:p>
            <a:r>
              <a:rPr lang="fr-FR" b="1" dirty="0" smtClean="0"/>
              <a:t>A été créé en 1879, à Leipzig,</a:t>
            </a:r>
          </a:p>
          <a:p>
            <a:pPr>
              <a:buNone/>
            </a:pPr>
            <a:r>
              <a:rPr lang="fr-FR" b="1" dirty="0" smtClean="0"/>
              <a:t>en Allemagne, par Wilhelm Wundt. Ce laboratoire était installé dans un vieil immeuble et ne contenait qu’un équipement rudimentaire.</a:t>
            </a:r>
          </a:p>
          <a:p>
            <a:endParaRPr lang="fr-FR" b="1" dirty="0" smtClean="0"/>
          </a:p>
          <a:p>
            <a:pPr>
              <a:buNone/>
            </a:pPr>
            <a:endParaRPr lang="fr-FR" b="1" dirty="0" smtClean="0"/>
          </a:p>
          <a:p>
            <a:endParaRPr lang="fr-FR" dirty="0"/>
          </a:p>
        </p:txBody>
      </p:sp>
      <p:sp>
        <p:nvSpPr>
          <p:cNvPr id="3" name="Titre 2"/>
          <p:cNvSpPr>
            <a:spLocks noGrp="1"/>
          </p:cNvSpPr>
          <p:nvPr>
            <p:ph type="title"/>
          </p:nvPr>
        </p:nvSpPr>
        <p:spPr/>
        <p:txBody>
          <a:bodyPr>
            <a:normAutofit fontScale="90000"/>
          </a:bodyPr>
          <a:lstStyle/>
          <a:p>
            <a:r>
              <a:rPr lang="fr-FR" dirty="0" smtClean="0"/>
              <a:t>Le premier laboratoire de psychologie </a:t>
            </a:r>
            <a:endParaRPr lang="fr-FR" dirty="0"/>
          </a:p>
        </p:txBody>
      </p:sp>
      <p:pic>
        <p:nvPicPr>
          <p:cNvPr id="2051" name="Picture 3"/>
          <p:cNvPicPr>
            <a:picLocks noChangeAspect="1" noChangeArrowheads="1"/>
          </p:cNvPicPr>
          <p:nvPr/>
        </p:nvPicPr>
        <p:blipFill>
          <a:blip r:embed="rId2"/>
          <a:srcRect/>
          <a:stretch>
            <a:fillRect/>
          </a:stretch>
        </p:blipFill>
        <p:spPr bwMode="auto">
          <a:xfrm>
            <a:off x="4572000" y="1285860"/>
            <a:ext cx="4214842" cy="521497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52400"/>
            <a:ext cx="2614602" cy="1219200"/>
          </a:xfrm>
        </p:spPr>
        <p:txBody>
          <a:bodyPr>
            <a:normAutofit fontScale="90000"/>
          </a:bodyPr>
          <a:lstStyle/>
          <a:p>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sz="2700" b="1" dirty="0" smtClean="0"/>
              <a:t/>
            </a:r>
            <a:br>
              <a:rPr lang="fr-FR" sz="2700" b="1" dirty="0" smtClean="0"/>
            </a:br>
            <a:r>
              <a:rPr lang="fr-FR" b="1" dirty="0" smtClean="0"/>
              <a:t/>
            </a:r>
            <a:br>
              <a:rPr lang="fr-FR" b="1" dirty="0" smtClean="0"/>
            </a:b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5572132" y="642918"/>
            <a:ext cx="3182815" cy="4572000"/>
          </a:xfrm>
          <a:prstGeom prst="rect">
            <a:avLst/>
          </a:prstGeom>
          <a:noFill/>
          <a:ln w="9525">
            <a:noFill/>
            <a:miter lim="800000"/>
            <a:headEnd/>
            <a:tailEnd/>
          </a:ln>
          <a:effectLst/>
        </p:spPr>
      </p:pic>
      <p:sp>
        <p:nvSpPr>
          <p:cNvPr id="5" name="Rectangle 4"/>
          <p:cNvSpPr/>
          <p:nvPr/>
        </p:nvSpPr>
        <p:spPr>
          <a:xfrm>
            <a:off x="357158" y="928670"/>
            <a:ext cx="4643470" cy="4524315"/>
          </a:xfrm>
          <a:prstGeom prst="rect">
            <a:avLst/>
          </a:prstGeom>
        </p:spPr>
        <p:txBody>
          <a:bodyPr wrap="square">
            <a:spAutoFit/>
          </a:bodyPr>
          <a:lstStyle/>
          <a:p>
            <a:r>
              <a:rPr lang="fr-FR" sz="3200" b="1" dirty="0" smtClean="0"/>
              <a:t>Wundt demandait par exemple à ses sujets d’écouter un les battements d’un métronome, et de dire si ce qu’ils ressentaient était agréable ou désagréable, excitant ou relaxant </a:t>
            </a:r>
            <a:endParaRPr lang="fr-FR"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928670"/>
            <a:ext cx="8229600" cy="5167330"/>
          </a:xfrm>
        </p:spPr>
        <p:txBody>
          <a:bodyPr>
            <a:normAutofit fontScale="85000" lnSpcReduction="20000"/>
          </a:bodyPr>
          <a:lstStyle/>
          <a:p>
            <a:r>
              <a:rPr lang="fr-FR" b="1" dirty="0" smtClean="0"/>
              <a:t>Au début du 19ème siècle la situation est la suivante : - d’un côté les philosophes qui prétendent qu’une science du psychisme est possible mais dont les discours restent abstraits et formels sans conséquences pratiques, ni possibilités de découvertes authentiques.  - d’un autre côté les scientifiques, qui grâce à la méthode expérimentale édifient spectaculairement la physique et la biologie et dont les découvertes intéressent directement la psychologie :  - la distinction des nerfs sensoriels et moteurs par Bell et </a:t>
            </a:r>
            <a:r>
              <a:rPr lang="fr-FR" b="1" dirty="0" err="1" smtClean="0"/>
              <a:t>Magendi</a:t>
            </a:r>
            <a:r>
              <a:rPr lang="fr-FR" b="1" dirty="0" smtClean="0"/>
              <a:t> entre 1811 et 1822  - l’énonciation de la loi de l’énergie spécifique des nerfs c’est à dire « un nerf n’engendre jamais qu’une seule sorte de sensation » par Müller en 1838  </a:t>
            </a:r>
          </a:p>
          <a:p>
            <a:r>
              <a:rPr lang="fr-FR" b="1" dirty="0" smtClean="0"/>
              <a:t> C’est donc naturellement que le désir de faire de la psychologie s’est traduit dans la pratique par l’application de la méthode expérimentale à l’étude du psychisme et de son élément.</a:t>
            </a:r>
          </a:p>
          <a:p>
            <a:endParaRPr lang="fr-FR" dirty="0"/>
          </a:p>
        </p:txBody>
      </p:sp>
      <p:sp>
        <p:nvSpPr>
          <p:cNvPr id="3" name="Titre 2"/>
          <p:cNvSpPr>
            <a:spLocks noGrp="1"/>
          </p:cNvSpPr>
          <p:nvPr>
            <p:ph type="title"/>
          </p:nvPr>
        </p:nvSpPr>
        <p:spPr/>
        <p:txBody>
          <a:bodyPr>
            <a:normAutofit/>
          </a:bodyPr>
          <a:lstStyle/>
          <a:p>
            <a:r>
              <a:rPr lang="fr-FR" sz="3100" b="1" dirty="0" smtClean="0"/>
              <a:t>PSYCHOLOGIE, SCIENCE DU PSYCHISME</a:t>
            </a:r>
            <a:r>
              <a:rPr lang="fr-FR" dirty="0" smtClean="0"/>
              <a:t/>
            </a:r>
            <a:br>
              <a:rPr lang="fr-FR" dirty="0" smtClean="0"/>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4290"/>
            <a:ext cx="8229600" cy="5881710"/>
          </a:xfrm>
        </p:spPr>
        <p:txBody>
          <a:bodyPr/>
          <a:lstStyle/>
          <a:p>
            <a:pPr>
              <a:buNone/>
            </a:pPr>
            <a:r>
              <a:rPr lang="fr-FR" b="1" dirty="0" smtClean="0"/>
              <a:t>Le  contenu de la matière :</a:t>
            </a:r>
            <a:endParaRPr lang="fr-FR" dirty="0" smtClean="0"/>
          </a:p>
          <a:p>
            <a:pPr>
              <a:buNone/>
            </a:pPr>
            <a:r>
              <a:rPr lang="fr-FR" b="1" dirty="0" smtClean="0"/>
              <a:t>Chapitre1</a:t>
            </a:r>
            <a:r>
              <a:rPr lang="fr-FR" dirty="0" smtClean="0"/>
              <a:t> : définition de la psychologie </a:t>
            </a:r>
          </a:p>
          <a:p>
            <a:pPr marL="514350" lvl="0" indent="-514350">
              <a:buFont typeface="Wingdings" pitchFamily="2" charset="2"/>
              <a:buChar char="Ø"/>
            </a:pPr>
            <a:r>
              <a:rPr lang="fr-FR" dirty="0" smtClean="0"/>
              <a:t>Définir le mot psychologie</a:t>
            </a:r>
          </a:p>
          <a:p>
            <a:pPr marL="514350" lvl="0" indent="-514350">
              <a:buFont typeface="Wingdings" pitchFamily="2" charset="2"/>
              <a:buChar char="Ø"/>
            </a:pPr>
            <a:r>
              <a:rPr lang="fr-FR" dirty="0" smtClean="0"/>
              <a:t>Les objectifs de la psychologie </a:t>
            </a:r>
          </a:p>
          <a:p>
            <a:pPr lvl="0">
              <a:buNone/>
            </a:pPr>
            <a:r>
              <a:rPr lang="fr-FR" dirty="0" smtClean="0"/>
              <a:t> </a:t>
            </a:r>
          </a:p>
          <a:p>
            <a:pPr>
              <a:buNone/>
            </a:pPr>
            <a:r>
              <a:rPr lang="fr-FR" b="1" dirty="0" smtClean="0"/>
              <a:t>Chapitre 2</a:t>
            </a:r>
            <a:r>
              <a:rPr lang="fr-FR" dirty="0" smtClean="0"/>
              <a:t> : l’histoire de la psychologie </a:t>
            </a:r>
          </a:p>
          <a:p>
            <a:pPr lvl="0">
              <a:buFont typeface="Wingdings" pitchFamily="2" charset="2"/>
              <a:buChar char="Ø"/>
            </a:pPr>
            <a:r>
              <a:rPr lang="fr-FR" dirty="0" smtClean="0"/>
              <a:t>La  période scientifique </a:t>
            </a:r>
          </a:p>
          <a:p>
            <a:pPr lvl="0">
              <a:buFont typeface="Wingdings" pitchFamily="2" charset="2"/>
              <a:buChar char="Ø"/>
            </a:pPr>
            <a:r>
              <a:rPr lang="fr-FR" dirty="0" smtClean="0"/>
              <a:t>La période préscientifique</a:t>
            </a:r>
          </a:p>
          <a:p>
            <a:pPr lvl="0">
              <a:buNone/>
            </a:pPr>
            <a:r>
              <a:rPr lang="fr-FR" dirty="0" smtClean="0"/>
              <a:t> </a:t>
            </a:r>
          </a:p>
          <a:p>
            <a:pPr>
              <a:buNone/>
            </a:pPr>
            <a:r>
              <a:rPr lang="fr-FR" b="1" dirty="0" smtClean="0"/>
              <a:t>Chapitre 3</a:t>
            </a:r>
            <a:r>
              <a:rPr lang="fr-FR" dirty="0" smtClean="0"/>
              <a:t> : méthodes de recherche en psychologie </a:t>
            </a:r>
          </a:p>
          <a:p>
            <a:pPr lvl="0">
              <a:buFont typeface="Wingdings" pitchFamily="2" charset="2"/>
              <a:buChar char="Ø"/>
            </a:pPr>
            <a:r>
              <a:rPr lang="fr-FR" dirty="0" smtClean="0"/>
              <a:t>Méthode corrélationnelle </a:t>
            </a:r>
          </a:p>
          <a:p>
            <a:pPr lvl="0">
              <a:buFont typeface="Wingdings" pitchFamily="2" charset="2"/>
              <a:buChar char="Ø"/>
            </a:pPr>
            <a:r>
              <a:rPr lang="fr-FR" dirty="0" smtClean="0"/>
              <a:t>Méthode  expérimentale</a:t>
            </a:r>
          </a:p>
          <a:p>
            <a:pPr lvl="0">
              <a:buFont typeface="Wingdings" pitchFamily="2" charset="2"/>
              <a:buChar char="Ø"/>
            </a:pPr>
            <a:endParaRPr lang="fr-FR" dirty="0" smtClean="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lgn="ctr"/>
            <a:r>
              <a:rPr lang="fr-FR" sz="2800" b="1" dirty="0" smtClean="0"/>
              <a:t>Le début du 20ème siècle va rompre brutalement avec le dualisme implicite de la psychologie définie comme science du psychisme c’est à dire comme science des faits de conscience. Cette rupture a été qualifiée de révolutionnaire.  C’est un article de Watson qui marqua le déclenchement de cette « révolution » en constatant l’impossibilité d’établir une psychologie qui serait la science des faits de conscience et proclame que « seul le comportement observable peut constituer un objet scientifique ».</a:t>
            </a:r>
          </a:p>
          <a:p>
            <a:endParaRPr lang="fr-FR" dirty="0"/>
          </a:p>
        </p:txBody>
      </p:sp>
      <p:sp>
        <p:nvSpPr>
          <p:cNvPr id="3" name="Titre 2"/>
          <p:cNvSpPr>
            <a:spLocks noGrp="1"/>
          </p:cNvSpPr>
          <p:nvPr>
            <p:ph type="title"/>
          </p:nvPr>
        </p:nvSpPr>
        <p:spPr/>
        <p:txBody>
          <a:bodyPr>
            <a:normAutofit/>
          </a:bodyPr>
          <a:lstStyle/>
          <a:p>
            <a:r>
              <a:rPr lang="fr-FR" sz="2700" b="1" dirty="0" smtClean="0"/>
              <a:t>LA PSYCHOLOGIE : SCIENCE DU COMPORTEMENT</a:t>
            </a:r>
            <a:r>
              <a:rPr lang="fr-FR" dirty="0" smtClean="0"/>
              <a:t/>
            </a:r>
            <a:br>
              <a:rPr lang="fr-FR" dirty="0" smtClean="0"/>
            </a:b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524000"/>
            <a:ext cx="8229600" cy="5119710"/>
          </a:xfrm>
        </p:spPr>
        <p:txBody>
          <a:bodyPr/>
          <a:lstStyle/>
          <a:p>
            <a:r>
              <a:rPr lang="fr-FR" dirty="0" smtClean="0"/>
              <a:t>Cette psychologie est appelée « S-R-Ψ » (Stimulus Réponse Ψ). Chaque comportement est déclenché par un stimulus. Il va donner une réponse donnée.</a:t>
            </a:r>
          </a:p>
          <a:p>
            <a:r>
              <a:rPr lang="fr-FR" dirty="0" smtClean="0"/>
              <a:t>Selon cette psychologie, les principes explicatives de type mentaliste tels que conscience, pensées, sentiments, </a:t>
            </a:r>
            <a:r>
              <a:rPr lang="fr-FR" dirty="0" err="1" smtClean="0"/>
              <a:t>etc</a:t>
            </a:r>
            <a:r>
              <a:rPr lang="fr-FR" dirty="0" smtClean="0"/>
              <a:t> n’existent pas. Le seul matériel accessible au psychologue est constitué par les « réponses » de l’organisme en situation. Ce schéma a été expliqué dans le manifeste « Behaviorisme » en 1913. </a:t>
            </a:r>
          </a:p>
        </p:txBody>
      </p:sp>
      <p:sp>
        <p:nvSpPr>
          <p:cNvPr id="3" name="Titre 2"/>
          <p:cNvSpPr>
            <a:spLocks noGrp="1"/>
          </p:cNvSpPr>
          <p:nvPr>
            <p:ph type="title"/>
          </p:nvPr>
        </p:nvSpPr>
        <p:spPr/>
        <p:txBody>
          <a:bodyPr>
            <a:normAutofit fontScale="90000"/>
          </a:bodyPr>
          <a:lstStyle/>
          <a:p>
            <a:r>
              <a:rPr lang="fr-FR" sz="4400" b="1" dirty="0" smtClean="0"/>
              <a:t>LA PSYCHOLOGIE : SCIENCE DU COMPORTEMENT</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524000"/>
            <a:ext cx="8686800" cy="4572000"/>
          </a:xfrm>
        </p:spPr>
        <p:txBody>
          <a:bodyPr/>
          <a:lstStyle/>
          <a:p>
            <a:pPr lvl="0">
              <a:buNone/>
            </a:pPr>
            <a:r>
              <a:rPr lang="fr-FR" dirty="0" smtClean="0"/>
              <a:t> Méthode corrélationnelle</a:t>
            </a:r>
          </a:p>
          <a:p>
            <a:pPr lvl="0">
              <a:buNone/>
            </a:pPr>
            <a:r>
              <a:rPr lang="fr-FR" dirty="0" smtClean="0"/>
              <a:t>   Il s’agit d’un procédé statistique qui permet d’évaluer la force de la relation existant entre 2 variables. Cette mesure de la relation entre 2 variables est ce qu’on appelle la corrélation</a:t>
            </a:r>
          </a:p>
          <a:p>
            <a:pPr lvl="0">
              <a:buNone/>
            </a:pPr>
            <a:endParaRPr lang="fr-FR" dirty="0" smtClean="0"/>
          </a:p>
          <a:p>
            <a:pPr lvl="0">
              <a:buNone/>
            </a:pPr>
            <a:r>
              <a:rPr lang="fr-FR" dirty="0" smtClean="0"/>
              <a:t> </a:t>
            </a:r>
          </a:p>
          <a:p>
            <a:pPr lvl="0">
              <a:buNone/>
            </a:pPr>
            <a:endParaRPr lang="fr-FR" dirty="0" smtClean="0"/>
          </a:p>
          <a:p>
            <a:endParaRPr lang="fr-FR" dirty="0"/>
          </a:p>
        </p:txBody>
      </p:sp>
      <p:sp>
        <p:nvSpPr>
          <p:cNvPr id="3" name="Titre 2"/>
          <p:cNvSpPr>
            <a:spLocks noGrp="1"/>
          </p:cNvSpPr>
          <p:nvPr>
            <p:ph type="title"/>
          </p:nvPr>
        </p:nvSpPr>
        <p:spPr/>
        <p:txBody>
          <a:bodyPr>
            <a:normAutofit fontScale="90000"/>
          </a:bodyPr>
          <a:lstStyle/>
          <a:p>
            <a:r>
              <a:rPr lang="fr-FR" dirty="0" smtClean="0"/>
              <a:t>Méthodes de recherche en psychologie</a:t>
            </a:r>
            <a:endParaRPr lang="fr-FR" dirty="0"/>
          </a:p>
        </p:txBody>
      </p:sp>
      <p:sp>
        <p:nvSpPr>
          <p:cNvPr id="4" name="Rectangle 3"/>
          <p:cNvSpPr/>
          <p:nvPr/>
        </p:nvSpPr>
        <p:spPr>
          <a:xfrm>
            <a:off x="1" y="2967335"/>
            <a:ext cx="8858280" cy="3477875"/>
          </a:xfrm>
          <a:prstGeom prst="rect">
            <a:avLst/>
          </a:prstGeom>
          <a:noFill/>
        </p:spPr>
        <p:txBody>
          <a:bodyPr wrap="square" lIns="91440" tIns="45720" rIns="91440" bIns="45720">
            <a:spAutoFit/>
          </a:bodyPr>
          <a:lstStyle/>
          <a:p>
            <a:pPr algn="ctr"/>
            <a:endParaRPr lang="fr-F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 corrélation établit le degré de covariance entre 2 ou plusieurs phénomènes (variables)  </a:t>
            </a:r>
            <a:endParaRPr lang="fr-F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571480"/>
            <a:ext cx="8229600" cy="5524520"/>
          </a:xfrm>
        </p:spPr>
        <p:txBody>
          <a:bodyPr/>
          <a:lstStyle/>
          <a:p>
            <a:r>
              <a:rPr lang="fr-FR" dirty="0" smtClean="0"/>
              <a:t>EXEMPLE: Les gens minces vivent plus longtemps</a:t>
            </a:r>
          </a:p>
          <a:p>
            <a:pPr>
              <a:buNone/>
            </a:pPr>
            <a:endParaRPr lang="fr-FR" dirty="0"/>
          </a:p>
        </p:txBody>
      </p:sp>
      <p:sp>
        <p:nvSpPr>
          <p:cNvPr id="3" name="Titre 2"/>
          <p:cNvSpPr>
            <a:spLocks noGrp="1"/>
          </p:cNvSpPr>
          <p:nvPr>
            <p:ph type="title"/>
          </p:nvPr>
        </p:nvSpPr>
        <p:spPr>
          <a:xfrm>
            <a:off x="457200" y="152400"/>
            <a:ext cx="8229600" cy="3562352"/>
          </a:xfrm>
        </p:spPr>
        <p:txBody>
          <a:bodyPr>
            <a:noAutofit/>
          </a:bodyPr>
          <a:lstStyle/>
          <a:p>
            <a:pPr lvl="0" algn="ctr"/>
            <a:r>
              <a:rPr lang="fr-FR" sz="3600" dirty="0" smtClean="0"/>
              <a:t/>
            </a:r>
            <a:br>
              <a:rPr lang="fr-FR" sz="3600" dirty="0" smtClean="0"/>
            </a:br>
            <a:r>
              <a:rPr lang="fr-FR" sz="4400" dirty="0" smtClean="0"/>
              <a:t/>
            </a:r>
            <a:br>
              <a:rPr lang="fr-FR" sz="4400" dirty="0" smtClean="0"/>
            </a:br>
            <a:r>
              <a:rPr lang="fr-FR" sz="4400" dirty="0" smtClean="0"/>
              <a:t/>
            </a:r>
            <a:br>
              <a:rPr lang="fr-FR" sz="4400" dirty="0" smtClean="0"/>
            </a:br>
            <a:r>
              <a:rPr lang="fr-FR" sz="4400" dirty="0" smtClean="0"/>
              <a:t/>
            </a:r>
            <a:br>
              <a:rPr lang="fr-FR" sz="4400" dirty="0" smtClean="0"/>
            </a:br>
            <a:r>
              <a:rPr lang="fr-FR" sz="4400" dirty="0" smtClean="0"/>
              <a:t/>
            </a:r>
            <a:br>
              <a:rPr lang="fr-FR" sz="4400" dirty="0" smtClean="0"/>
            </a:br>
            <a:r>
              <a:rPr lang="fr-FR" sz="3600" b="1" dirty="0" smtClean="0"/>
              <a:t>Si au cours de la recherche , des chercheurs </a:t>
            </a:r>
            <a:r>
              <a:rPr lang="fr-FR" sz="3600" b="1" dirty="0" smtClean="0"/>
              <a:t> ont  </a:t>
            </a:r>
            <a:r>
              <a:rPr lang="fr-FR" sz="3600" b="1" dirty="0" smtClean="0"/>
              <a:t>établi une relation entre le poids et la durée de vie, on peut effectivement parler de corrélation</a:t>
            </a:r>
            <a:endParaRPr lang="fr-FR"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lgn="ctr"/>
            <a:r>
              <a:rPr lang="fr-FR" sz="3600" b="1" dirty="0" smtClean="0"/>
              <a:t>C’est une méthode qui permet de démontrer des relations de cause à effet entre les phénomènes à l’étude</a:t>
            </a:r>
          </a:p>
          <a:p>
            <a:pPr algn="ctr"/>
            <a:r>
              <a:rPr lang="fr-FR" sz="3600" b="1" dirty="0" smtClean="0"/>
              <a:t>L’expérimentation est la seule méthode de recherche qui permette d’établir des relations de cause à effet entre les variables à l’étude</a:t>
            </a:r>
            <a:endParaRPr lang="fr-FR" sz="3600" b="1" dirty="0"/>
          </a:p>
        </p:txBody>
      </p:sp>
      <p:sp>
        <p:nvSpPr>
          <p:cNvPr id="3" name="Titre 2"/>
          <p:cNvSpPr>
            <a:spLocks noGrp="1"/>
          </p:cNvSpPr>
          <p:nvPr>
            <p:ph type="title"/>
          </p:nvPr>
        </p:nvSpPr>
        <p:spPr/>
        <p:txBody>
          <a:bodyPr>
            <a:normAutofit fontScale="90000"/>
          </a:bodyPr>
          <a:lstStyle/>
          <a:p>
            <a:pPr lvl="0"/>
            <a:r>
              <a:rPr lang="fr-FR" b="1" dirty="0" smtClean="0"/>
              <a:t>Méthode  expérimentale</a:t>
            </a:r>
            <a:r>
              <a:rPr lang="fr-FR" dirty="0" smtClean="0"/>
              <a:t/>
            </a:r>
            <a:br>
              <a:rPr lang="fr-FR" dirty="0" smtClean="0"/>
            </a:b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Champs de la recherche</a:t>
            </a:r>
          </a:p>
          <a:p>
            <a:pPr lvl="0">
              <a:buNone/>
            </a:pPr>
            <a:r>
              <a:rPr lang="fr-FR" b="1" dirty="0" smtClean="0"/>
              <a:t>Psychologie du développement </a:t>
            </a:r>
          </a:p>
          <a:p>
            <a:pPr lvl="0" algn="ctr">
              <a:buNone/>
            </a:pPr>
            <a:r>
              <a:rPr lang="fr-FR" sz="4000" b="1" dirty="0" smtClean="0">
                <a:latin typeface="Times New Roman"/>
                <a:cs typeface="Times New Roman"/>
              </a:rPr>
              <a:t>Étudie comment se développent les êtres humains au cours de leur vie, des points de vue moral, social, émotionnel et cognitif</a:t>
            </a:r>
          </a:p>
          <a:p>
            <a:pPr lvl="0" algn="ctr">
              <a:buNone/>
            </a:pPr>
            <a:endParaRPr lang="fr-FR" b="1" dirty="0" smtClean="0"/>
          </a:p>
          <a:p>
            <a:pPr>
              <a:buNone/>
            </a:pPr>
            <a:endParaRPr lang="fr-FR" dirty="0"/>
          </a:p>
        </p:txBody>
      </p:sp>
      <p:sp>
        <p:nvSpPr>
          <p:cNvPr id="3" name="Titre 2"/>
          <p:cNvSpPr>
            <a:spLocks noGrp="1"/>
          </p:cNvSpPr>
          <p:nvPr>
            <p:ph type="title"/>
          </p:nvPr>
        </p:nvSpPr>
        <p:spPr/>
        <p:txBody>
          <a:bodyPr>
            <a:normAutofit fontScale="90000"/>
          </a:bodyPr>
          <a:lstStyle/>
          <a:p>
            <a:r>
              <a:rPr lang="fr-FR" b="1" dirty="0" smtClean="0"/>
              <a:t>Domaines et champs d’étude de la psychologie</a:t>
            </a:r>
            <a:endParaRPr lang="fr-F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b="1" dirty="0" smtClean="0"/>
              <a:t>Psychologie sociale </a:t>
            </a:r>
          </a:p>
          <a:p>
            <a:pPr lvl="0" algn="ctr">
              <a:buNone/>
            </a:pPr>
            <a:r>
              <a:rPr lang="fr-FR" sz="4000" b="1" dirty="0" smtClean="0"/>
              <a:t>S’intéresse aux interactions sociales, aux stéréotypes, aux préjugés, aux attitudes, aux comportements de groupe et aux agressions </a:t>
            </a:r>
          </a:p>
          <a:p>
            <a:endParaRPr lang="fr-FR" dirty="0"/>
          </a:p>
        </p:txBody>
      </p:sp>
      <p:sp>
        <p:nvSpPr>
          <p:cNvPr id="3" name="Titre 2"/>
          <p:cNvSpPr>
            <a:spLocks noGrp="1"/>
          </p:cNvSpPr>
          <p:nvPr>
            <p:ph type="title"/>
          </p:nvPr>
        </p:nvSpPr>
        <p:spPr/>
        <p:txBody>
          <a:bodyPr>
            <a:normAutofit fontScale="90000"/>
          </a:bodyPr>
          <a:lstStyle/>
          <a:p>
            <a:r>
              <a:rPr lang="fr-FR" b="1" dirty="0" smtClean="0"/>
              <a:t>Champs de la recherche</a:t>
            </a:r>
            <a:br>
              <a:rPr lang="fr-FR" b="1" dirty="0" smtClean="0"/>
            </a:b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lvl="0"/>
            <a:r>
              <a:rPr lang="fr-FR" b="1" dirty="0" smtClean="0"/>
              <a:t>Psychologie clinique </a:t>
            </a:r>
          </a:p>
          <a:p>
            <a:pPr algn="ctr">
              <a:buNone/>
            </a:pPr>
            <a:r>
              <a:rPr lang="zu-ZA" sz="2800" b="1" dirty="0" smtClean="0"/>
              <a:t>Un grand nombre de psychologues travaillent dans les hôpitaux, les cliniques et des cabinets privés, aidant les patients par différentes thérapies, désignées sous le terme général de psychothérapies. S’appuyant sur des tests et des entretiens, les psychologues classent leurs patients et leur appliquent des traitements qui ne relèvent pas uniquement de la thérapeutique médicamenteuse ou de la chirurgie.</a:t>
            </a:r>
            <a:endParaRPr lang="fr-FR" sz="2800" b="1" dirty="0" smtClean="0"/>
          </a:p>
          <a:p>
            <a:pPr lvl="0"/>
            <a:endParaRPr lang="fr-FR" b="1" dirty="0" smtClean="0"/>
          </a:p>
          <a:p>
            <a:endParaRPr lang="fr-FR" dirty="0"/>
          </a:p>
        </p:txBody>
      </p:sp>
      <p:sp>
        <p:nvSpPr>
          <p:cNvPr id="3" name="Titre 2"/>
          <p:cNvSpPr>
            <a:spLocks noGrp="1"/>
          </p:cNvSpPr>
          <p:nvPr>
            <p:ph type="title"/>
          </p:nvPr>
        </p:nvSpPr>
        <p:spPr/>
        <p:txBody>
          <a:bodyPr/>
          <a:lstStyle/>
          <a:p>
            <a:r>
              <a:rPr lang="fr-FR" b="1" dirty="0" smtClean="0"/>
              <a:t>Champs de la pratique </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Champs de la pratique</a:t>
            </a:r>
            <a:endParaRPr lang="fr-FR" dirty="0"/>
          </a:p>
        </p:txBody>
      </p:sp>
      <p:sp>
        <p:nvSpPr>
          <p:cNvPr id="4" name="Espace réservé du contenu 3"/>
          <p:cNvSpPr>
            <a:spLocks noGrp="1"/>
          </p:cNvSpPr>
          <p:nvPr>
            <p:ph idx="1"/>
          </p:nvPr>
        </p:nvSpPr>
        <p:spPr>
          <a:xfrm>
            <a:off x="457200" y="1524000"/>
            <a:ext cx="8229600" cy="5847755"/>
          </a:xfrm>
          <a:prstGeom prst="rect">
            <a:avLst/>
          </a:prstGeom>
        </p:spPr>
        <p:txBody>
          <a:bodyPr>
            <a:spAutoFit/>
          </a:bodyPr>
          <a:lstStyle/>
          <a:p>
            <a:pPr lvl="0">
              <a:buFont typeface="Wingdings" pitchFamily="2" charset="2"/>
              <a:buChar char="Ø"/>
            </a:pPr>
            <a:r>
              <a:rPr lang="fr-FR" b="1" dirty="0" smtClean="0"/>
              <a:t>Psychologie du travail </a:t>
            </a:r>
          </a:p>
          <a:p>
            <a:pPr algn="ctr">
              <a:buNone/>
            </a:pPr>
            <a:r>
              <a:rPr lang="zu-ZA" sz="2400" b="1" dirty="0" smtClean="0"/>
              <a:t>Dans les milieux professionnels, les psychologues remplissent plusieurs fonctions. Au sein des départements des ressources humaines, ils contribuent à l’embauche du personnel au moyen de tests et d’entretiens, à la conception des cours de formation, à l’évaluation des employés et au développement de bonnes relations et de bonnes communications au sein de l’entreprise. Certains psychologues font de la recherche pour les services marketing et publicitaires. D’autres contribuent à la conception de machines et de postes de travail en cherchant à optimiser leurs caractéristiques ergonomiques.</a:t>
            </a:r>
            <a:endParaRPr lang="fr-FR" sz="2400" b="1" dirty="0" smtClean="0"/>
          </a:p>
          <a:p>
            <a:pPr lvl="0">
              <a:buNone/>
            </a:pPr>
            <a:endParaRPr lang="fr-FR"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Psychologie de l’éducation / scolaire</a:t>
            </a:r>
          </a:p>
          <a:p>
            <a:pPr algn="ctr">
              <a:buNone/>
            </a:pPr>
            <a:r>
              <a:rPr lang="zu-ZA" sz="3200" b="1" dirty="0" smtClean="0"/>
              <a:t>Les psychologues de l’éducation s’occupent des processus d’éducation et d’apprentissage. Ainsi peuvent-ils, par exemple, concevoir de nouvelles méthodes d’enseignement de la lecture ou des mathématiques afin d’améliorer l’efficacité de l’enseignement dans les classes.</a:t>
            </a:r>
            <a:endParaRPr lang="fr-FR" sz="3200" b="1" dirty="0" smtClean="0"/>
          </a:p>
          <a:p>
            <a:pPr>
              <a:buNone/>
            </a:pPr>
            <a:endParaRPr lang="fr-FR" dirty="0"/>
          </a:p>
        </p:txBody>
      </p:sp>
      <p:sp>
        <p:nvSpPr>
          <p:cNvPr id="3" name="Titre 2"/>
          <p:cNvSpPr>
            <a:spLocks noGrp="1"/>
          </p:cNvSpPr>
          <p:nvPr>
            <p:ph type="title"/>
          </p:nvPr>
        </p:nvSpPr>
        <p:spPr/>
        <p:txBody>
          <a:bodyPr/>
          <a:lstStyle/>
          <a:p>
            <a:r>
              <a:rPr lang="fr-FR" b="1" dirty="0" smtClean="0"/>
              <a:t>Champs de la pratique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2852"/>
            <a:ext cx="8229600" cy="5953148"/>
          </a:xfrm>
        </p:spPr>
        <p:txBody>
          <a:bodyPr>
            <a:normAutofit lnSpcReduction="10000"/>
          </a:bodyPr>
          <a:lstStyle/>
          <a:p>
            <a:pPr>
              <a:buNone/>
            </a:pPr>
            <a:endParaRPr lang="fr-FR" b="1" dirty="0" smtClean="0"/>
          </a:p>
          <a:p>
            <a:pPr>
              <a:buNone/>
            </a:pPr>
            <a:r>
              <a:rPr lang="fr-FR" b="1" dirty="0" smtClean="0"/>
              <a:t>Chapitre 4</a:t>
            </a:r>
            <a:r>
              <a:rPr lang="fr-FR" dirty="0" smtClean="0"/>
              <a:t> : Domaines et champs d’étude de la psychologie </a:t>
            </a:r>
          </a:p>
          <a:p>
            <a:pPr lvl="0">
              <a:buNone/>
            </a:pPr>
            <a:endParaRPr lang="fr-FR" b="1" dirty="0" smtClean="0"/>
          </a:p>
          <a:p>
            <a:pPr lvl="0">
              <a:buNone/>
            </a:pPr>
            <a:r>
              <a:rPr lang="fr-FR" b="1" dirty="0" smtClean="0"/>
              <a:t>Champs de la recherche :</a:t>
            </a:r>
          </a:p>
          <a:p>
            <a:pPr lvl="0">
              <a:buFont typeface="Wingdings" pitchFamily="2" charset="2"/>
              <a:buChar char="Ø"/>
            </a:pPr>
            <a:r>
              <a:rPr lang="fr-FR" dirty="0" smtClean="0"/>
              <a:t>Psychologie du développement </a:t>
            </a:r>
          </a:p>
          <a:p>
            <a:pPr lvl="0">
              <a:buFont typeface="Wingdings" pitchFamily="2" charset="2"/>
              <a:buChar char="Ø"/>
            </a:pPr>
            <a:r>
              <a:rPr lang="fr-FR" dirty="0" smtClean="0"/>
              <a:t>Psychologie expérimentale </a:t>
            </a:r>
          </a:p>
          <a:p>
            <a:pPr lvl="0">
              <a:buFont typeface="Wingdings" pitchFamily="2" charset="2"/>
              <a:buChar char="Ø"/>
            </a:pPr>
            <a:r>
              <a:rPr lang="fr-FR" dirty="0" smtClean="0"/>
              <a:t>Psychologie sociale </a:t>
            </a:r>
          </a:p>
          <a:p>
            <a:pPr lvl="0">
              <a:buNone/>
            </a:pPr>
            <a:endParaRPr lang="fr-FR" b="1" dirty="0" smtClean="0"/>
          </a:p>
          <a:p>
            <a:pPr lvl="0">
              <a:buNone/>
            </a:pPr>
            <a:r>
              <a:rPr lang="fr-FR" b="1" dirty="0" smtClean="0"/>
              <a:t>Champs de la pratique :</a:t>
            </a:r>
          </a:p>
          <a:p>
            <a:pPr lvl="0">
              <a:buFont typeface="Wingdings" pitchFamily="2" charset="2"/>
              <a:buChar char="Ø"/>
            </a:pPr>
            <a:r>
              <a:rPr lang="fr-FR" dirty="0" smtClean="0"/>
              <a:t>Psychologie clinique </a:t>
            </a:r>
          </a:p>
          <a:p>
            <a:pPr lvl="0">
              <a:buFont typeface="Wingdings" pitchFamily="2" charset="2"/>
              <a:buChar char="Ø"/>
            </a:pPr>
            <a:r>
              <a:rPr lang="fr-FR" dirty="0" smtClean="0"/>
              <a:t>Psychologie du travail </a:t>
            </a:r>
          </a:p>
          <a:p>
            <a:pPr lvl="0">
              <a:buFont typeface="Wingdings" pitchFamily="2" charset="2"/>
              <a:buChar char="Ø"/>
            </a:pPr>
            <a:r>
              <a:rPr lang="fr-FR" dirty="0" smtClean="0"/>
              <a:t> Psychologie de l’éducation / scolaire </a:t>
            </a:r>
          </a:p>
          <a:p>
            <a:pPr>
              <a:buNone/>
            </a:pP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Psychanalyse</a:t>
            </a:r>
          </a:p>
          <a:p>
            <a:pPr>
              <a:buNone/>
            </a:pPr>
            <a:r>
              <a:rPr lang="fr-FR" dirty="0" smtClean="0"/>
              <a:t>Au début du siècle dernier, Freud, inspiré par son travail avec ses patients, élabore sa théorie psychanalytique</a:t>
            </a:r>
            <a:r>
              <a:rPr lang="fr-FR" dirty="0" smtClean="0"/>
              <a:t>.</a:t>
            </a:r>
          </a:p>
          <a:p>
            <a:pPr>
              <a:buNone/>
            </a:pPr>
            <a:r>
              <a:rPr lang="fr-FR" dirty="0" smtClean="0"/>
              <a:t>La théorie psychanalytique  fait ressortir l’importance des expériences  vécues dans l’enfance  et des pensées refoulées  auxquelles  nous n’avons pas accès facilement, ainsi que celle des conflits entre les forces conscientes et les forces inconscientes, parce que tous ces éléments influencent nos pensées et nos comportements.  </a:t>
            </a:r>
            <a:endParaRPr lang="fr-FR" dirty="0" smtClean="0"/>
          </a:p>
          <a:p>
            <a:pPr>
              <a:buNone/>
            </a:pPr>
            <a:endParaRPr lang="fr-FR" dirty="0" smtClean="0"/>
          </a:p>
          <a:p>
            <a:pPr>
              <a:buNone/>
            </a:pPr>
            <a:endParaRPr lang="fr-FR" dirty="0"/>
          </a:p>
        </p:txBody>
      </p:sp>
      <p:sp>
        <p:nvSpPr>
          <p:cNvPr id="3" name="Titre 2"/>
          <p:cNvSpPr>
            <a:spLocks noGrp="1"/>
          </p:cNvSpPr>
          <p:nvPr>
            <p:ph type="title"/>
          </p:nvPr>
        </p:nvSpPr>
        <p:spPr/>
        <p:txBody>
          <a:bodyPr/>
          <a:lstStyle/>
          <a:p>
            <a:r>
              <a:rPr lang="fr-FR" sz="4400" b="1" dirty="0" smtClean="0"/>
              <a:t>les écoles de la psychologie</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Font typeface="Wingdings" pitchFamily="2" charset="2"/>
              <a:buChar char="Ø"/>
            </a:pPr>
            <a:r>
              <a:rPr lang="fr-FR" dirty="0" smtClean="0"/>
              <a:t> </a:t>
            </a:r>
            <a:r>
              <a:rPr lang="fr-FR" b="1" dirty="0" smtClean="0"/>
              <a:t>Les pensées conscientes </a:t>
            </a:r>
            <a:r>
              <a:rPr lang="fr-FR" dirty="0" smtClean="0"/>
              <a:t>sont les souhaits, les désirs ou les pensées dont nous sommes conscients.</a:t>
            </a:r>
          </a:p>
          <a:p>
            <a:pPr>
              <a:buFont typeface="Wingdings" pitchFamily="2" charset="2"/>
              <a:buChar char="Ø"/>
            </a:pPr>
            <a:r>
              <a:rPr lang="fr-FR" b="1" dirty="0" smtClean="0"/>
              <a:t>Les forces inconscientes</a:t>
            </a:r>
            <a:r>
              <a:rPr lang="fr-FR" dirty="0" smtClean="0"/>
              <a:t> sont les souhaits, les pensées ou les désirs traumatisants qui ont été refoulés et auxquels nous n’avons pas accès facilement.</a:t>
            </a:r>
          </a:p>
          <a:p>
            <a:pPr>
              <a:buFont typeface="Wingdings" pitchFamily="2" charset="2"/>
              <a:buChar char="Ø"/>
            </a:pPr>
            <a:r>
              <a:rPr lang="fr-FR" dirty="0" smtClean="0"/>
              <a:t>Selon Freud, une grande partie de nos comportements sont guidés ou motivés par ces forces inconscientes</a:t>
            </a:r>
          </a:p>
          <a:p>
            <a:pPr>
              <a:buFont typeface="Wingdings" pitchFamily="2" charset="2"/>
              <a:buChar char="Ø"/>
            </a:pPr>
            <a:r>
              <a:rPr lang="fr-FR" dirty="0" smtClean="0"/>
              <a:t>Freud a conçu 3 méthodes pour accéder aux processus inconscients: </a:t>
            </a:r>
            <a:r>
              <a:rPr lang="fr-FR" b="1" dirty="0" smtClean="0"/>
              <a:t>la libre association, l’interprétation des rêves et l’interprétation des lapsus. </a:t>
            </a:r>
            <a:r>
              <a:rPr lang="fr-FR" dirty="0" smtClean="0"/>
              <a:t> </a:t>
            </a:r>
            <a:endParaRPr lang="fr-FR" b="1" dirty="0"/>
          </a:p>
        </p:txBody>
      </p:sp>
      <p:sp>
        <p:nvSpPr>
          <p:cNvPr id="3" name="Titre 2"/>
          <p:cNvSpPr>
            <a:spLocks noGrp="1"/>
          </p:cNvSpPr>
          <p:nvPr>
            <p:ph type="title"/>
          </p:nvPr>
        </p:nvSpPr>
        <p:spPr>
          <a:xfrm>
            <a:off x="142844" y="0"/>
            <a:ext cx="8543956" cy="1142984"/>
          </a:xfrm>
        </p:spPr>
        <p:txBody>
          <a:bodyPr>
            <a:normAutofit fontScale="90000"/>
          </a:bodyPr>
          <a:lstStyle/>
          <a:p>
            <a:r>
              <a:rPr lang="fr-FR" sz="3600" dirty="0" smtClean="0"/>
              <a:t/>
            </a:r>
            <a:br>
              <a:rPr lang="fr-FR" sz="3600" dirty="0" smtClean="0"/>
            </a:br>
            <a:r>
              <a:rPr lang="fr-FR" sz="3600" dirty="0" smtClean="0"/>
              <a:t/>
            </a:r>
            <a:br>
              <a:rPr lang="fr-FR" sz="3600" dirty="0" smtClean="0"/>
            </a:br>
            <a:r>
              <a:rPr lang="fr-FR" sz="3600" b="1" dirty="0" smtClean="0"/>
              <a:t>La </a:t>
            </a:r>
            <a:r>
              <a:rPr lang="fr-FR" sz="3600" b="1" dirty="0" smtClean="0"/>
              <a:t>Psychanalyse</a:t>
            </a:r>
            <a:r>
              <a:rPr lang="fr-FR" dirty="0" smtClean="0"/>
              <a:t/>
            </a:r>
            <a:br>
              <a:rPr lang="fr-FR" dirty="0" smtClean="0"/>
            </a:b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a:buFont typeface="Wingdings" pitchFamily="2" charset="2"/>
              <a:buChar char="Ø"/>
            </a:pPr>
            <a:r>
              <a:rPr lang="fr-FR" dirty="0" smtClean="0"/>
              <a:t>Selon Freud, la pensée se compose de 3 parties: le ça, le moi et le surmoi.</a:t>
            </a:r>
          </a:p>
          <a:p>
            <a:pPr>
              <a:buFont typeface="Wingdings" pitchFamily="2" charset="2"/>
              <a:buChar char="Ø"/>
            </a:pPr>
            <a:r>
              <a:rPr lang="fr-FR" dirty="0" smtClean="0"/>
              <a:t>Pour comprendre l’interaction entre ces 3 parties, essayez d’imaginer un iceberg flottant dans l’océan. La partie visible de l’iceberg représente les forces conscientes  tandis que la partie submergée représente les forces inconscientes qui sont à l’œuvre.</a:t>
            </a:r>
          </a:p>
          <a:p>
            <a:pPr>
              <a:buFont typeface="Wingdings" pitchFamily="2" charset="2"/>
              <a:buChar char="Ø"/>
            </a:pPr>
            <a:r>
              <a:rPr lang="fr-FR" dirty="0" smtClean="0"/>
              <a:t>Le </a:t>
            </a:r>
            <a:r>
              <a:rPr lang="fr-FR" b="1" dirty="0" smtClean="0"/>
              <a:t>ça </a:t>
            </a:r>
            <a:r>
              <a:rPr lang="fr-FR" dirty="0" smtClean="0"/>
              <a:t> renferme les pulsions sexuelles et agressives qui sont la source de l’énergie mentale, pour satisfaire les besoins biologiques , le ça ne suit qu’un seul principe: celui du </a:t>
            </a:r>
            <a:r>
              <a:rPr lang="fr-FR" b="1" dirty="0" smtClean="0"/>
              <a:t>plaisir.</a:t>
            </a:r>
            <a:r>
              <a:rPr lang="fr-FR" dirty="0" smtClean="0"/>
              <a:t>  </a:t>
            </a:r>
            <a:endParaRPr lang="fr-FR" dirty="0"/>
          </a:p>
        </p:txBody>
      </p:sp>
      <p:sp>
        <p:nvSpPr>
          <p:cNvPr id="3" name="Titre 2"/>
          <p:cNvSpPr>
            <a:spLocks noGrp="1"/>
          </p:cNvSpPr>
          <p:nvPr>
            <p:ph type="title"/>
          </p:nvPr>
        </p:nvSpPr>
        <p:spPr/>
        <p:txBody>
          <a:bodyPr/>
          <a:lstStyle/>
          <a:p>
            <a:r>
              <a:rPr lang="fr-FR" sz="4400" b="1" dirty="0" smtClean="0"/>
              <a:t>La Psychanalyse</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buFont typeface="Wingdings" pitchFamily="2" charset="2"/>
              <a:buChar char="Ø"/>
            </a:pPr>
            <a:r>
              <a:rPr lang="fr-FR" dirty="0" smtClean="0"/>
              <a:t> Le </a:t>
            </a:r>
            <a:r>
              <a:rPr lang="fr-FR" b="1" dirty="0" smtClean="0"/>
              <a:t>moi </a:t>
            </a:r>
            <a:r>
              <a:rPr lang="fr-FR" dirty="0" smtClean="0"/>
              <a:t>cherche des façons socialement acceptables de satisfaire les besoins du ça à l’intérieur des balises établies par le surmoi. Le moi suit </a:t>
            </a:r>
            <a:r>
              <a:rPr lang="fr-FR" b="1" dirty="0" smtClean="0"/>
              <a:t>le principe de la réalité </a:t>
            </a:r>
            <a:r>
              <a:rPr lang="fr-FR" dirty="0" smtClean="0"/>
              <a:t>qui est de satisfaire un souhait ou un désir seulement si un moyen acceptable est disponible.</a:t>
            </a:r>
          </a:p>
          <a:p>
            <a:pPr>
              <a:buFont typeface="Wingdings" pitchFamily="2" charset="2"/>
              <a:buChar char="Ø"/>
            </a:pPr>
            <a:r>
              <a:rPr lang="fr-FR" dirty="0" smtClean="0"/>
              <a:t>La dernière partie est le </a:t>
            </a:r>
            <a:r>
              <a:rPr lang="fr-FR" b="1" dirty="0" smtClean="0"/>
              <a:t>surmoi </a:t>
            </a:r>
            <a:r>
              <a:rPr lang="fr-FR" dirty="0" smtClean="0"/>
              <a:t>dont le but est de faire respecter les valeurs morales transmises et les normes établies par les parents et la société.</a:t>
            </a:r>
            <a:endParaRPr lang="fr-FR" b="1" dirty="0"/>
          </a:p>
        </p:txBody>
      </p:sp>
      <p:sp>
        <p:nvSpPr>
          <p:cNvPr id="3" name="Titre 2"/>
          <p:cNvSpPr>
            <a:spLocks noGrp="1"/>
          </p:cNvSpPr>
          <p:nvPr>
            <p:ph type="title"/>
          </p:nvPr>
        </p:nvSpPr>
        <p:spPr/>
        <p:txBody>
          <a:bodyPr/>
          <a:lstStyle/>
          <a:p>
            <a:r>
              <a:rPr lang="fr-FR" sz="4400" b="1" dirty="0" smtClean="0"/>
              <a:t>La Psychanalyse</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zu-ZA" dirty="0" smtClean="0"/>
              <a:t>Mouvement</a:t>
            </a:r>
            <a:r>
              <a:rPr lang="zu-ZA" dirty="0" smtClean="0"/>
              <a:t> de psychologie qui préconise l'utilisation de procédures expérimentales pour étudier les mécanismes psychiques à travers </a:t>
            </a:r>
            <a:r>
              <a:rPr lang="zu-ZA" b="1" dirty="0" smtClean="0"/>
              <a:t>le comportement</a:t>
            </a:r>
            <a:r>
              <a:rPr lang="zu-ZA" dirty="0" smtClean="0"/>
              <a:t>, considéré comme une réponse à l'environnement (ou aux stimuli). </a:t>
            </a:r>
            <a:endParaRPr lang="zu-ZA" dirty="0" smtClean="0"/>
          </a:p>
          <a:p>
            <a:r>
              <a:rPr lang="zu-ZA" dirty="0" smtClean="0"/>
              <a:t>La conception béhavioriste de la psychologie plonge ses racines dans les études sur l'associationnisme des philosophes britanniques. Elle est également dérivée de l'école américaine de psychologie du fonctionnalisme et de la théorie darwinienne de l'évolution, qui, l'une comme l'autre, mettent en relief la façon dont les individus s'adaptent à leur environnement.</a:t>
            </a:r>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sz="4400" b="1" dirty="0" smtClean="0"/>
              <a:t>Le Behaviorisme</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000" b="1" dirty="0" smtClean="0"/>
              <a:t>Le Behaviorisme</a:t>
            </a:r>
            <a:endParaRPr lang="fr-FR" dirty="0"/>
          </a:p>
        </p:txBody>
      </p:sp>
      <p:pic>
        <p:nvPicPr>
          <p:cNvPr id="4" name="Content Placeholder 8"/>
          <p:cNvPicPr>
            <a:picLocks noGrp="1" noChangeAspect="1"/>
          </p:cNvPicPr>
          <p:nvPr>
            <p:ph idx="1"/>
          </p:nvPr>
        </p:nvPicPr>
        <p:blipFill>
          <a:blip r:embed="rId2"/>
          <a:srcRect/>
          <a:stretch>
            <a:fillRect/>
          </a:stretch>
        </p:blipFill>
        <p:spPr>
          <a:xfrm>
            <a:off x="4857752" y="1500174"/>
            <a:ext cx="3111500" cy="3500462"/>
          </a:xfrm>
        </p:spPr>
      </p:pic>
      <p:sp>
        <p:nvSpPr>
          <p:cNvPr id="5" name="Rectangle 4"/>
          <p:cNvSpPr/>
          <p:nvPr/>
        </p:nvSpPr>
        <p:spPr>
          <a:xfrm>
            <a:off x="5286380" y="5214950"/>
            <a:ext cx="3071834" cy="723275"/>
          </a:xfrm>
          <a:prstGeom prst="rect">
            <a:avLst/>
          </a:prstGeom>
        </p:spPr>
        <p:txBody>
          <a:bodyPr wrap="square">
            <a:spAutoFit/>
          </a:bodyPr>
          <a:lstStyle/>
          <a:p>
            <a:pPr marL="274320" lvl="0" indent="-274320" algn="ctr">
              <a:spcBef>
                <a:spcPts val="600"/>
              </a:spcBef>
              <a:buClr>
                <a:schemeClr val="tx2"/>
              </a:buClr>
              <a:buSzPct val="73000"/>
              <a:defRPr/>
            </a:pPr>
            <a:r>
              <a:rPr lang="fr-CA" altLang="fr-FR" b="1" dirty="0" smtClean="0"/>
              <a:t>Ivan Pavlov</a:t>
            </a:r>
          </a:p>
          <a:p>
            <a:pPr marL="274320" lvl="0" indent="-274320" algn="ctr">
              <a:spcBef>
                <a:spcPts val="600"/>
              </a:spcBef>
              <a:buClr>
                <a:schemeClr val="tx2"/>
              </a:buClr>
              <a:buSzPct val="73000"/>
              <a:defRPr/>
            </a:pPr>
            <a:r>
              <a:rPr lang="fr-CA" altLang="fr-FR" dirty="0" smtClean="0"/>
              <a:t>1849-1936</a:t>
            </a:r>
            <a:endParaRPr lang="fr-FR" dirty="0"/>
          </a:p>
        </p:txBody>
      </p:sp>
      <p:sp>
        <p:nvSpPr>
          <p:cNvPr id="6" name="Rectangle 5"/>
          <p:cNvSpPr/>
          <p:nvPr/>
        </p:nvSpPr>
        <p:spPr>
          <a:xfrm>
            <a:off x="0" y="2500306"/>
            <a:ext cx="4572000" cy="3913059"/>
          </a:xfrm>
          <a:prstGeom prst="rect">
            <a:avLst/>
          </a:prstGeom>
        </p:spPr>
        <p:txBody>
          <a:bodyPr>
            <a:spAutoFit/>
          </a:bodyPr>
          <a:lstStyle/>
          <a:p>
            <a:pPr lvl="1">
              <a:lnSpc>
                <a:spcPct val="150000"/>
              </a:lnSpc>
              <a:defRPr/>
            </a:pPr>
            <a:r>
              <a:rPr lang="fr-CA" altLang="en-US" sz="2400" b="1" dirty="0" smtClean="0">
                <a:ln w="1905"/>
                <a:solidFill>
                  <a:schemeClr val="bg2">
                    <a:lumMod val="50000"/>
                  </a:schemeClr>
                </a:solidFill>
                <a:effectLst>
                  <a:innerShdw blurRad="69850" dist="43180" dir="5400000">
                    <a:srgbClr val="000000">
                      <a:alpha val="65000"/>
                    </a:srgbClr>
                  </a:innerShdw>
                </a:effectLst>
              </a:rPr>
              <a:t>Conditionnement classique/ pavlovien/répondant donna naissance au courant comportementaliste (béhavioriste)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pic>
        <p:nvPicPr>
          <p:cNvPr id="4" name="Content Placeholder 3"/>
          <p:cNvPicPr>
            <a:picLocks noChangeAspect="1"/>
          </p:cNvPicPr>
          <p:nvPr/>
        </p:nvPicPr>
        <p:blipFill>
          <a:blip r:embed="rId2"/>
          <a:srcRect/>
          <a:stretch>
            <a:fillRect/>
          </a:stretch>
        </p:blipFill>
        <p:spPr>
          <a:xfrm>
            <a:off x="571472" y="214290"/>
            <a:ext cx="7286676" cy="607223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srcRect/>
          <a:stretch>
            <a:fillRect/>
          </a:stretch>
        </p:blipFill>
        <p:spPr>
          <a:xfrm>
            <a:off x="6858016" y="785794"/>
            <a:ext cx="2071702" cy="3429024"/>
          </a:xfrm>
        </p:spPr>
      </p:pic>
      <p:sp>
        <p:nvSpPr>
          <p:cNvPr id="5" name="Rectangle 4"/>
          <p:cNvSpPr/>
          <p:nvPr/>
        </p:nvSpPr>
        <p:spPr>
          <a:xfrm>
            <a:off x="4572000" y="4643446"/>
            <a:ext cx="4572000" cy="646331"/>
          </a:xfrm>
          <a:prstGeom prst="rect">
            <a:avLst/>
          </a:prstGeom>
        </p:spPr>
        <p:txBody>
          <a:bodyPr>
            <a:spAutoFit/>
          </a:bodyPr>
          <a:lstStyle/>
          <a:p>
            <a:pPr algn="ctr"/>
            <a:r>
              <a:rPr lang="fr-FR" b="1" dirty="0" smtClean="0"/>
              <a:t>                 </a:t>
            </a:r>
            <a:r>
              <a:rPr lang="fr-FR" b="1" dirty="0" err="1" smtClean="0"/>
              <a:t>Burrhus</a:t>
            </a:r>
            <a:r>
              <a:rPr lang="fr-FR" b="1" dirty="0" smtClean="0"/>
              <a:t> </a:t>
            </a:r>
            <a:r>
              <a:rPr lang="fr-FR" b="1" dirty="0" err="1" smtClean="0"/>
              <a:t>Frederic</a:t>
            </a:r>
            <a:r>
              <a:rPr lang="fr-FR" b="1" dirty="0" smtClean="0"/>
              <a:t> Skinner </a:t>
            </a:r>
          </a:p>
          <a:p>
            <a:pPr algn="ctr"/>
            <a:r>
              <a:rPr lang="fr-CA" altLang="fr-FR" b="1" dirty="0" smtClean="0"/>
              <a:t>1904-1990</a:t>
            </a:r>
            <a:endParaRPr lang="en-CA" altLang="fr-FR" b="1" dirty="0"/>
          </a:p>
        </p:txBody>
      </p:sp>
      <p:sp>
        <p:nvSpPr>
          <p:cNvPr id="6" name="Rectangle 5"/>
          <p:cNvSpPr/>
          <p:nvPr/>
        </p:nvSpPr>
        <p:spPr>
          <a:xfrm>
            <a:off x="500034" y="1859340"/>
            <a:ext cx="5786478" cy="2246769"/>
          </a:xfrm>
          <a:prstGeom prst="rect">
            <a:avLst/>
          </a:prstGeom>
        </p:spPr>
        <p:txBody>
          <a:bodyPr wrap="square">
            <a:spAutoFit/>
          </a:bodyPr>
          <a:lstStyle/>
          <a:p>
            <a:pPr>
              <a:defRPr/>
            </a:pPr>
            <a:r>
              <a:rPr lang="fr-FR" sz="2000" b="1" cap="all" dirty="0" err="1" smtClean="0">
                <a:ln w="0"/>
                <a:solidFill>
                  <a:schemeClr val="bg1">
                    <a:lumMod val="95000"/>
                    <a:lumOff val="5000"/>
                  </a:schemeClr>
                </a:solidFill>
                <a:effectLst>
                  <a:reflection blurRad="12700" stA="50000" endPos="50000" dist="5000" dir="5400000" sy="-100000" rotWithShape="0"/>
                </a:effectLst>
              </a:rPr>
              <a:t>Burrhus</a:t>
            </a:r>
            <a:r>
              <a:rPr lang="fr-FR" sz="2000" b="1" cap="all" dirty="0" smtClean="0">
                <a:ln w="0"/>
                <a:solidFill>
                  <a:schemeClr val="bg1">
                    <a:lumMod val="95000"/>
                    <a:lumOff val="5000"/>
                  </a:schemeClr>
                </a:solidFill>
                <a:effectLst>
                  <a:reflection blurRad="12700" stA="50000" endPos="50000" dist="5000" dir="5400000" sy="-100000" rotWithShape="0"/>
                </a:effectLst>
              </a:rPr>
              <a:t> F. Skinner</a:t>
            </a:r>
          </a:p>
          <a:p>
            <a:pPr>
              <a:defRPr/>
            </a:pPr>
            <a:r>
              <a:rPr lang="fr-FR" sz="2000" b="1" cap="all" dirty="0" smtClean="0">
                <a:ln w="0"/>
                <a:solidFill>
                  <a:schemeClr val="bg1">
                    <a:lumMod val="95000"/>
                    <a:lumOff val="5000"/>
                  </a:schemeClr>
                </a:solidFill>
                <a:effectLst>
                  <a:reflection blurRad="12700" stA="50000" endPos="50000" dist="5000" dir="5400000" sy="-100000" rotWithShape="0"/>
                </a:effectLst>
              </a:rPr>
              <a:t> la modification du </a:t>
            </a:r>
            <a:r>
              <a:rPr lang="fr-FR" sz="2000" b="1" cap="all" dirty="0" smtClean="0">
                <a:ln w="0"/>
                <a:solidFill>
                  <a:schemeClr val="bg1">
                    <a:lumMod val="95000"/>
                    <a:lumOff val="5000"/>
                  </a:schemeClr>
                </a:solidFill>
                <a:effectLst>
                  <a:reflection blurRad="12700" stA="50000" endPos="50000" dist="5000" dir="5400000" sy="-100000" rotWithShape="0"/>
                </a:effectLst>
              </a:rPr>
              <a:t>comportement place </a:t>
            </a:r>
            <a:r>
              <a:rPr lang="fr-FR" sz="2000" b="1" cap="all" dirty="0" smtClean="0">
                <a:ln w="0"/>
                <a:solidFill>
                  <a:schemeClr val="bg1">
                    <a:lumMod val="95000"/>
                    <a:lumOff val="5000"/>
                  </a:schemeClr>
                </a:solidFill>
                <a:effectLst>
                  <a:reflection blurRad="12700" stA="50000" endPos="50000" dist="5000" dir="5400000" sy="-100000" rotWithShape="0"/>
                </a:effectLst>
              </a:rPr>
              <a:t>le conditionnement opérant au centre de ses travaux, </a:t>
            </a:r>
            <a:r>
              <a:rPr lang="fr-FR" sz="2000" b="1" cap="all" dirty="0" smtClean="0">
                <a:ln w="0"/>
                <a:solidFill>
                  <a:schemeClr val="bg1">
                    <a:lumMod val="95000"/>
                    <a:lumOff val="5000"/>
                  </a:schemeClr>
                </a:solidFill>
                <a:effectLst>
                  <a:reflection blurRad="12700" stA="50000" endPos="50000" dist="5000" dir="5400000" sy="-100000" rotWithShape="0"/>
                </a:effectLst>
              </a:rPr>
              <a:t>montrant </a:t>
            </a:r>
            <a:r>
              <a:rPr lang="fr-FR" sz="2000" b="1" cap="all" dirty="0" smtClean="0">
                <a:ln w="0"/>
                <a:solidFill>
                  <a:schemeClr val="bg1">
                    <a:lumMod val="95000"/>
                    <a:lumOff val="5000"/>
                  </a:schemeClr>
                </a:solidFill>
                <a:effectLst>
                  <a:reflection blurRad="12700" stA="50000" endPos="50000" dist="5000" dir="5400000" sy="-100000" rotWithShape="0"/>
                </a:effectLst>
              </a:rPr>
              <a:t>comment les individus acquièrent leur comportement, en sélectionnant ceux qui seront positifs pour eux</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smtClean="0"/>
              <a:t>La boite de </a:t>
            </a:r>
            <a:r>
              <a:rPr lang="fr-FR" b="1" dirty="0" err="1" smtClean="0"/>
              <a:t>SKiNNER</a:t>
            </a:r>
            <a:endParaRPr lang="fr-FR" b="1" dirty="0"/>
          </a:p>
        </p:txBody>
      </p:sp>
      <p:pic>
        <p:nvPicPr>
          <p:cNvPr id="4" name="Picture 2"/>
          <p:cNvPicPr>
            <a:picLocks noGrp="1" noChangeAspect="1" noChangeArrowheads="1"/>
          </p:cNvPicPr>
          <p:nvPr>
            <p:ph idx="1"/>
          </p:nvPr>
        </p:nvPicPr>
        <p:blipFill>
          <a:blip r:embed="rId2"/>
          <a:srcRect/>
          <a:stretch>
            <a:fillRect/>
          </a:stretch>
        </p:blipFill>
        <p:spPr bwMode="auto">
          <a:xfrm>
            <a:off x="500034" y="1643050"/>
            <a:ext cx="7858180" cy="2071702"/>
          </a:xfrm>
          <a:prstGeom prst="rect">
            <a:avLst/>
          </a:prstGeom>
          <a:noFill/>
          <a:ln w="9525">
            <a:noFill/>
            <a:miter lim="800000"/>
            <a:headEnd/>
            <a:tailEnd/>
          </a:ln>
          <a:effectLst/>
        </p:spPr>
      </p:pic>
      <p:sp>
        <p:nvSpPr>
          <p:cNvPr id="5" name="Rectangle 4"/>
          <p:cNvSpPr/>
          <p:nvPr/>
        </p:nvSpPr>
        <p:spPr>
          <a:xfrm>
            <a:off x="428596" y="3929066"/>
            <a:ext cx="8143932" cy="2246769"/>
          </a:xfrm>
          <a:prstGeom prst="rect">
            <a:avLst/>
          </a:prstGeom>
        </p:spPr>
        <p:txBody>
          <a:bodyPr wrap="square">
            <a:spAutoFit/>
          </a:bodyPr>
          <a:lstStyle/>
          <a:p>
            <a:r>
              <a:rPr lang="fr-FR" sz="2800" dirty="0" smtClean="0"/>
              <a:t>RENFORCEMENT</a:t>
            </a:r>
          </a:p>
          <a:p>
            <a:r>
              <a:rPr lang="fr-FR" sz="2800" dirty="0" smtClean="0"/>
              <a:t>• POSITIF :ajout d’un Stimulus agréable</a:t>
            </a:r>
          </a:p>
          <a:p>
            <a:r>
              <a:rPr lang="fr-FR" sz="2800" dirty="0" smtClean="0"/>
              <a:t>• NEGATIF: suppression d’un Stimulus désagréable</a:t>
            </a:r>
          </a:p>
          <a:p>
            <a:r>
              <a:rPr lang="fr-FR" sz="2800" dirty="0" smtClean="0"/>
              <a:t>Primaires/secondaires</a:t>
            </a:r>
          </a:p>
          <a:p>
            <a:r>
              <a:rPr lang="fr-FR" sz="2800" dirty="0" smtClean="0"/>
              <a:t>Immédiats/différés</a:t>
            </a:r>
            <a:endParaRPr lang="fr-F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85728"/>
            <a:ext cx="8229600" cy="5810272"/>
          </a:xfrm>
        </p:spPr>
        <p:txBody>
          <a:bodyPr>
            <a:normAutofit lnSpcReduction="10000"/>
          </a:bodyPr>
          <a:lstStyle/>
          <a:p>
            <a:r>
              <a:rPr lang="fr-FR" dirty="0" smtClean="0"/>
              <a:t>« Donnez-moi une douzaine d’enfants en bonne santé que j’élèverai dans un environnement que je contr</a:t>
            </a:r>
            <a:r>
              <a:rPr lang="fr-FR" dirty="0" smtClean="0">
                <a:latin typeface="Times New Roman"/>
                <a:cs typeface="Times New Roman"/>
              </a:rPr>
              <a:t>ô</a:t>
            </a:r>
            <a:r>
              <a:rPr lang="fr-FR" dirty="0" smtClean="0"/>
              <a:t>lerai, et je vous garantis que je les forme pour devenir, à ma convenance, médecins, avocats, artistes ou autres. » (Watson, 1924)</a:t>
            </a:r>
          </a:p>
          <a:p>
            <a:r>
              <a:rPr lang="fr-FR" dirty="0" smtClean="0"/>
              <a:t>Watson rejetait les théories de Wundt sur les structures mentales et les processus conscients et aussi la technique de l’introspection, parce que les résultats qu’elle permettait d’obtenir ne pouvaient être validés par d’autres études, une condition essentielle de la méthode scientifique. Watson affirmait que la psychologie devait être une science objective et expérimentale ayant pour buts l’analyse, la prédiction et le contrôle des comportements observables (</a:t>
            </a:r>
            <a:r>
              <a:rPr lang="fr-FR" dirty="0" err="1" smtClean="0"/>
              <a:t>Rilling</a:t>
            </a:r>
            <a:r>
              <a:rPr lang="fr-FR" dirty="0" smtClean="0"/>
              <a:t>,2000)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2852"/>
            <a:ext cx="8229600" cy="6572296"/>
          </a:xfrm>
        </p:spPr>
        <p:txBody>
          <a:bodyPr>
            <a:normAutofit fontScale="77500" lnSpcReduction="20000"/>
          </a:bodyPr>
          <a:lstStyle/>
          <a:p>
            <a:pPr>
              <a:buNone/>
            </a:pPr>
            <a:r>
              <a:rPr lang="fr-FR" sz="2300" b="1" dirty="0" smtClean="0"/>
              <a:t>Chapitre 5 :</a:t>
            </a:r>
            <a:r>
              <a:rPr lang="fr-FR" sz="2300" dirty="0" smtClean="0"/>
              <a:t> </a:t>
            </a:r>
            <a:r>
              <a:rPr lang="fr-FR" sz="2300" b="1" dirty="0" smtClean="0"/>
              <a:t>les écoles de la psychologie </a:t>
            </a:r>
          </a:p>
          <a:p>
            <a:pPr lvl="0">
              <a:buNone/>
            </a:pPr>
            <a:r>
              <a:rPr lang="fr-FR" sz="2300" b="1" dirty="0" smtClean="0"/>
              <a:t>Psychanalyse</a:t>
            </a:r>
          </a:p>
          <a:p>
            <a:pPr>
              <a:buFont typeface="Wingdings" pitchFamily="2" charset="2"/>
              <a:buChar char="Ø"/>
            </a:pPr>
            <a:r>
              <a:rPr lang="fr-FR" sz="2300" b="1" dirty="0" smtClean="0"/>
              <a:t>définition</a:t>
            </a:r>
          </a:p>
          <a:p>
            <a:pPr>
              <a:buFont typeface="Wingdings" pitchFamily="2" charset="2"/>
              <a:buChar char="Ø"/>
            </a:pPr>
            <a:r>
              <a:rPr lang="fr-FR" sz="2300" b="1" dirty="0" smtClean="0"/>
              <a:t>aperçu historique </a:t>
            </a:r>
          </a:p>
          <a:p>
            <a:pPr>
              <a:buFont typeface="Wingdings" pitchFamily="2" charset="2"/>
              <a:buChar char="Ø"/>
            </a:pPr>
            <a:r>
              <a:rPr lang="fr-FR" sz="2300" b="1" dirty="0" smtClean="0"/>
              <a:t>deux topiques </a:t>
            </a:r>
          </a:p>
          <a:p>
            <a:pPr>
              <a:buFont typeface="Wingdings" pitchFamily="2" charset="2"/>
              <a:buChar char="Ø"/>
            </a:pPr>
            <a:r>
              <a:rPr lang="fr-FR" sz="2300" b="1" dirty="0" smtClean="0"/>
              <a:t>les concepts freudiens </a:t>
            </a:r>
          </a:p>
          <a:p>
            <a:pPr lvl="0">
              <a:buNone/>
            </a:pPr>
            <a:r>
              <a:rPr lang="fr-FR" sz="2300" b="1" dirty="0" smtClean="0"/>
              <a:t>Behaviorisme :</a:t>
            </a:r>
          </a:p>
          <a:p>
            <a:pPr lvl="0">
              <a:buFont typeface="Wingdings" pitchFamily="2" charset="2"/>
              <a:buChar char="Ø"/>
            </a:pPr>
            <a:r>
              <a:rPr lang="fr-FR" sz="2300" b="1" dirty="0" smtClean="0"/>
              <a:t>définition </a:t>
            </a:r>
          </a:p>
          <a:p>
            <a:pPr>
              <a:buFont typeface="Wingdings" pitchFamily="2" charset="2"/>
              <a:buChar char="Ø"/>
            </a:pPr>
            <a:r>
              <a:rPr lang="fr-FR" sz="2300" b="1" dirty="0" smtClean="0"/>
              <a:t>aperçu historique </a:t>
            </a:r>
          </a:p>
          <a:p>
            <a:pPr>
              <a:buFont typeface="Wingdings" pitchFamily="2" charset="2"/>
              <a:buChar char="Ø"/>
            </a:pPr>
            <a:r>
              <a:rPr lang="fr-FR" sz="2300" b="1" dirty="0" smtClean="0"/>
              <a:t>les expériences de Pavlov et Skinner</a:t>
            </a:r>
          </a:p>
          <a:p>
            <a:pPr>
              <a:buFont typeface="Wingdings" pitchFamily="2" charset="2"/>
              <a:buChar char="Ø"/>
            </a:pPr>
            <a:r>
              <a:rPr lang="fr-FR" sz="2300" b="1" dirty="0" smtClean="0"/>
              <a:t>les bases des théories behavioristes </a:t>
            </a:r>
          </a:p>
          <a:p>
            <a:pPr lvl="0">
              <a:buNone/>
            </a:pPr>
            <a:r>
              <a:rPr lang="fr-FR" sz="2300" b="1" dirty="0" smtClean="0"/>
              <a:t>Cognitivisme </a:t>
            </a:r>
            <a:endParaRPr lang="fr-FR" sz="2300" dirty="0" smtClean="0"/>
          </a:p>
          <a:p>
            <a:pPr lvl="0">
              <a:buFont typeface="Wingdings" pitchFamily="2" charset="2"/>
              <a:buChar char="Ø"/>
            </a:pPr>
            <a:r>
              <a:rPr lang="fr-FR" sz="2300" b="1" dirty="0" smtClean="0"/>
              <a:t>Définit</a:t>
            </a:r>
            <a:r>
              <a:rPr lang="fr-FR" b="1" dirty="0" smtClean="0"/>
              <a:t>ion</a:t>
            </a:r>
          </a:p>
          <a:p>
            <a:pPr lvl="0">
              <a:buFont typeface="Wingdings" pitchFamily="2" charset="2"/>
              <a:buChar char="Ø"/>
            </a:pPr>
            <a:r>
              <a:rPr lang="fr-FR" b="1" dirty="0" smtClean="0"/>
              <a:t>Aperçu historique </a:t>
            </a:r>
          </a:p>
          <a:p>
            <a:pPr lvl="0">
              <a:buFont typeface="Wingdings" pitchFamily="2" charset="2"/>
              <a:buChar char="Ø"/>
            </a:pPr>
            <a:r>
              <a:rPr lang="fr-FR" b="1" dirty="0" smtClean="0"/>
              <a:t>Objet d’étude</a:t>
            </a:r>
          </a:p>
          <a:p>
            <a:pPr lvl="0">
              <a:buNone/>
            </a:pPr>
            <a:r>
              <a:rPr lang="fr-FR" b="1" dirty="0" smtClean="0"/>
              <a:t>Humaniste :</a:t>
            </a:r>
            <a:endParaRPr lang="fr-FR" dirty="0" smtClean="0"/>
          </a:p>
          <a:p>
            <a:pPr lvl="0">
              <a:buFont typeface="Wingdings" pitchFamily="2" charset="2"/>
              <a:buChar char="Ø"/>
            </a:pPr>
            <a:r>
              <a:rPr lang="fr-FR" b="1" dirty="0" smtClean="0"/>
              <a:t>Définition </a:t>
            </a:r>
          </a:p>
          <a:p>
            <a:pPr lvl="0">
              <a:buFont typeface="Wingdings" pitchFamily="2" charset="2"/>
              <a:buChar char="Ø"/>
            </a:pPr>
            <a:r>
              <a:rPr lang="fr-FR" b="1" dirty="0" smtClean="0"/>
              <a:t>Les principes </a:t>
            </a:r>
          </a:p>
          <a:p>
            <a:pPr lvl="0">
              <a:buFont typeface="Wingdings" pitchFamily="2" charset="2"/>
              <a:buChar char="Ø"/>
            </a:pPr>
            <a:r>
              <a:rPr lang="fr-FR" b="1" dirty="0" smtClean="0"/>
              <a:t>Les caractéristiques </a:t>
            </a:r>
          </a:p>
          <a:p>
            <a:pPr lvl="0">
              <a:buNone/>
            </a:pPr>
            <a:r>
              <a:rPr lang="fr-FR" b="1" dirty="0" smtClean="0"/>
              <a:t>Evaluation des théories </a:t>
            </a:r>
            <a:endParaRPr lang="fr-FR" dirty="0" smtClean="0"/>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zu-ZA" dirty="0" smtClean="0"/>
              <a:t>Le cognitivisme s'oppose au béhaviorisme, qui assigne l'individu à un comportement et à des situations, et dissout toute vie psychique (interne). L'approche cognitive tente, au contraire, de décrire les règles de fonctionnement propres au sujet en termes de structure et d'organisation.</a:t>
            </a:r>
            <a:endParaRPr lang="fr-FR" dirty="0" smtClean="0"/>
          </a:p>
          <a:p>
            <a:r>
              <a:rPr lang="zu-ZA" dirty="0" smtClean="0"/>
              <a:t>La vie psychique est pour le cognitivisme constituée d'un certain nombre d'opérations logiques de contrôle, de régulation, de calcul et de mémoire, tout comme un ordinateur. </a:t>
            </a:r>
            <a:endParaRPr lang="fr-FR" dirty="0"/>
          </a:p>
        </p:txBody>
      </p:sp>
      <p:sp>
        <p:nvSpPr>
          <p:cNvPr id="3" name="Titre 2"/>
          <p:cNvSpPr>
            <a:spLocks noGrp="1"/>
          </p:cNvSpPr>
          <p:nvPr>
            <p:ph type="title"/>
          </p:nvPr>
        </p:nvSpPr>
        <p:spPr/>
        <p:txBody>
          <a:bodyPr/>
          <a:lstStyle/>
          <a:p>
            <a:r>
              <a:rPr lang="fr-FR" sz="4400" b="1" dirty="0" smtClean="0"/>
              <a:t>Le </a:t>
            </a:r>
            <a:r>
              <a:rPr lang="fr-FR" sz="4400" b="1" dirty="0" smtClean="0"/>
              <a:t>cognitivisme</a:t>
            </a: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buNone/>
            </a:pPr>
            <a:r>
              <a:rPr lang="fr-FR" dirty="0" smtClean="0"/>
              <a:t>Ses objectifs :</a:t>
            </a:r>
          </a:p>
          <a:p>
            <a:r>
              <a:rPr lang="fr-FR" dirty="0" smtClean="0"/>
              <a:t>Décrire </a:t>
            </a:r>
            <a:r>
              <a:rPr lang="fr-FR" dirty="0" smtClean="0"/>
              <a:t>l’architecture cognitive et les fonctions mentales par lesquelles nous faisons acte « d’intelligence ». Cet acte suppose que des connaissances soient disponibles dans le cerveau humain : des connaissances permanentes « pluie » est le mot désignant l’eau qui tombe des nuages, et des connaissances transitoires « il pleut maintenant </a:t>
            </a:r>
            <a:r>
              <a:rPr lang="fr-FR" dirty="0" smtClean="0"/>
              <a:t>»</a:t>
            </a:r>
          </a:p>
          <a:p>
            <a:r>
              <a:rPr lang="fr-FR" dirty="0" smtClean="0"/>
              <a:t>Etudier les processus mentaux : la perception, l’intelligence, la résolution de </a:t>
            </a:r>
            <a:r>
              <a:rPr lang="fr-FR" dirty="0" smtClean="0"/>
              <a:t>problèmes, </a:t>
            </a:r>
            <a:r>
              <a:rPr lang="fr-FR" dirty="0" smtClean="0"/>
              <a:t>les représentations mentales, la prise de </a:t>
            </a:r>
            <a:r>
              <a:rPr lang="fr-FR" dirty="0" smtClean="0"/>
              <a:t>décision, </a:t>
            </a:r>
            <a:r>
              <a:rPr lang="fr-FR" dirty="0" smtClean="0"/>
              <a:t>l’apprentissage, la mémoire, etc. </a:t>
            </a:r>
          </a:p>
          <a:p>
            <a:r>
              <a:rPr lang="fr-FR" dirty="0" smtClean="0"/>
              <a:t> </a:t>
            </a:r>
            <a:endParaRPr lang="fr-FR" dirty="0"/>
          </a:p>
        </p:txBody>
      </p:sp>
      <p:sp>
        <p:nvSpPr>
          <p:cNvPr id="3" name="Titre 2"/>
          <p:cNvSpPr>
            <a:spLocks noGrp="1"/>
          </p:cNvSpPr>
          <p:nvPr>
            <p:ph type="title"/>
          </p:nvPr>
        </p:nvSpPr>
        <p:spPr/>
        <p:txBody>
          <a:bodyPr/>
          <a:lstStyle/>
          <a:p>
            <a:r>
              <a:rPr lang="fr-FR" sz="4000" b="1" dirty="0" smtClean="0"/>
              <a:t>Le cognitivisme</a:t>
            </a: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sz="2800" dirty="0" smtClean="0"/>
              <a:t>Le mouvement de la psychologie humaniste est né aux États-Unis dans les années soixante. Il a été fondé par des psychologues universitaires qui n’adhéraient pas au </a:t>
            </a:r>
            <a:r>
              <a:rPr lang="fr-FR" sz="2800" dirty="0" smtClean="0"/>
              <a:t>comportementalisme </a:t>
            </a:r>
            <a:r>
              <a:rPr lang="fr-FR" sz="2800" dirty="0" smtClean="0"/>
              <a:t>alors dominant dans les universités et les revues scientifiques. Ils reprochaient à cette théorie d’être mécaniste, de faire de l’esprit une « boîte noire » et, donc, de négliger la subjectivité et la question du sens qui, pour eux, était constitutive de l’humain</a:t>
            </a:r>
            <a:r>
              <a:rPr lang="fr-FR" sz="2800" dirty="0" smtClean="0"/>
              <a:t>.</a:t>
            </a:r>
            <a:r>
              <a:rPr lang="fr-FR" sz="2800" dirty="0" smtClean="0"/>
              <a:t> Ils ne se reconnaissaient pas non plus dans la psychanalyse qui régnait sur la psychiatrie et la psychothérapie. Ils trouvaient la théorie freudienne trop déterministe, faisant de l’homme le produit de ses pulsions et de son histoire, et donc tournée plus vers le passé que vers le présent et le futur. </a:t>
            </a:r>
            <a:endParaRPr lang="fr-FR" sz="2800" dirty="0"/>
          </a:p>
        </p:txBody>
      </p:sp>
      <p:sp>
        <p:nvSpPr>
          <p:cNvPr id="3" name="Titre 2"/>
          <p:cNvSpPr>
            <a:spLocks noGrp="1"/>
          </p:cNvSpPr>
          <p:nvPr>
            <p:ph type="title"/>
          </p:nvPr>
        </p:nvSpPr>
        <p:spPr/>
        <p:txBody>
          <a:bodyPr/>
          <a:lstStyle/>
          <a:p>
            <a:r>
              <a:rPr lang="fr-FR" sz="4400" b="1" dirty="0" smtClean="0"/>
              <a:t>L’approche humaniste</a:t>
            </a: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b="1" dirty="0" smtClean="0"/>
              <a:t>Rogers</a:t>
            </a:r>
            <a:r>
              <a:rPr lang="fr-FR" dirty="0" smtClean="0"/>
              <a:t> prônait que chaque être humain est en mesure de savoir ce qui est bon pour lui. Selon lui il existe donc chez tous les organismes vivants une </a:t>
            </a:r>
            <a:r>
              <a:rPr lang="fr-FR" b="1" dirty="0" smtClean="0"/>
              <a:t>tendance à l’actualisation</a:t>
            </a:r>
            <a:r>
              <a:rPr lang="fr-FR" dirty="0" smtClean="0"/>
              <a:t>, ou à la </a:t>
            </a:r>
            <a:r>
              <a:rPr lang="fr-FR" b="1" dirty="0" smtClean="0"/>
              <a:t>réalisation de soi</a:t>
            </a:r>
            <a:r>
              <a:rPr lang="fr-FR" dirty="0" smtClean="0"/>
              <a:t>. Cette tendance à l’actualisation représente un des fondements de la psychothérapie humaniste dont il est le fondateur : l’</a:t>
            </a:r>
            <a:r>
              <a:rPr lang="fr-FR" b="1" dirty="0" smtClean="0"/>
              <a:t>Approche Centrée sur la Personne. </a:t>
            </a:r>
            <a:r>
              <a:rPr lang="fr-FR" dirty="0" smtClean="0"/>
              <a:t> Dans cette approche, Rogers manifeste sa confiance dans le fait qu’il existe chez chacun une force directionnelle constructive allant vers la réalisation de son potentiel. En psychothérapie </a:t>
            </a:r>
            <a:r>
              <a:rPr lang="fr-FR" dirty="0" smtClean="0"/>
              <a:t>humaniste.</a:t>
            </a:r>
          </a:p>
          <a:p>
            <a:r>
              <a:rPr lang="fr-FR" dirty="0" smtClean="0"/>
              <a:t> </a:t>
            </a:r>
            <a:r>
              <a:rPr lang="fr-FR" b="1" dirty="0" smtClean="0"/>
              <a:t>Les </a:t>
            </a:r>
            <a:r>
              <a:rPr lang="fr-FR" b="1" dirty="0" smtClean="0"/>
              <a:t>individus sont en mesure de définir leurs propres buts et de décider de leur propre cheminement</a:t>
            </a:r>
            <a:r>
              <a:rPr lang="fr-FR" dirty="0" smtClean="0"/>
              <a:t>.</a:t>
            </a:r>
            <a:endParaRPr lang="fr-FR" dirty="0"/>
          </a:p>
        </p:txBody>
      </p:sp>
      <p:sp>
        <p:nvSpPr>
          <p:cNvPr id="3" name="Titre 2"/>
          <p:cNvSpPr>
            <a:spLocks noGrp="1"/>
          </p:cNvSpPr>
          <p:nvPr>
            <p:ph type="title"/>
          </p:nvPr>
        </p:nvSpPr>
        <p:spPr/>
        <p:txBody>
          <a:bodyPr/>
          <a:lstStyle/>
          <a:p>
            <a:r>
              <a:rPr lang="fr-FR" sz="4000" b="1" dirty="0" smtClean="0"/>
              <a:t>L’approche humaniste</a:t>
            </a:r>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t>Abraham </a:t>
            </a:r>
            <a:r>
              <a:rPr lang="fr-FR" dirty="0" err="1" smtClean="0"/>
              <a:t>Maslow</a:t>
            </a:r>
            <a:r>
              <a:rPr lang="fr-FR" dirty="0" smtClean="0"/>
              <a:t> (1908-1970</a:t>
            </a:r>
            <a:r>
              <a:rPr lang="fr-FR" dirty="0" smtClean="0"/>
              <a:t>) pense que </a:t>
            </a:r>
            <a:r>
              <a:rPr lang="fr-FR" dirty="0" smtClean="0"/>
              <a:t>la psychologie ne doit pas se fonder sur l’étude des cas pathologiques, comme l’a fait la psychanalyse, ou chercher uniquement à modifier les comportements, comme le faisaient les thérapies comportementales de son époque, mais essayer de comprendre les génies qui représentent un modèle de développement du potentiel humain</a:t>
            </a:r>
            <a:r>
              <a:rPr lang="fr-FR" dirty="0" smtClean="0"/>
              <a:t>.</a:t>
            </a:r>
          </a:p>
          <a:p>
            <a:pPr>
              <a:buNone/>
            </a:pPr>
            <a:r>
              <a:rPr lang="fr-FR" dirty="0" smtClean="0"/>
              <a:t>À partir de ces principes, il a élaboré une théorie de la hiérarchie des besoins humains qui progresse selon sept étapes qui s’enchaînent les uns aux autres. Un besoin supérieur ne pourra être satisfait que si le besoin inférieur l’a été lui-même. Les sept stades de besoins forment une pyramide (</a:t>
            </a:r>
            <a:r>
              <a:rPr lang="fr-FR" dirty="0" err="1" smtClean="0"/>
              <a:t>Maslow</a:t>
            </a:r>
            <a:r>
              <a:rPr lang="fr-FR" dirty="0" smtClean="0"/>
              <a:t> A. H., 1970, 1973).</a:t>
            </a:r>
          </a:p>
          <a:p>
            <a:endParaRPr lang="fr-FR" dirty="0" smtClean="0"/>
          </a:p>
          <a:p>
            <a:endParaRPr lang="fr-FR" dirty="0" smtClean="0"/>
          </a:p>
          <a:p>
            <a:endParaRPr lang="fr-FR" dirty="0"/>
          </a:p>
        </p:txBody>
      </p:sp>
      <p:sp>
        <p:nvSpPr>
          <p:cNvPr id="3" name="Titre 2"/>
          <p:cNvSpPr>
            <a:spLocks noGrp="1"/>
          </p:cNvSpPr>
          <p:nvPr>
            <p:ph type="title"/>
          </p:nvPr>
        </p:nvSpPr>
        <p:spPr/>
        <p:txBody>
          <a:bodyPr/>
          <a:lstStyle/>
          <a:p>
            <a:r>
              <a:rPr lang="fr-FR" sz="4400" b="1" dirty="0" smtClean="0"/>
              <a:t>L’approche humaniste</a:t>
            </a: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28604"/>
            <a:ext cx="8229600" cy="5667396"/>
          </a:xfrm>
        </p:spPr>
        <p:txBody>
          <a:bodyPr>
            <a:normAutofit fontScale="47500" lnSpcReduction="20000"/>
          </a:bodyPr>
          <a:lstStyle/>
          <a:p>
            <a:pPr lvl="0">
              <a:buNone/>
            </a:pPr>
            <a:r>
              <a:rPr lang="fr-FR" sz="5600" dirty="0" smtClean="0"/>
              <a:t>Niveau 1</a:t>
            </a:r>
          </a:p>
          <a:p>
            <a:pPr>
              <a:buNone/>
            </a:pPr>
            <a:r>
              <a:rPr lang="fr-FR" sz="5600" dirty="0" smtClean="0"/>
              <a:t>   C’est </a:t>
            </a:r>
            <a:r>
              <a:rPr lang="fr-FR" sz="5600" dirty="0" smtClean="0"/>
              <a:t>celui des besoins physiologiques et élémentaires (manger, boire, respirer, etc.) </a:t>
            </a:r>
          </a:p>
          <a:p>
            <a:pPr lvl="0">
              <a:buNone/>
            </a:pPr>
            <a:r>
              <a:rPr lang="fr-FR" sz="5600" dirty="0" smtClean="0"/>
              <a:t>Niveau 2</a:t>
            </a:r>
          </a:p>
          <a:p>
            <a:pPr>
              <a:buNone/>
            </a:pPr>
            <a:r>
              <a:rPr lang="fr-FR" sz="5600" dirty="0" smtClean="0"/>
              <a:t>      Il </a:t>
            </a:r>
            <a:r>
              <a:rPr lang="fr-FR" sz="5600" dirty="0" smtClean="0"/>
              <a:t>correspond au besoin de sécurité, de stabilité, de protection. Il traduit l’exigence d’un cadre de vie fixe. Il est lié, dans l’histoire personnelle, à l’attachement précoce à des figures protectrices. </a:t>
            </a:r>
          </a:p>
          <a:p>
            <a:pPr lvl="0">
              <a:buNone/>
            </a:pPr>
            <a:r>
              <a:rPr lang="fr-FR" sz="5600" dirty="0" smtClean="0"/>
              <a:t> Niveau </a:t>
            </a:r>
            <a:r>
              <a:rPr lang="fr-FR" sz="5600" dirty="0" smtClean="0"/>
              <a:t>3</a:t>
            </a:r>
          </a:p>
          <a:p>
            <a:pPr>
              <a:buNone/>
            </a:pPr>
            <a:r>
              <a:rPr lang="fr-FR" sz="5600" dirty="0" smtClean="0"/>
              <a:t>      Il </a:t>
            </a:r>
            <a:r>
              <a:rPr lang="fr-FR" sz="5600" dirty="0" smtClean="0"/>
              <a:t>concerne le besoin de contrôle et de pouvoir sur le monde physique et sur les autres. </a:t>
            </a:r>
            <a:endParaRPr lang="fr-FR" sz="5600" dirty="0" smtClean="0"/>
          </a:p>
          <a:p>
            <a:pPr>
              <a:buNone/>
            </a:pPr>
            <a:r>
              <a:rPr lang="fr-FR" sz="5600" dirty="0" smtClean="0"/>
              <a:t>Niveau </a:t>
            </a:r>
            <a:r>
              <a:rPr lang="fr-FR" sz="5600" dirty="0" smtClean="0"/>
              <a:t>4</a:t>
            </a:r>
          </a:p>
          <a:p>
            <a:pPr>
              <a:buNone/>
            </a:pPr>
            <a:r>
              <a:rPr lang="fr-FR" sz="5600" dirty="0" smtClean="0"/>
              <a:t>      Il </a:t>
            </a:r>
            <a:r>
              <a:rPr lang="fr-FR" sz="5600" dirty="0" smtClean="0"/>
              <a:t>correspond au besoin d’appartenance à un groupe, qui constitue le versant positif de la peur du rejet.</a:t>
            </a:r>
          </a:p>
          <a:p>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500042"/>
            <a:ext cx="8229600" cy="6143668"/>
          </a:xfrm>
        </p:spPr>
        <p:txBody>
          <a:bodyPr>
            <a:normAutofit fontScale="92500" lnSpcReduction="20000"/>
          </a:bodyPr>
          <a:lstStyle/>
          <a:p>
            <a:pPr lvl="0">
              <a:buNone/>
            </a:pPr>
            <a:r>
              <a:rPr lang="fr-FR" sz="2800" dirty="0" smtClean="0"/>
              <a:t>Niveau 5</a:t>
            </a:r>
          </a:p>
          <a:p>
            <a:pPr>
              <a:buNone/>
            </a:pPr>
            <a:r>
              <a:rPr lang="fr-FR" sz="2800" dirty="0" smtClean="0"/>
              <a:t>      Celui qui a trouvé sa place dans un groupe éprouve le besoin de reconnaissance. </a:t>
            </a:r>
          </a:p>
          <a:p>
            <a:pPr lvl="0">
              <a:buNone/>
            </a:pPr>
            <a:r>
              <a:rPr lang="fr-FR" sz="2800" dirty="0" smtClean="0"/>
              <a:t>Niveau 6</a:t>
            </a:r>
          </a:p>
          <a:p>
            <a:pPr>
              <a:buNone/>
            </a:pPr>
            <a:r>
              <a:rPr lang="fr-FR" sz="2800" dirty="0" smtClean="0"/>
              <a:t>       </a:t>
            </a:r>
            <a:r>
              <a:rPr lang="fr-FR" sz="2800" dirty="0" smtClean="0"/>
              <a:t> </a:t>
            </a:r>
            <a:r>
              <a:rPr lang="fr-FR" sz="2800" dirty="0" smtClean="0"/>
              <a:t>L’estime de soi provient ici de la personne elle-même. Apparaissent alors le respect de soi, l’acceptation de soi et une prise de conscience clarifiée de ce que l’on est, fait et choisit.</a:t>
            </a:r>
          </a:p>
          <a:p>
            <a:pPr lvl="0">
              <a:buNone/>
            </a:pPr>
            <a:r>
              <a:rPr lang="fr-FR" sz="2800" dirty="0" smtClean="0"/>
              <a:t>Niveau 7</a:t>
            </a:r>
          </a:p>
          <a:p>
            <a:pPr>
              <a:buNone/>
            </a:pPr>
            <a:r>
              <a:rPr lang="fr-FR" sz="2800" dirty="0" smtClean="0"/>
              <a:t>       À un stade ultime du développement personnel, le besoin fondamental est celui de l’accomplissement de soi et de toutes les </a:t>
            </a:r>
            <a:r>
              <a:rPr lang="fr-FR" sz="2800" dirty="0" smtClean="0"/>
              <a:t>potentialités </a:t>
            </a:r>
            <a:r>
              <a:rPr lang="fr-FR" sz="2800" dirty="0" smtClean="0"/>
              <a:t>que la personne perçoit en elle. C’est le stade où se manifeste le besoin de réalisation de soi</a:t>
            </a:r>
            <a:r>
              <a:rPr lang="fr-FR" sz="2800" dirty="0" smtClean="0"/>
              <a:t>. </a:t>
            </a:r>
            <a:r>
              <a:rPr lang="fr-FR" sz="2800" dirty="0" smtClean="0"/>
              <a:t>Il consiste à chercher à développer toutes les potentialités que la personne perçoit en elle, en particulier le besoin de savoir et de comprendre. </a:t>
            </a:r>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62500" lnSpcReduction="20000"/>
          </a:bodyPr>
          <a:lstStyle/>
          <a:p>
            <a:r>
              <a:rPr lang="fr-FR" dirty="0" err="1" smtClean="0"/>
              <a:t>Askevis</a:t>
            </a:r>
            <a:r>
              <a:rPr lang="fr-FR" dirty="0" smtClean="0"/>
              <a:t> – </a:t>
            </a:r>
            <a:r>
              <a:rPr lang="fr-FR" dirty="0" err="1" smtClean="0"/>
              <a:t>Leherpeux</a:t>
            </a:r>
            <a:r>
              <a:rPr lang="fr-FR" dirty="0" smtClean="0"/>
              <a:t> F. et coll. (2006), </a:t>
            </a:r>
            <a:r>
              <a:rPr lang="fr-FR" b="1" dirty="0" smtClean="0"/>
              <a:t>La psychologie</a:t>
            </a:r>
            <a:r>
              <a:rPr lang="fr-FR" dirty="0" smtClean="0"/>
              <a:t>, Nathan, Paris</a:t>
            </a:r>
            <a:r>
              <a:rPr lang="fr-FR" dirty="0" smtClean="0"/>
              <a:t>.</a:t>
            </a:r>
          </a:p>
          <a:p>
            <a:pPr lvl="0"/>
            <a:r>
              <a:rPr lang="fr-FR" dirty="0" err="1" smtClean="0"/>
              <a:t>Braunstein</a:t>
            </a:r>
            <a:r>
              <a:rPr lang="fr-FR" dirty="0" smtClean="0"/>
              <a:t>  J.F et </a:t>
            </a:r>
            <a:r>
              <a:rPr lang="fr-FR" dirty="0" err="1" smtClean="0"/>
              <a:t>Pewzner</a:t>
            </a:r>
            <a:r>
              <a:rPr lang="fr-FR" dirty="0" smtClean="0"/>
              <a:t> E. (2001), </a:t>
            </a:r>
            <a:r>
              <a:rPr lang="fr-FR" b="1" dirty="0" smtClean="0"/>
              <a:t>Histoire de la psychologie</a:t>
            </a:r>
            <a:r>
              <a:rPr lang="fr-FR" dirty="0" smtClean="0"/>
              <a:t>, Ed </a:t>
            </a:r>
          </a:p>
          <a:p>
            <a:pPr>
              <a:buNone/>
            </a:pPr>
            <a:r>
              <a:rPr lang="fr-FR" dirty="0" smtClean="0"/>
              <a:t>Armand Colin, Paris.                                                           </a:t>
            </a:r>
          </a:p>
          <a:p>
            <a:pPr lvl="0"/>
            <a:r>
              <a:rPr lang="fr-FR" dirty="0" err="1" smtClean="0"/>
              <a:t>Chemama</a:t>
            </a:r>
            <a:r>
              <a:rPr lang="fr-FR" dirty="0" smtClean="0"/>
              <a:t> </a:t>
            </a:r>
            <a:r>
              <a:rPr lang="fr-FR" dirty="0" smtClean="0"/>
              <a:t>R. et  </a:t>
            </a:r>
            <a:r>
              <a:rPr lang="fr-FR" dirty="0" err="1" smtClean="0"/>
              <a:t>Vandermersch</a:t>
            </a:r>
            <a:r>
              <a:rPr lang="fr-FR" dirty="0" smtClean="0"/>
              <a:t> B. (2003), </a:t>
            </a:r>
            <a:r>
              <a:rPr lang="fr-FR" b="1" dirty="0" smtClean="0"/>
              <a:t>Dictionnaire de la psychanalyse</a:t>
            </a:r>
            <a:r>
              <a:rPr lang="fr-FR" dirty="0" smtClean="0"/>
              <a:t>, Larousse – VUEF, Paris</a:t>
            </a:r>
            <a:r>
              <a:rPr lang="fr-FR" dirty="0" smtClean="0"/>
              <a:t>.</a:t>
            </a:r>
          </a:p>
          <a:p>
            <a:r>
              <a:rPr lang="fr-FR" dirty="0" err="1" smtClean="0"/>
              <a:t>Cottraux</a:t>
            </a:r>
            <a:r>
              <a:rPr lang="fr-FR" dirty="0" smtClean="0"/>
              <a:t>  J., </a:t>
            </a:r>
            <a:r>
              <a:rPr lang="fr-FR" b="1" dirty="0" smtClean="0"/>
              <a:t>Les psychothérapies cognitives et comportementales</a:t>
            </a:r>
            <a:r>
              <a:rPr lang="fr-FR" dirty="0" smtClean="0"/>
              <a:t>, Elsevier Masson, 6</a:t>
            </a:r>
            <a:r>
              <a:rPr lang="fr-FR" baseline="30000" dirty="0" smtClean="0"/>
              <a:t>ème</a:t>
            </a:r>
            <a:r>
              <a:rPr lang="fr-FR" dirty="0" smtClean="0"/>
              <a:t> édition, Paris, 2017. </a:t>
            </a:r>
          </a:p>
          <a:p>
            <a:pPr lvl="0"/>
            <a:r>
              <a:rPr lang="fr-FR" dirty="0" smtClean="0"/>
              <a:t>Lecomte J. (2008),</a:t>
            </a:r>
            <a:r>
              <a:rPr lang="fr-FR" b="1" dirty="0" smtClean="0"/>
              <a:t> Psychologie</a:t>
            </a:r>
            <a:r>
              <a:rPr lang="fr-FR" dirty="0" smtClean="0"/>
              <a:t> .</a:t>
            </a:r>
            <a:r>
              <a:rPr lang="fr-FR" b="1" dirty="0" smtClean="0"/>
              <a:t>Courants, débats, applications</a:t>
            </a:r>
            <a:r>
              <a:rPr lang="fr-FR" dirty="0" smtClean="0"/>
              <a:t>, </a:t>
            </a:r>
            <a:r>
              <a:rPr lang="fr-FR" dirty="0" err="1" smtClean="0"/>
              <a:t>Dunod</a:t>
            </a:r>
            <a:r>
              <a:rPr lang="fr-FR" dirty="0" smtClean="0"/>
              <a:t>, paris.</a:t>
            </a:r>
          </a:p>
          <a:p>
            <a:pPr lvl="0"/>
            <a:r>
              <a:rPr lang="fr-FR" dirty="0" err="1" smtClean="0"/>
              <a:t>Lieury</a:t>
            </a:r>
            <a:r>
              <a:rPr lang="fr-FR" dirty="0" smtClean="0"/>
              <a:t> A. (2000)</a:t>
            </a:r>
            <a:r>
              <a:rPr lang="fr-FR" b="1" dirty="0" smtClean="0"/>
              <a:t>, Introduction à la psychologie</a:t>
            </a:r>
            <a:r>
              <a:rPr lang="fr-FR" dirty="0" smtClean="0"/>
              <a:t>, </a:t>
            </a:r>
            <a:r>
              <a:rPr lang="fr-FR" dirty="0" err="1" smtClean="0"/>
              <a:t>Dunod</a:t>
            </a:r>
            <a:r>
              <a:rPr lang="fr-FR" dirty="0" smtClean="0"/>
              <a:t>, Paris. </a:t>
            </a:r>
            <a:endParaRPr lang="fr-FR" dirty="0" smtClean="0"/>
          </a:p>
          <a:p>
            <a:r>
              <a:rPr lang="fr-FR" dirty="0" smtClean="0"/>
              <a:t>Marc, E. (2014). Chapitre 9. </a:t>
            </a:r>
            <a:r>
              <a:rPr lang="fr-FR" b="1" dirty="0" smtClean="0"/>
              <a:t>LA PSYCHOLOGIE HUMANISTE</a:t>
            </a:r>
            <a:r>
              <a:rPr lang="fr-FR" dirty="0" smtClean="0"/>
              <a:t>. Dans : Michelle </a:t>
            </a:r>
            <a:r>
              <a:rPr lang="fr-FR" dirty="0" err="1" smtClean="0"/>
              <a:t>Vinot</a:t>
            </a:r>
            <a:r>
              <a:rPr lang="fr-FR" dirty="0" smtClean="0"/>
              <a:t>-</a:t>
            </a:r>
            <a:r>
              <a:rPr lang="fr-FR" dirty="0" err="1" smtClean="0"/>
              <a:t>Coubetergues</a:t>
            </a:r>
            <a:r>
              <a:rPr lang="fr-FR" dirty="0" smtClean="0"/>
              <a:t> éd., </a:t>
            </a:r>
            <a:r>
              <a:rPr lang="fr-FR" b="1" i="1" dirty="0" smtClean="0"/>
              <a:t>Les fondements des psychothérapies: De Socrate aux neurosciences</a:t>
            </a:r>
            <a:r>
              <a:rPr lang="fr-FR" dirty="0" smtClean="0"/>
              <a:t> (pp. 118-130). Paris: </a:t>
            </a:r>
            <a:r>
              <a:rPr lang="fr-FR" dirty="0" err="1" smtClean="0"/>
              <a:t>Dunod</a:t>
            </a:r>
            <a:r>
              <a:rPr lang="fr-FR" dirty="0" smtClean="0"/>
              <a:t>.</a:t>
            </a:r>
          </a:p>
          <a:p>
            <a:r>
              <a:rPr lang="fr-FR" dirty="0" smtClean="0"/>
              <a:t>Nicolas S. (2001), </a:t>
            </a:r>
            <a:r>
              <a:rPr lang="fr-FR" b="1" dirty="0" smtClean="0"/>
              <a:t>Histoire de la psychologie</a:t>
            </a:r>
            <a:r>
              <a:rPr lang="fr-FR" dirty="0" smtClean="0"/>
              <a:t>, </a:t>
            </a:r>
            <a:r>
              <a:rPr lang="fr-FR" dirty="0" err="1" smtClean="0"/>
              <a:t>Dunod</a:t>
            </a:r>
            <a:r>
              <a:rPr lang="fr-FR" dirty="0" smtClean="0"/>
              <a:t>, </a:t>
            </a:r>
            <a:r>
              <a:rPr lang="fr-FR" dirty="0" smtClean="0"/>
              <a:t>Paris</a:t>
            </a:r>
            <a:endParaRPr lang="fr-FR" dirty="0" smtClean="0"/>
          </a:p>
          <a:p>
            <a:pPr lvl="0"/>
            <a:r>
              <a:rPr lang="fr-FR" dirty="0" err="1" smtClean="0"/>
              <a:t>Meeller</a:t>
            </a:r>
            <a:r>
              <a:rPr lang="fr-FR" dirty="0" smtClean="0"/>
              <a:t> F .L. (1968</a:t>
            </a:r>
            <a:r>
              <a:rPr lang="fr-FR" b="1" dirty="0" smtClean="0"/>
              <a:t>). La psychologie contemporaine</a:t>
            </a:r>
            <a:r>
              <a:rPr lang="fr-FR" dirty="0" smtClean="0"/>
              <a:t>. Paris </a:t>
            </a:r>
          </a:p>
          <a:p>
            <a:pPr lvl="0"/>
            <a:r>
              <a:rPr lang="fr-FR" dirty="0" err="1" smtClean="0"/>
              <a:t>Sillamy</a:t>
            </a:r>
            <a:r>
              <a:rPr lang="fr-FR" dirty="0" smtClean="0"/>
              <a:t> N. (2003), </a:t>
            </a:r>
            <a:r>
              <a:rPr lang="fr-FR" b="1" dirty="0" smtClean="0"/>
              <a:t>Dictionnaire de psychologie</a:t>
            </a:r>
            <a:r>
              <a:rPr lang="fr-FR" dirty="0" smtClean="0"/>
              <a:t>, Larousse – VUEF, Paris.</a:t>
            </a:r>
          </a:p>
          <a:p>
            <a:pPr lvl="0"/>
            <a:r>
              <a:rPr lang="fr-FR" dirty="0" err="1" smtClean="0"/>
              <a:t>Tavris</a:t>
            </a:r>
            <a:r>
              <a:rPr lang="fr-FR" dirty="0" smtClean="0"/>
              <a:t> C .et Wade C. (1999), </a:t>
            </a:r>
            <a:r>
              <a:rPr lang="fr-FR" b="1" dirty="0" smtClean="0"/>
              <a:t>Introduction a la psychologie</a:t>
            </a:r>
            <a:r>
              <a:rPr lang="fr-FR" dirty="0" smtClean="0"/>
              <a:t>, éd De Boeck Canada.</a:t>
            </a:r>
          </a:p>
          <a:p>
            <a:pPr lvl="0">
              <a:buNone/>
            </a:pPr>
            <a:endParaRPr lang="fr-FR" dirty="0" smtClean="0"/>
          </a:p>
          <a:p>
            <a:pPr lvl="0">
              <a:buNone/>
            </a:pPr>
            <a:endParaRPr lang="fr-FR" dirty="0" smtClean="0"/>
          </a:p>
        </p:txBody>
      </p:sp>
      <p:sp>
        <p:nvSpPr>
          <p:cNvPr id="3" name="Titre 2"/>
          <p:cNvSpPr>
            <a:spLocks noGrp="1"/>
          </p:cNvSpPr>
          <p:nvPr>
            <p:ph type="title"/>
          </p:nvPr>
        </p:nvSpPr>
        <p:spPr/>
        <p:txBody>
          <a:bodyPr/>
          <a:lstStyle/>
          <a:p>
            <a:r>
              <a:rPr lang="fr-FR" dirty="0" smtClean="0"/>
              <a:t>Bibliographie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normAutofit fontScale="90000"/>
          </a:bodyPr>
          <a:lstStyle/>
          <a:p>
            <a:pPr algn="ctr"/>
            <a:r>
              <a:rPr lang="fr-FR" sz="8000" dirty="0" smtClean="0"/>
              <a:t>Introduction</a:t>
            </a:r>
            <a:endParaRPr lang="fr-FR"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14282" y="642918"/>
          <a:ext cx="857256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357166"/>
          <a:ext cx="842968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428604"/>
          <a:ext cx="821537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1393</TotalTime>
  <Words>2835</Words>
  <Application>Microsoft Office PowerPoint</Application>
  <PresentationFormat>Affichage à l'écran (4:3)</PresentationFormat>
  <Paragraphs>223</Paragraphs>
  <Slides>57</Slides>
  <Notes>0</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Papier</vt:lpstr>
      <vt:lpstr>Introduction à la psychologie</vt:lpstr>
      <vt:lpstr>Diapositive 2</vt:lpstr>
      <vt:lpstr>Diapositive 3</vt:lpstr>
      <vt:lpstr>Diapositive 4</vt:lpstr>
      <vt:lpstr>Diapositive 5</vt:lpstr>
      <vt:lpstr>Introduction</vt:lpstr>
      <vt:lpstr>Diapositive 7</vt:lpstr>
      <vt:lpstr>Diapositive 8</vt:lpstr>
      <vt:lpstr>Diapositive 9</vt:lpstr>
      <vt:lpstr>Diapositive 10</vt:lpstr>
      <vt:lpstr>Initialement la psychologie se définit comme: </vt:lpstr>
      <vt:lpstr>Etymologiquement ce terme vient du grec et se décompose en:</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PSYCHOLOGIE, SCIENCE DU PSYCHISME </vt:lpstr>
      <vt:lpstr>Le premier laboratoire de psychologie </vt:lpstr>
      <vt:lpstr>                                 </vt:lpstr>
      <vt:lpstr>PSYCHOLOGIE, SCIENCE DU PSYCHISME </vt:lpstr>
      <vt:lpstr>LA PSYCHOLOGIE : SCIENCE DU COMPORTEMENT </vt:lpstr>
      <vt:lpstr>LA PSYCHOLOGIE : SCIENCE DU COMPORTEMENT</vt:lpstr>
      <vt:lpstr>Méthodes de recherche en psychologie</vt:lpstr>
      <vt:lpstr>     Si au cours de la recherche , des chercheurs  ont  établi une relation entre le poids et la durée de vie, on peut effectivement parler de corrélation</vt:lpstr>
      <vt:lpstr>Méthode  expérimentale </vt:lpstr>
      <vt:lpstr>Domaines et champs d’étude de la psychologie</vt:lpstr>
      <vt:lpstr>Champs de la recherche </vt:lpstr>
      <vt:lpstr>Champs de la pratique </vt:lpstr>
      <vt:lpstr>Champs de la pratique</vt:lpstr>
      <vt:lpstr>Champs de la pratique</vt:lpstr>
      <vt:lpstr>les écoles de la psychologie</vt:lpstr>
      <vt:lpstr>  La Psychanalyse </vt:lpstr>
      <vt:lpstr>La Psychanalyse</vt:lpstr>
      <vt:lpstr>La Psychanalyse</vt:lpstr>
      <vt:lpstr>Le Behaviorisme</vt:lpstr>
      <vt:lpstr>Le Behaviorisme</vt:lpstr>
      <vt:lpstr>Diapositive 46</vt:lpstr>
      <vt:lpstr>Diapositive 47</vt:lpstr>
      <vt:lpstr>La boite de SKiNNER</vt:lpstr>
      <vt:lpstr>Diapositive 49</vt:lpstr>
      <vt:lpstr>Le cognitivisme</vt:lpstr>
      <vt:lpstr>Le cognitivisme</vt:lpstr>
      <vt:lpstr>L’approche humaniste</vt:lpstr>
      <vt:lpstr>L’approche humaniste</vt:lpstr>
      <vt:lpstr>L’approche humaniste</vt:lpstr>
      <vt:lpstr>Diapositive 55</vt:lpstr>
      <vt:lpstr>Diapositive 56</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psychologie</dc:title>
  <dc:creator>MacBook Air</dc:creator>
  <cp:lastModifiedBy>MacBook Air</cp:lastModifiedBy>
  <cp:revision>33</cp:revision>
  <dcterms:created xsi:type="dcterms:W3CDTF">2019-10-05T14:31:54Z</dcterms:created>
  <dcterms:modified xsi:type="dcterms:W3CDTF">2021-01-09T22:47:12Z</dcterms:modified>
</cp:coreProperties>
</file>