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77" r:id="rId3"/>
    <p:sldId id="258" r:id="rId4"/>
    <p:sldId id="259" r:id="rId5"/>
    <p:sldId id="260" r:id="rId6"/>
    <p:sldId id="498" r:id="rId7"/>
    <p:sldId id="504" r:id="rId8"/>
    <p:sldId id="500" r:id="rId9"/>
    <p:sldId id="264" r:id="rId10"/>
    <p:sldId id="266" r:id="rId11"/>
    <p:sldId id="262" r:id="rId12"/>
    <p:sldId id="265" r:id="rId13"/>
    <p:sldId id="503" r:id="rId14"/>
    <p:sldId id="506" r:id="rId15"/>
    <p:sldId id="268" r:id="rId16"/>
    <p:sldId id="270" r:id="rId17"/>
    <p:sldId id="507" r:id="rId18"/>
    <p:sldId id="494" r:id="rId19"/>
    <p:sldId id="495" r:id="rId20"/>
    <p:sldId id="508" r:id="rId21"/>
    <p:sldId id="496" r:id="rId22"/>
    <p:sldId id="497" r:id="rId23"/>
    <p:sldId id="509" r:id="rId24"/>
    <p:sldId id="505" r:id="rId2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2EEF17-5337-481A-9F8B-D99C1D64B74B}"/>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EB12C58-835D-497B-A130-76D37F6C94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3881E7AB-15CA-4CFD-BA8D-AD5D590DEF96}"/>
              </a:ext>
            </a:extLst>
          </p:cNvPr>
          <p:cNvSpPr>
            <a:spLocks noGrp="1"/>
          </p:cNvSpPr>
          <p:nvPr>
            <p:ph type="dt" sz="half" idx="10"/>
          </p:nvPr>
        </p:nvSpPr>
        <p:spPr/>
        <p:txBody>
          <a:bodyPr/>
          <a:lstStyle/>
          <a:p>
            <a:fld id="{491F5E1B-780D-4BB0-A24B-804F4840EE59}" type="datetimeFigureOut">
              <a:rPr lang="fr-FR" smtClean="0"/>
              <a:t>04/02/2020</a:t>
            </a:fld>
            <a:endParaRPr lang="fr-FR"/>
          </a:p>
        </p:txBody>
      </p:sp>
      <p:sp>
        <p:nvSpPr>
          <p:cNvPr id="5" name="Espace réservé du pied de page 4">
            <a:extLst>
              <a:ext uri="{FF2B5EF4-FFF2-40B4-BE49-F238E27FC236}">
                <a16:creationId xmlns:a16="http://schemas.microsoft.com/office/drawing/2014/main" id="{DC7B51AA-F991-46FD-ACF7-75A3F2B6203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97ECC2F-CBD6-42AE-87AB-4F59E9BA8DE2}"/>
              </a:ext>
            </a:extLst>
          </p:cNvPr>
          <p:cNvSpPr>
            <a:spLocks noGrp="1"/>
          </p:cNvSpPr>
          <p:nvPr>
            <p:ph type="sldNum" sz="quarter" idx="12"/>
          </p:nvPr>
        </p:nvSpPr>
        <p:spPr/>
        <p:txBody>
          <a:bodyPr/>
          <a:lstStyle/>
          <a:p>
            <a:fld id="{5A252C33-CC7D-4FA1-9737-9FC7541BA1DD}" type="slidenum">
              <a:rPr lang="fr-FR" smtClean="0"/>
              <a:t>‹N°›</a:t>
            </a:fld>
            <a:endParaRPr lang="fr-FR"/>
          </a:p>
        </p:txBody>
      </p:sp>
    </p:spTree>
    <p:extLst>
      <p:ext uri="{BB962C8B-B14F-4D97-AF65-F5344CB8AC3E}">
        <p14:creationId xmlns:p14="http://schemas.microsoft.com/office/powerpoint/2010/main" val="2539889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760B45-8CAF-4449-AF9B-E4FACF95A88F}"/>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B302711E-1E51-4762-A06A-B5AF121E75E7}"/>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53B2B95-5415-4323-8D05-83E2C3B2A264}"/>
              </a:ext>
            </a:extLst>
          </p:cNvPr>
          <p:cNvSpPr>
            <a:spLocks noGrp="1"/>
          </p:cNvSpPr>
          <p:nvPr>
            <p:ph type="dt" sz="half" idx="10"/>
          </p:nvPr>
        </p:nvSpPr>
        <p:spPr/>
        <p:txBody>
          <a:bodyPr/>
          <a:lstStyle/>
          <a:p>
            <a:fld id="{491F5E1B-780D-4BB0-A24B-804F4840EE59}" type="datetimeFigureOut">
              <a:rPr lang="fr-FR" smtClean="0"/>
              <a:t>04/02/2020</a:t>
            </a:fld>
            <a:endParaRPr lang="fr-FR"/>
          </a:p>
        </p:txBody>
      </p:sp>
      <p:sp>
        <p:nvSpPr>
          <p:cNvPr id="5" name="Espace réservé du pied de page 4">
            <a:extLst>
              <a:ext uri="{FF2B5EF4-FFF2-40B4-BE49-F238E27FC236}">
                <a16:creationId xmlns:a16="http://schemas.microsoft.com/office/drawing/2014/main" id="{E2236585-9BD8-493E-897C-70DB1AD60BF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932AB2E-6900-4833-9649-246597750C47}"/>
              </a:ext>
            </a:extLst>
          </p:cNvPr>
          <p:cNvSpPr>
            <a:spLocks noGrp="1"/>
          </p:cNvSpPr>
          <p:nvPr>
            <p:ph type="sldNum" sz="quarter" idx="12"/>
          </p:nvPr>
        </p:nvSpPr>
        <p:spPr/>
        <p:txBody>
          <a:bodyPr/>
          <a:lstStyle/>
          <a:p>
            <a:fld id="{5A252C33-CC7D-4FA1-9737-9FC7541BA1DD}" type="slidenum">
              <a:rPr lang="fr-FR" smtClean="0"/>
              <a:t>‹N°›</a:t>
            </a:fld>
            <a:endParaRPr lang="fr-FR"/>
          </a:p>
        </p:txBody>
      </p:sp>
    </p:spTree>
    <p:extLst>
      <p:ext uri="{BB962C8B-B14F-4D97-AF65-F5344CB8AC3E}">
        <p14:creationId xmlns:p14="http://schemas.microsoft.com/office/powerpoint/2010/main" val="2984273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098B34D9-991E-483A-B49F-1526B43EE7F3}"/>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4E97E009-C452-4741-82A4-30FE5EC535F4}"/>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57EED42-7FD0-4865-8F86-E15157B991A4}"/>
              </a:ext>
            </a:extLst>
          </p:cNvPr>
          <p:cNvSpPr>
            <a:spLocks noGrp="1"/>
          </p:cNvSpPr>
          <p:nvPr>
            <p:ph type="dt" sz="half" idx="10"/>
          </p:nvPr>
        </p:nvSpPr>
        <p:spPr/>
        <p:txBody>
          <a:bodyPr/>
          <a:lstStyle/>
          <a:p>
            <a:fld id="{491F5E1B-780D-4BB0-A24B-804F4840EE59}" type="datetimeFigureOut">
              <a:rPr lang="fr-FR" smtClean="0"/>
              <a:t>04/02/2020</a:t>
            </a:fld>
            <a:endParaRPr lang="fr-FR"/>
          </a:p>
        </p:txBody>
      </p:sp>
      <p:sp>
        <p:nvSpPr>
          <p:cNvPr id="5" name="Espace réservé du pied de page 4">
            <a:extLst>
              <a:ext uri="{FF2B5EF4-FFF2-40B4-BE49-F238E27FC236}">
                <a16:creationId xmlns:a16="http://schemas.microsoft.com/office/drawing/2014/main" id="{541287D4-0B73-4AC8-9BFE-5E3642CB1F0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D00C538-77B1-4E3F-B8AE-F16AB0A1656D}"/>
              </a:ext>
            </a:extLst>
          </p:cNvPr>
          <p:cNvSpPr>
            <a:spLocks noGrp="1"/>
          </p:cNvSpPr>
          <p:nvPr>
            <p:ph type="sldNum" sz="quarter" idx="12"/>
          </p:nvPr>
        </p:nvSpPr>
        <p:spPr/>
        <p:txBody>
          <a:bodyPr/>
          <a:lstStyle/>
          <a:p>
            <a:fld id="{5A252C33-CC7D-4FA1-9737-9FC7541BA1DD}" type="slidenum">
              <a:rPr lang="fr-FR" smtClean="0"/>
              <a:t>‹N°›</a:t>
            </a:fld>
            <a:endParaRPr lang="fr-FR"/>
          </a:p>
        </p:txBody>
      </p:sp>
    </p:spTree>
    <p:extLst>
      <p:ext uri="{BB962C8B-B14F-4D97-AF65-F5344CB8AC3E}">
        <p14:creationId xmlns:p14="http://schemas.microsoft.com/office/powerpoint/2010/main" val="4051002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D00FA8-C804-4F15-AD01-55FD9ED603A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213B7EC-70EA-49C4-A9C7-DB73EA973515}"/>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C354402-1F6C-4D10-B47F-30044AAA0D83}"/>
              </a:ext>
            </a:extLst>
          </p:cNvPr>
          <p:cNvSpPr>
            <a:spLocks noGrp="1"/>
          </p:cNvSpPr>
          <p:nvPr>
            <p:ph type="dt" sz="half" idx="10"/>
          </p:nvPr>
        </p:nvSpPr>
        <p:spPr/>
        <p:txBody>
          <a:bodyPr/>
          <a:lstStyle/>
          <a:p>
            <a:fld id="{491F5E1B-780D-4BB0-A24B-804F4840EE59}" type="datetimeFigureOut">
              <a:rPr lang="fr-FR" smtClean="0"/>
              <a:t>04/02/2020</a:t>
            </a:fld>
            <a:endParaRPr lang="fr-FR"/>
          </a:p>
        </p:txBody>
      </p:sp>
      <p:sp>
        <p:nvSpPr>
          <p:cNvPr id="5" name="Espace réservé du pied de page 4">
            <a:extLst>
              <a:ext uri="{FF2B5EF4-FFF2-40B4-BE49-F238E27FC236}">
                <a16:creationId xmlns:a16="http://schemas.microsoft.com/office/drawing/2014/main" id="{79E4D64A-80D8-4ACF-84D3-8754F31B769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4C85A63-0BA2-4326-9789-62963E238F7F}"/>
              </a:ext>
            </a:extLst>
          </p:cNvPr>
          <p:cNvSpPr>
            <a:spLocks noGrp="1"/>
          </p:cNvSpPr>
          <p:nvPr>
            <p:ph type="sldNum" sz="quarter" idx="12"/>
          </p:nvPr>
        </p:nvSpPr>
        <p:spPr/>
        <p:txBody>
          <a:bodyPr/>
          <a:lstStyle/>
          <a:p>
            <a:fld id="{5A252C33-CC7D-4FA1-9737-9FC7541BA1DD}" type="slidenum">
              <a:rPr lang="fr-FR" smtClean="0"/>
              <a:t>‹N°›</a:t>
            </a:fld>
            <a:endParaRPr lang="fr-FR"/>
          </a:p>
        </p:txBody>
      </p:sp>
    </p:spTree>
    <p:extLst>
      <p:ext uri="{BB962C8B-B14F-4D97-AF65-F5344CB8AC3E}">
        <p14:creationId xmlns:p14="http://schemas.microsoft.com/office/powerpoint/2010/main" val="43739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32C8B4-9D88-4960-BABB-6950ECF0E222}"/>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2AC48412-AC7E-44FB-8D92-A0B9C7D183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E6DFC919-B7C9-4A1D-85CC-3CD2E17E9715}"/>
              </a:ext>
            </a:extLst>
          </p:cNvPr>
          <p:cNvSpPr>
            <a:spLocks noGrp="1"/>
          </p:cNvSpPr>
          <p:nvPr>
            <p:ph type="dt" sz="half" idx="10"/>
          </p:nvPr>
        </p:nvSpPr>
        <p:spPr/>
        <p:txBody>
          <a:bodyPr/>
          <a:lstStyle/>
          <a:p>
            <a:fld id="{491F5E1B-780D-4BB0-A24B-804F4840EE59}" type="datetimeFigureOut">
              <a:rPr lang="fr-FR" smtClean="0"/>
              <a:t>04/02/2020</a:t>
            </a:fld>
            <a:endParaRPr lang="fr-FR"/>
          </a:p>
        </p:txBody>
      </p:sp>
      <p:sp>
        <p:nvSpPr>
          <p:cNvPr id="5" name="Espace réservé du pied de page 4">
            <a:extLst>
              <a:ext uri="{FF2B5EF4-FFF2-40B4-BE49-F238E27FC236}">
                <a16:creationId xmlns:a16="http://schemas.microsoft.com/office/drawing/2014/main" id="{85951C54-A187-4CCB-AAA5-7DD078050C5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3180605-5E1D-4BC7-8BB5-1841E20445D0}"/>
              </a:ext>
            </a:extLst>
          </p:cNvPr>
          <p:cNvSpPr>
            <a:spLocks noGrp="1"/>
          </p:cNvSpPr>
          <p:nvPr>
            <p:ph type="sldNum" sz="quarter" idx="12"/>
          </p:nvPr>
        </p:nvSpPr>
        <p:spPr/>
        <p:txBody>
          <a:bodyPr/>
          <a:lstStyle/>
          <a:p>
            <a:fld id="{5A252C33-CC7D-4FA1-9737-9FC7541BA1DD}" type="slidenum">
              <a:rPr lang="fr-FR" smtClean="0"/>
              <a:t>‹N°›</a:t>
            </a:fld>
            <a:endParaRPr lang="fr-FR"/>
          </a:p>
        </p:txBody>
      </p:sp>
    </p:spTree>
    <p:extLst>
      <p:ext uri="{BB962C8B-B14F-4D97-AF65-F5344CB8AC3E}">
        <p14:creationId xmlns:p14="http://schemas.microsoft.com/office/powerpoint/2010/main" val="504091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343EBC-803A-47AF-A76F-A327055B5A3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B0C3EA1-D020-4B6D-9B52-07CFF4E81323}"/>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43C2F43B-2C51-4D27-96B3-47EB0272145E}"/>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52D84BB2-87FD-4AA0-A247-E7F73A775ABA}"/>
              </a:ext>
            </a:extLst>
          </p:cNvPr>
          <p:cNvSpPr>
            <a:spLocks noGrp="1"/>
          </p:cNvSpPr>
          <p:nvPr>
            <p:ph type="dt" sz="half" idx="10"/>
          </p:nvPr>
        </p:nvSpPr>
        <p:spPr/>
        <p:txBody>
          <a:bodyPr/>
          <a:lstStyle/>
          <a:p>
            <a:fld id="{491F5E1B-780D-4BB0-A24B-804F4840EE59}" type="datetimeFigureOut">
              <a:rPr lang="fr-FR" smtClean="0"/>
              <a:t>04/02/2020</a:t>
            </a:fld>
            <a:endParaRPr lang="fr-FR"/>
          </a:p>
        </p:txBody>
      </p:sp>
      <p:sp>
        <p:nvSpPr>
          <p:cNvPr id="6" name="Espace réservé du pied de page 5">
            <a:extLst>
              <a:ext uri="{FF2B5EF4-FFF2-40B4-BE49-F238E27FC236}">
                <a16:creationId xmlns:a16="http://schemas.microsoft.com/office/drawing/2014/main" id="{F44E383D-3209-4BD6-8746-C2CED80BE67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1B0F112-F99A-4E9D-A6B2-68A7116BE773}"/>
              </a:ext>
            </a:extLst>
          </p:cNvPr>
          <p:cNvSpPr>
            <a:spLocks noGrp="1"/>
          </p:cNvSpPr>
          <p:nvPr>
            <p:ph type="sldNum" sz="quarter" idx="12"/>
          </p:nvPr>
        </p:nvSpPr>
        <p:spPr/>
        <p:txBody>
          <a:bodyPr/>
          <a:lstStyle/>
          <a:p>
            <a:fld id="{5A252C33-CC7D-4FA1-9737-9FC7541BA1DD}" type="slidenum">
              <a:rPr lang="fr-FR" smtClean="0"/>
              <a:t>‹N°›</a:t>
            </a:fld>
            <a:endParaRPr lang="fr-FR"/>
          </a:p>
        </p:txBody>
      </p:sp>
    </p:spTree>
    <p:extLst>
      <p:ext uri="{BB962C8B-B14F-4D97-AF65-F5344CB8AC3E}">
        <p14:creationId xmlns:p14="http://schemas.microsoft.com/office/powerpoint/2010/main" val="3747038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572F80-3011-4EC7-913F-034A5500885D}"/>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EA3F1C4B-A783-4B90-A759-499D3F87BC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DF10657E-0A0B-44BD-958C-55424CB9A5BF}"/>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F82CFE51-7D44-4AE0-894F-084E234D5E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FC61A68C-3EF8-4491-86A3-10EC66C1EB0D}"/>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5684C21C-B1E3-470C-B122-BE2564809C21}"/>
              </a:ext>
            </a:extLst>
          </p:cNvPr>
          <p:cNvSpPr>
            <a:spLocks noGrp="1"/>
          </p:cNvSpPr>
          <p:nvPr>
            <p:ph type="dt" sz="half" idx="10"/>
          </p:nvPr>
        </p:nvSpPr>
        <p:spPr/>
        <p:txBody>
          <a:bodyPr/>
          <a:lstStyle/>
          <a:p>
            <a:fld id="{491F5E1B-780D-4BB0-A24B-804F4840EE59}" type="datetimeFigureOut">
              <a:rPr lang="fr-FR" smtClean="0"/>
              <a:t>04/02/2020</a:t>
            </a:fld>
            <a:endParaRPr lang="fr-FR"/>
          </a:p>
        </p:txBody>
      </p:sp>
      <p:sp>
        <p:nvSpPr>
          <p:cNvPr id="8" name="Espace réservé du pied de page 7">
            <a:extLst>
              <a:ext uri="{FF2B5EF4-FFF2-40B4-BE49-F238E27FC236}">
                <a16:creationId xmlns:a16="http://schemas.microsoft.com/office/drawing/2014/main" id="{9DE61521-41F7-461E-A4F6-1598BCD7B3EF}"/>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54F9D513-E2DB-42F4-BF09-6D6D1913EFAA}"/>
              </a:ext>
            </a:extLst>
          </p:cNvPr>
          <p:cNvSpPr>
            <a:spLocks noGrp="1"/>
          </p:cNvSpPr>
          <p:nvPr>
            <p:ph type="sldNum" sz="quarter" idx="12"/>
          </p:nvPr>
        </p:nvSpPr>
        <p:spPr/>
        <p:txBody>
          <a:bodyPr/>
          <a:lstStyle/>
          <a:p>
            <a:fld id="{5A252C33-CC7D-4FA1-9737-9FC7541BA1DD}" type="slidenum">
              <a:rPr lang="fr-FR" smtClean="0"/>
              <a:t>‹N°›</a:t>
            </a:fld>
            <a:endParaRPr lang="fr-FR"/>
          </a:p>
        </p:txBody>
      </p:sp>
    </p:spTree>
    <p:extLst>
      <p:ext uri="{BB962C8B-B14F-4D97-AF65-F5344CB8AC3E}">
        <p14:creationId xmlns:p14="http://schemas.microsoft.com/office/powerpoint/2010/main" val="3443422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AADE1C-D24C-4CA1-AF8E-544FC0815E35}"/>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8E779FDE-212B-42DE-A4E6-C7EFE7254D88}"/>
              </a:ext>
            </a:extLst>
          </p:cNvPr>
          <p:cNvSpPr>
            <a:spLocks noGrp="1"/>
          </p:cNvSpPr>
          <p:nvPr>
            <p:ph type="dt" sz="half" idx="10"/>
          </p:nvPr>
        </p:nvSpPr>
        <p:spPr/>
        <p:txBody>
          <a:bodyPr/>
          <a:lstStyle/>
          <a:p>
            <a:fld id="{491F5E1B-780D-4BB0-A24B-804F4840EE59}" type="datetimeFigureOut">
              <a:rPr lang="fr-FR" smtClean="0"/>
              <a:t>04/02/2020</a:t>
            </a:fld>
            <a:endParaRPr lang="fr-FR"/>
          </a:p>
        </p:txBody>
      </p:sp>
      <p:sp>
        <p:nvSpPr>
          <p:cNvPr id="4" name="Espace réservé du pied de page 3">
            <a:extLst>
              <a:ext uri="{FF2B5EF4-FFF2-40B4-BE49-F238E27FC236}">
                <a16:creationId xmlns:a16="http://schemas.microsoft.com/office/drawing/2014/main" id="{AA6470DE-E98C-4FD7-9A32-35DB118BF572}"/>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DE61F50A-4053-4AB6-BCC5-4005054F93E0}"/>
              </a:ext>
            </a:extLst>
          </p:cNvPr>
          <p:cNvSpPr>
            <a:spLocks noGrp="1"/>
          </p:cNvSpPr>
          <p:nvPr>
            <p:ph type="sldNum" sz="quarter" idx="12"/>
          </p:nvPr>
        </p:nvSpPr>
        <p:spPr/>
        <p:txBody>
          <a:bodyPr/>
          <a:lstStyle/>
          <a:p>
            <a:fld id="{5A252C33-CC7D-4FA1-9737-9FC7541BA1DD}" type="slidenum">
              <a:rPr lang="fr-FR" smtClean="0"/>
              <a:t>‹N°›</a:t>
            </a:fld>
            <a:endParaRPr lang="fr-FR"/>
          </a:p>
        </p:txBody>
      </p:sp>
    </p:spTree>
    <p:extLst>
      <p:ext uri="{BB962C8B-B14F-4D97-AF65-F5344CB8AC3E}">
        <p14:creationId xmlns:p14="http://schemas.microsoft.com/office/powerpoint/2010/main" val="3880565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19FE82E6-9A0A-47E7-BF1F-D7AE5EA5CA15}"/>
              </a:ext>
            </a:extLst>
          </p:cNvPr>
          <p:cNvSpPr>
            <a:spLocks noGrp="1"/>
          </p:cNvSpPr>
          <p:nvPr>
            <p:ph type="dt" sz="half" idx="10"/>
          </p:nvPr>
        </p:nvSpPr>
        <p:spPr/>
        <p:txBody>
          <a:bodyPr/>
          <a:lstStyle/>
          <a:p>
            <a:fld id="{491F5E1B-780D-4BB0-A24B-804F4840EE59}" type="datetimeFigureOut">
              <a:rPr lang="fr-FR" smtClean="0"/>
              <a:t>04/02/2020</a:t>
            </a:fld>
            <a:endParaRPr lang="fr-FR"/>
          </a:p>
        </p:txBody>
      </p:sp>
      <p:sp>
        <p:nvSpPr>
          <p:cNvPr id="3" name="Espace réservé du pied de page 2">
            <a:extLst>
              <a:ext uri="{FF2B5EF4-FFF2-40B4-BE49-F238E27FC236}">
                <a16:creationId xmlns:a16="http://schemas.microsoft.com/office/drawing/2014/main" id="{8849B5E8-852B-4C40-BF27-E6D6A709E419}"/>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7F13C500-739F-40DA-A33A-BA56296BEF1E}"/>
              </a:ext>
            </a:extLst>
          </p:cNvPr>
          <p:cNvSpPr>
            <a:spLocks noGrp="1"/>
          </p:cNvSpPr>
          <p:nvPr>
            <p:ph type="sldNum" sz="quarter" idx="12"/>
          </p:nvPr>
        </p:nvSpPr>
        <p:spPr/>
        <p:txBody>
          <a:bodyPr/>
          <a:lstStyle/>
          <a:p>
            <a:fld id="{5A252C33-CC7D-4FA1-9737-9FC7541BA1DD}" type="slidenum">
              <a:rPr lang="fr-FR" smtClean="0"/>
              <a:t>‹N°›</a:t>
            </a:fld>
            <a:endParaRPr lang="fr-FR"/>
          </a:p>
        </p:txBody>
      </p:sp>
    </p:spTree>
    <p:extLst>
      <p:ext uri="{BB962C8B-B14F-4D97-AF65-F5344CB8AC3E}">
        <p14:creationId xmlns:p14="http://schemas.microsoft.com/office/powerpoint/2010/main" val="2283127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20CCBC-0E18-4912-A9FB-04016326016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5AD9C69C-0C49-4485-8308-62DFC1DB80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E6EDA172-2D16-45EC-ACBA-E2F05E2335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1A4F779-9010-49FA-BA79-1648AF4DA379}"/>
              </a:ext>
            </a:extLst>
          </p:cNvPr>
          <p:cNvSpPr>
            <a:spLocks noGrp="1"/>
          </p:cNvSpPr>
          <p:nvPr>
            <p:ph type="dt" sz="half" idx="10"/>
          </p:nvPr>
        </p:nvSpPr>
        <p:spPr/>
        <p:txBody>
          <a:bodyPr/>
          <a:lstStyle/>
          <a:p>
            <a:fld id="{491F5E1B-780D-4BB0-A24B-804F4840EE59}" type="datetimeFigureOut">
              <a:rPr lang="fr-FR" smtClean="0"/>
              <a:t>04/02/2020</a:t>
            </a:fld>
            <a:endParaRPr lang="fr-FR"/>
          </a:p>
        </p:txBody>
      </p:sp>
      <p:sp>
        <p:nvSpPr>
          <p:cNvPr id="6" name="Espace réservé du pied de page 5">
            <a:extLst>
              <a:ext uri="{FF2B5EF4-FFF2-40B4-BE49-F238E27FC236}">
                <a16:creationId xmlns:a16="http://schemas.microsoft.com/office/drawing/2014/main" id="{8E8C5B49-E325-44E7-9FB1-D21288B5D15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9837F1B-01F1-420C-9F8B-33B8D0398C55}"/>
              </a:ext>
            </a:extLst>
          </p:cNvPr>
          <p:cNvSpPr>
            <a:spLocks noGrp="1"/>
          </p:cNvSpPr>
          <p:nvPr>
            <p:ph type="sldNum" sz="quarter" idx="12"/>
          </p:nvPr>
        </p:nvSpPr>
        <p:spPr/>
        <p:txBody>
          <a:bodyPr/>
          <a:lstStyle/>
          <a:p>
            <a:fld id="{5A252C33-CC7D-4FA1-9737-9FC7541BA1DD}" type="slidenum">
              <a:rPr lang="fr-FR" smtClean="0"/>
              <a:t>‹N°›</a:t>
            </a:fld>
            <a:endParaRPr lang="fr-FR"/>
          </a:p>
        </p:txBody>
      </p:sp>
    </p:spTree>
    <p:extLst>
      <p:ext uri="{BB962C8B-B14F-4D97-AF65-F5344CB8AC3E}">
        <p14:creationId xmlns:p14="http://schemas.microsoft.com/office/powerpoint/2010/main" val="1217360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054C98-DB43-45FE-95F3-4781C83CE8E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2EC1A94A-8527-4983-9065-62DD096BCA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B417F8EF-486F-46C7-9868-F2EA9FB697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E9FF830-C801-47F7-84DB-93F28E4EF52A}"/>
              </a:ext>
            </a:extLst>
          </p:cNvPr>
          <p:cNvSpPr>
            <a:spLocks noGrp="1"/>
          </p:cNvSpPr>
          <p:nvPr>
            <p:ph type="dt" sz="half" idx="10"/>
          </p:nvPr>
        </p:nvSpPr>
        <p:spPr/>
        <p:txBody>
          <a:bodyPr/>
          <a:lstStyle/>
          <a:p>
            <a:fld id="{491F5E1B-780D-4BB0-A24B-804F4840EE59}" type="datetimeFigureOut">
              <a:rPr lang="fr-FR" smtClean="0"/>
              <a:t>04/02/2020</a:t>
            </a:fld>
            <a:endParaRPr lang="fr-FR"/>
          </a:p>
        </p:txBody>
      </p:sp>
      <p:sp>
        <p:nvSpPr>
          <p:cNvPr id="6" name="Espace réservé du pied de page 5">
            <a:extLst>
              <a:ext uri="{FF2B5EF4-FFF2-40B4-BE49-F238E27FC236}">
                <a16:creationId xmlns:a16="http://schemas.microsoft.com/office/drawing/2014/main" id="{9A33E2E6-1C4D-42D0-A0D6-4E2ED45B6D8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3DFB58A-0801-44BA-AB1E-F43B5263B2B2}"/>
              </a:ext>
            </a:extLst>
          </p:cNvPr>
          <p:cNvSpPr>
            <a:spLocks noGrp="1"/>
          </p:cNvSpPr>
          <p:nvPr>
            <p:ph type="sldNum" sz="quarter" idx="12"/>
          </p:nvPr>
        </p:nvSpPr>
        <p:spPr/>
        <p:txBody>
          <a:bodyPr/>
          <a:lstStyle/>
          <a:p>
            <a:fld id="{5A252C33-CC7D-4FA1-9737-9FC7541BA1DD}" type="slidenum">
              <a:rPr lang="fr-FR" smtClean="0"/>
              <a:t>‹N°›</a:t>
            </a:fld>
            <a:endParaRPr lang="fr-FR"/>
          </a:p>
        </p:txBody>
      </p:sp>
    </p:spTree>
    <p:extLst>
      <p:ext uri="{BB962C8B-B14F-4D97-AF65-F5344CB8AC3E}">
        <p14:creationId xmlns:p14="http://schemas.microsoft.com/office/powerpoint/2010/main" val="3728849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DB788EB3-F54C-48F8-A217-5617ABA281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46C11316-55ED-4327-85E4-8381DE68CE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40CEC94-D75E-49A8-8F2B-14B89DC291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1F5E1B-780D-4BB0-A24B-804F4840EE59}" type="datetimeFigureOut">
              <a:rPr lang="fr-FR" smtClean="0"/>
              <a:t>04/02/2020</a:t>
            </a:fld>
            <a:endParaRPr lang="fr-FR"/>
          </a:p>
        </p:txBody>
      </p:sp>
      <p:sp>
        <p:nvSpPr>
          <p:cNvPr id="5" name="Espace réservé du pied de page 4">
            <a:extLst>
              <a:ext uri="{FF2B5EF4-FFF2-40B4-BE49-F238E27FC236}">
                <a16:creationId xmlns:a16="http://schemas.microsoft.com/office/drawing/2014/main" id="{34EDDED2-984C-4661-8735-6F5CB33A92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8295BAF0-3A33-4A7B-8195-0D0086D3D4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252C33-CC7D-4FA1-9737-9FC7541BA1DD}" type="slidenum">
              <a:rPr lang="fr-FR" smtClean="0"/>
              <a:t>‹N°›</a:t>
            </a:fld>
            <a:endParaRPr lang="fr-FR"/>
          </a:p>
        </p:txBody>
      </p:sp>
    </p:spTree>
    <p:extLst>
      <p:ext uri="{BB962C8B-B14F-4D97-AF65-F5344CB8AC3E}">
        <p14:creationId xmlns:p14="http://schemas.microsoft.com/office/powerpoint/2010/main" val="204208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ECB6EF-9278-4819-A997-EDE6BA45B14E}"/>
              </a:ext>
            </a:extLst>
          </p:cNvPr>
          <p:cNvSpPr>
            <a:spLocks noGrp="1"/>
          </p:cNvSpPr>
          <p:nvPr>
            <p:ph type="ctrTitle"/>
          </p:nvPr>
        </p:nvSpPr>
        <p:spPr>
          <a:xfrm>
            <a:off x="1524000" y="1994560"/>
            <a:ext cx="9144000" cy="2387600"/>
          </a:xfrm>
        </p:spPr>
        <p:txBody>
          <a:bodyPr>
            <a:normAutofit/>
          </a:bodyPr>
          <a:lstStyle/>
          <a:p>
            <a:r>
              <a:rPr lang="fr-FR" sz="11500" b="1" dirty="0"/>
              <a:t>Gouvernance </a:t>
            </a:r>
          </a:p>
        </p:txBody>
      </p:sp>
    </p:spTree>
    <p:extLst>
      <p:ext uri="{BB962C8B-B14F-4D97-AF65-F5344CB8AC3E}">
        <p14:creationId xmlns:p14="http://schemas.microsoft.com/office/powerpoint/2010/main" val="2612028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F7F2241-F777-4E29-99F3-32D78FF5E320}"/>
              </a:ext>
            </a:extLst>
          </p:cNvPr>
          <p:cNvSpPr>
            <a:spLocks noGrp="1"/>
          </p:cNvSpPr>
          <p:nvPr>
            <p:ph idx="1"/>
          </p:nvPr>
        </p:nvSpPr>
        <p:spPr>
          <a:xfrm>
            <a:off x="675861" y="106017"/>
            <a:ext cx="11396869" cy="6751983"/>
          </a:xfrm>
        </p:spPr>
        <p:txBody>
          <a:bodyPr>
            <a:normAutofit/>
          </a:bodyPr>
          <a:lstStyle/>
          <a:p>
            <a:pPr algn="just"/>
            <a:r>
              <a:rPr lang="fr-FR" sz="2400" dirty="0">
                <a:latin typeface="Times New Roman" panose="02020603050405020304" pitchFamily="18" charset="0"/>
                <a:cs typeface="Times New Roman" panose="02020603050405020304" pitchFamily="18" charset="0"/>
              </a:rPr>
              <a:t>Dans un rapport paru en 1992 intitulé “Gouvernance et développement”, la BM définit la bonne gouvernance comme étant </a:t>
            </a:r>
            <a:r>
              <a:rPr lang="fr-FR" sz="2400" b="1" dirty="0">
                <a:solidFill>
                  <a:schemeClr val="tx1"/>
                </a:solidFill>
                <a:latin typeface="Times New Roman" panose="02020603050405020304" pitchFamily="18" charset="0"/>
                <a:cs typeface="Times New Roman" panose="02020603050405020304" pitchFamily="18" charset="0"/>
              </a:rPr>
              <a:t>la manière dont le pouvoir est exercé pour gérer les ressources nationales économiques et sociales consacrées au développement</a:t>
            </a:r>
          </a:p>
          <a:p>
            <a:pPr marL="0" indent="0" algn="just">
              <a:buNone/>
            </a:pPr>
            <a:endParaRPr lang="fr-FR" sz="2400" dirty="0">
              <a:latin typeface="Times New Roman" panose="02020603050405020304" pitchFamily="18" charset="0"/>
              <a:cs typeface="Times New Roman" panose="02020603050405020304" pitchFamily="18" charset="0"/>
            </a:endParaRPr>
          </a:p>
          <a:p>
            <a:pPr algn="just"/>
            <a:r>
              <a:rPr lang="fr-FR" sz="2400" dirty="0">
                <a:latin typeface="Times New Roman" panose="02020603050405020304" pitchFamily="18" charset="0"/>
                <a:cs typeface="Times New Roman" panose="02020603050405020304" pitchFamily="18" charset="0"/>
              </a:rPr>
              <a:t>La BM offre une définition large de ce concept : </a:t>
            </a:r>
            <a:r>
              <a:rPr lang="fr-FR" sz="2400" b="1" dirty="0">
                <a:latin typeface="Times New Roman" panose="02020603050405020304" pitchFamily="18" charset="0"/>
                <a:cs typeface="Times New Roman" panose="02020603050405020304" pitchFamily="18" charset="0"/>
              </a:rPr>
              <a:t>« Nous définissons la gouvernance comme étant l’ensemble des traditions et institutions par lesquelles le pouvoir s’exerce dans un pays avec pour objectif le bien de tous »</a:t>
            </a:r>
          </a:p>
          <a:p>
            <a:pPr algn="just"/>
            <a:endParaRPr lang="fr-FR" sz="2400" dirty="0">
              <a:latin typeface="Times New Roman" panose="02020603050405020304" pitchFamily="18" charset="0"/>
              <a:cs typeface="Times New Roman" panose="02020603050405020304" pitchFamily="18" charset="0"/>
            </a:endParaRPr>
          </a:p>
          <a:p>
            <a:pPr algn="just"/>
            <a:r>
              <a:rPr lang="fr-FR" sz="2400" dirty="0">
                <a:latin typeface="Times New Roman" panose="02020603050405020304" pitchFamily="18" charset="0"/>
                <a:cs typeface="Times New Roman" panose="02020603050405020304" pitchFamily="18" charset="0"/>
              </a:rPr>
              <a:t>Selon la </a:t>
            </a:r>
            <a:r>
              <a:rPr lang="fr-FR" sz="2400" b="1" dirty="0">
                <a:latin typeface="Times New Roman" panose="02020603050405020304" pitchFamily="18" charset="0"/>
                <a:cs typeface="Times New Roman" panose="02020603050405020304" pitchFamily="18" charset="0"/>
              </a:rPr>
              <a:t>Commission Européenne, </a:t>
            </a:r>
            <a:r>
              <a:rPr lang="fr-FR" sz="2400" dirty="0">
                <a:latin typeface="Times New Roman" panose="02020603050405020304" pitchFamily="18" charset="0"/>
                <a:cs typeface="Times New Roman" panose="02020603050405020304" pitchFamily="18" charset="0"/>
              </a:rPr>
              <a:t>la gouvernance </a:t>
            </a:r>
            <a:r>
              <a:rPr lang="fr-FR" sz="2400" dirty="0">
                <a:highlight>
                  <a:srgbClr val="FFFF00"/>
                </a:highlight>
                <a:latin typeface="Times New Roman" panose="02020603050405020304" pitchFamily="18" charset="0"/>
                <a:cs typeface="Times New Roman" panose="02020603050405020304" pitchFamily="18" charset="0"/>
              </a:rPr>
              <a:t>désigne les règles</a:t>
            </a:r>
            <a:r>
              <a:rPr lang="fr-FR" sz="2400" dirty="0">
                <a:latin typeface="Times New Roman" panose="02020603050405020304" pitchFamily="18" charset="0"/>
                <a:cs typeface="Times New Roman" panose="02020603050405020304" pitchFamily="18" charset="0"/>
              </a:rPr>
              <a:t>, les </a:t>
            </a:r>
            <a:r>
              <a:rPr lang="fr-FR" sz="2400" dirty="0">
                <a:highlight>
                  <a:srgbClr val="FFFF00"/>
                </a:highlight>
                <a:latin typeface="Times New Roman" panose="02020603050405020304" pitchFamily="18" charset="0"/>
                <a:cs typeface="Times New Roman" panose="02020603050405020304" pitchFamily="18" charset="0"/>
              </a:rPr>
              <a:t>processus</a:t>
            </a:r>
            <a:r>
              <a:rPr lang="fr-FR" sz="2400" dirty="0">
                <a:latin typeface="Times New Roman" panose="02020603050405020304" pitchFamily="18" charset="0"/>
                <a:cs typeface="Times New Roman" panose="02020603050405020304" pitchFamily="18" charset="0"/>
              </a:rPr>
              <a:t> et les </a:t>
            </a:r>
            <a:r>
              <a:rPr lang="fr-FR" sz="2400" dirty="0">
                <a:highlight>
                  <a:srgbClr val="FFFF00"/>
                </a:highlight>
                <a:latin typeface="Times New Roman" panose="02020603050405020304" pitchFamily="18" charset="0"/>
                <a:cs typeface="Times New Roman" panose="02020603050405020304" pitchFamily="18" charset="0"/>
              </a:rPr>
              <a:t>comportements</a:t>
            </a:r>
            <a:r>
              <a:rPr lang="fr-FR" sz="2400" dirty="0">
                <a:latin typeface="Times New Roman" panose="02020603050405020304" pitchFamily="18" charset="0"/>
                <a:cs typeface="Times New Roman" panose="02020603050405020304" pitchFamily="18" charset="0"/>
              </a:rPr>
              <a:t> qui </a:t>
            </a:r>
            <a:r>
              <a:rPr lang="fr-FR" sz="2400" dirty="0">
                <a:highlight>
                  <a:srgbClr val="FFFF00"/>
                </a:highlight>
                <a:latin typeface="Times New Roman" panose="02020603050405020304" pitchFamily="18" charset="0"/>
                <a:cs typeface="Times New Roman" panose="02020603050405020304" pitchFamily="18" charset="0"/>
              </a:rPr>
              <a:t>influent sur l’exercice des pouvoirs</a:t>
            </a:r>
            <a:r>
              <a:rPr lang="fr-FR" sz="2400" dirty="0">
                <a:latin typeface="Times New Roman" panose="02020603050405020304" pitchFamily="18" charset="0"/>
                <a:cs typeface="Times New Roman" panose="02020603050405020304" pitchFamily="18" charset="0"/>
              </a:rPr>
              <a:t> au niveau européen, particulièrement du point de vue de l’ouverture, de la </a:t>
            </a:r>
            <a:r>
              <a:rPr lang="fr-FR" sz="2400" dirty="0">
                <a:highlight>
                  <a:srgbClr val="FFFF00"/>
                </a:highlight>
                <a:latin typeface="Times New Roman" panose="02020603050405020304" pitchFamily="18" charset="0"/>
                <a:cs typeface="Times New Roman" panose="02020603050405020304" pitchFamily="18" charset="0"/>
              </a:rPr>
              <a:t>participation</a:t>
            </a:r>
            <a:r>
              <a:rPr lang="fr-FR" sz="2400" dirty="0">
                <a:latin typeface="Times New Roman" panose="02020603050405020304" pitchFamily="18" charset="0"/>
                <a:cs typeface="Times New Roman" panose="02020603050405020304" pitchFamily="18" charset="0"/>
              </a:rPr>
              <a:t>, de la </a:t>
            </a:r>
            <a:r>
              <a:rPr lang="fr-FR" sz="2400" dirty="0">
                <a:highlight>
                  <a:srgbClr val="FFFF00"/>
                </a:highlight>
                <a:latin typeface="Times New Roman" panose="02020603050405020304" pitchFamily="18" charset="0"/>
                <a:cs typeface="Times New Roman" panose="02020603050405020304" pitchFamily="18" charset="0"/>
              </a:rPr>
              <a:t>responsabilité</a:t>
            </a:r>
            <a:r>
              <a:rPr lang="fr-FR" sz="2400" dirty="0">
                <a:latin typeface="Times New Roman" panose="02020603050405020304" pitchFamily="18" charset="0"/>
                <a:cs typeface="Times New Roman" panose="02020603050405020304" pitchFamily="18" charset="0"/>
              </a:rPr>
              <a:t>, de </a:t>
            </a:r>
            <a:r>
              <a:rPr lang="fr-FR" sz="2400" dirty="0">
                <a:highlight>
                  <a:srgbClr val="FFFF00"/>
                </a:highlight>
                <a:latin typeface="Times New Roman" panose="02020603050405020304" pitchFamily="18" charset="0"/>
                <a:cs typeface="Times New Roman" panose="02020603050405020304" pitchFamily="18" charset="0"/>
              </a:rPr>
              <a:t>l’efficacité</a:t>
            </a:r>
            <a:r>
              <a:rPr lang="fr-FR" sz="2400" dirty="0">
                <a:latin typeface="Times New Roman" panose="02020603050405020304" pitchFamily="18" charset="0"/>
                <a:cs typeface="Times New Roman" panose="02020603050405020304" pitchFamily="18" charset="0"/>
              </a:rPr>
              <a:t> et de la </a:t>
            </a:r>
            <a:r>
              <a:rPr lang="fr-FR" sz="2400" dirty="0">
                <a:highlight>
                  <a:srgbClr val="FFFF00"/>
                </a:highlight>
                <a:latin typeface="Times New Roman" panose="02020603050405020304" pitchFamily="18" charset="0"/>
                <a:cs typeface="Times New Roman" panose="02020603050405020304" pitchFamily="18" charset="0"/>
              </a:rPr>
              <a:t>cohérence</a:t>
            </a:r>
            <a:r>
              <a:rPr lang="fr-FR" sz="2400" dirty="0">
                <a:latin typeface="Times New Roman" panose="02020603050405020304" pitchFamily="18" charset="0"/>
                <a:cs typeface="Times New Roman" panose="02020603050405020304" pitchFamily="18" charset="0"/>
              </a:rPr>
              <a:t>. En dépit de son caractère large et ouvert, la gouvernance est un élément clé des politiques et des réformes en faveur de la réduction de la pauvreté, de la démocratisation et de la sécurité mondiale</a:t>
            </a:r>
          </a:p>
          <a:p>
            <a:pPr algn="just"/>
            <a:endParaRPr lang="fr-FR" sz="2400" dirty="0">
              <a:latin typeface="Times New Roman" panose="02020603050405020304" pitchFamily="18" charset="0"/>
              <a:cs typeface="Times New Roman" panose="02020603050405020304" pitchFamily="18" charset="0"/>
            </a:endParaRPr>
          </a:p>
          <a:p>
            <a:pPr algn="just"/>
            <a:r>
              <a:rPr lang="fr-FR" sz="2400" dirty="0">
                <a:latin typeface="Times New Roman" panose="02020603050405020304" pitchFamily="18" charset="0"/>
                <a:cs typeface="Times New Roman" panose="02020603050405020304" pitchFamily="18" charset="0"/>
              </a:rPr>
              <a:t>Définitions : OCDE, OMC, PNUD</a:t>
            </a:r>
          </a:p>
        </p:txBody>
      </p:sp>
    </p:spTree>
    <p:extLst>
      <p:ext uri="{BB962C8B-B14F-4D97-AF65-F5344CB8AC3E}">
        <p14:creationId xmlns:p14="http://schemas.microsoft.com/office/powerpoint/2010/main" val="1975931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 calcmode="lin" valueType="num">
                                      <p:cBhvr additive="base">
                                        <p:cTn id="1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 calcmode="lin" valueType="num">
                                      <p:cBhvr additive="base">
                                        <p:cTn id="2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8BE35A7-9711-4A05-BA2D-56F860950352}"/>
              </a:ext>
            </a:extLst>
          </p:cNvPr>
          <p:cNvSpPr>
            <a:spLocks noGrp="1"/>
          </p:cNvSpPr>
          <p:nvPr>
            <p:ph idx="1"/>
          </p:nvPr>
        </p:nvSpPr>
        <p:spPr>
          <a:xfrm>
            <a:off x="795130" y="159026"/>
            <a:ext cx="11396870" cy="6698974"/>
          </a:xfrm>
        </p:spPr>
        <p:txBody>
          <a:bodyPr>
            <a:normAutofit/>
          </a:bodyPr>
          <a:lstStyle/>
          <a:p>
            <a:pPr marL="0" indent="0">
              <a:buNone/>
            </a:pPr>
            <a:r>
              <a:rPr lang="fr-FR" sz="2400" dirty="0">
                <a:latin typeface="Times New Roman" panose="02020603050405020304" pitchFamily="18" charset="0"/>
                <a:cs typeface="Times New Roman" panose="02020603050405020304" pitchFamily="18" charset="0"/>
              </a:rPr>
              <a:t>		On distingue deux principaux types de gouvernance :</a:t>
            </a:r>
          </a:p>
          <a:p>
            <a:endParaRPr lang="fr-FR" sz="2400" dirty="0">
              <a:latin typeface="Times New Roman" panose="02020603050405020304" pitchFamily="18" charset="0"/>
              <a:cs typeface="Times New Roman" panose="02020603050405020304" pitchFamily="18" charset="0"/>
            </a:endParaRPr>
          </a:p>
          <a:p>
            <a:r>
              <a:rPr lang="fr-FR" sz="2400" dirty="0">
                <a:latin typeface="Times New Roman" panose="02020603050405020304" pitchFamily="18" charset="0"/>
                <a:cs typeface="Times New Roman" panose="02020603050405020304" pitchFamily="18" charset="0"/>
              </a:rPr>
              <a:t>la </a:t>
            </a:r>
            <a:r>
              <a:rPr lang="fr-FR" sz="2400" dirty="0">
                <a:highlight>
                  <a:srgbClr val="FFFF00"/>
                </a:highlight>
                <a:latin typeface="Times New Roman" panose="02020603050405020304" pitchFamily="18" charset="0"/>
                <a:cs typeface="Times New Roman" panose="02020603050405020304" pitchFamily="18" charset="0"/>
              </a:rPr>
              <a:t>gouvernance privée </a:t>
            </a:r>
            <a:r>
              <a:rPr lang="fr-FR" sz="2400" dirty="0">
                <a:latin typeface="Times New Roman" panose="02020603050405020304" pitchFamily="18" charset="0"/>
                <a:cs typeface="Times New Roman" panose="02020603050405020304" pitchFamily="18" charset="0"/>
              </a:rPr>
              <a:t>pour le secteur privé :</a:t>
            </a:r>
          </a:p>
          <a:p>
            <a:pPr lvl="1"/>
            <a:r>
              <a:rPr lang="fr-FR" sz="2400" i="0" dirty="0">
                <a:latin typeface="Times New Roman" panose="02020603050405020304" pitchFamily="18" charset="0"/>
                <a:cs typeface="Times New Roman" panose="02020603050405020304" pitchFamily="18" charset="0"/>
              </a:rPr>
              <a:t>la gouvernance d'entreprise (principales institutions du gouvernement des entreprises : assemblée générale, conseil d'administration, comités)</a:t>
            </a:r>
          </a:p>
          <a:p>
            <a:pPr lvl="1"/>
            <a:r>
              <a:rPr lang="fr-FR" sz="2400" i="0" dirty="0">
                <a:latin typeface="Times New Roman" panose="02020603050405020304" pitchFamily="18" charset="0"/>
                <a:cs typeface="Times New Roman" panose="02020603050405020304" pitchFamily="18" charset="0"/>
              </a:rPr>
              <a:t>la gouvernance d'associations (Patronales –FCE, CAC40- &amp; Syndicales-UGTA, UGTT &amp; Société civile, ESS) </a:t>
            </a:r>
          </a:p>
          <a:p>
            <a:pPr lvl="1"/>
            <a:endParaRPr lang="fr-FR" sz="2400" dirty="0">
              <a:latin typeface="Times New Roman" panose="02020603050405020304" pitchFamily="18" charset="0"/>
              <a:cs typeface="Times New Roman" panose="02020603050405020304" pitchFamily="18" charset="0"/>
            </a:endParaRPr>
          </a:p>
          <a:p>
            <a:r>
              <a:rPr lang="fr-FR" sz="2400" dirty="0">
                <a:latin typeface="Times New Roman" panose="02020603050405020304" pitchFamily="18" charset="0"/>
                <a:cs typeface="Times New Roman" panose="02020603050405020304" pitchFamily="18" charset="0"/>
              </a:rPr>
              <a:t>la </a:t>
            </a:r>
            <a:r>
              <a:rPr lang="fr-FR" sz="2400" dirty="0">
                <a:highlight>
                  <a:srgbClr val="FFFF00"/>
                </a:highlight>
                <a:latin typeface="Times New Roman" panose="02020603050405020304" pitchFamily="18" charset="0"/>
                <a:cs typeface="Times New Roman" panose="02020603050405020304" pitchFamily="18" charset="0"/>
              </a:rPr>
              <a:t>gouvernance publique </a:t>
            </a:r>
            <a:r>
              <a:rPr lang="fr-FR" sz="2400" dirty="0">
                <a:latin typeface="Times New Roman" panose="02020603050405020304" pitchFamily="18" charset="0"/>
                <a:cs typeface="Times New Roman" panose="02020603050405020304" pitchFamily="18" charset="0"/>
              </a:rPr>
              <a:t>pour le secteur public :</a:t>
            </a:r>
          </a:p>
          <a:p>
            <a:pPr lvl="1"/>
            <a:r>
              <a:rPr lang="fr-FR" sz="2400" i="0" dirty="0">
                <a:latin typeface="Times New Roman" panose="02020603050405020304" pitchFamily="18" charset="0"/>
                <a:cs typeface="Times New Roman" panose="02020603050405020304" pitchFamily="18" charset="0"/>
              </a:rPr>
              <a:t>on retrouve les notions de </a:t>
            </a:r>
            <a:r>
              <a:rPr lang="fr-FR" sz="2400" i="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gouvernance mondiale </a:t>
            </a:r>
            <a:r>
              <a:rPr lang="fr-FR" sz="2400" i="0" dirty="0">
                <a:latin typeface="Times New Roman" panose="02020603050405020304" pitchFamily="18" charset="0"/>
                <a:cs typeface="Times New Roman" panose="02020603050405020304" pitchFamily="18" charset="0"/>
              </a:rPr>
              <a:t>ou globale, de </a:t>
            </a:r>
            <a:r>
              <a:rPr lang="fr-FR" sz="2400" i="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gouvernance territoriale</a:t>
            </a:r>
            <a:r>
              <a:rPr lang="fr-FR" sz="2400" i="0" dirty="0">
                <a:latin typeface="Times New Roman" panose="02020603050405020304" pitchFamily="18" charset="0"/>
                <a:cs typeface="Times New Roman" panose="02020603050405020304" pitchFamily="18" charset="0"/>
              </a:rPr>
              <a:t> ou locale en fonction des échelles,</a:t>
            </a:r>
          </a:p>
        </p:txBody>
      </p:sp>
    </p:spTree>
    <p:extLst>
      <p:ext uri="{BB962C8B-B14F-4D97-AF65-F5344CB8AC3E}">
        <p14:creationId xmlns:p14="http://schemas.microsoft.com/office/powerpoint/2010/main" val="1788283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32EF879-E0F3-4B05-817F-17BEE2718CC1}"/>
              </a:ext>
            </a:extLst>
          </p:cNvPr>
          <p:cNvSpPr>
            <a:spLocks noGrp="1"/>
          </p:cNvSpPr>
          <p:nvPr>
            <p:ph idx="1"/>
          </p:nvPr>
        </p:nvSpPr>
        <p:spPr>
          <a:xfrm>
            <a:off x="516835" y="400879"/>
            <a:ext cx="11675165" cy="6427303"/>
          </a:xfrm>
        </p:spPr>
        <p:txBody>
          <a:bodyPr>
            <a:noAutofit/>
          </a:bodyPr>
          <a:lstStyle/>
          <a:p>
            <a:pPr marL="0" indent="0">
              <a:buNone/>
            </a:pPr>
            <a:endParaRPr lang="fr-FR" sz="2200" dirty="0">
              <a:latin typeface="Times New Roman" panose="02020603050405020304" pitchFamily="18" charset="0"/>
              <a:cs typeface="Times New Roman" panose="02020603050405020304" pitchFamily="18" charset="0"/>
            </a:endParaRPr>
          </a:p>
          <a:p>
            <a:pPr algn="just">
              <a:lnSpc>
                <a:spcPct val="170000"/>
              </a:lnSpc>
            </a:pPr>
            <a:r>
              <a:rPr lang="fr-FR" sz="2200" dirty="0">
                <a:latin typeface="Times New Roman" panose="02020603050405020304" pitchFamily="18" charset="0"/>
                <a:cs typeface="Times New Roman" panose="02020603050405020304" pitchFamily="18" charset="0"/>
              </a:rPr>
              <a:t>L'ensemble des règles et des </a:t>
            </a:r>
            <a:r>
              <a:rPr lang="fr-FR" sz="2200" dirty="0">
                <a:solidFill>
                  <a:schemeClr val="tx1"/>
                </a:solidFill>
                <a:highlight>
                  <a:srgbClr val="FFFF00"/>
                </a:highlight>
                <a:latin typeface="Times New Roman" panose="02020603050405020304" pitchFamily="18" charset="0"/>
                <a:cs typeface="Times New Roman" panose="02020603050405020304" pitchFamily="18" charset="0"/>
              </a:rPr>
              <a:t>processus collectifs</a:t>
            </a:r>
            <a:r>
              <a:rPr lang="fr-FR" sz="2200" dirty="0">
                <a:highlight>
                  <a:srgbClr val="FFFF00"/>
                </a:highlight>
                <a:latin typeface="Times New Roman" panose="02020603050405020304" pitchFamily="18" charset="0"/>
                <a:cs typeface="Times New Roman" panose="02020603050405020304" pitchFamily="18" charset="0"/>
              </a:rPr>
              <a:t> </a:t>
            </a:r>
            <a:r>
              <a:rPr lang="fr-FR" sz="2200" dirty="0">
                <a:latin typeface="Times New Roman" panose="02020603050405020304" pitchFamily="18" charset="0"/>
                <a:cs typeface="Times New Roman" panose="02020603050405020304" pitchFamily="18" charset="0"/>
              </a:rPr>
              <a:t>par lequel les acteurs concernés </a:t>
            </a:r>
            <a:r>
              <a:rPr lang="fr-FR" sz="2200" dirty="0">
                <a:highlight>
                  <a:srgbClr val="FFFF00"/>
                </a:highlight>
                <a:latin typeface="Times New Roman" panose="02020603050405020304" pitchFamily="18" charset="0"/>
                <a:cs typeface="Times New Roman" panose="02020603050405020304" pitchFamily="18" charset="0"/>
              </a:rPr>
              <a:t>participent à la décision et à la mise en œuvre des </a:t>
            </a:r>
            <a:r>
              <a:rPr lang="fr-FR" sz="2200" dirty="0">
                <a:highlight>
                  <a:srgbClr val="00FF00"/>
                </a:highlight>
                <a:latin typeface="Times New Roman" panose="02020603050405020304" pitchFamily="18" charset="0"/>
                <a:cs typeface="Times New Roman" panose="02020603050405020304" pitchFamily="18" charset="0"/>
              </a:rPr>
              <a:t>actions publiques</a:t>
            </a:r>
            <a:r>
              <a:rPr lang="fr-FR" sz="2200" dirty="0">
                <a:latin typeface="Times New Roman" panose="02020603050405020304" pitchFamily="18" charset="0"/>
                <a:cs typeface="Times New Roman" panose="02020603050405020304" pitchFamily="18" charset="0"/>
              </a:rPr>
              <a:t>. Ces règles et ces processus, comme les décisions qui en découlent, sont le </a:t>
            </a:r>
            <a:r>
              <a:rPr lang="fr-FR" sz="2200" dirty="0">
                <a:highlight>
                  <a:srgbClr val="FFFF00"/>
                </a:highlight>
                <a:latin typeface="Times New Roman" panose="02020603050405020304" pitchFamily="18" charset="0"/>
                <a:cs typeface="Times New Roman" panose="02020603050405020304" pitchFamily="18" charset="0"/>
              </a:rPr>
              <a:t>résultat d'une négociation</a:t>
            </a:r>
            <a:r>
              <a:rPr lang="fr-FR" sz="2200" dirty="0">
                <a:latin typeface="Times New Roman" panose="02020603050405020304" pitchFamily="18" charset="0"/>
                <a:cs typeface="Times New Roman" panose="02020603050405020304" pitchFamily="18" charset="0"/>
              </a:rPr>
              <a:t> entre les </a:t>
            </a:r>
            <a:r>
              <a:rPr lang="fr-FR" sz="2200" dirty="0">
                <a:highlight>
                  <a:srgbClr val="FFFF00"/>
                </a:highlight>
                <a:latin typeface="Times New Roman" panose="02020603050405020304" pitchFamily="18" charset="0"/>
                <a:cs typeface="Times New Roman" panose="02020603050405020304" pitchFamily="18" charset="0"/>
              </a:rPr>
              <a:t>multiples acteurs </a:t>
            </a:r>
            <a:r>
              <a:rPr lang="fr-FR" sz="2200" dirty="0">
                <a:latin typeface="Times New Roman" panose="02020603050405020304" pitchFamily="18" charset="0"/>
                <a:cs typeface="Times New Roman" panose="02020603050405020304" pitchFamily="18" charset="0"/>
              </a:rPr>
              <a:t>impliqués. Cette négociation, en plus d'orienter les décisions et les actions, facilite le partage de la responsabilité entre les acteurs impliqués, possédant chacun une certaine forme de pouvoir.</a:t>
            </a:r>
          </a:p>
          <a:p>
            <a:pPr algn="just">
              <a:lnSpc>
                <a:spcPct val="170000"/>
              </a:lnSpc>
            </a:pPr>
            <a:endParaRPr lang="fr-FR" sz="2200" dirty="0">
              <a:latin typeface="Times New Roman" panose="02020603050405020304" pitchFamily="18" charset="0"/>
              <a:cs typeface="Times New Roman" panose="02020603050405020304" pitchFamily="18" charset="0"/>
            </a:endParaRPr>
          </a:p>
          <a:p>
            <a:pPr marL="454025" indent="-454025">
              <a:lnSpc>
                <a:spcPct val="90000"/>
              </a:lnSpc>
              <a:spcBef>
                <a:spcPts val="500"/>
              </a:spcBef>
              <a:buNone/>
              <a:tabLst>
                <a:tab pos="457200" algn="l"/>
                <a:tab pos="596900" algn="l"/>
                <a:tab pos="1195388" algn="l"/>
                <a:tab pos="1792288" algn="l"/>
                <a:tab pos="2390775" algn="l"/>
                <a:tab pos="2989263" algn="l"/>
                <a:tab pos="3587750" algn="l"/>
                <a:tab pos="4186238" algn="l"/>
                <a:tab pos="4784725" algn="l"/>
                <a:tab pos="5383213" algn="l"/>
                <a:tab pos="5981700" algn="l"/>
                <a:tab pos="6580188" algn="l"/>
                <a:tab pos="7178675" algn="l"/>
                <a:tab pos="7777163" algn="l"/>
                <a:tab pos="8375650" algn="l"/>
                <a:tab pos="8974138" algn="l"/>
                <a:tab pos="9572625" algn="l"/>
                <a:tab pos="10169525" algn="l"/>
                <a:tab pos="10768013" algn="l"/>
                <a:tab pos="11366500" algn="l"/>
                <a:tab pos="11964988" algn="l"/>
              </a:tabLst>
              <a:defRPr/>
            </a:pPr>
            <a:r>
              <a:rPr lang="fr-FR" sz="2200" b="1" dirty="0">
                <a:latin typeface="Times New Roman" panose="02020603050405020304" pitchFamily="18" charset="0"/>
                <a:cs typeface="Times New Roman" panose="02020603050405020304" pitchFamily="18" charset="0"/>
              </a:rPr>
              <a:t>“</a:t>
            </a:r>
            <a:r>
              <a:rPr lang="fr-FR" sz="2200" b="1" dirty="0">
                <a:highlight>
                  <a:srgbClr val="00FF00"/>
                </a:highlight>
                <a:latin typeface="Times New Roman" panose="02020603050405020304" pitchFamily="18" charset="0"/>
                <a:cs typeface="Times New Roman" panose="02020603050405020304" pitchFamily="18" charset="0"/>
              </a:rPr>
              <a:t>Les politiques publiques </a:t>
            </a:r>
            <a:r>
              <a:rPr lang="fr-FR" sz="2200" b="1" dirty="0">
                <a:latin typeface="Times New Roman" panose="02020603050405020304" pitchFamily="18" charset="0"/>
                <a:cs typeface="Times New Roman" panose="02020603050405020304" pitchFamily="18" charset="0"/>
              </a:rPr>
              <a:t>sont tout ce que le gouvernement décide de faire ou de ne pas faire” (T. </a:t>
            </a:r>
            <a:r>
              <a:rPr lang="fr-FR" sz="2200" b="1" dirty="0" err="1">
                <a:latin typeface="Times New Roman" panose="02020603050405020304" pitchFamily="18" charset="0"/>
                <a:cs typeface="Times New Roman" panose="02020603050405020304" pitchFamily="18" charset="0"/>
              </a:rPr>
              <a:t>Dye</a:t>
            </a:r>
            <a:r>
              <a:rPr lang="fr-FR" sz="2200" b="1" dirty="0">
                <a:latin typeface="Times New Roman" panose="02020603050405020304" pitchFamily="18" charset="0"/>
                <a:cs typeface="Times New Roman" panose="02020603050405020304" pitchFamily="18" charset="0"/>
              </a:rPr>
              <a:t>, 1976). </a:t>
            </a:r>
          </a:p>
          <a:p>
            <a:pPr marL="454025" indent="-454025">
              <a:lnSpc>
                <a:spcPct val="90000"/>
              </a:lnSpc>
              <a:spcBef>
                <a:spcPts val="500"/>
              </a:spcBef>
              <a:buFont typeface="Times New Roman" pitchFamily="18" charset="0"/>
              <a:buChar char="•"/>
              <a:tabLst>
                <a:tab pos="457200" algn="l"/>
                <a:tab pos="596900" algn="l"/>
                <a:tab pos="1195388" algn="l"/>
                <a:tab pos="1792288" algn="l"/>
                <a:tab pos="2390775" algn="l"/>
                <a:tab pos="2989263" algn="l"/>
                <a:tab pos="3587750" algn="l"/>
                <a:tab pos="4186238" algn="l"/>
                <a:tab pos="4784725" algn="l"/>
                <a:tab pos="5383213" algn="l"/>
                <a:tab pos="5981700" algn="l"/>
                <a:tab pos="6580188" algn="l"/>
                <a:tab pos="7178675" algn="l"/>
                <a:tab pos="7777163" algn="l"/>
                <a:tab pos="8375650" algn="l"/>
                <a:tab pos="8974138" algn="l"/>
                <a:tab pos="9572625" algn="l"/>
                <a:tab pos="10169525" algn="l"/>
                <a:tab pos="10768013" algn="l"/>
                <a:tab pos="11366500" algn="l"/>
                <a:tab pos="11964988" algn="l"/>
              </a:tabLst>
              <a:defRPr/>
            </a:pPr>
            <a:r>
              <a:rPr lang="fr-FR" sz="2200" dirty="0">
                <a:latin typeface="Times New Roman" panose="02020603050405020304" pitchFamily="18" charset="0"/>
                <a:cs typeface="Times New Roman" panose="02020603050405020304" pitchFamily="18" charset="0"/>
              </a:rPr>
              <a:t>“</a:t>
            </a:r>
            <a:r>
              <a:rPr lang="fr-FR" sz="2200" i="1" dirty="0">
                <a:latin typeface="Times New Roman" panose="02020603050405020304" pitchFamily="18" charset="0"/>
                <a:cs typeface="Times New Roman" panose="02020603050405020304" pitchFamily="18" charset="0"/>
              </a:rPr>
              <a:t>Gouverner, c’est choisir</a:t>
            </a:r>
            <a:r>
              <a:rPr lang="fr-FR" sz="2200" dirty="0">
                <a:latin typeface="Times New Roman" panose="02020603050405020304" pitchFamily="18" charset="0"/>
                <a:cs typeface="Times New Roman" panose="02020603050405020304" pitchFamily="18" charset="0"/>
              </a:rPr>
              <a:t>” (Pierre Mendès-France, ancien Premier Ministre français) : ce n’est qu’un aspect des choses, mis en avant par les politiciens. (</a:t>
            </a:r>
            <a:r>
              <a:rPr lang="fr-FR" sz="2200" dirty="0" err="1">
                <a:latin typeface="Times New Roman" panose="02020603050405020304" pitchFamily="18" charset="0"/>
                <a:cs typeface="Times New Roman" panose="02020603050405020304" pitchFamily="18" charset="0"/>
              </a:rPr>
              <a:t>acteur</a:t>
            </a:r>
            <a:r>
              <a:rPr lang="fr-FR" sz="2200" dirty="0" err="1">
                <a:highlight>
                  <a:srgbClr val="00FF00"/>
                </a:highlight>
                <a:latin typeface="Times New Roman" panose="02020603050405020304" pitchFamily="18" charset="0"/>
                <a:cs typeface="Times New Roman" panose="02020603050405020304" pitchFamily="18" charset="0"/>
              </a:rPr>
              <a:t>S</a:t>
            </a:r>
            <a:r>
              <a:rPr lang="fr-FR" sz="2200" dirty="0">
                <a:latin typeface="Times New Roman" panose="02020603050405020304" pitchFamily="18" charset="0"/>
                <a:cs typeface="Times New Roman" panose="02020603050405020304" pitchFamily="18" charset="0"/>
              </a:rPr>
              <a:t>)</a:t>
            </a:r>
          </a:p>
          <a:p>
            <a:pPr marL="454025" indent="-454025">
              <a:lnSpc>
                <a:spcPct val="90000"/>
              </a:lnSpc>
              <a:spcBef>
                <a:spcPts val="500"/>
              </a:spcBef>
              <a:buFont typeface="Times New Roman" pitchFamily="18" charset="0"/>
              <a:buChar char="•"/>
              <a:tabLst>
                <a:tab pos="457200" algn="l"/>
                <a:tab pos="596900" algn="l"/>
                <a:tab pos="1195388" algn="l"/>
                <a:tab pos="1792288" algn="l"/>
                <a:tab pos="2390775" algn="l"/>
                <a:tab pos="2989263" algn="l"/>
                <a:tab pos="3587750" algn="l"/>
                <a:tab pos="4186238" algn="l"/>
                <a:tab pos="4784725" algn="l"/>
                <a:tab pos="5383213" algn="l"/>
                <a:tab pos="5981700" algn="l"/>
                <a:tab pos="6580188" algn="l"/>
                <a:tab pos="7178675" algn="l"/>
                <a:tab pos="7777163" algn="l"/>
                <a:tab pos="8375650" algn="l"/>
                <a:tab pos="8974138" algn="l"/>
                <a:tab pos="9572625" algn="l"/>
                <a:tab pos="10169525" algn="l"/>
                <a:tab pos="10768013" algn="l"/>
                <a:tab pos="11366500" algn="l"/>
                <a:tab pos="11964988" algn="l"/>
              </a:tabLst>
              <a:defRPr/>
            </a:pPr>
            <a:endParaRPr lang="fr-FR" sz="2200" dirty="0">
              <a:latin typeface="Times New Roman" panose="02020603050405020304" pitchFamily="18" charset="0"/>
              <a:cs typeface="Times New Roman" panose="02020603050405020304" pitchFamily="18" charset="0"/>
            </a:endParaRPr>
          </a:p>
          <a:p>
            <a:pPr marL="454025" indent="-454025">
              <a:lnSpc>
                <a:spcPct val="90000"/>
              </a:lnSpc>
              <a:spcBef>
                <a:spcPts val="500"/>
              </a:spcBef>
              <a:buFont typeface="Times New Roman" pitchFamily="18" charset="0"/>
              <a:buChar char="•"/>
              <a:tabLst>
                <a:tab pos="457200" algn="l"/>
                <a:tab pos="596900" algn="l"/>
                <a:tab pos="1195388" algn="l"/>
                <a:tab pos="1792288" algn="l"/>
                <a:tab pos="2390775" algn="l"/>
                <a:tab pos="2989263" algn="l"/>
                <a:tab pos="3587750" algn="l"/>
                <a:tab pos="4186238" algn="l"/>
                <a:tab pos="4784725" algn="l"/>
                <a:tab pos="5383213" algn="l"/>
                <a:tab pos="5981700" algn="l"/>
                <a:tab pos="6580188" algn="l"/>
                <a:tab pos="7178675" algn="l"/>
                <a:tab pos="7777163" algn="l"/>
                <a:tab pos="8375650" algn="l"/>
                <a:tab pos="8974138" algn="l"/>
                <a:tab pos="9572625" algn="l"/>
                <a:tab pos="10169525" algn="l"/>
                <a:tab pos="10768013" algn="l"/>
                <a:tab pos="11366500" algn="l"/>
                <a:tab pos="11964988" algn="l"/>
              </a:tabLst>
              <a:defRPr/>
            </a:pPr>
            <a:r>
              <a:rPr lang="fr-FR" sz="2200" dirty="0">
                <a:latin typeface="Times New Roman" panose="02020603050405020304" pitchFamily="18" charset="0"/>
                <a:cs typeface="Times New Roman" panose="02020603050405020304" pitchFamily="18" charset="0"/>
              </a:rPr>
              <a:t>Une conception plus riche du pouvoir se doit d’explorer tant </a:t>
            </a:r>
            <a:r>
              <a:rPr lang="fr-FR" sz="2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les décisions </a:t>
            </a:r>
            <a:r>
              <a:rPr lang="fr-FR" sz="2200" dirty="0">
                <a:latin typeface="Times New Roman" panose="02020603050405020304" pitchFamily="18" charset="0"/>
                <a:cs typeface="Times New Roman" panose="02020603050405020304" pitchFamily="18" charset="0"/>
              </a:rPr>
              <a:t>que les </a:t>
            </a:r>
            <a:r>
              <a:rPr lang="fr-FR" sz="2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non-décisions</a:t>
            </a:r>
            <a:r>
              <a:rPr lang="fr-FR" sz="2200" dirty="0">
                <a:latin typeface="Times New Roman" panose="02020603050405020304" pitchFamily="18" charset="0"/>
                <a:cs typeface="Times New Roman" panose="02020603050405020304" pitchFamily="18" charset="0"/>
              </a:rPr>
              <a:t>.  Cela conduit à une conception élargie du Pouvoir. </a:t>
            </a:r>
          </a:p>
        </p:txBody>
      </p:sp>
      <p:sp>
        <p:nvSpPr>
          <p:cNvPr id="5" name="Titre 1">
            <a:extLst>
              <a:ext uri="{FF2B5EF4-FFF2-40B4-BE49-F238E27FC236}">
                <a16:creationId xmlns:a16="http://schemas.microsoft.com/office/drawing/2014/main" id="{A78810DA-4FF8-4452-8678-AF619FC8025A}"/>
              </a:ext>
            </a:extLst>
          </p:cNvPr>
          <p:cNvSpPr>
            <a:spLocks noGrp="1"/>
          </p:cNvSpPr>
          <p:nvPr>
            <p:ph type="title"/>
          </p:nvPr>
        </p:nvSpPr>
        <p:spPr>
          <a:xfrm>
            <a:off x="1608221" y="29817"/>
            <a:ext cx="9601200" cy="516836"/>
          </a:xfrm>
        </p:spPr>
        <p:txBody>
          <a:bodyPr>
            <a:normAutofit fontScale="90000"/>
          </a:bodyPr>
          <a:lstStyle/>
          <a:p>
            <a:r>
              <a:rPr lang="fr-FR" dirty="0">
                <a:solidFill>
                  <a:srgbClr val="FF0000"/>
                </a:solidFill>
                <a:latin typeface="Abadi" panose="020B0604020202020204" pitchFamily="34" charset="0"/>
              </a:rPr>
              <a:t>III- Gouvernement à Gouvernance </a:t>
            </a:r>
          </a:p>
        </p:txBody>
      </p:sp>
    </p:spTree>
    <p:extLst>
      <p:ext uri="{BB962C8B-B14F-4D97-AF65-F5344CB8AC3E}">
        <p14:creationId xmlns:p14="http://schemas.microsoft.com/office/powerpoint/2010/main" val="1648451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arn(inVertical)">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9661AF1-5000-447C-B282-721AD3F36A27}"/>
              </a:ext>
            </a:extLst>
          </p:cNvPr>
          <p:cNvSpPr>
            <a:spLocks noGrp="1"/>
          </p:cNvSpPr>
          <p:nvPr>
            <p:ph idx="1"/>
          </p:nvPr>
        </p:nvSpPr>
        <p:spPr>
          <a:xfrm>
            <a:off x="596348" y="212035"/>
            <a:ext cx="11476382" cy="6645965"/>
          </a:xfrm>
        </p:spPr>
        <p:txBody>
          <a:bodyPr>
            <a:normAutofit/>
          </a:bodyPr>
          <a:lstStyle/>
          <a:p>
            <a:endParaRPr lang="fr-FR" sz="2400" dirty="0">
              <a:latin typeface="Times New Roman" panose="02020603050405020304" pitchFamily="18" charset="0"/>
              <a:cs typeface="Times New Roman" panose="02020603050405020304" pitchFamily="18" charset="0"/>
            </a:endParaRPr>
          </a:p>
          <a:p>
            <a:endParaRPr lang="fr-FR" sz="2400" dirty="0">
              <a:latin typeface="Times New Roman" panose="02020603050405020304" pitchFamily="18" charset="0"/>
              <a:cs typeface="Times New Roman" panose="02020603050405020304" pitchFamily="18" charset="0"/>
            </a:endParaRPr>
          </a:p>
          <a:p>
            <a:endParaRPr lang="fr-FR" sz="2400" dirty="0">
              <a:latin typeface="Times New Roman" panose="02020603050405020304" pitchFamily="18" charset="0"/>
              <a:cs typeface="Times New Roman" panose="02020603050405020304" pitchFamily="18" charset="0"/>
            </a:endParaRPr>
          </a:p>
          <a:p>
            <a:pPr algn="just"/>
            <a:r>
              <a:rPr lang="fr-FR" sz="2400" dirty="0">
                <a:latin typeface="Times New Roman" panose="02020603050405020304" pitchFamily="18" charset="0"/>
                <a:cs typeface="Times New Roman" panose="02020603050405020304" pitchFamily="18" charset="0"/>
              </a:rPr>
              <a:t>L'</a:t>
            </a:r>
            <a:r>
              <a:rPr lang="fr-FR" sz="2400" b="1" dirty="0">
                <a:latin typeface="Times New Roman" panose="02020603050405020304" pitchFamily="18" charset="0"/>
                <a:cs typeface="Times New Roman" panose="02020603050405020304" pitchFamily="18" charset="0"/>
              </a:rPr>
              <a:t>autorité</a:t>
            </a:r>
            <a:r>
              <a:rPr lang="fr-FR" sz="2400" dirty="0">
                <a:latin typeface="Times New Roman" panose="02020603050405020304" pitchFamily="18" charset="0"/>
                <a:cs typeface="Times New Roman" panose="02020603050405020304" pitchFamily="18" charset="0"/>
              </a:rPr>
              <a:t> est </a:t>
            </a:r>
            <a:r>
              <a:rPr lang="fr-FR" sz="2400" dirty="0">
                <a:highlight>
                  <a:srgbClr val="FFFF00"/>
                </a:highlight>
                <a:latin typeface="Times New Roman" panose="02020603050405020304" pitchFamily="18" charset="0"/>
                <a:cs typeface="Times New Roman" panose="02020603050405020304" pitchFamily="18" charset="0"/>
              </a:rPr>
              <a:t>le pouvoir de commander</a:t>
            </a:r>
            <a:r>
              <a:rPr lang="fr-FR" sz="2400" dirty="0">
                <a:latin typeface="Times New Roman" panose="02020603050405020304" pitchFamily="18" charset="0"/>
                <a:cs typeface="Times New Roman" panose="02020603050405020304" pitchFamily="18" charset="0"/>
              </a:rPr>
              <a:t>, d'être obéi. Elle implique les notions de légitimité, de commandement et d'obéissance, d'un autre pouvoir qui impose l'autorité. La forme de la légitimité peut varier selon les circonstances</a:t>
            </a:r>
          </a:p>
          <a:p>
            <a:pPr algn="just"/>
            <a:endParaRPr lang="fr-FR" sz="2400" dirty="0">
              <a:latin typeface="Times New Roman" panose="02020603050405020304" pitchFamily="18" charset="0"/>
              <a:cs typeface="Times New Roman" panose="02020603050405020304" pitchFamily="18" charset="0"/>
            </a:endParaRPr>
          </a:p>
          <a:p>
            <a:pPr algn="just"/>
            <a:endParaRPr lang="fr-FR" sz="2400" dirty="0">
              <a:latin typeface="Times New Roman" panose="02020603050405020304" pitchFamily="18" charset="0"/>
              <a:cs typeface="Times New Roman" panose="02020603050405020304" pitchFamily="18" charset="0"/>
            </a:endParaRPr>
          </a:p>
          <a:p>
            <a:pPr algn="just"/>
            <a:r>
              <a:rPr lang="fr-FR" sz="2400" b="1" dirty="0">
                <a:latin typeface="Times New Roman" panose="02020603050405020304" pitchFamily="18" charset="0"/>
                <a:cs typeface="Times New Roman" panose="02020603050405020304" pitchFamily="18" charset="0"/>
              </a:rPr>
              <a:t>Autoritarisme</a:t>
            </a:r>
            <a:r>
              <a:rPr lang="fr-FR" sz="2400" dirty="0">
                <a:latin typeface="Times New Roman" panose="02020603050405020304" pitchFamily="18" charset="0"/>
                <a:cs typeface="Times New Roman" panose="02020603050405020304" pitchFamily="18" charset="0"/>
              </a:rPr>
              <a:t> : Il peut désigner aussi bien </a:t>
            </a:r>
            <a:r>
              <a:rPr lang="fr-FR" sz="2400" dirty="0">
                <a:highlight>
                  <a:srgbClr val="FFFF00"/>
                </a:highlight>
                <a:latin typeface="Times New Roman" panose="02020603050405020304" pitchFamily="18" charset="0"/>
                <a:cs typeface="Times New Roman" panose="02020603050405020304" pitchFamily="18" charset="0"/>
              </a:rPr>
              <a:t>un comportement</a:t>
            </a:r>
            <a:r>
              <a:rPr lang="fr-FR" sz="2400" dirty="0">
                <a:latin typeface="Times New Roman" panose="02020603050405020304" pitchFamily="18" charset="0"/>
                <a:cs typeface="Times New Roman" panose="02020603050405020304" pitchFamily="18" charset="0"/>
              </a:rPr>
              <a:t> que le </a:t>
            </a:r>
            <a:r>
              <a:rPr lang="fr-FR" sz="2400" dirty="0">
                <a:highlight>
                  <a:srgbClr val="FFFF00"/>
                </a:highlight>
                <a:latin typeface="Times New Roman" panose="02020603050405020304" pitchFamily="18" charset="0"/>
                <a:cs typeface="Times New Roman" panose="02020603050405020304" pitchFamily="18" charset="0"/>
              </a:rPr>
              <a:t>mode de fonctionnement d'une structure politique</a:t>
            </a:r>
            <a:r>
              <a:rPr lang="fr-FR" sz="2400" dirty="0">
                <a:latin typeface="Times New Roman" panose="02020603050405020304" pitchFamily="18" charset="0"/>
                <a:cs typeface="Times New Roman" panose="02020603050405020304" pitchFamily="18" charset="0"/>
              </a:rPr>
              <a:t>. Un régime politique autoritaire est un régime politique qui par divers moyens (propagande, encadrement de la population, répression) cherche la soumission et l'obéissance de la société.</a:t>
            </a:r>
          </a:p>
        </p:txBody>
      </p:sp>
    </p:spTree>
    <p:extLst>
      <p:ext uri="{BB962C8B-B14F-4D97-AF65-F5344CB8AC3E}">
        <p14:creationId xmlns:p14="http://schemas.microsoft.com/office/powerpoint/2010/main" val="3470224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1000"/>
                                        <p:tgtEl>
                                          <p:spTgt spid="3">
                                            <p:txEl>
                                              <p:pRg st="6" end="6"/>
                                            </p:txEl>
                                          </p:spTgt>
                                        </p:tgtEl>
                                      </p:cBhvr>
                                    </p:animEffect>
                                    <p:anim calcmode="lin" valueType="num">
                                      <p:cBhvr>
                                        <p:cTn id="1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B4E1840-4F81-4D6C-8E39-2CECE2418EB9}"/>
              </a:ext>
            </a:extLst>
          </p:cNvPr>
          <p:cNvSpPr>
            <a:spLocks noGrp="1"/>
          </p:cNvSpPr>
          <p:nvPr>
            <p:ph idx="1"/>
          </p:nvPr>
        </p:nvSpPr>
        <p:spPr>
          <a:xfrm>
            <a:off x="636103" y="172278"/>
            <a:ext cx="11449879" cy="6685722"/>
          </a:xfrm>
        </p:spPr>
        <p:txBody>
          <a:bodyPr>
            <a:normAutofit/>
          </a:bodyPr>
          <a:lstStyle/>
          <a:p>
            <a:pPr marL="0" indent="0" algn="just">
              <a:buNone/>
            </a:pPr>
            <a:r>
              <a:rPr lang="fr-FR" sz="2400" dirty="0">
                <a:latin typeface="Times New Roman" panose="02020603050405020304" pitchFamily="18" charset="0"/>
                <a:cs typeface="Times New Roman" panose="02020603050405020304" pitchFamily="18" charset="0"/>
              </a:rPr>
              <a:t>      Selon Max Weber, l'autorité d'un individu sur un autre reposerait sur sa légitimité. Il      distingue trois types de légitimité :</a:t>
            </a:r>
          </a:p>
          <a:p>
            <a:pPr algn="just"/>
            <a:r>
              <a:rPr lang="fr-FR" sz="2400" dirty="0">
                <a:latin typeface="Times New Roman" panose="02020603050405020304" pitchFamily="18" charset="0"/>
                <a:cs typeface="Times New Roman" panose="02020603050405020304" pitchFamily="18" charset="0"/>
              </a:rPr>
              <a:t>la </a:t>
            </a:r>
            <a:r>
              <a:rPr lang="fr-FR" sz="2400" i="1" dirty="0">
                <a:highlight>
                  <a:srgbClr val="FFFF00"/>
                </a:highlight>
                <a:latin typeface="Times New Roman" panose="02020603050405020304" pitchFamily="18" charset="0"/>
                <a:cs typeface="Times New Roman" panose="02020603050405020304" pitchFamily="18" charset="0"/>
              </a:rPr>
              <a:t>légitimité charismatique</a:t>
            </a:r>
            <a:r>
              <a:rPr lang="fr-FR" sz="2400" dirty="0">
                <a:latin typeface="Times New Roman" panose="02020603050405020304" pitchFamily="18" charset="0"/>
                <a:cs typeface="Times New Roman" panose="02020603050405020304" pitchFamily="18" charset="0"/>
              </a:rPr>
              <a:t> est fondée sur la reconnaissance par la société du caractère exceptionnel du chef. Cette légitimité repose sur la reconnaissance des gouvernés aux qualités supérieures à la moyenne d'un individu. </a:t>
            </a:r>
          </a:p>
          <a:p>
            <a:pPr algn="just"/>
            <a:r>
              <a:rPr lang="fr-FR" sz="2400" dirty="0">
                <a:latin typeface="Times New Roman" panose="02020603050405020304" pitchFamily="18" charset="0"/>
                <a:cs typeface="Times New Roman" panose="02020603050405020304" pitchFamily="18" charset="0"/>
              </a:rPr>
              <a:t>la</a:t>
            </a:r>
            <a:r>
              <a:rPr lang="fr-FR" sz="2400" dirty="0">
                <a:highlight>
                  <a:srgbClr val="FFFF00"/>
                </a:highlight>
                <a:latin typeface="Times New Roman" panose="02020603050405020304" pitchFamily="18" charset="0"/>
                <a:cs typeface="Times New Roman" panose="02020603050405020304" pitchFamily="18" charset="0"/>
              </a:rPr>
              <a:t> </a:t>
            </a:r>
            <a:r>
              <a:rPr lang="fr-FR" sz="2400" i="1" dirty="0">
                <a:highlight>
                  <a:srgbClr val="FFFF00"/>
                </a:highlight>
                <a:latin typeface="Times New Roman" panose="02020603050405020304" pitchFamily="18" charset="0"/>
                <a:cs typeface="Times New Roman" panose="02020603050405020304" pitchFamily="18" charset="0"/>
              </a:rPr>
              <a:t>légitimité traditionnelle</a:t>
            </a:r>
            <a:r>
              <a:rPr lang="fr-FR" sz="2400" dirty="0">
                <a:latin typeface="Times New Roman" panose="02020603050405020304" pitchFamily="18" charset="0"/>
                <a:cs typeface="Times New Roman" panose="02020603050405020304" pitchFamily="18" charset="0"/>
              </a:rPr>
              <a:t> repose sur le caractère obligatoire de la règle coutumière (selon les coutumes, les traditions). La volonté du changement. Les limites de ce type de pouvoir sont définies par la coutume elle-même. Lorsque la coutume n'a pas fixé de limites, le chef possède le pouvoir absolu, soumis à ses limites ;</a:t>
            </a:r>
          </a:p>
          <a:p>
            <a:pPr algn="just"/>
            <a:r>
              <a:rPr lang="fr-FR" sz="2400" dirty="0">
                <a:latin typeface="Times New Roman" panose="02020603050405020304" pitchFamily="18" charset="0"/>
                <a:cs typeface="Times New Roman" panose="02020603050405020304" pitchFamily="18" charset="0"/>
              </a:rPr>
              <a:t>la </a:t>
            </a:r>
            <a:r>
              <a:rPr lang="fr-FR" sz="2400" i="1" dirty="0">
                <a:highlight>
                  <a:srgbClr val="FFFF00"/>
                </a:highlight>
                <a:latin typeface="Times New Roman" panose="02020603050405020304" pitchFamily="18" charset="0"/>
                <a:cs typeface="Times New Roman" panose="02020603050405020304" pitchFamily="18" charset="0"/>
              </a:rPr>
              <a:t>légitimité légale</a:t>
            </a:r>
            <a:r>
              <a:rPr lang="fr-FR" sz="2400" dirty="0">
                <a:latin typeface="Times New Roman" panose="02020603050405020304" pitchFamily="18" charset="0"/>
                <a:cs typeface="Times New Roman" panose="02020603050405020304" pitchFamily="18" charset="0"/>
              </a:rPr>
              <a:t> se fonde sur la compétence et la validité du statut. On l'appelle également légitimité rationnelle ; </a:t>
            </a:r>
            <a:r>
              <a:rPr lang="fr-FR" sz="2400" dirty="0">
                <a:solidFill>
                  <a:srgbClr val="FF0000"/>
                </a:solidFill>
                <a:latin typeface="Times New Roman" panose="02020603050405020304" pitchFamily="18" charset="0"/>
                <a:cs typeface="Times New Roman" panose="02020603050405020304" pitchFamily="18" charset="0"/>
              </a:rPr>
              <a:t>la légitimité s'appuie sur des lois et des règles impersonnelles. Elle organise le fonctionnement du pouvoir politique</a:t>
            </a:r>
            <a:r>
              <a:rPr lang="fr-FR" sz="2400" dirty="0">
                <a:latin typeface="Times New Roman" panose="02020603050405020304" pitchFamily="18" charset="0"/>
                <a:cs typeface="Times New Roman" panose="02020603050405020304" pitchFamily="18" charset="0"/>
              </a:rPr>
              <a:t>. Cela conduit à une domination de l’État et celle de l'organisation bureaucratique. La personne a du pouvoir grâce à sa fonction qui représente l'autorité légale et non grâce à sa personnalité (légitimité charismatique). La séparation des pouvoirs (exécutif, législatif et judiciaire) a été instaurée pour qu'aucun individu ne puisse posséder tous les pouvoirs.</a:t>
            </a:r>
          </a:p>
          <a:p>
            <a:endParaRPr lang="fr-F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8914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A475E67-9B00-4FA0-BE4E-48589B851974}"/>
              </a:ext>
            </a:extLst>
          </p:cNvPr>
          <p:cNvSpPr>
            <a:spLocks noGrp="1"/>
          </p:cNvSpPr>
          <p:nvPr>
            <p:ph idx="1"/>
          </p:nvPr>
        </p:nvSpPr>
        <p:spPr>
          <a:xfrm>
            <a:off x="372979" y="1"/>
            <a:ext cx="11713003" cy="6858000"/>
          </a:xfrm>
        </p:spPr>
        <p:txBody>
          <a:bodyPr>
            <a:normAutofit fontScale="92500"/>
          </a:bodyPr>
          <a:lstStyle/>
          <a:p>
            <a:pPr marL="452438" indent="-452438" algn="ctr">
              <a:lnSpc>
                <a:spcPct val="80000"/>
              </a:lnSpc>
              <a:spcBef>
                <a:spcPts val="500"/>
              </a:spcBef>
              <a:buFont typeface="Times New Roman" pitchFamily="18" charset="0"/>
              <a:buChar char="•"/>
              <a:tabLst>
                <a:tab pos="454025" algn="l"/>
                <a:tab pos="593725" algn="l"/>
                <a:tab pos="1192213" algn="l"/>
                <a:tab pos="1790700" algn="l"/>
                <a:tab pos="2389188" algn="l"/>
                <a:tab pos="2987675" algn="l"/>
                <a:tab pos="3586163" algn="l"/>
                <a:tab pos="4184650" algn="l"/>
                <a:tab pos="4783138" algn="l"/>
                <a:tab pos="5381625" algn="l"/>
                <a:tab pos="5980113" algn="l"/>
                <a:tab pos="6578600" algn="l"/>
                <a:tab pos="7175500" algn="l"/>
                <a:tab pos="7773988" algn="l"/>
                <a:tab pos="8372475" algn="l"/>
                <a:tab pos="8970963" algn="l"/>
                <a:tab pos="9569450" algn="l"/>
                <a:tab pos="10167938" algn="l"/>
                <a:tab pos="10766425" algn="l"/>
                <a:tab pos="11364913" algn="l"/>
                <a:tab pos="11963400" algn="l"/>
              </a:tabLst>
              <a:defRPr/>
            </a:pPr>
            <a:r>
              <a:rPr lang="fr-FR" altLang="fr-FR" sz="3000" b="1" i="1" dirty="0">
                <a:latin typeface="Arial" panose="020B0604020202020204" pitchFamily="34" charset="0"/>
                <a:cs typeface="Arial" panose="020B0604020202020204" pitchFamily="34" charset="0"/>
              </a:rPr>
              <a:t>Les 3 faces du Pouvoir</a:t>
            </a:r>
          </a:p>
          <a:p>
            <a:pPr marL="452438" indent="-452438" algn="ctr">
              <a:lnSpc>
                <a:spcPct val="80000"/>
              </a:lnSpc>
              <a:spcBef>
                <a:spcPts val="500"/>
              </a:spcBef>
              <a:buFont typeface="Times New Roman" pitchFamily="18" charset="0"/>
              <a:buChar char="•"/>
              <a:tabLst>
                <a:tab pos="454025" algn="l"/>
                <a:tab pos="593725" algn="l"/>
                <a:tab pos="1192213" algn="l"/>
                <a:tab pos="1790700" algn="l"/>
                <a:tab pos="2389188" algn="l"/>
                <a:tab pos="2987675" algn="l"/>
                <a:tab pos="3586163" algn="l"/>
                <a:tab pos="4184650" algn="l"/>
                <a:tab pos="4783138" algn="l"/>
                <a:tab pos="5381625" algn="l"/>
                <a:tab pos="5980113" algn="l"/>
                <a:tab pos="6578600" algn="l"/>
                <a:tab pos="7175500" algn="l"/>
                <a:tab pos="7773988" algn="l"/>
                <a:tab pos="8372475" algn="l"/>
                <a:tab pos="8970963" algn="l"/>
                <a:tab pos="9569450" algn="l"/>
                <a:tab pos="10167938" algn="l"/>
                <a:tab pos="10766425" algn="l"/>
                <a:tab pos="11364913" algn="l"/>
                <a:tab pos="11963400" algn="l"/>
              </a:tabLst>
              <a:defRPr/>
            </a:pPr>
            <a:endParaRPr lang="fr-FR" sz="2600" i="1" dirty="0">
              <a:latin typeface="Arial" panose="020B0604020202020204" pitchFamily="34" charset="0"/>
              <a:cs typeface="Arial" panose="020B0604020202020204" pitchFamily="34" charset="0"/>
            </a:endParaRPr>
          </a:p>
          <a:p>
            <a:pPr marL="452438" indent="-452438" algn="just">
              <a:lnSpc>
                <a:spcPct val="150000"/>
              </a:lnSpc>
              <a:spcBef>
                <a:spcPts val="500"/>
              </a:spcBef>
              <a:buFont typeface="Times New Roman" pitchFamily="18" charset="0"/>
              <a:buChar char="•"/>
              <a:tabLst>
                <a:tab pos="454025" algn="l"/>
                <a:tab pos="593725" algn="l"/>
                <a:tab pos="1192213" algn="l"/>
                <a:tab pos="1790700" algn="l"/>
                <a:tab pos="2389188" algn="l"/>
                <a:tab pos="2987675" algn="l"/>
                <a:tab pos="3586163" algn="l"/>
                <a:tab pos="4184650" algn="l"/>
                <a:tab pos="4783138" algn="l"/>
                <a:tab pos="5381625" algn="l"/>
                <a:tab pos="5980113" algn="l"/>
                <a:tab pos="6578600" algn="l"/>
                <a:tab pos="7175500" algn="l"/>
                <a:tab pos="7773988" algn="l"/>
                <a:tab pos="8372475" algn="l"/>
                <a:tab pos="8970963" algn="l"/>
                <a:tab pos="9569450" algn="l"/>
                <a:tab pos="10167938" algn="l"/>
                <a:tab pos="10766425" algn="l"/>
                <a:tab pos="11364913" algn="l"/>
                <a:tab pos="11963400" algn="l"/>
              </a:tabLst>
              <a:defRPr/>
            </a:pPr>
            <a:r>
              <a:rPr lang="fr-FR" sz="2600" i="1" dirty="0">
                <a:highlight>
                  <a:srgbClr val="FFFF00"/>
                </a:highlight>
                <a:latin typeface="Arial" panose="020B0604020202020204" pitchFamily="34" charset="0"/>
                <a:cs typeface="Arial" panose="020B0604020202020204" pitchFamily="34" charset="0"/>
              </a:rPr>
              <a:t>1</a:t>
            </a:r>
            <a:r>
              <a:rPr lang="fr-FR" sz="2600" i="1" baseline="30000" dirty="0">
                <a:highlight>
                  <a:srgbClr val="FFFF00"/>
                </a:highlight>
                <a:latin typeface="Arial" panose="020B0604020202020204" pitchFamily="34" charset="0"/>
                <a:cs typeface="Arial" panose="020B0604020202020204" pitchFamily="34" charset="0"/>
              </a:rPr>
              <a:t>ère</a:t>
            </a:r>
            <a:r>
              <a:rPr lang="fr-FR" sz="2600" i="1" dirty="0">
                <a:highlight>
                  <a:srgbClr val="FFFF00"/>
                </a:highlight>
                <a:latin typeface="Arial" panose="020B0604020202020204" pitchFamily="34" charset="0"/>
                <a:cs typeface="Arial" panose="020B0604020202020204" pitchFamily="34" charset="0"/>
              </a:rPr>
              <a:t> face (visible) du pouvoir </a:t>
            </a:r>
            <a:r>
              <a:rPr lang="fr-FR" sz="2600" i="1" dirty="0">
                <a:latin typeface="Arial" panose="020B0604020202020204" pitchFamily="34" charset="0"/>
                <a:cs typeface="Arial" panose="020B0604020202020204" pitchFamily="34" charset="0"/>
              </a:rPr>
              <a:t>(R. Dahl, 1957):</a:t>
            </a:r>
            <a:r>
              <a:rPr lang="fr-FR" sz="2600" dirty="0">
                <a:latin typeface="Arial" panose="020B0604020202020204" pitchFamily="34" charset="0"/>
                <a:cs typeface="Arial" panose="020B0604020202020204" pitchFamily="34" charset="0"/>
              </a:rPr>
              <a:t> “La capacité d’un acteur A à faire faire à un acteur B quelque chose que B n’aurait pas fait sans l’intervention de A”.</a:t>
            </a:r>
          </a:p>
          <a:p>
            <a:pPr marL="452438" indent="-452438" algn="just">
              <a:lnSpc>
                <a:spcPct val="150000"/>
              </a:lnSpc>
              <a:spcBef>
                <a:spcPts val="500"/>
              </a:spcBef>
              <a:buNone/>
              <a:tabLst>
                <a:tab pos="454025" algn="l"/>
                <a:tab pos="593725" algn="l"/>
                <a:tab pos="1192213" algn="l"/>
                <a:tab pos="1790700" algn="l"/>
                <a:tab pos="2389188" algn="l"/>
                <a:tab pos="2987675" algn="l"/>
                <a:tab pos="3586163" algn="l"/>
                <a:tab pos="4184650" algn="l"/>
                <a:tab pos="4783138" algn="l"/>
                <a:tab pos="5381625" algn="l"/>
                <a:tab pos="5980113" algn="l"/>
                <a:tab pos="6578600" algn="l"/>
                <a:tab pos="7175500" algn="l"/>
                <a:tab pos="7773988" algn="l"/>
                <a:tab pos="8372475" algn="l"/>
                <a:tab pos="8970963" algn="l"/>
                <a:tab pos="9569450" algn="l"/>
                <a:tab pos="10167938" algn="l"/>
                <a:tab pos="10766425" algn="l"/>
                <a:tab pos="11364913" algn="l"/>
                <a:tab pos="11963400" algn="l"/>
              </a:tabLst>
              <a:defRPr/>
            </a:pPr>
            <a:endParaRPr lang="fr-FR" sz="2600" dirty="0">
              <a:latin typeface="Arial" panose="020B0604020202020204" pitchFamily="34" charset="0"/>
              <a:cs typeface="Arial" panose="020B0604020202020204" pitchFamily="34" charset="0"/>
            </a:endParaRPr>
          </a:p>
          <a:p>
            <a:pPr marL="452438" indent="-452438" algn="just">
              <a:lnSpc>
                <a:spcPct val="150000"/>
              </a:lnSpc>
              <a:spcBef>
                <a:spcPts val="500"/>
              </a:spcBef>
              <a:buFont typeface="Times New Roman" pitchFamily="18" charset="0"/>
              <a:buChar char="•"/>
              <a:tabLst>
                <a:tab pos="454025" algn="l"/>
                <a:tab pos="593725" algn="l"/>
                <a:tab pos="1192213" algn="l"/>
                <a:tab pos="1790700" algn="l"/>
                <a:tab pos="2389188" algn="l"/>
                <a:tab pos="2987675" algn="l"/>
                <a:tab pos="3586163" algn="l"/>
                <a:tab pos="4184650" algn="l"/>
                <a:tab pos="4783138" algn="l"/>
                <a:tab pos="5381625" algn="l"/>
                <a:tab pos="5980113" algn="l"/>
                <a:tab pos="6578600" algn="l"/>
                <a:tab pos="7175500" algn="l"/>
                <a:tab pos="7773988" algn="l"/>
                <a:tab pos="8372475" algn="l"/>
                <a:tab pos="8970963" algn="l"/>
                <a:tab pos="9569450" algn="l"/>
                <a:tab pos="10167938" algn="l"/>
                <a:tab pos="10766425" algn="l"/>
                <a:tab pos="11364913" algn="l"/>
                <a:tab pos="11963400" algn="l"/>
              </a:tabLst>
              <a:defRPr/>
            </a:pPr>
            <a:r>
              <a:rPr lang="fr-FR" sz="2600" i="1" dirty="0">
                <a:highlight>
                  <a:srgbClr val="FFFF00"/>
                </a:highlight>
                <a:latin typeface="Arial" panose="020B0604020202020204" pitchFamily="34" charset="0"/>
                <a:cs typeface="Arial" panose="020B0604020202020204" pitchFamily="34" charset="0"/>
              </a:rPr>
              <a:t>2</a:t>
            </a:r>
            <a:r>
              <a:rPr lang="fr-FR" sz="2600" i="1" baseline="30000" dirty="0">
                <a:highlight>
                  <a:srgbClr val="FFFF00"/>
                </a:highlight>
                <a:latin typeface="Arial" panose="020B0604020202020204" pitchFamily="34" charset="0"/>
                <a:cs typeface="Arial" panose="020B0604020202020204" pitchFamily="34" charset="0"/>
              </a:rPr>
              <a:t>e</a:t>
            </a:r>
            <a:r>
              <a:rPr lang="fr-FR" sz="2600" i="1" dirty="0">
                <a:highlight>
                  <a:srgbClr val="FFFF00"/>
                </a:highlight>
                <a:latin typeface="Arial" panose="020B0604020202020204" pitchFamily="34" charset="0"/>
                <a:cs typeface="Arial" panose="020B0604020202020204" pitchFamily="34" charset="0"/>
              </a:rPr>
              <a:t> face (moins visible) du pouvoir </a:t>
            </a:r>
            <a:r>
              <a:rPr lang="fr-FR" sz="2600" i="1" dirty="0">
                <a:latin typeface="Arial" panose="020B0604020202020204" pitchFamily="34" charset="0"/>
                <a:cs typeface="Arial" panose="020B0604020202020204" pitchFamily="34" charset="0"/>
              </a:rPr>
              <a:t>(</a:t>
            </a:r>
            <a:r>
              <a:rPr lang="fr-FR" sz="2600" i="1" dirty="0" err="1">
                <a:latin typeface="Arial" panose="020B0604020202020204" pitchFamily="34" charset="0"/>
                <a:cs typeface="Arial" panose="020B0604020202020204" pitchFamily="34" charset="0"/>
              </a:rPr>
              <a:t>Bachrach</a:t>
            </a:r>
            <a:r>
              <a:rPr lang="fr-FR" sz="2600" i="1" dirty="0">
                <a:latin typeface="Arial" panose="020B0604020202020204" pitchFamily="34" charset="0"/>
                <a:cs typeface="Arial" panose="020B0604020202020204" pitchFamily="34" charset="0"/>
              </a:rPr>
              <a:t> &amp; </a:t>
            </a:r>
            <a:r>
              <a:rPr lang="fr-FR" sz="2600" i="1" dirty="0" err="1">
                <a:latin typeface="Arial" panose="020B0604020202020204" pitchFamily="34" charset="0"/>
                <a:cs typeface="Arial" panose="020B0604020202020204" pitchFamily="34" charset="0"/>
              </a:rPr>
              <a:t>Baratz</a:t>
            </a:r>
            <a:r>
              <a:rPr lang="fr-FR" sz="2600" i="1" dirty="0">
                <a:latin typeface="Arial" panose="020B0604020202020204" pitchFamily="34" charset="0"/>
                <a:cs typeface="Arial" panose="020B0604020202020204" pitchFamily="34" charset="0"/>
              </a:rPr>
              <a:t>, 1962):</a:t>
            </a:r>
            <a:r>
              <a:rPr lang="fr-FR" sz="2600" dirty="0">
                <a:latin typeface="Arial" panose="020B0604020202020204" pitchFamily="34" charset="0"/>
                <a:cs typeface="Arial" panose="020B0604020202020204" pitchFamily="34" charset="0"/>
              </a:rPr>
              <a:t> La capacité de certains “groupes de véto” favorables au </a:t>
            </a:r>
            <a:r>
              <a:rPr lang="fr-FR" sz="2600" i="1" dirty="0">
                <a:latin typeface="Arial" panose="020B0604020202020204" pitchFamily="34" charset="0"/>
                <a:cs typeface="Arial" panose="020B0604020202020204" pitchFamily="34" charset="0"/>
              </a:rPr>
              <a:t>statu quo</a:t>
            </a:r>
            <a:r>
              <a:rPr lang="fr-FR" sz="2600" dirty="0">
                <a:latin typeface="Arial" panose="020B0604020202020204" pitchFamily="34" charset="0"/>
                <a:cs typeface="Arial" panose="020B0604020202020204" pitchFamily="34" charset="0"/>
              </a:rPr>
              <a:t> à mobiliser des biais afin d’empêcher l’accès de certains enjeux trop sensibles au “</a:t>
            </a:r>
            <a:r>
              <a:rPr lang="fr-FR" sz="26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canal de la décision</a:t>
            </a:r>
            <a:r>
              <a:rPr lang="fr-FR" sz="2600" dirty="0">
                <a:latin typeface="Arial" panose="020B0604020202020204" pitchFamily="34" charset="0"/>
                <a:cs typeface="Arial" panose="020B0604020202020204" pitchFamily="34" charset="0"/>
              </a:rPr>
              <a:t>”.</a:t>
            </a:r>
          </a:p>
          <a:p>
            <a:pPr marL="452438" indent="-452438" algn="just">
              <a:lnSpc>
                <a:spcPct val="150000"/>
              </a:lnSpc>
              <a:spcBef>
                <a:spcPts val="500"/>
              </a:spcBef>
              <a:buNone/>
              <a:tabLst>
                <a:tab pos="454025" algn="l"/>
                <a:tab pos="593725" algn="l"/>
                <a:tab pos="1192213" algn="l"/>
                <a:tab pos="1790700" algn="l"/>
                <a:tab pos="2389188" algn="l"/>
                <a:tab pos="2987675" algn="l"/>
                <a:tab pos="3586163" algn="l"/>
                <a:tab pos="4184650" algn="l"/>
                <a:tab pos="4783138" algn="l"/>
                <a:tab pos="5381625" algn="l"/>
                <a:tab pos="5980113" algn="l"/>
                <a:tab pos="6578600" algn="l"/>
                <a:tab pos="7175500" algn="l"/>
                <a:tab pos="7773988" algn="l"/>
                <a:tab pos="8372475" algn="l"/>
                <a:tab pos="8970963" algn="l"/>
                <a:tab pos="9569450" algn="l"/>
                <a:tab pos="10167938" algn="l"/>
                <a:tab pos="10766425" algn="l"/>
                <a:tab pos="11364913" algn="l"/>
                <a:tab pos="11963400" algn="l"/>
              </a:tabLst>
              <a:defRPr/>
            </a:pPr>
            <a:endParaRPr lang="fr-FR" sz="2600" dirty="0">
              <a:latin typeface="Arial" panose="020B0604020202020204" pitchFamily="34" charset="0"/>
              <a:cs typeface="Arial" panose="020B0604020202020204" pitchFamily="34" charset="0"/>
            </a:endParaRPr>
          </a:p>
          <a:p>
            <a:pPr marL="452438" indent="-452438" algn="just">
              <a:lnSpc>
                <a:spcPct val="150000"/>
              </a:lnSpc>
              <a:spcBef>
                <a:spcPts val="500"/>
              </a:spcBef>
              <a:buFont typeface="Times New Roman" pitchFamily="18" charset="0"/>
              <a:buChar char="•"/>
              <a:tabLst>
                <a:tab pos="454025" algn="l"/>
                <a:tab pos="593725" algn="l"/>
                <a:tab pos="1192213" algn="l"/>
                <a:tab pos="1790700" algn="l"/>
                <a:tab pos="2389188" algn="l"/>
                <a:tab pos="2987675" algn="l"/>
                <a:tab pos="3586163" algn="l"/>
                <a:tab pos="4184650" algn="l"/>
                <a:tab pos="4783138" algn="l"/>
                <a:tab pos="5381625" algn="l"/>
                <a:tab pos="5980113" algn="l"/>
                <a:tab pos="6578600" algn="l"/>
                <a:tab pos="7175500" algn="l"/>
                <a:tab pos="7773988" algn="l"/>
                <a:tab pos="8372475" algn="l"/>
                <a:tab pos="8970963" algn="l"/>
                <a:tab pos="9569450" algn="l"/>
                <a:tab pos="10167938" algn="l"/>
                <a:tab pos="10766425" algn="l"/>
                <a:tab pos="11364913" algn="l"/>
                <a:tab pos="11963400" algn="l"/>
              </a:tabLst>
              <a:defRPr/>
            </a:pPr>
            <a:r>
              <a:rPr lang="fr-FR" sz="2600" i="1" dirty="0">
                <a:highlight>
                  <a:srgbClr val="FFFF00"/>
                </a:highlight>
                <a:latin typeface="Arial" panose="020B0604020202020204" pitchFamily="34" charset="0"/>
                <a:cs typeface="Arial" panose="020B0604020202020204" pitchFamily="34" charset="0"/>
              </a:rPr>
              <a:t>3</a:t>
            </a:r>
            <a:r>
              <a:rPr lang="fr-FR" sz="2600" i="1" baseline="30000" dirty="0">
                <a:highlight>
                  <a:srgbClr val="FFFF00"/>
                </a:highlight>
                <a:latin typeface="Arial" panose="020B0604020202020204" pitchFamily="34" charset="0"/>
                <a:cs typeface="Arial" panose="020B0604020202020204" pitchFamily="34" charset="0"/>
              </a:rPr>
              <a:t>e</a:t>
            </a:r>
            <a:r>
              <a:rPr lang="fr-FR" sz="2600" i="1" dirty="0">
                <a:highlight>
                  <a:srgbClr val="FFFF00"/>
                </a:highlight>
                <a:latin typeface="Arial" panose="020B0604020202020204" pitchFamily="34" charset="0"/>
                <a:cs typeface="Arial" panose="020B0604020202020204" pitchFamily="34" charset="0"/>
              </a:rPr>
              <a:t> face (invisible) du pouvoir </a:t>
            </a:r>
            <a:r>
              <a:rPr lang="fr-FR" sz="2600" i="1" dirty="0">
                <a:latin typeface="Arial" panose="020B0604020202020204" pitchFamily="34" charset="0"/>
                <a:cs typeface="Arial" panose="020B0604020202020204" pitchFamily="34" charset="0"/>
              </a:rPr>
              <a:t>(S. </a:t>
            </a:r>
            <a:r>
              <a:rPr lang="fr-FR" sz="2600" i="1" dirty="0" err="1">
                <a:latin typeface="Arial" panose="020B0604020202020204" pitchFamily="34" charset="0"/>
                <a:cs typeface="Arial" panose="020B0604020202020204" pitchFamily="34" charset="0"/>
              </a:rPr>
              <a:t>Lukes</a:t>
            </a:r>
            <a:r>
              <a:rPr lang="fr-FR" sz="2600" i="1" dirty="0">
                <a:latin typeface="Arial" panose="020B0604020202020204" pitchFamily="34" charset="0"/>
                <a:cs typeface="Arial" panose="020B0604020202020204" pitchFamily="34" charset="0"/>
              </a:rPr>
              <a:t>, 1974):</a:t>
            </a:r>
            <a:r>
              <a:rPr lang="fr-FR" sz="2600" dirty="0">
                <a:latin typeface="Arial" panose="020B0604020202020204" pitchFamily="34" charset="0"/>
                <a:cs typeface="Arial" panose="020B0604020202020204" pitchFamily="34" charset="0"/>
              </a:rPr>
              <a:t> La capacité des élites à manipuler les idéologies dominantes d’une époque donnée en vue de façonner les mentalités de la population et de la rendre aveugle à ses véritables intérêts.</a:t>
            </a:r>
            <a:r>
              <a:rPr lang="en-GB" sz="2600" dirty="0">
                <a:latin typeface="Arial" panose="020B0604020202020204" pitchFamily="34" charset="0"/>
                <a:cs typeface="Arial" panose="020B0604020202020204" pitchFamily="34" charset="0"/>
              </a:rPr>
              <a:t>    </a:t>
            </a:r>
          </a:p>
          <a:p>
            <a:endParaRPr lang="fr-FR" dirty="0"/>
          </a:p>
        </p:txBody>
      </p:sp>
    </p:spTree>
    <p:extLst>
      <p:ext uri="{BB962C8B-B14F-4D97-AF65-F5344CB8AC3E}">
        <p14:creationId xmlns:p14="http://schemas.microsoft.com/office/powerpoint/2010/main" val="1492710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arn(inVertical)">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F3E13C-5EE4-4D95-8315-501357B636BD}"/>
              </a:ext>
            </a:extLst>
          </p:cNvPr>
          <p:cNvSpPr>
            <a:spLocks noGrp="1"/>
          </p:cNvSpPr>
          <p:nvPr>
            <p:ph type="title"/>
          </p:nvPr>
        </p:nvSpPr>
        <p:spPr>
          <a:xfrm>
            <a:off x="622851" y="0"/>
            <a:ext cx="11463131" cy="609600"/>
          </a:xfrm>
        </p:spPr>
        <p:txBody>
          <a:bodyPr>
            <a:noAutofit/>
          </a:bodyPr>
          <a:lstStyle/>
          <a:p>
            <a:r>
              <a:rPr lang="en-GB" altLang="fr-FR" sz="3600" i="1" dirty="0">
                <a:solidFill>
                  <a:srgbClr val="FF0000"/>
                </a:solidFill>
              </a:rPr>
              <a:t>Cinq </a:t>
            </a:r>
            <a:r>
              <a:rPr lang="en-GB" altLang="fr-FR" sz="3600" i="1" dirty="0" err="1">
                <a:solidFill>
                  <a:srgbClr val="FF0000"/>
                </a:solidFill>
              </a:rPr>
              <a:t>modèles</a:t>
            </a:r>
            <a:r>
              <a:rPr lang="en-GB" altLang="fr-FR" sz="3600" i="1" dirty="0">
                <a:solidFill>
                  <a:srgbClr val="FF0000"/>
                </a:solidFill>
              </a:rPr>
              <a:t> de mise à </a:t>
            </a:r>
            <a:r>
              <a:rPr lang="en-GB" altLang="fr-FR" sz="3600" i="1" dirty="0" err="1">
                <a:solidFill>
                  <a:srgbClr val="FF0000"/>
                </a:solidFill>
              </a:rPr>
              <a:t>l’agenda</a:t>
            </a:r>
            <a:r>
              <a:rPr lang="en-GB" altLang="fr-FR" sz="3600" i="1" dirty="0">
                <a:solidFill>
                  <a:srgbClr val="FF0000"/>
                </a:solidFill>
              </a:rPr>
              <a:t> </a:t>
            </a:r>
            <a:r>
              <a:rPr lang="en-GB" altLang="fr-FR" sz="4000" i="1" dirty="0">
                <a:solidFill>
                  <a:srgbClr val="FF0000"/>
                </a:solidFill>
              </a:rPr>
              <a:t>(Ph. </a:t>
            </a:r>
            <a:r>
              <a:rPr lang="en-GB" altLang="fr-FR" sz="4000" i="1" dirty="0" err="1">
                <a:solidFill>
                  <a:srgbClr val="FF0000"/>
                </a:solidFill>
              </a:rPr>
              <a:t>Garraud</a:t>
            </a:r>
            <a:r>
              <a:rPr lang="en-GB" altLang="fr-FR" sz="4000" i="1" dirty="0">
                <a:solidFill>
                  <a:srgbClr val="FF0000"/>
                </a:solidFill>
              </a:rPr>
              <a:t>, 1990)</a:t>
            </a:r>
            <a:br>
              <a:rPr lang="en-GB" altLang="fr-FR" sz="4000" i="1" dirty="0">
                <a:solidFill>
                  <a:srgbClr val="FF0000"/>
                </a:solidFill>
              </a:rPr>
            </a:br>
            <a:endParaRPr lang="fr-FR" sz="3600" dirty="0">
              <a:solidFill>
                <a:srgbClr val="FF0000"/>
              </a:solidFill>
            </a:endParaRPr>
          </a:p>
        </p:txBody>
      </p:sp>
      <p:sp>
        <p:nvSpPr>
          <p:cNvPr id="3" name="Espace réservé du contenu 2">
            <a:extLst>
              <a:ext uri="{FF2B5EF4-FFF2-40B4-BE49-F238E27FC236}">
                <a16:creationId xmlns:a16="http://schemas.microsoft.com/office/drawing/2014/main" id="{9E104BA2-C9AA-4B82-9312-4CD49650CD71}"/>
              </a:ext>
            </a:extLst>
          </p:cNvPr>
          <p:cNvSpPr>
            <a:spLocks noGrp="1"/>
          </p:cNvSpPr>
          <p:nvPr>
            <p:ph idx="1"/>
          </p:nvPr>
        </p:nvSpPr>
        <p:spPr>
          <a:xfrm>
            <a:off x="490331" y="927652"/>
            <a:ext cx="11595651" cy="5930349"/>
          </a:xfrm>
        </p:spPr>
        <p:txBody>
          <a:bodyPr>
            <a:normAutofit fontScale="92500" lnSpcReduction="10000"/>
          </a:bodyPr>
          <a:lstStyle/>
          <a:p>
            <a:pPr algn="just">
              <a:lnSpc>
                <a:spcPct val="90000"/>
              </a:lnSpc>
              <a:spcBef>
                <a:spcPts val="500"/>
              </a:spcBef>
              <a:buFont typeface="Wingdings" panose="05000000000000000000" pitchFamily="2" charset="2"/>
              <a:buChar char="q"/>
              <a:tabLst>
                <a:tab pos="452438" algn="l"/>
                <a:tab pos="592138" algn="l"/>
                <a:tab pos="1190625" algn="l"/>
                <a:tab pos="1789113" algn="l"/>
                <a:tab pos="2387600" algn="l"/>
                <a:tab pos="2986088" algn="l"/>
                <a:tab pos="3584575" algn="l"/>
                <a:tab pos="4181475" algn="l"/>
                <a:tab pos="4779963" algn="l"/>
                <a:tab pos="5378450" algn="l"/>
                <a:tab pos="5976938" algn="l"/>
                <a:tab pos="6575425" algn="l"/>
                <a:tab pos="7173913" algn="l"/>
                <a:tab pos="7772400" algn="l"/>
                <a:tab pos="8370888" algn="l"/>
                <a:tab pos="8969375" algn="l"/>
                <a:tab pos="9567863" algn="l"/>
                <a:tab pos="10166350" algn="l"/>
                <a:tab pos="10764838" algn="l"/>
                <a:tab pos="11363325" algn="l"/>
                <a:tab pos="11961813" algn="l"/>
              </a:tabLst>
              <a:defRPr/>
            </a:pPr>
            <a:r>
              <a:rPr lang="fr-FR" sz="2600" i="1" dirty="0">
                <a:highlight>
                  <a:srgbClr val="FFFF00"/>
                </a:highlight>
                <a:latin typeface="Times New Roman" panose="02020603050405020304" pitchFamily="18" charset="0"/>
                <a:cs typeface="Times New Roman" panose="02020603050405020304" pitchFamily="18" charset="0"/>
              </a:rPr>
              <a:t>Modèle de la mobilisation</a:t>
            </a:r>
            <a:r>
              <a:rPr lang="fr-FR" sz="2600" i="1" dirty="0">
                <a:latin typeface="Times New Roman" panose="02020603050405020304" pitchFamily="18" charset="0"/>
                <a:cs typeface="Times New Roman" panose="02020603050405020304" pitchFamily="18" charset="0"/>
              </a:rPr>
              <a:t>:</a:t>
            </a:r>
            <a:r>
              <a:rPr lang="fr-FR" sz="2600" dirty="0">
                <a:latin typeface="Times New Roman" panose="02020603050405020304" pitchFamily="18" charset="0"/>
                <a:cs typeface="Times New Roman" panose="02020603050405020304" pitchFamily="18" charset="0"/>
              </a:rPr>
              <a:t> action collective de groupes organisés, groupes d’intérêts socio-professionnels qui “portent” un enjeu et cherchent à obliger les autorités à le prendre en charge par diverses pressions. </a:t>
            </a:r>
          </a:p>
          <a:p>
            <a:pPr algn="just">
              <a:lnSpc>
                <a:spcPct val="90000"/>
              </a:lnSpc>
              <a:spcBef>
                <a:spcPts val="500"/>
              </a:spcBef>
              <a:buFont typeface="Wingdings" panose="05000000000000000000" pitchFamily="2" charset="2"/>
              <a:buChar char="q"/>
              <a:tabLst>
                <a:tab pos="452438" algn="l"/>
                <a:tab pos="592138" algn="l"/>
                <a:tab pos="1190625" algn="l"/>
                <a:tab pos="1789113" algn="l"/>
                <a:tab pos="2387600" algn="l"/>
                <a:tab pos="2986088" algn="l"/>
                <a:tab pos="3584575" algn="l"/>
                <a:tab pos="4181475" algn="l"/>
                <a:tab pos="4779963" algn="l"/>
                <a:tab pos="5378450" algn="l"/>
                <a:tab pos="5976938" algn="l"/>
                <a:tab pos="6575425" algn="l"/>
                <a:tab pos="7173913" algn="l"/>
                <a:tab pos="7772400" algn="l"/>
                <a:tab pos="8370888" algn="l"/>
                <a:tab pos="8969375" algn="l"/>
                <a:tab pos="9567863" algn="l"/>
                <a:tab pos="10166350" algn="l"/>
                <a:tab pos="10764838" algn="l"/>
                <a:tab pos="11363325" algn="l"/>
                <a:tab pos="11961813" algn="l"/>
              </a:tabLst>
              <a:defRPr/>
            </a:pPr>
            <a:endParaRPr lang="fr-FR" sz="2600" i="1" dirty="0">
              <a:highlight>
                <a:srgbClr val="FFFF00"/>
              </a:highlight>
              <a:latin typeface="Times New Roman" panose="02020603050405020304" pitchFamily="18" charset="0"/>
              <a:cs typeface="Times New Roman" panose="02020603050405020304" pitchFamily="18" charset="0"/>
            </a:endParaRPr>
          </a:p>
          <a:p>
            <a:pPr algn="just">
              <a:lnSpc>
                <a:spcPct val="90000"/>
              </a:lnSpc>
              <a:spcBef>
                <a:spcPts val="500"/>
              </a:spcBef>
              <a:buFont typeface="Wingdings" panose="05000000000000000000" pitchFamily="2" charset="2"/>
              <a:buChar char="q"/>
              <a:tabLst>
                <a:tab pos="452438" algn="l"/>
                <a:tab pos="592138" algn="l"/>
                <a:tab pos="1190625" algn="l"/>
                <a:tab pos="1789113" algn="l"/>
                <a:tab pos="2387600" algn="l"/>
                <a:tab pos="2986088" algn="l"/>
                <a:tab pos="3584575" algn="l"/>
                <a:tab pos="4181475" algn="l"/>
                <a:tab pos="4779963" algn="l"/>
                <a:tab pos="5378450" algn="l"/>
                <a:tab pos="5976938" algn="l"/>
                <a:tab pos="6575425" algn="l"/>
                <a:tab pos="7173913" algn="l"/>
                <a:tab pos="7772400" algn="l"/>
                <a:tab pos="8370888" algn="l"/>
                <a:tab pos="8969375" algn="l"/>
                <a:tab pos="9567863" algn="l"/>
                <a:tab pos="10166350" algn="l"/>
                <a:tab pos="10764838" algn="l"/>
                <a:tab pos="11363325" algn="l"/>
                <a:tab pos="11961813" algn="l"/>
              </a:tabLst>
              <a:defRPr/>
            </a:pPr>
            <a:r>
              <a:rPr lang="fr-FR" sz="2600" i="1" dirty="0">
                <a:highlight>
                  <a:srgbClr val="FFFF00"/>
                </a:highlight>
                <a:latin typeface="Times New Roman" panose="02020603050405020304" pitchFamily="18" charset="0"/>
                <a:cs typeface="Times New Roman" panose="02020603050405020304" pitchFamily="18" charset="0"/>
              </a:rPr>
              <a:t>Modèle de l’offre politique</a:t>
            </a:r>
            <a:r>
              <a:rPr lang="fr-FR" sz="2600" i="1" dirty="0">
                <a:latin typeface="Times New Roman" panose="02020603050405020304" pitchFamily="18" charset="0"/>
                <a:cs typeface="Times New Roman" panose="02020603050405020304" pitchFamily="18" charset="0"/>
              </a:rPr>
              <a:t>:</a:t>
            </a:r>
            <a:r>
              <a:rPr lang="fr-FR" sz="2600" dirty="0">
                <a:latin typeface="Times New Roman" panose="02020603050405020304" pitchFamily="18" charset="0"/>
                <a:cs typeface="Times New Roman" panose="02020603050405020304" pitchFamily="18" charset="0"/>
              </a:rPr>
              <a:t> un ou plusieurs partis politiques en compétition créent l’événement autour d’un thème qui semble profitable électoralement, et les autorités se doivent de réagir. </a:t>
            </a:r>
          </a:p>
          <a:p>
            <a:pPr algn="just">
              <a:lnSpc>
                <a:spcPct val="90000"/>
              </a:lnSpc>
              <a:spcBef>
                <a:spcPts val="500"/>
              </a:spcBef>
              <a:buFont typeface="Wingdings" panose="05000000000000000000" pitchFamily="2" charset="2"/>
              <a:buChar char="q"/>
              <a:tabLst>
                <a:tab pos="452438" algn="l"/>
                <a:tab pos="592138" algn="l"/>
                <a:tab pos="1190625" algn="l"/>
                <a:tab pos="1789113" algn="l"/>
                <a:tab pos="2387600" algn="l"/>
                <a:tab pos="2986088" algn="l"/>
                <a:tab pos="3584575" algn="l"/>
                <a:tab pos="4181475" algn="l"/>
                <a:tab pos="4779963" algn="l"/>
                <a:tab pos="5378450" algn="l"/>
                <a:tab pos="5976938" algn="l"/>
                <a:tab pos="6575425" algn="l"/>
                <a:tab pos="7173913" algn="l"/>
                <a:tab pos="7772400" algn="l"/>
                <a:tab pos="8370888" algn="l"/>
                <a:tab pos="8969375" algn="l"/>
                <a:tab pos="9567863" algn="l"/>
                <a:tab pos="10166350" algn="l"/>
                <a:tab pos="10764838" algn="l"/>
                <a:tab pos="11363325" algn="l"/>
                <a:tab pos="11961813" algn="l"/>
              </a:tabLst>
              <a:defRPr/>
            </a:pPr>
            <a:endParaRPr lang="fr-FR" sz="2600" i="1" dirty="0">
              <a:highlight>
                <a:srgbClr val="FFFF00"/>
              </a:highlight>
              <a:latin typeface="Times New Roman" panose="02020603050405020304" pitchFamily="18" charset="0"/>
              <a:cs typeface="Times New Roman" panose="02020603050405020304" pitchFamily="18" charset="0"/>
            </a:endParaRPr>
          </a:p>
          <a:p>
            <a:pPr algn="just">
              <a:lnSpc>
                <a:spcPct val="90000"/>
              </a:lnSpc>
              <a:spcBef>
                <a:spcPts val="500"/>
              </a:spcBef>
              <a:buFont typeface="Wingdings" panose="05000000000000000000" pitchFamily="2" charset="2"/>
              <a:buChar char="q"/>
              <a:tabLst>
                <a:tab pos="452438" algn="l"/>
                <a:tab pos="592138" algn="l"/>
                <a:tab pos="1190625" algn="l"/>
                <a:tab pos="1789113" algn="l"/>
                <a:tab pos="2387600" algn="l"/>
                <a:tab pos="2986088" algn="l"/>
                <a:tab pos="3584575" algn="l"/>
                <a:tab pos="4181475" algn="l"/>
                <a:tab pos="4779963" algn="l"/>
                <a:tab pos="5378450" algn="l"/>
                <a:tab pos="5976938" algn="l"/>
                <a:tab pos="6575425" algn="l"/>
                <a:tab pos="7173913" algn="l"/>
                <a:tab pos="7772400" algn="l"/>
                <a:tab pos="8370888" algn="l"/>
                <a:tab pos="8969375" algn="l"/>
                <a:tab pos="9567863" algn="l"/>
                <a:tab pos="10166350" algn="l"/>
                <a:tab pos="10764838" algn="l"/>
                <a:tab pos="11363325" algn="l"/>
                <a:tab pos="11961813" algn="l"/>
              </a:tabLst>
              <a:defRPr/>
            </a:pPr>
            <a:r>
              <a:rPr lang="fr-FR" sz="2600" i="1" dirty="0">
                <a:highlight>
                  <a:srgbClr val="FFFF00"/>
                </a:highlight>
                <a:latin typeface="Times New Roman" panose="02020603050405020304" pitchFamily="18" charset="0"/>
                <a:cs typeface="Times New Roman" panose="02020603050405020304" pitchFamily="18" charset="0"/>
              </a:rPr>
              <a:t>Modèle de la médiatisation</a:t>
            </a:r>
            <a:r>
              <a:rPr lang="fr-FR" sz="2600" i="1" dirty="0">
                <a:latin typeface="Times New Roman" panose="02020603050405020304" pitchFamily="18" charset="0"/>
                <a:cs typeface="Times New Roman" panose="02020603050405020304" pitchFamily="18" charset="0"/>
              </a:rPr>
              <a:t>:</a:t>
            </a:r>
            <a:r>
              <a:rPr lang="fr-FR" sz="2600" dirty="0">
                <a:latin typeface="Times New Roman" panose="02020603050405020304" pitchFamily="18" charset="0"/>
                <a:cs typeface="Times New Roman" panose="02020603050405020304" pitchFamily="18" charset="0"/>
              </a:rPr>
              <a:t> Dans le cadre de la logique propre au champ médiatique, certains médias déploient une stratégie autonome visant à lancer et diffuser certains enjeux collectifs qui leur sont profitables en termes d’audience. </a:t>
            </a:r>
          </a:p>
          <a:p>
            <a:pPr algn="just">
              <a:lnSpc>
                <a:spcPct val="90000"/>
              </a:lnSpc>
              <a:spcBef>
                <a:spcPts val="500"/>
              </a:spcBef>
              <a:buFont typeface="Wingdings" panose="05000000000000000000" pitchFamily="2" charset="2"/>
              <a:buChar char="q"/>
              <a:tabLst>
                <a:tab pos="452438" algn="l"/>
                <a:tab pos="592138" algn="l"/>
                <a:tab pos="1190625" algn="l"/>
                <a:tab pos="1789113" algn="l"/>
                <a:tab pos="2387600" algn="l"/>
                <a:tab pos="2986088" algn="l"/>
                <a:tab pos="3584575" algn="l"/>
                <a:tab pos="4181475" algn="l"/>
                <a:tab pos="4779963" algn="l"/>
                <a:tab pos="5378450" algn="l"/>
                <a:tab pos="5976938" algn="l"/>
                <a:tab pos="6575425" algn="l"/>
                <a:tab pos="7173913" algn="l"/>
                <a:tab pos="7772400" algn="l"/>
                <a:tab pos="8370888" algn="l"/>
                <a:tab pos="8969375" algn="l"/>
                <a:tab pos="9567863" algn="l"/>
                <a:tab pos="10166350" algn="l"/>
                <a:tab pos="10764838" algn="l"/>
                <a:tab pos="11363325" algn="l"/>
                <a:tab pos="11961813" algn="l"/>
              </a:tabLst>
              <a:defRPr/>
            </a:pPr>
            <a:endParaRPr lang="fr-FR" sz="2600" i="1" dirty="0">
              <a:highlight>
                <a:srgbClr val="FFFF00"/>
              </a:highlight>
              <a:latin typeface="Times New Roman" panose="02020603050405020304" pitchFamily="18" charset="0"/>
              <a:cs typeface="Times New Roman" panose="02020603050405020304" pitchFamily="18" charset="0"/>
            </a:endParaRPr>
          </a:p>
          <a:p>
            <a:pPr algn="just">
              <a:lnSpc>
                <a:spcPct val="90000"/>
              </a:lnSpc>
              <a:spcBef>
                <a:spcPts val="500"/>
              </a:spcBef>
              <a:buFont typeface="Wingdings" panose="05000000000000000000" pitchFamily="2" charset="2"/>
              <a:buChar char="q"/>
              <a:tabLst>
                <a:tab pos="452438" algn="l"/>
                <a:tab pos="592138" algn="l"/>
                <a:tab pos="1190625" algn="l"/>
                <a:tab pos="1789113" algn="l"/>
                <a:tab pos="2387600" algn="l"/>
                <a:tab pos="2986088" algn="l"/>
                <a:tab pos="3584575" algn="l"/>
                <a:tab pos="4181475" algn="l"/>
                <a:tab pos="4779963" algn="l"/>
                <a:tab pos="5378450" algn="l"/>
                <a:tab pos="5976938" algn="l"/>
                <a:tab pos="6575425" algn="l"/>
                <a:tab pos="7173913" algn="l"/>
                <a:tab pos="7772400" algn="l"/>
                <a:tab pos="8370888" algn="l"/>
                <a:tab pos="8969375" algn="l"/>
                <a:tab pos="9567863" algn="l"/>
                <a:tab pos="10166350" algn="l"/>
                <a:tab pos="10764838" algn="l"/>
                <a:tab pos="11363325" algn="l"/>
                <a:tab pos="11961813" algn="l"/>
              </a:tabLst>
              <a:defRPr/>
            </a:pPr>
            <a:r>
              <a:rPr lang="en-GB" sz="2600" i="1" dirty="0" err="1">
                <a:highlight>
                  <a:srgbClr val="FFFF00"/>
                </a:highlight>
                <a:latin typeface="Times New Roman" panose="02020603050405020304" pitchFamily="18" charset="0"/>
                <a:cs typeface="Times New Roman" panose="02020603050405020304" pitchFamily="18" charset="0"/>
              </a:rPr>
              <a:t>Modèle</a:t>
            </a:r>
            <a:r>
              <a:rPr lang="en-GB" sz="2600" i="1" dirty="0">
                <a:highlight>
                  <a:srgbClr val="FFFF00"/>
                </a:highlight>
                <a:latin typeface="Times New Roman" panose="02020603050405020304" pitchFamily="18" charset="0"/>
                <a:cs typeface="Times New Roman" panose="02020603050405020304" pitchFamily="18" charset="0"/>
              </a:rPr>
              <a:t> de </a:t>
            </a:r>
            <a:r>
              <a:rPr lang="en-GB" sz="2600" i="1" dirty="0" err="1">
                <a:highlight>
                  <a:srgbClr val="FFFF00"/>
                </a:highlight>
                <a:latin typeface="Times New Roman" panose="02020603050405020304" pitchFamily="18" charset="0"/>
                <a:cs typeface="Times New Roman" panose="02020603050405020304" pitchFamily="18" charset="0"/>
              </a:rPr>
              <a:t>l’anticipation</a:t>
            </a:r>
            <a:r>
              <a:rPr lang="en-GB" sz="2600" i="1" dirty="0">
                <a:highlight>
                  <a:srgbClr val="FFFF00"/>
                </a:highlight>
                <a:latin typeface="Times New Roman" panose="02020603050405020304" pitchFamily="18" charset="0"/>
                <a:cs typeface="Times New Roman" panose="02020603050405020304" pitchFamily="18" charset="0"/>
              </a:rPr>
              <a:t> </a:t>
            </a:r>
            <a:r>
              <a:rPr lang="en-GB" sz="2600" i="1" dirty="0">
                <a:latin typeface="Times New Roman" panose="02020603050405020304" pitchFamily="18" charset="0"/>
                <a:cs typeface="Times New Roman" panose="02020603050405020304" pitchFamily="18" charset="0"/>
              </a:rPr>
              <a:t>: </a:t>
            </a:r>
            <a:r>
              <a:rPr lang="en-GB" sz="2600" dirty="0">
                <a:latin typeface="Times New Roman" panose="02020603050405020304" pitchFamily="18" charset="0"/>
                <a:cs typeface="Times New Roman" panose="02020603050405020304" pitchFamily="18" charset="0"/>
              </a:rPr>
              <a:t>les élites politico-</a:t>
            </a:r>
            <a:r>
              <a:rPr lang="en-GB" sz="2600" dirty="0" err="1">
                <a:latin typeface="Times New Roman" panose="02020603050405020304" pitchFamily="18" charset="0"/>
                <a:cs typeface="Times New Roman" panose="02020603050405020304" pitchFamily="18" charset="0"/>
              </a:rPr>
              <a:t>administratives</a:t>
            </a:r>
            <a:r>
              <a:rPr lang="en-GB" sz="2600" dirty="0">
                <a:latin typeface="Times New Roman" panose="02020603050405020304" pitchFamily="18" charset="0"/>
                <a:cs typeface="Times New Roman" panose="02020603050405020304" pitchFamily="18" charset="0"/>
              </a:rPr>
              <a:t>, sur le </a:t>
            </a:r>
            <a:r>
              <a:rPr lang="en-GB" sz="2600" dirty="0" err="1">
                <a:latin typeface="Times New Roman" panose="02020603050405020304" pitchFamily="18" charset="0"/>
                <a:cs typeface="Times New Roman" panose="02020603050405020304" pitchFamily="18" charset="0"/>
              </a:rPr>
              <a:t>fondement</a:t>
            </a:r>
            <a:r>
              <a:rPr lang="en-GB" sz="2600" dirty="0">
                <a:latin typeface="Times New Roman" panose="02020603050405020304" pitchFamily="18" charset="0"/>
                <a:cs typeface="Times New Roman" panose="02020603050405020304" pitchFamily="18" charset="0"/>
              </a:rPr>
              <a:t> de perceptions et convictions, </a:t>
            </a:r>
            <a:r>
              <a:rPr lang="en-GB" sz="2600" dirty="0" err="1">
                <a:latin typeface="Times New Roman" panose="02020603050405020304" pitchFamily="18" charset="0"/>
                <a:cs typeface="Times New Roman" panose="02020603050405020304" pitchFamily="18" charset="0"/>
              </a:rPr>
              <a:t>prennent</a:t>
            </a:r>
            <a:r>
              <a:rPr lang="en-GB" sz="2600" dirty="0">
                <a:latin typeface="Times New Roman" panose="02020603050405020304" pitchFamily="18" charset="0"/>
                <a:cs typeface="Times New Roman" panose="02020603050405020304" pitchFamily="18" charset="0"/>
              </a:rPr>
              <a:t> des initiatives sur un </a:t>
            </a:r>
            <a:r>
              <a:rPr lang="en-GB" sz="2600" dirty="0" err="1">
                <a:latin typeface="Times New Roman" panose="02020603050405020304" pitchFamily="18" charset="0"/>
                <a:cs typeface="Times New Roman" panose="02020603050405020304" pitchFamily="18" charset="0"/>
              </a:rPr>
              <a:t>domaine</a:t>
            </a:r>
            <a:r>
              <a:rPr lang="en-GB" sz="2600" dirty="0">
                <a:latin typeface="Times New Roman" panose="02020603050405020304" pitchFamily="18" charset="0"/>
                <a:cs typeface="Times New Roman" panose="02020603050405020304" pitchFamily="18" charset="0"/>
              </a:rPr>
              <a:t> sans </a:t>
            </a:r>
            <a:r>
              <a:rPr lang="en-GB" sz="2600" dirty="0" err="1">
                <a:latin typeface="Times New Roman" panose="02020603050405020304" pitchFamily="18" charset="0"/>
                <a:cs typeface="Times New Roman" panose="02020603050405020304" pitchFamily="18" charset="0"/>
              </a:rPr>
              <a:t>demande</a:t>
            </a:r>
            <a:r>
              <a:rPr lang="en-GB" sz="2600" dirty="0">
                <a:latin typeface="Times New Roman" panose="02020603050405020304" pitchFamily="18" charset="0"/>
                <a:cs typeface="Times New Roman" panose="02020603050405020304" pitchFamily="18" charset="0"/>
              </a:rPr>
              <a:t> </a:t>
            </a:r>
            <a:r>
              <a:rPr lang="en-GB" sz="2600" dirty="0" err="1">
                <a:latin typeface="Times New Roman" panose="02020603050405020304" pitchFamily="18" charset="0"/>
                <a:cs typeface="Times New Roman" panose="02020603050405020304" pitchFamily="18" charset="0"/>
              </a:rPr>
              <a:t>sociale</a:t>
            </a:r>
            <a:r>
              <a:rPr lang="en-GB" sz="2600" dirty="0">
                <a:latin typeface="Times New Roman" panose="02020603050405020304" pitchFamily="18" charset="0"/>
                <a:cs typeface="Times New Roman" panose="02020603050405020304" pitchFamily="18" charset="0"/>
              </a:rPr>
              <a:t>. </a:t>
            </a:r>
          </a:p>
          <a:p>
            <a:pPr algn="just">
              <a:lnSpc>
                <a:spcPct val="90000"/>
              </a:lnSpc>
              <a:spcBef>
                <a:spcPts val="500"/>
              </a:spcBef>
              <a:buFont typeface="Wingdings" panose="05000000000000000000" pitchFamily="2" charset="2"/>
              <a:buChar char="q"/>
              <a:tabLst>
                <a:tab pos="452438" algn="l"/>
                <a:tab pos="592138" algn="l"/>
                <a:tab pos="1190625" algn="l"/>
                <a:tab pos="1789113" algn="l"/>
                <a:tab pos="2387600" algn="l"/>
                <a:tab pos="2986088" algn="l"/>
                <a:tab pos="3584575" algn="l"/>
                <a:tab pos="4181475" algn="l"/>
                <a:tab pos="4779963" algn="l"/>
                <a:tab pos="5378450" algn="l"/>
                <a:tab pos="5976938" algn="l"/>
                <a:tab pos="6575425" algn="l"/>
                <a:tab pos="7173913" algn="l"/>
                <a:tab pos="7772400" algn="l"/>
                <a:tab pos="8370888" algn="l"/>
                <a:tab pos="8969375" algn="l"/>
                <a:tab pos="9567863" algn="l"/>
                <a:tab pos="10166350" algn="l"/>
                <a:tab pos="10764838" algn="l"/>
                <a:tab pos="11363325" algn="l"/>
                <a:tab pos="11961813" algn="l"/>
              </a:tabLst>
              <a:defRPr/>
            </a:pPr>
            <a:endParaRPr lang="en-GB" sz="2600" i="1" dirty="0">
              <a:highlight>
                <a:srgbClr val="FFFF00"/>
              </a:highlight>
              <a:latin typeface="Times New Roman" panose="02020603050405020304" pitchFamily="18" charset="0"/>
              <a:cs typeface="Times New Roman" panose="02020603050405020304" pitchFamily="18" charset="0"/>
            </a:endParaRPr>
          </a:p>
          <a:p>
            <a:pPr algn="just">
              <a:lnSpc>
                <a:spcPct val="90000"/>
              </a:lnSpc>
              <a:spcBef>
                <a:spcPts val="500"/>
              </a:spcBef>
              <a:buFont typeface="Wingdings" panose="05000000000000000000" pitchFamily="2" charset="2"/>
              <a:buChar char="q"/>
              <a:tabLst>
                <a:tab pos="452438" algn="l"/>
                <a:tab pos="592138" algn="l"/>
                <a:tab pos="1190625" algn="l"/>
                <a:tab pos="1789113" algn="l"/>
                <a:tab pos="2387600" algn="l"/>
                <a:tab pos="2986088" algn="l"/>
                <a:tab pos="3584575" algn="l"/>
                <a:tab pos="4181475" algn="l"/>
                <a:tab pos="4779963" algn="l"/>
                <a:tab pos="5378450" algn="l"/>
                <a:tab pos="5976938" algn="l"/>
                <a:tab pos="6575425" algn="l"/>
                <a:tab pos="7173913" algn="l"/>
                <a:tab pos="7772400" algn="l"/>
                <a:tab pos="8370888" algn="l"/>
                <a:tab pos="8969375" algn="l"/>
                <a:tab pos="9567863" algn="l"/>
                <a:tab pos="10166350" algn="l"/>
                <a:tab pos="10764838" algn="l"/>
                <a:tab pos="11363325" algn="l"/>
                <a:tab pos="11961813" algn="l"/>
              </a:tabLst>
              <a:defRPr/>
            </a:pPr>
            <a:r>
              <a:rPr lang="en-GB" sz="2600" i="1" dirty="0" err="1">
                <a:highlight>
                  <a:srgbClr val="FFFF00"/>
                </a:highlight>
                <a:latin typeface="Times New Roman" panose="02020603050405020304" pitchFamily="18" charset="0"/>
                <a:cs typeface="Times New Roman" panose="02020603050405020304" pitchFamily="18" charset="0"/>
              </a:rPr>
              <a:t>Modèle</a:t>
            </a:r>
            <a:r>
              <a:rPr lang="en-GB" sz="2600" i="1" dirty="0">
                <a:highlight>
                  <a:srgbClr val="FFFF00"/>
                </a:highlight>
                <a:latin typeface="Times New Roman" panose="02020603050405020304" pitchFamily="18" charset="0"/>
                <a:cs typeface="Times New Roman" panose="02020603050405020304" pitchFamily="18" charset="0"/>
              </a:rPr>
              <a:t> de </a:t>
            </a:r>
            <a:r>
              <a:rPr lang="en-GB" sz="2600" i="1" dirty="0" err="1">
                <a:highlight>
                  <a:srgbClr val="FFFF00"/>
                </a:highlight>
                <a:latin typeface="Times New Roman" panose="02020603050405020304" pitchFamily="18" charset="0"/>
                <a:cs typeface="Times New Roman" panose="02020603050405020304" pitchFamily="18" charset="0"/>
              </a:rPr>
              <a:t>l’action</a:t>
            </a:r>
            <a:r>
              <a:rPr lang="en-GB" sz="2600" i="1" dirty="0">
                <a:highlight>
                  <a:srgbClr val="FFFF00"/>
                </a:highlight>
                <a:latin typeface="Times New Roman" panose="02020603050405020304" pitchFamily="18" charset="0"/>
                <a:cs typeface="Times New Roman" panose="02020603050405020304" pitchFamily="18" charset="0"/>
              </a:rPr>
              <a:t> </a:t>
            </a:r>
            <a:r>
              <a:rPr lang="en-GB" sz="2600" i="1" dirty="0" err="1">
                <a:highlight>
                  <a:srgbClr val="FFFF00"/>
                </a:highlight>
                <a:latin typeface="Times New Roman" panose="02020603050405020304" pitchFamily="18" charset="0"/>
                <a:cs typeface="Times New Roman" panose="02020603050405020304" pitchFamily="18" charset="0"/>
              </a:rPr>
              <a:t>corporatiste</a:t>
            </a:r>
            <a:r>
              <a:rPr lang="en-GB" sz="2600" i="1" dirty="0">
                <a:highlight>
                  <a:srgbClr val="FFFF00"/>
                </a:highlight>
                <a:latin typeface="Times New Roman" panose="02020603050405020304" pitchFamily="18" charset="0"/>
                <a:cs typeface="Times New Roman" panose="02020603050405020304" pitchFamily="18" charset="0"/>
              </a:rPr>
              <a:t> </a:t>
            </a:r>
            <a:r>
              <a:rPr lang="en-GB" sz="2600" i="1" dirty="0" err="1">
                <a:highlight>
                  <a:srgbClr val="FFFF00"/>
                </a:highlight>
                <a:latin typeface="Times New Roman" panose="02020603050405020304" pitchFamily="18" charset="0"/>
                <a:cs typeface="Times New Roman" panose="02020603050405020304" pitchFamily="18" charset="0"/>
              </a:rPr>
              <a:t>silencieuse</a:t>
            </a:r>
            <a:r>
              <a:rPr lang="en-GB" sz="2600" i="1" dirty="0">
                <a:highlight>
                  <a:srgbClr val="FFFF00"/>
                </a:highlight>
                <a:latin typeface="Times New Roman" panose="02020603050405020304" pitchFamily="18" charset="0"/>
                <a:cs typeface="Times New Roman" panose="02020603050405020304" pitchFamily="18" charset="0"/>
              </a:rPr>
              <a:t> </a:t>
            </a:r>
            <a:r>
              <a:rPr lang="en-GB" sz="2600" i="1" dirty="0">
                <a:latin typeface="Times New Roman" panose="02020603050405020304" pitchFamily="18" charset="0"/>
                <a:cs typeface="Times New Roman" panose="02020603050405020304" pitchFamily="18" charset="0"/>
              </a:rPr>
              <a:t>: </a:t>
            </a:r>
            <a:r>
              <a:rPr lang="en-GB" sz="2600" dirty="0" err="1">
                <a:latin typeface="Times New Roman" panose="02020603050405020304" pitchFamily="18" charset="0"/>
                <a:cs typeface="Times New Roman" panose="02020603050405020304" pitchFamily="18" charset="0"/>
              </a:rPr>
              <a:t>certains</a:t>
            </a:r>
            <a:r>
              <a:rPr lang="en-GB" sz="2600" dirty="0">
                <a:latin typeface="Times New Roman" panose="02020603050405020304" pitchFamily="18" charset="0"/>
                <a:cs typeface="Times New Roman" panose="02020603050405020304" pitchFamily="18" charset="0"/>
              </a:rPr>
              <a:t> </a:t>
            </a:r>
            <a:r>
              <a:rPr lang="en-GB" sz="2600" dirty="0" err="1">
                <a:latin typeface="Times New Roman" panose="02020603050405020304" pitchFamily="18" charset="0"/>
                <a:cs typeface="Times New Roman" panose="02020603050405020304" pitchFamily="18" charset="0"/>
              </a:rPr>
              <a:t>puissants</a:t>
            </a:r>
            <a:r>
              <a:rPr lang="en-GB" sz="2600" dirty="0">
                <a:latin typeface="Times New Roman" panose="02020603050405020304" pitchFamily="18" charset="0"/>
                <a:cs typeface="Times New Roman" panose="02020603050405020304" pitchFamily="18" charset="0"/>
              </a:rPr>
              <a:t> </a:t>
            </a:r>
            <a:r>
              <a:rPr lang="en-GB" sz="2600" dirty="0" err="1">
                <a:latin typeface="Times New Roman" panose="02020603050405020304" pitchFamily="18" charset="0"/>
                <a:cs typeface="Times New Roman" panose="02020603050405020304" pitchFamily="18" charset="0"/>
              </a:rPr>
              <a:t>groupes</a:t>
            </a:r>
            <a:r>
              <a:rPr lang="en-GB" sz="2600" dirty="0">
                <a:latin typeface="Times New Roman" panose="02020603050405020304" pitchFamily="18" charset="0"/>
                <a:cs typeface="Times New Roman" panose="02020603050405020304" pitchFamily="18" charset="0"/>
              </a:rPr>
              <a:t> </a:t>
            </a:r>
            <a:r>
              <a:rPr lang="en-GB" sz="2600" dirty="0" err="1">
                <a:latin typeface="Times New Roman" panose="02020603050405020304" pitchFamily="18" charset="0"/>
                <a:cs typeface="Times New Roman" panose="02020603050405020304" pitchFamily="18" charset="0"/>
              </a:rPr>
              <a:t>d’intérêts</a:t>
            </a:r>
            <a:r>
              <a:rPr lang="en-GB" sz="2600" dirty="0">
                <a:latin typeface="Times New Roman" panose="02020603050405020304" pitchFamily="18" charset="0"/>
                <a:cs typeface="Times New Roman" panose="02020603050405020304" pitchFamily="18" charset="0"/>
              </a:rPr>
              <a:t>, au </a:t>
            </a:r>
            <a:r>
              <a:rPr lang="en-GB" sz="2600" dirty="0" err="1">
                <a:latin typeface="Times New Roman" panose="02020603050405020304" pitchFamily="18" charset="0"/>
                <a:cs typeface="Times New Roman" panose="02020603050405020304" pitchFamily="18" charset="0"/>
              </a:rPr>
              <a:t>moyen</a:t>
            </a:r>
            <a:r>
              <a:rPr lang="en-GB" sz="2600" dirty="0">
                <a:latin typeface="Times New Roman" panose="02020603050405020304" pitchFamily="18" charset="0"/>
                <a:cs typeface="Times New Roman" panose="02020603050405020304" pitchFamily="18" charset="0"/>
              </a:rPr>
              <a:t> d’un lobbying opaque et </a:t>
            </a:r>
            <a:r>
              <a:rPr lang="en-GB" sz="2600" dirty="0" err="1">
                <a:latin typeface="Times New Roman" panose="02020603050405020304" pitchFamily="18" charset="0"/>
                <a:cs typeface="Times New Roman" panose="02020603050405020304" pitchFamily="18" charset="0"/>
              </a:rPr>
              <a:t>efficace</a:t>
            </a:r>
            <a:r>
              <a:rPr lang="en-GB" sz="2600" dirty="0">
                <a:latin typeface="Times New Roman" panose="02020603050405020304" pitchFamily="18" charset="0"/>
                <a:cs typeface="Times New Roman" panose="02020603050405020304" pitchFamily="18" charset="0"/>
              </a:rPr>
              <a:t>, </a:t>
            </a:r>
            <a:r>
              <a:rPr lang="en-GB" sz="2600" dirty="0" err="1">
                <a:latin typeface="Times New Roman" panose="02020603050405020304" pitchFamily="18" charset="0"/>
                <a:cs typeface="Times New Roman" panose="02020603050405020304" pitchFamily="18" charset="0"/>
              </a:rPr>
              <a:t>parviennent</a:t>
            </a:r>
            <a:r>
              <a:rPr lang="en-GB" sz="2600" dirty="0">
                <a:latin typeface="Times New Roman" panose="02020603050405020304" pitchFamily="18" charset="0"/>
                <a:cs typeface="Times New Roman" panose="02020603050405020304" pitchFamily="18" charset="0"/>
              </a:rPr>
              <a:t> à </a:t>
            </a:r>
            <a:r>
              <a:rPr lang="en-GB" sz="2600" dirty="0" err="1">
                <a:latin typeface="Times New Roman" panose="02020603050405020304" pitchFamily="18" charset="0"/>
                <a:cs typeface="Times New Roman" panose="02020603050405020304" pitchFamily="18" charset="0"/>
              </a:rPr>
              <a:t>convaincre</a:t>
            </a:r>
            <a:r>
              <a:rPr lang="en-GB" sz="2600" dirty="0">
                <a:latin typeface="Times New Roman" panose="02020603050405020304" pitchFamily="18" charset="0"/>
                <a:cs typeface="Times New Roman" panose="02020603050405020304" pitchFamily="18" charset="0"/>
              </a:rPr>
              <a:t> les </a:t>
            </a:r>
            <a:r>
              <a:rPr lang="en-GB" sz="2600" dirty="0" err="1">
                <a:latin typeface="Times New Roman" panose="02020603050405020304" pitchFamily="18" charset="0"/>
                <a:cs typeface="Times New Roman" panose="02020603050405020304" pitchFamily="18" charset="0"/>
              </a:rPr>
              <a:t>décideurs</a:t>
            </a:r>
            <a:endParaRPr lang="fr-FR"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1119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1"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p:cTn id="26"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7"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8"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9" dur="10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 calcmode="lin" valueType="num">
                                      <p:cBhvr additive="base">
                                        <p:cTn id="38"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FE57F9-1854-474E-972F-E71E47BDE64C}"/>
              </a:ext>
            </a:extLst>
          </p:cNvPr>
          <p:cNvSpPr>
            <a:spLocks noGrp="1"/>
          </p:cNvSpPr>
          <p:nvPr>
            <p:ph type="title"/>
          </p:nvPr>
        </p:nvSpPr>
        <p:spPr>
          <a:xfrm>
            <a:off x="781878" y="0"/>
            <a:ext cx="10190922" cy="675861"/>
          </a:xfrm>
        </p:spPr>
        <p:txBody>
          <a:bodyPr>
            <a:normAutofit fontScale="90000"/>
          </a:bodyPr>
          <a:lstStyle/>
          <a:p>
            <a:pPr algn="ctr"/>
            <a:r>
              <a:rPr lang="fr-FR" dirty="0">
                <a:solidFill>
                  <a:srgbClr val="FF0000"/>
                </a:solidFill>
                <a:latin typeface="Times New Roman" panose="02020603050405020304" pitchFamily="18" charset="0"/>
                <a:cs typeface="Times New Roman" panose="02020603050405020304" pitchFamily="18" charset="0"/>
              </a:rPr>
              <a:t>IV- Etat : Structuration différenciée </a:t>
            </a:r>
            <a:br>
              <a:rPr lang="fr-FR" sz="4000" dirty="0">
                <a:solidFill>
                  <a:srgbClr val="FF0000"/>
                </a:solidFill>
                <a:latin typeface="Abadi" panose="020B0604020202020204" pitchFamily="34" charset="0"/>
              </a:rPr>
            </a:br>
            <a:endParaRPr lang="fr-FR" dirty="0">
              <a:solidFill>
                <a:srgbClr val="FF0000"/>
              </a:solidFill>
            </a:endParaRPr>
          </a:p>
        </p:txBody>
      </p:sp>
      <p:sp>
        <p:nvSpPr>
          <p:cNvPr id="3" name="Espace réservé du contenu 2">
            <a:extLst>
              <a:ext uri="{FF2B5EF4-FFF2-40B4-BE49-F238E27FC236}">
                <a16:creationId xmlns:a16="http://schemas.microsoft.com/office/drawing/2014/main" id="{868A7A0C-2B71-449F-9475-37835B90FC76}"/>
              </a:ext>
            </a:extLst>
          </p:cNvPr>
          <p:cNvSpPr>
            <a:spLocks noGrp="1"/>
          </p:cNvSpPr>
          <p:nvPr>
            <p:ph idx="1"/>
          </p:nvPr>
        </p:nvSpPr>
        <p:spPr>
          <a:xfrm>
            <a:off x="622853" y="583096"/>
            <a:ext cx="11463130" cy="6175513"/>
          </a:xfrm>
        </p:spPr>
        <p:txBody>
          <a:bodyPr>
            <a:normAutofit lnSpcReduction="10000"/>
          </a:bodyPr>
          <a:lstStyle/>
          <a:p>
            <a:pPr marL="457200" indent="-457200" algn="just">
              <a:buAutoNum type="arabicPeriod"/>
            </a:pPr>
            <a:r>
              <a:rPr lang="fr-FR" sz="2400" b="1" dirty="0">
                <a:latin typeface="Times New Roman" panose="02020603050405020304" pitchFamily="18" charset="0"/>
                <a:cs typeface="Times New Roman" panose="02020603050405020304" pitchFamily="18" charset="0"/>
              </a:rPr>
              <a:t>Les Etats unitaires : </a:t>
            </a:r>
            <a:r>
              <a:rPr lang="fr-FR" sz="2400" dirty="0">
                <a:latin typeface="Times New Roman" panose="02020603050405020304" pitchFamily="18" charset="0"/>
                <a:cs typeface="Times New Roman" panose="02020603050405020304" pitchFamily="18" charset="0"/>
              </a:rPr>
              <a:t>C’est </a:t>
            </a:r>
            <a:r>
              <a:rPr lang="fr-FR" sz="2400" dirty="0">
                <a:highlight>
                  <a:srgbClr val="FFFF00"/>
                </a:highlight>
                <a:latin typeface="Times New Roman" panose="02020603050405020304" pitchFamily="18" charset="0"/>
                <a:cs typeface="Times New Roman" panose="02020603050405020304" pitchFamily="18" charset="0"/>
              </a:rPr>
              <a:t>le modèle traditionnel </a:t>
            </a:r>
            <a:r>
              <a:rPr lang="fr-FR" sz="2400" dirty="0">
                <a:latin typeface="Times New Roman" panose="02020603050405020304" pitchFamily="18" charset="0"/>
                <a:cs typeface="Times New Roman" panose="02020603050405020304" pitchFamily="18" charset="0"/>
              </a:rPr>
              <a:t>de l’Etat-nation. Encore faut-il distinguer en leur sein </a:t>
            </a:r>
            <a:r>
              <a:rPr lang="fr-FR" sz="2400" dirty="0">
                <a:highlight>
                  <a:srgbClr val="FFFF00"/>
                </a:highlight>
                <a:latin typeface="Times New Roman" panose="02020603050405020304" pitchFamily="18" charset="0"/>
                <a:cs typeface="Times New Roman" panose="02020603050405020304" pitchFamily="18" charset="0"/>
              </a:rPr>
              <a:t>les Etats unitaires centralisés </a:t>
            </a:r>
            <a:r>
              <a:rPr lang="fr-FR" sz="2400" dirty="0">
                <a:latin typeface="Times New Roman" panose="02020603050405020304" pitchFamily="18" charset="0"/>
                <a:cs typeface="Times New Roman" panose="02020603050405020304" pitchFamily="18" charset="0"/>
              </a:rPr>
              <a:t>(Grèce, l’Irlande, le Portugal) de ceux qui ont été </a:t>
            </a:r>
            <a:r>
              <a:rPr lang="fr-FR" sz="2400" dirty="0">
                <a:highlight>
                  <a:srgbClr val="FFFF00"/>
                </a:highlight>
                <a:latin typeface="Times New Roman" panose="02020603050405020304" pitchFamily="18" charset="0"/>
                <a:cs typeface="Times New Roman" panose="02020603050405020304" pitchFamily="18" charset="0"/>
              </a:rPr>
              <a:t>décentralisés</a:t>
            </a:r>
            <a:r>
              <a:rPr lang="fr-FR" sz="2400" dirty="0">
                <a:latin typeface="Times New Roman" panose="02020603050405020304" pitchFamily="18" charset="0"/>
                <a:cs typeface="Times New Roman" panose="02020603050405020304" pitchFamily="18" charset="0"/>
              </a:rPr>
              <a:t> (</a:t>
            </a:r>
            <a:r>
              <a:rPr lang="fr-FR" sz="2400" dirty="0">
                <a:solidFill>
                  <a:srgbClr val="00B0F0"/>
                </a:solidFill>
                <a:latin typeface="Times New Roman" panose="02020603050405020304" pitchFamily="18" charset="0"/>
                <a:cs typeface="Times New Roman" panose="02020603050405020304" pitchFamily="18" charset="0"/>
              </a:rPr>
              <a:t>France, Pays-Bas, le Danemark, Suède, Finlande</a:t>
            </a:r>
            <a:r>
              <a:rPr lang="fr-FR" sz="2400" dirty="0">
                <a:latin typeface="Times New Roman" panose="02020603050405020304" pitchFamily="18" charset="0"/>
                <a:cs typeface="Times New Roman" panose="02020603050405020304" pitchFamily="18" charset="0"/>
              </a:rPr>
              <a:t>) </a:t>
            </a:r>
          </a:p>
          <a:p>
            <a:pPr marL="457200" indent="-457200" algn="just">
              <a:buAutoNum type="arabicPeriod"/>
            </a:pPr>
            <a:endParaRPr lang="fr-FR" sz="2400" dirty="0">
              <a:latin typeface="Times New Roman" panose="02020603050405020304" pitchFamily="18" charset="0"/>
              <a:cs typeface="Times New Roman" panose="02020603050405020304" pitchFamily="18" charset="0"/>
            </a:endParaRPr>
          </a:p>
          <a:p>
            <a:pPr marL="457200" indent="-457200" algn="just">
              <a:buFont typeface="Franklin Gothic Book" panose="020B0503020102020204" pitchFamily="34" charset="0"/>
              <a:buAutoNum type="arabicPeriod"/>
            </a:pPr>
            <a:r>
              <a:rPr lang="fr-FR" sz="2400" b="1" dirty="0">
                <a:latin typeface="Times New Roman" panose="02020603050405020304" pitchFamily="18" charset="0"/>
                <a:cs typeface="Times New Roman" panose="02020603050405020304" pitchFamily="18" charset="0"/>
              </a:rPr>
              <a:t>Les Etats régionaux et communautaires : </a:t>
            </a:r>
            <a:r>
              <a:rPr lang="fr-FR" sz="2400" dirty="0">
                <a:latin typeface="Times New Roman" panose="02020603050405020304" pitchFamily="18" charset="0"/>
                <a:cs typeface="Times New Roman" panose="02020603050405020304" pitchFamily="18" charset="0"/>
              </a:rPr>
              <a:t>Il s’agit </a:t>
            </a:r>
            <a:r>
              <a:rPr lang="fr-FR" sz="2400" dirty="0">
                <a:highlight>
                  <a:srgbClr val="FFFF00"/>
                </a:highlight>
                <a:latin typeface="Times New Roman" panose="02020603050405020304" pitchFamily="18" charset="0"/>
                <a:cs typeface="Times New Roman" panose="02020603050405020304" pitchFamily="18" charset="0"/>
              </a:rPr>
              <a:t>d’hybridations</a:t>
            </a:r>
            <a:r>
              <a:rPr lang="fr-FR" sz="2400" dirty="0">
                <a:latin typeface="Times New Roman" panose="02020603050405020304" pitchFamily="18" charset="0"/>
                <a:cs typeface="Times New Roman" panose="02020603050405020304" pitchFamily="18" charset="0"/>
              </a:rPr>
              <a:t>, nées assez récemment, qui </a:t>
            </a:r>
            <a:r>
              <a:rPr lang="fr-FR" sz="2400" b="1" u="sng" dirty="0">
                <a:latin typeface="Times New Roman" panose="02020603050405020304" pitchFamily="18" charset="0"/>
                <a:cs typeface="Times New Roman" panose="02020603050405020304" pitchFamily="18" charset="0"/>
              </a:rPr>
              <a:t>vont au-delà de la décentralisation sans parvenir jusqu’à un fédéralisme </a:t>
            </a:r>
            <a:r>
              <a:rPr lang="fr-FR" sz="2400" dirty="0">
                <a:latin typeface="Times New Roman" panose="02020603050405020304" pitchFamily="18" charset="0"/>
                <a:cs typeface="Times New Roman" panose="02020603050405020304" pitchFamily="18" charset="0"/>
              </a:rPr>
              <a:t>(Les 2 principaux Etats régionaux de l’UE : </a:t>
            </a:r>
            <a:r>
              <a:rPr lang="fr-FR" sz="2400" dirty="0">
                <a:solidFill>
                  <a:srgbClr val="00B0F0"/>
                </a:solidFill>
                <a:latin typeface="Times New Roman" panose="02020603050405020304" pitchFamily="18" charset="0"/>
                <a:cs typeface="Times New Roman" panose="02020603050405020304" pitchFamily="18" charset="0"/>
              </a:rPr>
              <a:t>l’Espagne et le Royaume-Uni </a:t>
            </a:r>
            <a:r>
              <a:rPr lang="fr-FR" sz="2400" dirty="0">
                <a:latin typeface="Times New Roman" panose="02020603050405020304" pitchFamily="18" charset="0"/>
                <a:cs typeface="Times New Roman" panose="02020603050405020304" pitchFamily="18" charset="0"/>
              </a:rPr>
              <a:t>)</a:t>
            </a:r>
          </a:p>
          <a:p>
            <a:pPr marL="457200" indent="-457200" algn="just">
              <a:buFont typeface="Franklin Gothic Book" panose="020B0503020102020204" pitchFamily="34" charset="0"/>
              <a:buAutoNum type="arabicPeriod"/>
            </a:pPr>
            <a:endParaRPr lang="fr-FR" sz="2400" dirty="0">
              <a:latin typeface="Times New Roman" panose="02020603050405020304" pitchFamily="18" charset="0"/>
              <a:cs typeface="Times New Roman" panose="02020603050405020304" pitchFamily="18" charset="0"/>
            </a:endParaRPr>
          </a:p>
          <a:p>
            <a:pPr marL="457200" indent="-457200" algn="just">
              <a:buFont typeface="Franklin Gothic Book" panose="020B0503020102020204" pitchFamily="34" charset="0"/>
              <a:buAutoNum type="arabicPeriod"/>
            </a:pPr>
            <a:r>
              <a:rPr lang="fr-FR" sz="2400" dirty="0">
                <a:latin typeface="Times New Roman" panose="02020603050405020304" pitchFamily="18" charset="0"/>
                <a:cs typeface="Times New Roman" panose="02020603050405020304" pitchFamily="18" charset="0"/>
              </a:rPr>
              <a:t> </a:t>
            </a:r>
            <a:r>
              <a:rPr lang="fr-FR" sz="2400" b="1" dirty="0">
                <a:latin typeface="Times New Roman" panose="02020603050405020304" pitchFamily="18" charset="0"/>
                <a:cs typeface="Times New Roman" panose="02020603050405020304" pitchFamily="18" charset="0"/>
              </a:rPr>
              <a:t>Les Etats fédéraux : </a:t>
            </a:r>
            <a:r>
              <a:rPr lang="fr-FR" sz="2400" dirty="0">
                <a:latin typeface="Times New Roman" panose="02020603050405020304" pitchFamily="18" charset="0"/>
                <a:cs typeface="Times New Roman" panose="02020603050405020304" pitchFamily="18" charset="0"/>
              </a:rPr>
              <a:t>Dans un Etat fédéral, </a:t>
            </a:r>
            <a:r>
              <a:rPr lang="fr-FR" sz="2400" dirty="0">
                <a:highlight>
                  <a:srgbClr val="FFFF00"/>
                </a:highlight>
                <a:latin typeface="Times New Roman" panose="02020603050405020304" pitchFamily="18" charset="0"/>
                <a:cs typeface="Times New Roman" panose="02020603050405020304" pitchFamily="18" charset="0"/>
              </a:rPr>
              <a:t>la constitution fédérale est un pacte d’adhésion</a:t>
            </a:r>
            <a:r>
              <a:rPr lang="fr-FR" sz="2400" dirty="0">
                <a:latin typeface="Times New Roman" panose="02020603050405020304" pitchFamily="18" charset="0"/>
                <a:cs typeface="Times New Roman" panose="02020603050405020304" pitchFamily="18" charset="0"/>
              </a:rPr>
              <a:t> entre des Etats membres qui acceptent de se constituer en fédération et, ce faisant, de </a:t>
            </a:r>
            <a:r>
              <a:rPr lang="fr-FR"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renoncer à leur souveraineté internationale</a:t>
            </a:r>
            <a:r>
              <a:rPr lang="fr-FR" sz="2400" dirty="0">
                <a:latin typeface="Times New Roman" panose="02020603050405020304" pitchFamily="18" charset="0"/>
                <a:cs typeface="Times New Roman" panose="02020603050405020304" pitchFamily="18" charset="0"/>
              </a:rPr>
              <a:t>, qui sera exercée par l’Etat fédéral, tout en continuant de participer de la souveraineté interne, qui sera partagée entre l’Etat fédéral et les entités fédérées. Cette dualité de souveraineté interne se manifeste par un double ordre juridique et institutionnel, chaque Etat fédéré ayant sa propre constitution, sa propre législation, son propre drapeau, sa propre capitale, ses propres institutions législatives, exécutives et judiciaires, et sa propre administration. Dans l’UE, 3 Etats sont fédéraux : </a:t>
            </a:r>
            <a:r>
              <a:rPr lang="fr-FR" sz="2400" dirty="0">
                <a:solidFill>
                  <a:srgbClr val="00B0F0"/>
                </a:solidFill>
                <a:latin typeface="Times New Roman" panose="02020603050405020304" pitchFamily="18" charset="0"/>
                <a:cs typeface="Times New Roman" panose="02020603050405020304" pitchFamily="18" charset="0"/>
              </a:rPr>
              <a:t>l’Allemagne, l’Autriche et la Belgique. </a:t>
            </a:r>
          </a:p>
          <a:p>
            <a:pPr marL="457200" indent="-457200">
              <a:buAutoNum type="arabicPeriod"/>
            </a:pPr>
            <a:endParaRPr lang="fr-FR" dirty="0"/>
          </a:p>
          <a:p>
            <a:pPr marL="457200" indent="-457200">
              <a:buAutoNum type="arabicPeriod"/>
            </a:pPr>
            <a:endParaRPr lang="fr-FR" dirty="0"/>
          </a:p>
          <a:p>
            <a:pPr marL="0" indent="0">
              <a:buNone/>
            </a:pPr>
            <a:endParaRPr lang="fr-FR" dirty="0"/>
          </a:p>
        </p:txBody>
      </p:sp>
    </p:spTree>
    <p:extLst>
      <p:ext uri="{BB962C8B-B14F-4D97-AF65-F5344CB8AC3E}">
        <p14:creationId xmlns:p14="http://schemas.microsoft.com/office/powerpoint/2010/main" val="1174910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B9D2CB-F8F4-4770-B65B-405D5A1DE6BC}"/>
              </a:ext>
            </a:extLst>
          </p:cNvPr>
          <p:cNvSpPr>
            <a:spLocks noGrp="1"/>
          </p:cNvSpPr>
          <p:nvPr>
            <p:ph type="title"/>
          </p:nvPr>
        </p:nvSpPr>
        <p:spPr>
          <a:xfrm>
            <a:off x="728870" y="0"/>
            <a:ext cx="11330608" cy="1258957"/>
          </a:xfrm>
        </p:spPr>
        <p:txBody>
          <a:bodyPr>
            <a:normAutofit fontScale="90000"/>
          </a:bodyPr>
          <a:lstStyle/>
          <a:p>
            <a:pPr algn="ctr"/>
            <a:r>
              <a:rPr lang="fr-FR" dirty="0">
                <a:solidFill>
                  <a:srgbClr val="FF0000"/>
                </a:solidFill>
                <a:latin typeface="Times New Roman" panose="02020603050405020304" pitchFamily="18" charset="0"/>
                <a:cs typeface="Times New Roman" panose="02020603050405020304" pitchFamily="18" charset="0"/>
              </a:rPr>
              <a:t>V. Eléments de Gouvernance : Décentralisation, Déconcentration &amp; Subsidiarité </a:t>
            </a:r>
            <a:br>
              <a:rPr lang="fr-FR" sz="4000" dirty="0">
                <a:solidFill>
                  <a:srgbClr val="FF0000"/>
                </a:solidFill>
                <a:latin typeface="Abadi" panose="020B0604020202020204" pitchFamily="34" charset="0"/>
              </a:rPr>
            </a:br>
            <a:endParaRPr lang="fr-FR" dirty="0">
              <a:solidFill>
                <a:srgbClr val="FF0000"/>
              </a:solidFill>
            </a:endParaRPr>
          </a:p>
        </p:txBody>
      </p:sp>
      <p:sp>
        <p:nvSpPr>
          <p:cNvPr id="3" name="Espace réservé du contenu 2">
            <a:extLst>
              <a:ext uri="{FF2B5EF4-FFF2-40B4-BE49-F238E27FC236}">
                <a16:creationId xmlns:a16="http://schemas.microsoft.com/office/drawing/2014/main" id="{FAF2EB64-1279-4D87-B41B-D83263E6E6E0}"/>
              </a:ext>
            </a:extLst>
          </p:cNvPr>
          <p:cNvSpPr>
            <a:spLocks noGrp="1"/>
          </p:cNvSpPr>
          <p:nvPr>
            <p:ph idx="1"/>
          </p:nvPr>
        </p:nvSpPr>
        <p:spPr>
          <a:xfrm>
            <a:off x="583097" y="1258957"/>
            <a:ext cx="11476380" cy="5599043"/>
          </a:xfrm>
        </p:spPr>
        <p:txBody>
          <a:bodyPr>
            <a:normAutofit/>
          </a:bodyPr>
          <a:lstStyle/>
          <a:p>
            <a:pPr algn="just"/>
            <a:r>
              <a:rPr lang="fr-FR" altLang="fr-FR" sz="2800" dirty="0">
                <a:highlight>
                  <a:srgbClr val="FFFF00"/>
                </a:highlight>
                <a:latin typeface="Times New Roman" panose="02020603050405020304" pitchFamily="18" charset="0"/>
                <a:cs typeface="Times New Roman" panose="02020603050405020304" pitchFamily="18" charset="0"/>
              </a:rPr>
              <a:t>La décentralisation </a:t>
            </a:r>
            <a:r>
              <a:rPr lang="fr-FR" altLang="fr-FR" sz="2800" dirty="0">
                <a:latin typeface="Times New Roman" panose="02020603050405020304" pitchFamily="18" charset="0"/>
                <a:cs typeface="Times New Roman" panose="02020603050405020304" pitchFamily="18" charset="0"/>
              </a:rPr>
              <a:t>est une politique de transfert des attributions de l'Etat vers des collectivités territoriales ou des institutions publiques pour qu'elles disposent d'un pouvoir juridique et d'une autonomie financière. Le transfert de ces attributions reste néanmoins sous la surveillance de l'Etat.</a:t>
            </a:r>
          </a:p>
          <a:p>
            <a:pPr algn="just"/>
            <a:endParaRPr lang="fr-FR" sz="2800" dirty="0">
              <a:latin typeface="Times New Roman" panose="02020603050405020304" pitchFamily="18" charset="0"/>
              <a:cs typeface="Times New Roman" panose="02020603050405020304" pitchFamily="18" charset="0"/>
            </a:endParaRPr>
          </a:p>
          <a:p>
            <a:pPr algn="just"/>
            <a:r>
              <a:rPr lang="fr-FR" altLang="fr-FR" sz="2800" dirty="0">
                <a:highlight>
                  <a:srgbClr val="FFFF00"/>
                </a:highlight>
                <a:latin typeface="Times New Roman" panose="02020603050405020304" pitchFamily="18" charset="0"/>
                <a:cs typeface="Times New Roman" panose="02020603050405020304" pitchFamily="18" charset="0"/>
              </a:rPr>
              <a:t>La déconcentration </a:t>
            </a:r>
            <a:r>
              <a:rPr lang="fr-FR" altLang="fr-FR" sz="2800" dirty="0">
                <a:latin typeface="Times New Roman" panose="02020603050405020304" pitchFamily="18" charset="0"/>
                <a:cs typeface="Times New Roman" panose="02020603050405020304" pitchFamily="18" charset="0"/>
              </a:rPr>
              <a:t>: Il s’agit de la délégation de moyens et de pouvoirs de décision de l’administration centrale aux services extérieurs de l’Etat. Odilon Barrot </a:t>
            </a:r>
            <a:r>
              <a:rPr lang="fr-FR" altLang="fr-FR" sz="2800" i="1" dirty="0">
                <a:latin typeface="Times New Roman" panose="02020603050405020304" pitchFamily="18" charset="0"/>
                <a:cs typeface="Times New Roman" panose="02020603050405020304" pitchFamily="18" charset="0"/>
              </a:rPr>
              <a:t>« C'est le même marteau qui frappe mais on en a raccourci le manche ».</a:t>
            </a:r>
            <a:r>
              <a:rPr lang="fr-FR" altLang="fr-FR" sz="2800" dirty="0">
                <a:latin typeface="Times New Roman" panose="02020603050405020304" pitchFamily="18" charset="0"/>
                <a:cs typeface="Times New Roman" panose="02020603050405020304" pitchFamily="18" charset="0"/>
              </a:rPr>
              <a:t> </a:t>
            </a:r>
          </a:p>
          <a:p>
            <a:pPr algn="just"/>
            <a:endParaRPr lang="fr-FR" sz="2800" dirty="0">
              <a:latin typeface="Times New Roman" panose="02020603050405020304" pitchFamily="18" charset="0"/>
              <a:cs typeface="Times New Roman" panose="02020603050405020304" pitchFamily="18" charset="0"/>
            </a:endParaRPr>
          </a:p>
          <a:p>
            <a:pPr algn="just"/>
            <a:r>
              <a:rPr lang="fr-FR" sz="2800" dirty="0">
                <a:highlight>
                  <a:srgbClr val="FFFF00"/>
                </a:highlight>
                <a:latin typeface="Times New Roman" panose="02020603050405020304" pitchFamily="18" charset="0"/>
                <a:cs typeface="Times New Roman" panose="02020603050405020304" pitchFamily="18" charset="0"/>
              </a:rPr>
              <a:t>La subsidiarité </a:t>
            </a:r>
            <a:r>
              <a:rPr lang="fr-FR" sz="2800" dirty="0">
                <a:latin typeface="Times New Roman" panose="02020603050405020304" pitchFamily="18" charset="0"/>
                <a:cs typeface="Times New Roman" panose="02020603050405020304" pitchFamily="18" charset="0"/>
              </a:rPr>
              <a:t>: Principe selon lequel une autorité centrale ne peut effectuer que les tâches qui ne peuvent pas être réalisées à l’échelon inférieur</a:t>
            </a:r>
          </a:p>
        </p:txBody>
      </p:sp>
    </p:spTree>
    <p:extLst>
      <p:ext uri="{BB962C8B-B14F-4D97-AF65-F5344CB8AC3E}">
        <p14:creationId xmlns:p14="http://schemas.microsoft.com/office/powerpoint/2010/main" val="1259677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1"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p:cTn id="26"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7"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8"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9"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021C70-E9C9-40F8-A4C4-3BD95851D42A}"/>
              </a:ext>
            </a:extLst>
          </p:cNvPr>
          <p:cNvSpPr>
            <a:spLocks noGrp="1"/>
          </p:cNvSpPr>
          <p:nvPr>
            <p:ph type="title"/>
          </p:nvPr>
        </p:nvSpPr>
        <p:spPr>
          <a:xfrm>
            <a:off x="950495" y="102705"/>
            <a:ext cx="10828421" cy="758686"/>
          </a:xfrm>
        </p:spPr>
        <p:txBody>
          <a:bodyPr>
            <a:normAutofit/>
          </a:bodyPr>
          <a:lstStyle/>
          <a:p>
            <a:r>
              <a:rPr lang="fr-FR" dirty="0">
                <a:solidFill>
                  <a:srgbClr val="FF0000"/>
                </a:solidFill>
              </a:rPr>
              <a:t>VI. Principes et arguments de la Gouvernance :</a:t>
            </a:r>
          </a:p>
        </p:txBody>
      </p:sp>
      <p:sp>
        <p:nvSpPr>
          <p:cNvPr id="3" name="Espace réservé du contenu 2">
            <a:extLst>
              <a:ext uri="{FF2B5EF4-FFF2-40B4-BE49-F238E27FC236}">
                <a16:creationId xmlns:a16="http://schemas.microsoft.com/office/drawing/2014/main" id="{F9FA764F-1378-497D-A5F9-CE80291A91C2}"/>
              </a:ext>
            </a:extLst>
          </p:cNvPr>
          <p:cNvSpPr>
            <a:spLocks noGrp="1"/>
          </p:cNvSpPr>
          <p:nvPr>
            <p:ph idx="1"/>
          </p:nvPr>
        </p:nvSpPr>
        <p:spPr>
          <a:xfrm>
            <a:off x="543339" y="861391"/>
            <a:ext cx="11463130" cy="5893904"/>
          </a:xfrm>
        </p:spPr>
        <p:txBody>
          <a:bodyPr>
            <a:normAutofit/>
          </a:bodyPr>
          <a:lstStyle/>
          <a:p>
            <a:pPr algn="just"/>
            <a:endParaRPr lang="fr-FR" sz="2400" dirty="0"/>
          </a:p>
          <a:p>
            <a:pPr algn="just"/>
            <a:endParaRPr lang="fr-FR" sz="2400" dirty="0"/>
          </a:p>
          <a:p>
            <a:pPr algn="just"/>
            <a:r>
              <a:rPr lang="fr-FR" sz="2400" dirty="0"/>
              <a:t>La “</a:t>
            </a:r>
            <a:r>
              <a:rPr lang="fr-FR" sz="2400" dirty="0" err="1">
                <a:highlight>
                  <a:srgbClr val="FFFF00"/>
                </a:highlight>
              </a:rPr>
              <a:t>transparency</a:t>
            </a:r>
            <a:r>
              <a:rPr lang="fr-FR" sz="2400" dirty="0">
                <a:latin typeface="Times New Roman" panose="02020603050405020304" pitchFamily="18" charset="0"/>
                <a:cs typeface="Times New Roman" panose="02020603050405020304" pitchFamily="18" charset="0"/>
              </a:rPr>
              <a:t> : avec la liberté d’accès aux documents administratifs, prolongement de la liberté d’information, et la garantie d’une bonne justice administrative…</a:t>
            </a:r>
          </a:p>
          <a:p>
            <a:pPr algn="just"/>
            <a:endParaRPr lang="fr-FR" sz="2400" dirty="0">
              <a:latin typeface="Times New Roman" panose="02020603050405020304" pitchFamily="18" charset="0"/>
              <a:cs typeface="Times New Roman" panose="02020603050405020304" pitchFamily="18" charset="0"/>
            </a:endParaRPr>
          </a:p>
          <a:p>
            <a:pPr algn="just"/>
            <a:endParaRPr lang="fr-FR" sz="2400" dirty="0">
              <a:latin typeface="Times New Roman" panose="02020603050405020304" pitchFamily="18" charset="0"/>
              <a:cs typeface="Times New Roman" panose="02020603050405020304" pitchFamily="18" charset="0"/>
            </a:endParaRPr>
          </a:p>
          <a:p>
            <a:pPr algn="just"/>
            <a:r>
              <a:rPr lang="fr-FR" sz="2400" dirty="0"/>
              <a:t>l’“</a:t>
            </a:r>
            <a:r>
              <a:rPr lang="fr-FR" sz="2400" dirty="0" err="1">
                <a:highlight>
                  <a:srgbClr val="FFFF00"/>
                </a:highlight>
              </a:rPr>
              <a:t>accountability</a:t>
            </a:r>
            <a:r>
              <a:rPr lang="fr-FR" sz="2400" dirty="0"/>
              <a:t>” </a:t>
            </a:r>
            <a:r>
              <a:rPr lang="fr-FR" sz="2400" dirty="0">
                <a:latin typeface="Times New Roman" panose="02020603050405020304" pitchFamily="18" charset="0"/>
                <a:cs typeface="Times New Roman" panose="02020603050405020304" pitchFamily="18" charset="0"/>
              </a:rPr>
              <a:t>: la responsabilité des décideurs, les contrôles “ sur ” l’administration, le contrôle des marchés publics, de la gestion des deniers publics… </a:t>
            </a:r>
          </a:p>
          <a:p>
            <a:pPr algn="just"/>
            <a:endParaRPr lang="fr-FR" sz="2400" dirty="0">
              <a:latin typeface="Times New Roman" panose="02020603050405020304" pitchFamily="18" charset="0"/>
              <a:cs typeface="Times New Roman" panose="02020603050405020304" pitchFamily="18" charset="0"/>
            </a:endParaRPr>
          </a:p>
          <a:p>
            <a:pPr algn="just"/>
            <a:endParaRPr lang="fr-FR" sz="2400" dirty="0">
              <a:latin typeface="Times New Roman" panose="02020603050405020304" pitchFamily="18" charset="0"/>
              <a:cs typeface="Times New Roman" panose="02020603050405020304" pitchFamily="18" charset="0"/>
            </a:endParaRPr>
          </a:p>
          <a:p>
            <a:pPr algn="just"/>
            <a:r>
              <a:rPr lang="fr-FR" sz="2400" dirty="0">
                <a:highlight>
                  <a:srgbClr val="FFFF00"/>
                </a:highlight>
                <a:latin typeface="Times New Roman" panose="02020603050405020304" pitchFamily="18" charset="0"/>
                <a:cs typeface="Times New Roman" panose="02020603050405020304" pitchFamily="18" charset="0"/>
              </a:rPr>
              <a:t>l’</a:t>
            </a:r>
            <a:r>
              <a:rPr lang="fr-FR" sz="2400" dirty="0" err="1">
                <a:highlight>
                  <a:srgbClr val="FFFF00"/>
                </a:highlight>
                <a:latin typeface="Times New Roman" panose="02020603050405020304" pitchFamily="18" charset="0"/>
                <a:cs typeface="Times New Roman" panose="02020603050405020304" pitchFamily="18" charset="0"/>
              </a:rPr>
              <a:t>empowerment</a:t>
            </a:r>
            <a:r>
              <a:rPr lang="fr-FR" sz="2400" dirty="0">
                <a:latin typeface="Times New Roman" panose="02020603050405020304" pitchFamily="18" charset="0"/>
                <a:cs typeface="Times New Roman" panose="02020603050405020304" pitchFamily="18" charset="0"/>
              </a:rPr>
              <a:t>, c'est à dire donner la capacité aux acteurs de "participer" au développement…</a:t>
            </a:r>
          </a:p>
        </p:txBody>
      </p:sp>
    </p:spTree>
    <p:extLst>
      <p:ext uri="{BB962C8B-B14F-4D97-AF65-F5344CB8AC3E}">
        <p14:creationId xmlns:p14="http://schemas.microsoft.com/office/powerpoint/2010/main" val="3213209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barn(inVertical)">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arn(inVertical)">
                                      <p:cBhvr>
                                        <p:cTn id="19" dur="500"/>
                                        <p:tgtEl>
                                          <p:spTgt spid="3">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fade">
                                      <p:cBhvr>
                                        <p:cTn id="24" dur="1000"/>
                                        <p:tgtEl>
                                          <p:spTgt spid="3">
                                            <p:txEl>
                                              <p:pRg st="8" end="8"/>
                                            </p:txEl>
                                          </p:spTgt>
                                        </p:tgtEl>
                                      </p:cBhvr>
                                    </p:animEffect>
                                    <p:anim calcmode="lin" valueType="num">
                                      <p:cBhvr>
                                        <p:cTn id="2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D11714C-15B8-42B9-8698-014BA163E67A}"/>
              </a:ext>
            </a:extLst>
          </p:cNvPr>
          <p:cNvSpPr>
            <a:spLocks noGrp="1"/>
          </p:cNvSpPr>
          <p:nvPr>
            <p:ph type="title"/>
          </p:nvPr>
        </p:nvSpPr>
        <p:spPr>
          <a:xfrm>
            <a:off x="1371600" y="685800"/>
            <a:ext cx="9601200" cy="930965"/>
          </a:xfrm>
        </p:spPr>
        <p:txBody>
          <a:bodyPr/>
          <a:lstStyle/>
          <a:p>
            <a:pPr algn="ctr"/>
            <a:r>
              <a:rPr lang="fr-FR" b="1" dirty="0">
                <a:solidFill>
                  <a:srgbClr val="FF0000"/>
                </a:solidFill>
                <a:latin typeface="Times New Roman" panose="02020603050405020304" pitchFamily="18" charset="0"/>
                <a:cs typeface="Times New Roman" panose="02020603050405020304" pitchFamily="18" charset="0"/>
              </a:rPr>
              <a:t>Citation du jour </a:t>
            </a:r>
          </a:p>
        </p:txBody>
      </p:sp>
      <p:sp>
        <p:nvSpPr>
          <p:cNvPr id="4" name="Espace réservé du contenu 3">
            <a:extLst>
              <a:ext uri="{FF2B5EF4-FFF2-40B4-BE49-F238E27FC236}">
                <a16:creationId xmlns:a16="http://schemas.microsoft.com/office/drawing/2014/main" id="{59103C00-6E51-4EAA-911B-54C60FF72F0E}"/>
              </a:ext>
            </a:extLst>
          </p:cNvPr>
          <p:cNvSpPr>
            <a:spLocks noGrp="1"/>
          </p:cNvSpPr>
          <p:nvPr>
            <p:ph idx="1"/>
          </p:nvPr>
        </p:nvSpPr>
        <p:spPr>
          <a:xfrm>
            <a:off x="1371600" y="2590800"/>
            <a:ext cx="9601200" cy="1924181"/>
          </a:xfrm>
          <a:prstGeom prst="rect">
            <a:avLst/>
          </a:prstGeom>
        </p:spPr>
        <p:txBody>
          <a:bodyPr wrap="square">
            <a:spAutoFit/>
          </a:bodyPr>
          <a:lstStyle/>
          <a:p>
            <a:pPr algn="ctr"/>
            <a:r>
              <a:rPr lang="fr-FR" sz="3200" b="1" dirty="0">
                <a:latin typeface="Times New Roman" panose="02020603050405020304" pitchFamily="18" charset="0"/>
                <a:cs typeface="Times New Roman" panose="02020603050405020304" pitchFamily="18" charset="0"/>
              </a:rPr>
              <a:t>La bonne gouvernance est le chemin le plus sûr pour en finir avec la pauvreté et soutenir le développement. </a:t>
            </a:r>
          </a:p>
          <a:p>
            <a:pPr algn="ctr"/>
            <a:r>
              <a:rPr lang="fr-FR" sz="2000" b="1" dirty="0">
                <a:solidFill>
                  <a:srgbClr val="FF0000"/>
                </a:solidFill>
                <a:latin typeface="Times New Roman" panose="02020603050405020304" pitchFamily="18" charset="0"/>
                <a:cs typeface="Times New Roman" panose="02020603050405020304" pitchFamily="18" charset="0"/>
              </a:rPr>
              <a:t>Kofi Annan </a:t>
            </a:r>
          </a:p>
        </p:txBody>
      </p:sp>
    </p:spTree>
    <p:extLst>
      <p:ext uri="{BB962C8B-B14F-4D97-AF65-F5344CB8AC3E}">
        <p14:creationId xmlns:p14="http://schemas.microsoft.com/office/powerpoint/2010/main" val="1776636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wipe(down)">
                                      <p:cBhvr>
                                        <p:cTn id="14" dur="580">
                                          <p:stCondLst>
                                            <p:cond delay="0"/>
                                          </p:stCondLst>
                                        </p:cTn>
                                        <p:tgtEl>
                                          <p:spTgt spid="4">
                                            <p:txEl>
                                              <p:pRg st="0" end="0"/>
                                            </p:txEl>
                                          </p:spTgt>
                                        </p:tgtEl>
                                      </p:cBhvr>
                                    </p:animEffect>
                                    <p:anim calcmode="lin" valueType="num">
                                      <p:cBhvr>
                                        <p:cTn id="15"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4">
                                            <p:txEl>
                                              <p:pRg st="0" end="0"/>
                                            </p:txEl>
                                          </p:spTgt>
                                        </p:tgtEl>
                                      </p:cBhvr>
                                      <p:to x="100000" y="60000"/>
                                    </p:animScale>
                                    <p:animScale>
                                      <p:cBhvr>
                                        <p:cTn id="21" dur="166" decel="50000">
                                          <p:stCondLst>
                                            <p:cond delay="676"/>
                                          </p:stCondLst>
                                        </p:cTn>
                                        <p:tgtEl>
                                          <p:spTgt spid="4">
                                            <p:txEl>
                                              <p:pRg st="0" end="0"/>
                                            </p:txEl>
                                          </p:spTgt>
                                        </p:tgtEl>
                                      </p:cBhvr>
                                      <p:to x="100000" y="100000"/>
                                    </p:animScale>
                                    <p:animScale>
                                      <p:cBhvr>
                                        <p:cTn id="22" dur="26">
                                          <p:stCondLst>
                                            <p:cond delay="1312"/>
                                          </p:stCondLst>
                                        </p:cTn>
                                        <p:tgtEl>
                                          <p:spTgt spid="4">
                                            <p:txEl>
                                              <p:pRg st="0" end="0"/>
                                            </p:txEl>
                                          </p:spTgt>
                                        </p:tgtEl>
                                      </p:cBhvr>
                                      <p:to x="100000" y="80000"/>
                                    </p:animScale>
                                    <p:animScale>
                                      <p:cBhvr>
                                        <p:cTn id="23" dur="166" decel="50000">
                                          <p:stCondLst>
                                            <p:cond delay="1338"/>
                                          </p:stCondLst>
                                        </p:cTn>
                                        <p:tgtEl>
                                          <p:spTgt spid="4">
                                            <p:txEl>
                                              <p:pRg st="0" end="0"/>
                                            </p:txEl>
                                          </p:spTgt>
                                        </p:tgtEl>
                                      </p:cBhvr>
                                      <p:to x="100000" y="100000"/>
                                    </p:animScale>
                                    <p:animScale>
                                      <p:cBhvr>
                                        <p:cTn id="24" dur="26">
                                          <p:stCondLst>
                                            <p:cond delay="1642"/>
                                          </p:stCondLst>
                                        </p:cTn>
                                        <p:tgtEl>
                                          <p:spTgt spid="4">
                                            <p:txEl>
                                              <p:pRg st="0" end="0"/>
                                            </p:txEl>
                                          </p:spTgt>
                                        </p:tgtEl>
                                      </p:cBhvr>
                                      <p:to x="100000" y="90000"/>
                                    </p:animScale>
                                    <p:animScale>
                                      <p:cBhvr>
                                        <p:cTn id="25" dur="166" decel="50000">
                                          <p:stCondLst>
                                            <p:cond delay="1668"/>
                                          </p:stCondLst>
                                        </p:cTn>
                                        <p:tgtEl>
                                          <p:spTgt spid="4">
                                            <p:txEl>
                                              <p:pRg st="0" end="0"/>
                                            </p:txEl>
                                          </p:spTgt>
                                        </p:tgtEl>
                                      </p:cBhvr>
                                      <p:to x="100000" y="100000"/>
                                    </p:animScale>
                                    <p:animScale>
                                      <p:cBhvr>
                                        <p:cTn id="26" dur="26">
                                          <p:stCondLst>
                                            <p:cond delay="1808"/>
                                          </p:stCondLst>
                                        </p:cTn>
                                        <p:tgtEl>
                                          <p:spTgt spid="4">
                                            <p:txEl>
                                              <p:pRg st="0" end="0"/>
                                            </p:txEl>
                                          </p:spTgt>
                                        </p:tgtEl>
                                      </p:cBhvr>
                                      <p:to x="100000" y="95000"/>
                                    </p:animScale>
                                    <p:animScale>
                                      <p:cBhvr>
                                        <p:cTn id="27" dur="166" decel="50000">
                                          <p:stCondLst>
                                            <p:cond delay="1834"/>
                                          </p:stCondLst>
                                        </p:cTn>
                                        <p:tgtEl>
                                          <p:spTgt spid="4">
                                            <p:txEl>
                                              <p:pRg st="0" end="0"/>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wipe(down)">
                                      <p:cBhvr>
                                        <p:cTn id="32" dur="580">
                                          <p:stCondLst>
                                            <p:cond delay="0"/>
                                          </p:stCondLst>
                                        </p:cTn>
                                        <p:tgtEl>
                                          <p:spTgt spid="4">
                                            <p:txEl>
                                              <p:pRg st="1" end="1"/>
                                            </p:txEl>
                                          </p:spTgt>
                                        </p:tgtEl>
                                      </p:cBhvr>
                                    </p:animEffect>
                                    <p:anim calcmode="lin" valueType="num">
                                      <p:cBhvr>
                                        <p:cTn id="33" dur="1822" tmFilter="0,0; 0.14,0.36; 0.43,0.73; 0.71,0.91; 1.0,1.0">
                                          <p:stCondLst>
                                            <p:cond delay="0"/>
                                          </p:stCondLst>
                                        </p:cTn>
                                        <p:tgtEl>
                                          <p:spTgt spid="4">
                                            <p:txEl>
                                              <p:pRg st="1" end="1"/>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4">
                                            <p:txEl>
                                              <p:pRg st="1" end="1"/>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4">
                                            <p:txEl>
                                              <p:pRg st="1" end="1"/>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4">
                                            <p:txEl>
                                              <p:pRg st="1" end="1"/>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4">
                                            <p:txEl>
                                              <p:pRg st="1" end="1"/>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4">
                                            <p:txEl>
                                              <p:pRg st="1" end="1"/>
                                            </p:txEl>
                                          </p:spTgt>
                                        </p:tgtEl>
                                      </p:cBhvr>
                                      <p:to x="100000" y="60000"/>
                                    </p:animScale>
                                    <p:animScale>
                                      <p:cBhvr>
                                        <p:cTn id="39" dur="166" decel="50000">
                                          <p:stCondLst>
                                            <p:cond delay="676"/>
                                          </p:stCondLst>
                                        </p:cTn>
                                        <p:tgtEl>
                                          <p:spTgt spid="4">
                                            <p:txEl>
                                              <p:pRg st="1" end="1"/>
                                            </p:txEl>
                                          </p:spTgt>
                                        </p:tgtEl>
                                      </p:cBhvr>
                                      <p:to x="100000" y="100000"/>
                                    </p:animScale>
                                    <p:animScale>
                                      <p:cBhvr>
                                        <p:cTn id="40" dur="26">
                                          <p:stCondLst>
                                            <p:cond delay="1312"/>
                                          </p:stCondLst>
                                        </p:cTn>
                                        <p:tgtEl>
                                          <p:spTgt spid="4">
                                            <p:txEl>
                                              <p:pRg st="1" end="1"/>
                                            </p:txEl>
                                          </p:spTgt>
                                        </p:tgtEl>
                                      </p:cBhvr>
                                      <p:to x="100000" y="80000"/>
                                    </p:animScale>
                                    <p:animScale>
                                      <p:cBhvr>
                                        <p:cTn id="41" dur="166" decel="50000">
                                          <p:stCondLst>
                                            <p:cond delay="1338"/>
                                          </p:stCondLst>
                                        </p:cTn>
                                        <p:tgtEl>
                                          <p:spTgt spid="4">
                                            <p:txEl>
                                              <p:pRg st="1" end="1"/>
                                            </p:txEl>
                                          </p:spTgt>
                                        </p:tgtEl>
                                      </p:cBhvr>
                                      <p:to x="100000" y="100000"/>
                                    </p:animScale>
                                    <p:animScale>
                                      <p:cBhvr>
                                        <p:cTn id="42" dur="26">
                                          <p:stCondLst>
                                            <p:cond delay="1642"/>
                                          </p:stCondLst>
                                        </p:cTn>
                                        <p:tgtEl>
                                          <p:spTgt spid="4">
                                            <p:txEl>
                                              <p:pRg st="1" end="1"/>
                                            </p:txEl>
                                          </p:spTgt>
                                        </p:tgtEl>
                                      </p:cBhvr>
                                      <p:to x="100000" y="90000"/>
                                    </p:animScale>
                                    <p:animScale>
                                      <p:cBhvr>
                                        <p:cTn id="43" dur="166" decel="50000">
                                          <p:stCondLst>
                                            <p:cond delay="1668"/>
                                          </p:stCondLst>
                                        </p:cTn>
                                        <p:tgtEl>
                                          <p:spTgt spid="4">
                                            <p:txEl>
                                              <p:pRg st="1" end="1"/>
                                            </p:txEl>
                                          </p:spTgt>
                                        </p:tgtEl>
                                      </p:cBhvr>
                                      <p:to x="100000" y="100000"/>
                                    </p:animScale>
                                    <p:animScale>
                                      <p:cBhvr>
                                        <p:cTn id="44" dur="26">
                                          <p:stCondLst>
                                            <p:cond delay="1808"/>
                                          </p:stCondLst>
                                        </p:cTn>
                                        <p:tgtEl>
                                          <p:spTgt spid="4">
                                            <p:txEl>
                                              <p:pRg st="1" end="1"/>
                                            </p:txEl>
                                          </p:spTgt>
                                        </p:tgtEl>
                                      </p:cBhvr>
                                      <p:to x="100000" y="95000"/>
                                    </p:animScale>
                                    <p:animScale>
                                      <p:cBhvr>
                                        <p:cTn id="45" dur="166" decel="50000">
                                          <p:stCondLst>
                                            <p:cond delay="1834"/>
                                          </p:stCondLst>
                                        </p:cTn>
                                        <p:tgtEl>
                                          <p:spTgt spid="4">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0C1FC1-452F-4EFD-A566-1A4ED2D86749}"/>
              </a:ext>
            </a:extLst>
          </p:cNvPr>
          <p:cNvSpPr>
            <a:spLocks noGrp="1"/>
          </p:cNvSpPr>
          <p:nvPr>
            <p:ph type="title"/>
          </p:nvPr>
        </p:nvSpPr>
        <p:spPr>
          <a:xfrm>
            <a:off x="1371600" y="129209"/>
            <a:ext cx="9601200" cy="639417"/>
          </a:xfrm>
        </p:spPr>
        <p:txBody>
          <a:bodyPr>
            <a:normAutofit fontScale="90000"/>
          </a:bodyPr>
          <a:lstStyle/>
          <a:p>
            <a:r>
              <a:rPr lang="fr-FR" dirty="0">
                <a:solidFill>
                  <a:srgbClr val="FF0000"/>
                </a:solidFill>
              </a:rPr>
              <a:t>Gouvernance &amp; Indicateurs </a:t>
            </a:r>
            <a:br>
              <a:rPr lang="fr-FR" dirty="0">
                <a:solidFill>
                  <a:srgbClr val="FF0000"/>
                </a:solidFill>
              </a:rPr>
            </a:br>
            <a:endParaRPr lang="fr-FR" dirty="0">
              <a:solidFill>
                <a:srgbClr val="FF0000"/>
              </a:solidFill>
            </a:endParaRPr>
          </a:p>
        </p:txBody>
      </p:sp>
      <p:sp>
        <p:nvSpPr>
          <p:cNvPr id="3" name="Espace réservé du contenu 2">
            <a:extLst>
              <a:ext uri="{FF2B5EF4-FFF2-40B4-BE49-F238E27FC236}">
                <a16:creationId xmlns:a16="http://schemas.microsoft.com/office/drawing/2014/main" id="{C09C130D-B01D-471F-9CC3-09E9C194539F}"/>
              </a:ext>
            </a:extLst>
          </p:cNvPr>
          <p:cNvSpPr>
            <a:spLocks noGrp="1"/>
          </p:cNvSpPr>
          <p:nvPr>
            <p:ph idx="1"/>
          </p:nvPr>
        </p:nvSpPr>
        <p:spPr>
          <a:xfrm>
            <a:off x="622852" y="768625"/>
            <a:ext cx="11569148" cy="6089375"/>
          </a:xfrm>
        </p:spPr>
        <p:txBody>
          <a:bodyPr>
            <a:normAutofit/>
          </a:bodyPr>
          <a:lstStyle/>
          <a:p>
            <a:r>
              <a:rPr lang="fr-FR" sz="2400" dirty="0">
                <a:latin typeface="Times New Roman" panose="02020603050405020304" pitchFamily="18" charset="0"/>
                <a:cs typeface="Times New Roman" panose="02020603050405020304" pitchFamily="18" charset="0"/>
              </a:rPr>
              <a:t>Rappelons tout d’abord qu’« un indicateur de gouvernance permet d’évaluer un aspect de la gouvernance d’un pays »</a:t>
            </a:r>
          </a:p>
          <a:p>
            <a:r>
              <a:rPr lang="fr-FR" sz="2400" dirty="0">
                <a:latin typeface="Times New Roman" panose="02020603050405020304" pitchFamily="18" charset="0"/>
                <a:cs typeface="Times New Roman" panose="02020603050405020304" pitchFamily="18" charset="0"/>
              </a:rPr>
              <a:t>Indicateurs et critère : quelle différence ? </a:t>
            </a:r>
          </a:p>
          <a:p>
            <a:r>
              <a:rPr lang="fr-FR" sz="2400" dirty="0">
                <a:latin typeface="Times New Roman" panose="02020603050405020304" pitchFamily="18" charset="0"/>
                <a:cs typeface="Times New Roman" panose="02020603050405020304" pitchFamily="18" charset="0"/>
              </a:rPr>
              <a:t>Difficulté et subjectivité (idéologie des auteurs, scandale dans la presse…) </a:t>
            </a:r>
          </a:p>
          <a:p>
            <a:r>
              <a:rPr lang="fr-FR" sz="2400" dirty="0">
                <a:latin typeface="Times New Roman" panose="02020603050405020304" pitchFamily="18" charset="0"/>
                <a:cs typeface="Times New Roman" panose="02020603050405020304" pitchFamily="18" charset="0"/>
              </a:rPr>
              <a:t>Indicateurs : ses indicateurs les </a:t>
            </a:r>
            <a:r>
              <a:rPr lang="fr-FR" sz="2400" b="1" dirty="0">
                <a:latin typeface="Times New Roman" panose="02020603050405020304" pitchFamily="18" charset="0"/>
                <a:cs typeface="Times New Roman" panose="02020603050405020304" pitchFamily="18" charset="0"/>
              </a:rPr>
              <a:t>« six dimensions » de la gouvernance</a:t>
            </a:r>
            <a:r>
              <a:rPr lang="fr-FR" sz="2400" dirty="0">
                <a:latin typeface="Times New Roman" panose="02020603050405020304" pitchFamily="18" charset="0"/>
                <a:cs typeface="Times New Roman" panose="02020603050405020304" pitchFamily="18" charset="0"/>
              </a:rPr>
              <a:t> :</a:t>
            </a:r>
          </a:p>
          <a:p>
            <a:pPr marL="0" indent="0">
              <a:buNone/>
            </a:pPr>
            <a:r>
              <a:rPr lang="fr-FR" sz="2400" b="1" dirty="0">
                <a:latin typeface="Times New Roman" panose="02020603050405020304" pitchFamily="18" charset="0"/>
                <a:cs typeface="Times New Roman" panose="02020603050405020304" pitchFamily="18" charset="0"/>
              </a:rPr>
              <a:t>     Liberté politique et redevabilité des dirigeants </a:t>
            </a:r>
            <a:r>
              <a:rPr lang="fr-FR" sz="2400" dirty="0">
                <a:latin typeface="Times New Roman" panose="02020603050405020304" pitchFamily="18" charset="0"/>
                <a:cs typeface="Times New Roman" panose="02020603050405020304" pitchFamily="18" charset="0"/>
              </a:rPr>
              <a:t>: les droits politiques, civils et DH</a:t>
            </a:r>
          </a:p>
          <a:p>
            <a:pPr marL="0" indent="0">
              <a:buNone/>
            </a:pPr>
            <a:r>
              <a:rPr lang="fr-FR" sz="2400" b="1" dirty="0">
                <a:latin typeface="Times New Roman" panose="02020603050405020304" pitchFamily="18" charset="0"/>
                <a:cs typeface="Times New Roman" panose="02020603050405020304" pitchFamily="18" charset="0"/>
              </a:rPr>
              <a:t>     Instabilité politique et violence  : </a:t>
            </a:r>
            <a:r>
              <a:rPr lang="fr-FR" sz="2400" dirty="0">
                <a:latin typeface="Times New Roman" panose="02020603050405020304" pitchFamily="18" charset="0"/>
                <a:cs typeface="Times New Roman" panose="02020603050405020304" pitchFamily="18" charset="0"/>
              </a:rPr>
              <a:t>la probabilité de menace de violence contre les gouvernements y compris le terrorisme</a:t>
            </a:r>
          </a:p>
          <a:p>
            <a:pPr marL="0" indent="0">
              <a:buNone/>
            </a:pPr>
            <a:r>
              <a:rPr lang="fr-FR" sz="2400" b="1" dirty="0">
                <a:latin typeface="Times New Roman" panose="02020603050405020304" pitchFamily="18" charset="0"/>
                <a:cs typeface="Times New Roman" panose="02020603050405020304" pitchFamily="18" charset="0"/>
              </a:rPr>
              <a:t>     Efficacité de l’action publique </a:t>
            </a:r>
            <a:r>
              <a:rPr lang="fr-FR" sz="2400" dirty="0">
                <a:latin typeface="Times New Roman" panose="02020603050405020304" pitchFamily="18" charset="0"/>
                <a:cs typeface="Times New Roman" panose="02020603050405020304" pitchFamily="18" charset="0"/>
              </a:rPr>
              <a:t>: la compétence, la bureaucratie et la qualité de la prestation du service public</a:t>
            </a:r>
          </a:p>
          <a:p>
            <a:pPr marL="0" indent="0">
              <a:buNone/>
            </a:pPr>
            <a:r>
              <a:rPr lang="fr-FR" sz="2400" b="1" dirty="0">
                <a:latin typeface="Times New Roman" panose="02020603050405020304" pitchFamily="18" charset="0"/>
                <a:cs typeface="Times New Roman" panose="02020603050405020304" pitchFamily="18" charset="0"/>
              </a:rPr>
              <a:t>     Poids des régulations publiques </a:t>
            </a:r>
            <a:r>
              <a:rPr lang="fr-FR" sz="2400" dirty="0">
                <a:latin typeface="Times New Roman" panose="02020603050405020304" pitchFamily="18" charset="0"/>
                <a:cs typeface="Times New Roman" panose="02020603050405020304" pitchFamily="18" charset="0"/>
              </a:rPr>
              <a:t>: l’incidence de politiques non favorables au marché</a:t>
            </a:r>
          </a:p>
          <a:p>
            <a:pPr marL="0" indent="0">
              <a:buNone/>
            </a:pPr>
            <a:r>
              <a:rPr lang="fr-FR" sz="2400" b="1" dirty="0">
                <a:latin typeface="Times New Roman" panose="02020603050405020304" pitchFamily="18" charset="0"/>
                <a:cs typeface="Times New Roman" panose="02020603050405020304" pitchFamily="18" charset="0"/>
              </a:rPr>
              <a:t>     État de droit</a:t>
            </a:r>
            <a:r>
              <a:rPr lang="fr-FR" sz="2400" dirty="0">
                <a:latin typeface="Times New Roman" panose="02020603050405020304" pitchFamily="18" charset="0"/>
                <a:cs typeface="Times New Roman" panose="02020603050405020304" pitchFamily="18" charset="0"/>
              </a:rPr>
              <a:t> : la qualité de la mise en application des contrats, la police et les tribunaux, y compris l’indépendance du judiciaire, et l’incidence de la criminalité </a:t>
            </a:r>
          </a:p>
          <a:p>
            <a:pPr marL="0" indent="0">
              <a:buNone/>
            </a:pPr>
            <a:r>
              <a:rPr lang="fr-FR" sz="2400" b="1" dirty="0">
                <a:latin typeface="Times New Roman" panose="02020603050405020304" pitchFamily="18" charset="0"/>
                <a:cs typeface="Times New Roman" panose="02020603050405020304" pitchFamily="18" charset="0"/>
              </a:rPr>
              <a:t>      Contrôle de la corruption </a:t>
            </a:r>
            <a:r>
              <a:rPr lang="fr-FR" sz="2400" dirty="0">
                <a:latin typeface="Times New Roman" panose="02020603050405020304" pitchFamily="18" charset="0"/>
                <a:cs typeface="Times New Roman" panose="02020603050405020304" pitchFamily="18" charset="0"/>
              </a:rPr>
              <a:t>: l’abus des pouvoirs publics à des fins lucratives</a:t>
            </a:r>
          </a:p>
        </p:txBody>
      </p:sp>
    </p:spTree>
    <p:extLst>
      <p:ext uri="{BB962C8B-B14F-4D97-AF65-F5344CB8AC3E}">
        <p14:creationId xmlns:p14="http://schemas.microsoft.com/office/powerpoint/2010/main" val="2778817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p:cTn id="30"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3" dur="10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p:cTn id="38"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9"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0"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1" dur="1000"/>
                                        <p:tgtEl>
                                          <p:spTgt spid="3">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 calcmode="lin" valueType="num">
                                      <p:cBhvr>
                                        <p:cTn id="46"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7"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8"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9" dur="1000"/>
                                        <p:tgtEl>
                                          <p:spTgt spid="3">
                                            <p:txEl>
                                              <p:pRg st="6" end="6"/>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31" presetClass="entr" presetSubtype="0" fill="hold"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 calcmode="lin" valueType="num">
                                      <p:cBhvr>
                                        <p:cTn id="54"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5"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6"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7" dur="1000"/>
                                        <p:tgtEl>
                                          <p:spTgt spid="3">
                                            <p:txEl>
                                              <p:pRg st="7" end="7"/>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1" presetClass="entr" presetSubtype="0" fill="hold" nodeType="clickEffect">
                                  <p:stCondLst>
                                    <p:cond delay="0"/>
                                  </p:stCondLst>
                                  <p:childTnLst>
                                    <p:set>
                                      <p:cBhvr>
                                        <p:cTn id="61" dur="1" fill="hold">
                                          <p:stCondLst>
                                            <p:cond delay="0"/>
                                          </p:stCondLst>
                                        </p:cTn>
                                        <p:tgtEl>
                                          <p:spTgt spid="3">
                                            <p:txEl>
                                              <p:pRg st="8" end="8"/>
                                            </p:txEl>
                                          </p:spTgt>
                                        </p:tgtEl>
                                        <p:attrNameLst>
                                          <p:attrName>style.visibility</p:attrName>
                                        </p:attrNameLst>
                                      </p:cBhvr>
                                      <p:to>
                                        <p:strVal val="visible"/>
                                      </p:to>
                                    </p:set>
                                    <p:anim calcmode="lin" valueType="num">
                                      <p:cBhvr>
                                        <p:cTn id="62"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3"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64"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65" dur="1000"/>
                                        <p:tgtEl>
                                          <p:spTgt spid="3">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31" presetClass="entr" presetSubtype="0"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 calcmode="lin" valueType="num">
                                      <p:cBhvr>
                                        <p:cTn id="70"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1"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72"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73"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5A281A-1DAC-4743-BDCD-A39242730FB1}"/>
              </a:ext>
            </a:extLst>
          </p:cNvPr>
          <p:cNvSpPr>
            <a:spLocks noGrp="1"/>
          </p:cNvSpPr>
          <p:nvPr>
            <p:ph type="title"/>
          </p:nvPr>
        </p:nvSpPr>
        <p:spPr>
          <a:xfrm>
            <a:off x="1295400" y="0"/>
            <a:ext cx="9601200" cy="745435"/>
          </a:xfrm>
        </p:spPr>
        <p:txBody>
          <a:bodyPr/>
          <a:lstStyle/>
          <a:p>
            <a:pPr algn="ctr"/>
            <a:r>
              <a:rPr lang="fr-FR" dirty="0">
                <a:solidFill>
                  <a:srgbClr val="FF0000"/>
                </a:solidFill>
              </a:rPr>
              <a:t>Gouvernance : idées </a:t>
            </a:r>
            <a:r>
              <a:rPr lang="fr-FR" dirty="0" err="1">
                <a:solidFill>
                  <a:srgbClr val="FF0000"/>
                </a:solidFill>
              </a:rPr>
              <a:t>réçues</a:t>
            </a:r>
            <a:endParaRPr lang="fr-FR" dirty="0">
              <a:solidFill>
                <a:srgbClr val="FF0000"/>
              </a:solidFill>
            </a:endParaRPr>
          </a:p>
        </p:txBody>
      </p:sp>
      <p:sp>
        <p:nvSpPr>
          <p:cNvPr id="3" name="Espace réservé du contenu 2">
            <a:extLst>
              <a:ext uri="{FF2B5EF4-FFF2-40B4-BE49-F238E27FC236}">
                <a16:creationId xmlns:a16="http://schemas.microsoft.com/office/drawing/2014/main" id="{ED95AB36-27B5-4B3A-99BD-3CF8CD85A01F}"/>
              </a:ext>
            </a:extLst>
          </p:cNvPr>
          <p:cNvSpPr>
            <a:spLocks noGrp="1"/>
          </p:cNvSpPr>
          <p:nvPr>
            <p:ph idx="1"/>
          </p:nvPr>
        </p:nvSpPr>
        <p:spPr>
          <a:xfrm>
            <a:off x="715617" y="745435"/>
            <a:ext cx="11304105" cy="6112565"/>
          </a:xfrm>
        </p:spPr>
        <p:txBody>
          <a:bodyPr>
            <a:normAutofit/>
          </a:bodyPr>
          <a:lstStyle/>
          <a:p>
            <a:pPr marL="0" indent="0" algn="ctr">
              <a:buNone/>
            </a:pPr>
            <a:r>
              <a:rPr lang="fr-FR" sz="2400" dirty="0">
                <a:latin typeface="Times New Roman" panose="02020603050405020304" pitchFamily="18" charset="0"/>
                <a:cs typeface="Times New Roman" panose="02020603050405020304" pitchFamily="18" charset="0"/>
              </a:rPr>
              <a:t>La bonne gouvernance peut être caractérisée par plusieurs traits : </a:t>
            </a:r>
          </a:p>
          <a:p>
            <a:r>
              <a:rPr lang="fr-FR" sz="2400" dirty="0">
                <a:latin typeface="Times New Roman" panose="02020603050405020304" pitchFamily="18" charset="0"/>
                <a:cs typeface="Times New Roman" panose="02020603050405020304" pitchFamily="18" charset="0"/>
              </a:rPr>
              <a:t>elle </a:t>
            </a:r>
            <a:r>
              <a:rPr lang="fr-FR" sz="2400" dirty="0">
                <a:highlight>
                  <a:srgbClr val="FFFF00"/>
                </a:highlight>
                <a:latin typeface="Times New Roman" panose="02020603050405020304" pitchFamily="18" charset="0"/>
                <a:cs typeface="Times New Roman" panose="02020603050405020304" pitchFamily="18" charset="0"/>
              </a:rPr>
              <a:t>concerne les pays du sud</a:t>
            </a:r>
            <a:r>
              <a:rPr lang="fr-FR" sz="2400" dirty="0">
                <a:latin typeface="Times New Roman" panose="02020603050405020304" pitchFamily="18" charset="0"/>
                <a:cs typeface="Times New Roman" panose="02020603050405020304" pitchFamily="18" charset="0"/>
              </a:rPr>
              <a:t>, </a:t>
            </a:r>
            <a:r>
              <a:rPr lang="fr-FR" sz="2400" dirty="0">
                <a:highlight>
                  <a:srgbClr val="FFFF00"/>
                </a:highlight>
                <a:latin typeface="Times New Roman" panose="02020603050405020304" pitchFamily="18" charset="0"/>
                <a:cs typeface="Times New Roman" panose="02020603050405020304" pitchFamily="18" charset="0"/>
              </a:rPr>
              <a:t>"en développement", </a:t>
            </a:r>
            <a:r>
              <a:rPr lang="fr-FR" sz="2400" dirty="0">
                <a:latin typeface="Times New Roman" panose="02020603050405020304" pitchFamily="18" charset="0"/>
                <a:cs typeface="Times New Roman" panose="02020603050405020304" pitchFamily="18" charset="0"/>
              </a:rPr>
              <a:t>et non ceux du Nord (qui seraient naturellement dotés d'une "bonne" gouvernance),</a:t>
            </a:r>
          </a:p>
          <a:p>
            <a:r>
              <a:rPr lang="fr-FR" sz="2400" dirty="0">
                <a:latin typeface="Times New Roman" panose="02020603050405020304" pitchFamily="18" charset="0"/>
                <a:cs typeface="Times New Roman" panose="02020603050405020304" pitchFamily="18" charset="0"/>
              </a:rPr>
              <a:t>elle est </a:t>
            </a:r>
            <a:r>
              <a:rPr lang="fr-FR" sz="2400" dirty="0">
                <a:highlight>
                  <a:srgbClr val="FFFF00"/>
                </a:highlight>
                <a:latin typeface="Times New Roman" panose="02020603050405020304" pitchFamily="18" charset="0"/>
                <a:cs typeface="Times New Roman" panose="02020603050405020304" pitchFamily="18" charset="0"/>
              </a:rPr>
              <a:t>justifiée par les exigences d'un environnement institutionnel sain pour l'économie</a:t>
            </a:r>
            <a:r>
              <a:rPr lang="fr-FR" sz="2400" dirty="0">
                <a:latin typeface="Times New Roman" panose="02020603050405020304" pitchFamily="18" charset="0"/>
                <a:cs typeface="Times New Roman" panose="02020603050405020304" pitchFamily="18" charset="0"/>
              </a:rPr>
              <a:t>, plus que par </a:t>
            </a:r>
            <a:r>
              <a:rPr lang="fr-FR"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des impératifs explicitement politiques</a:t>
            </a:r>
            <a:r>
              <a:rPr lang="fr-FR" sz="2400" dirty="0">
                <a:latin typeface="Times New Roman" panose="02020603050405020304" pitchFamily="18" charset="0"/>
                <a:cs typeface="Times New Roman" panose="02020603050405020304" pitchFamily="18" charset="0"/>
              </a:rPr>
              <a:t>,</a:t>
            </a:r>
          </a:p>
          <a:p>
            <a:r>
              <a:rPr lang="fr-FR" sz="2400" dirty="0">
                <a:latin typeface="Times New Roman" panose="02020603050405020304" pitchFamily="18" charset="0"/>
                <a:cs typeface="Times New Roman" panose="02020603050405020304" pitchFamily="18" charset="0"/>
              </a:rPr>
              <a:t>elle vise </a:t>
            </a:r>
            <a:r>
              <a:rPr lang="fr-FR" sz="2400" dirty="0">
                <a:highlight>
                  <a:srgbClr val="FFFF00"/>
                </a:highlight>
                <a:latin typeface="Times New Roman" panose="02020603050405020304" pitchFamily="18" charset="0"/>
                <a:cs typeface="Times New Roman" panose="02020603050405020304" pitchFamily="18" charset="0"/>
              </a:rPr>
              <a:t>l'efficacité de l'Etat</a:t>
            </a:r>
            <a:r>
              <a:rPr lang="fr-FR" sz="2400" dirty="0">
                <a:latin typeface="Times New Roman" panose="02020603050405020304" pitchFamily="18" charset="0"/>
                <a:cs typeface="Times New Roman" panose="02020603050405020304" pitchFamily="18" charset="0"/>
              </a:rPr>
              <a:t>, axée sur le renforcement de sa "légalité" (Etat de droit), plus que sur sa "légitimité", </a:t>
            </a:r>
          </a:p>
          <a:p>
            <a:r>
              <a:rPr lang="fr-FR" sz="2400" dirty="0">
                <a:latin typeface="Times New Roman" panose="02020603050405020304" pitchFamily="18" charset="0"/>
                <a:cs typeface="Times New Roman" panose="02020603050405020304" pitchFamily="18" charset="0"/>
              </a:rPr>
              <a:t>elle s'exprime par un certain nombre de </a:t>
            </a:r>
            <a:r>
              <a:rPr lang="fr-FR" sz="2400" dirty="0">
                <a:highlight>
                  <a:srgbClr val="FFFF00"/>
                </a:highlight>
                <a:latin typeface="Times New Roman" panose="02020603050405020304" pitchFamily="18" charset="0"/>
                <a:cs typeface="Times New Roman" panose="02020603050405020304" pitchFamily="18" charset="0"/>
              </a:rPr>
              <a:t>règles et de prescriptions à caractère universel</a:t>
            </a:r>
            <a:r>
              <a:rPr lang="fr-FR" sz="2400" dirty="0">
                <a:latin typeface="Times New Roman" panose="02020603050405020304" pitchFamily="18" charset="0"/>
                <a:cs typeface="Times New Roman" panose="02020603050405020304" pitchFamily="18" charset="0"/>
              </a:rPr>
              <a:t>,</a:t>
            </a:r>
          </a:p>
          <a:p>
            <a:r>
              <a:rPr lang="fr-FR" sz="2400" dirty="0">
                <a:latin typeface="Times New Roman" panose="02020603050405020304" pitchFamily="18" charset="0"/>
                <a:cs typeface="Times New Roman" panose="02020603050405020304" pitchFamily="18" charset="0"/>
              </a:rPr>
              <a:t>elle crée </a:t>
            </a:r>
            <a:r>
              <a:rPr lang="fr-FR" sz="2400" dirty="0">
                <a:highlight>
                  <a:srgbClr val="FFFF00"/>
                </a:highlight>
                <a:latin typeface="Times New Roman" panose="02020603050405020304" pitchFamily="18" charset="0"/>
                <a:cs typeface="Times New Roman" panose="02020603050405020304" pitchFamily="18" charset="0"/>
              </a:rPr>
              <a:t>un nouveau système de conditionnalités </a:t>
            </a:r>
            <a:r>
              <a:rPr lang="fr-FR" sz="2400" dirty="0">
                <a:latin typeface="Times New Roman" panose="02020603050405020304" pitchFamily="18" charset="0"/>
                <a:cs typeface="Times New Roman" panose="02020603050405020304" pitchFamily="18" charset="0"/>
              </a:rPr>
              <a:t>à caractère politique pour l'aide au développement et l'intervention des institutions internationales, </a:t>
            </a:r>
          </a:p>
          <a:p>
            <a:r>
              <a:rPr lang="fr-FR" sz="2400" dirty="0">
                <a:latin typeface="Times New Roman" panose="02020603050405020304" pitchFamily="18" charset="0"/>
                <a:cs typeface="Times New Roman" panose="02020603050405020304" pitchFamily="18" charset="0"/>
              </a:rPr>
              <a:t>elle diffuse ainsi </a:t>
            </a:r>
            <a:r>
              <a:rPr lang="fr-FR" sz="2400" dirty="0">
                <a:highlight>
                  <a:srgbClr val="FFFF00"/>
                </a:highlight>
                <a:latin typeface="Times New Roman" panose="02020603050405020304" pitchFamily="18" charset="0"/>
                <a:cs typeface="Times New Roman" panose="02020603050405020304" pitchFamily="18" charset="0"/>
              </a:rPr>
              <a:t>un modèle particulier d'Etat</a:t>
            </a:r>
            <a:r>
              <a:rPr lang="fr-FR" sz="2400" dirty="0">
                <a:latin typeface="Times New Roman" panose="02020603050405020304" pitchFamily="18" charset="0"/>
                <a:cs typeface="Times New Roman" panose="02020603050405020304" pitchFamily="18" charset="0"/>
              </a:rPr>
              <a:t>, celui du néolibéralisme du « consensus de Washington » : NMP</a:t>
            </a:r>
          </a:p>
          <a:p>
            <a:r>
              <a:rPr lang="fr-FR" sz="2400" dirty="0">
                <a:latin typeface="Times New Roman" panose="02020603050405020304" pitchFamily="18" charset="0"/>
                <a:cs typeface="Times New Roman" panose="02020603050405020304" pitchFamily="18" charset="0"/>
              </a:rPr>
              <a:t>Gouvernance : Concept interdisciplinaire en SHS</a:t>
            </a:r>
          </a:p>
          <a:p>
            <a:r>
              <a:rPr lang="fr-FR" sz="2400" dirty="0">
                <a:latin typeface="Times New Roman" panose="02020603050405020304" pitchFamily="18" charset="0"/>
                <a:cs typeface="Times New Roman" panose="02020603050405020304" pitchFamily="18" charset="0"/>
              </a:rPr>
              <a:t>Gouvernance : Politique implicite </a:t>
            </a:r>
          </a:p>
        </p:txBody>
      </p:sp>
    </p:spTree>
    <p:extLst>
      <p:ext uri="{BB962C8B-B14F-4D97-AF65-F5344CB8AC3E}">
        <p14:creationId xmlns:p14="http://schemas.microsoft.com/office/powerpoint/2010/main" val="1914069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additive="base">
                                        <p:cTn id="3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additive="base">
                                        <p:cTn id="4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additive="base">
                                        <p:cTn id="4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 calcmode="lin" valueType="num">
                                      <p:cBhvr additive="base">
                                        <p:cTn id="5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3">
                                            <p:txEl>
                                              <p:pRg st="7" end="7"/>
                                            </p:txEl>
                                          </p:spTgt>
                                        </p:tgtEl>
                                        <p:attrNameLst>
                                          <p:attrName>style.visibility</p:attrName>
                                        </p:attrNameLst>
                                      </p:cBhvr>
                                      <p:to>
                                        <p:strVal val="visible"/>
                                      </p:to>
                                    </p:set>
                                    <p:anim calcmode="lin" valueType="num">
                                      <p:cBhvr additive="base">
                                        <p:cTn id="5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nodeType="clickEffect">
                                  <p:stCondLst>
                                    <p:cond delay="0"/>
                                  </p:stCondLst>
                                  <p:childTnLst>
                                    <p:set>
                                      <p:cBhvr>
                                        <p:cTn id="64" dur="1" fill="hold">
                                          <p:stCondLst>
                                            <p:cond delay="0"/>
                                          </p:stCondLst>
                                        </p:cTn>
                                        <p:tgtEl>
                                          <p:spTgt spid="3">
                                            <p:txEl>
                                              <p:pRg st="8" end="8"/>
                                            </p:txEl>
                                          </p:spTgt>
                                        </p:tgtEl>
                                        <p:attrNameLst>
                                          <p:attrName>style.visibility</p:attrName>
                                        </p:attrNameLst>
                                      </p:cBhvr>
                                      <p:to>
                                        <p:strVal val="visible"/>
                                      </p:to>
                                    </p:set>
                                    <p:animEffect transition="in" filter="fade">
                                      <p:cBhvr>
                                        <p:cTn id="65" dur="1000"/>
                                        <p:tgtEl>
                                          <p:spTgt spid="3">
                                            <p:txEl>
                                              <p:pRg st="8" end="8"/>
                                            </p:txEl>
                                          </p:spTgt>
                                        </p:tgtEl>
                                      </p:cBhvr>
                                    </p:animEffect>
                                    <p:anim calcmode="lin" valueType="num">
                                      <p:cBhvr>
                                        <p:cTn id="6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423E6E8-6B0D-4DF7-9F14-F77D4AEEFAC6}"/>
              </a:ext>
            </a:extLst>
          </p:cNvPr>
          <p:cNvSpPr>
            <a:spLocks noGrp="1"/>
          </p:cNvSpPr>
          <p:nvPr>
            <p:ph idx="1"/>
          </p:nvPr>
        </p:nvSpPr>
        <p:spPr>
          <a:xfrm>
            <a:off x="781878" y="304799"/>
            <a:ext cx="11410121" cy="6321287"/>
          </a:xfrm>
        </p:spPr>
        <p:txBody>
          <a:bodyPr>
            <a:normAutofit/>
          </a:bodyPr>
          <a:lstStyle/>
          <a:p>
            <a:pPr marL="0" indent="0" algn="ctr">
              <a:buNone/>
            </a:pPr>
            <a:r>
              <a:rPr lang="fr-FR" sz="2800" b="1" dirty="0">
                <a:latin typeface="Times New Roman" panose="02020603050405020304" pitchFamily="18" charset="0"/>
                <a:cs typeface="Times New Roman" panose="02020603050405020304" pitchFamily="18" charset="0"/>
              </a:rPr>
              <a:t>Reprenant les idées de Marie-Claude </a:t>
            </a:r>
            <a:r>
              <a:rPr lang="fr-FR" sz="2800" b="1" dirty="0" err="1">
                <a:latin typeface="Times New Roman" panose="02020603050405020304" pitchFamily="18" charset="0"/>
                <a:cs typeface="Times New Roman" panose="02020603050405020304" pitchFamily="18" charset="0"/>
              </a:rPr>
              <a:t>Smouts</a:t>
            </a:r>
            <a:r>
              <a:rPr lang="fr-FR" sz="2800" b="1" dirty="0">
                <a:latin typeface="Times New Roman" panose="02020603050405020304" pitchFamily="18" charset="0"/>
                <a:cs typeface="Times New Roman" panose="02020603050405020304" pitchFamily="18" charset="0"/>
              </a:rPr>
              <a:t> : </a:t>
            </a:r>
          </a:p>
          <a:p>
            <a:pPr marL="0" indent="0">
              <a:buNone/>
            </a:pPr>
            <a:endParaRPr lang="fr-FR" sz="2400" dirty="0">
              <a:latin typeface="Times New Roman" panose="02020603050405020304" pitchFamily="18" charset="0"/>
              <a:cs typeface="Times New Roman" panose="02020603050405020304" pitchFamily="18" charset="0"/>
            </a:endParaRPr>
          </a:p>
          <a:p>
            <a:r>
              <a:rPr lang="fr-FR" sz="2400" dirty="0">
                <a:latin typeface="Times New Roman" panose="02020603050405020304" pitchFamily="18" charset="0"/>
                <a:cs typeface="Times New Roman" panose="02020603050405020304" pitchFamily="18" charset="0"/>
              </a:rPr>
              <a:t>la gouvernance n'est ni un système de règles, ni une activité mais un processus ; </a:t>
            </a:r>
          </a:p>
          <a:p>
            <a:endParaRPr lang="fr-FR" sz="2400" dirty="0">
              <a:latin typeface="Times New Roman" panose="02020603050405020304" pitchFamily="18" charset="0"/>
              <a:cs typeface="Times New Roman" panose="02020603050405020304" pitchFamily="18" charset="0"/>
            </a:endParaRPr>
          </a:p>
          <a:p>
            <a:r>
              <a:rPr lang="fr-FR" sz="2400" dirty="0">
                <a:latin typeface="Times New Roman" panose="02020603050405020304" pitchFamily="18" charset="0"/>
                <a:cs typeface="Times New Roman" panose="02020603050405020304" pitchFamily="18" charset="0"/>
              </a:rPr>
              <a:t>la gouvernance n'est pas fondée sur la domination mais sur l'accommodement des intérêts ; </a:t>
            </a:r>
          </a:p>
          <a:p>
            <a:endParaRPr lang="fr-FR" sz="2400" dirty="0">
              <a:latin typeface="Times New Roman" panose="02020603050405020304" pitchFamily="18" charset="0"/>
              <a:cs typeface="Times New Roman" panose="02020603050405020304" pitchFamily="18" charset="0"/>
            </a:endParaRPr>
          </a:p>
          <a:p>
            <a:r>
              <a:rPr lang="fr-FR" sz="2400" dirty="0">
                <a:latin typeface="Times New Roman" panose="02020603050405020304" pitchFamily="18" charset="0"/>
                <a:cs typeface="Times New Roman" panose="02020603050405020304" pitchFamily="18" charset="0"/>
              </a:rPr>
              <a:t>la gouvernance implique à la fois des acteurs privés et des acteurs publics ; </a:t>
            </a:r>
          </a:p>
          <a:p>
            <a:endParaRPr lang="fr-FR" sz="2400" dirty="0">
              <a:latin typeface="Times New Roman" panose="02020603050405020304" pitchFamily="18" charset="0"/>
              <a:cs typeface="Times New Roman" panose="02020603050405020304" pitchFamily="18" charset="0"/>
            </a:endParaRPr>
          </a:p>
          <a:p>
            <a:r>
              <a:rPr lang="fr-FR" sz="2400" dirty="0">
                <a:latin typeface="Times New Roman" panose="02020603050405020304" pitchFamily="18" charset="0"/>
                <a:cs typeface="Times New Roman" panose="02020603050405020304" pitchFamily="18" charset="0"/>
              </a:rPr>
              <a:t>la gouvernance n'est pas formalisée et repose sur des interactions continues.</a:t>
            </a:r>
          </a:p>
        </p:txBody>
      </p:sp>
    </p:spTree>
    <p:extLst>
      <p:ext uri="{BB962C8B-B14F-4D97-AF65-F5344CB8AC3E}">
        <p14:creationId xmlns:p14="http://schemas.microsoft.com/office/powerpoint/2010/main" val="1920995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additive="base">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 calcmode="lin" valueType="num">
                                      <p:cBhvr>
                                        <p:cTn id="24"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5"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26"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27" dur="1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ésultat de recherche d'images pour &quot;suisse&quot;&quot;">
            <a:extLst>
              <a:ext uri="{FF2B5EF4-FFF2-40B4-BE49-F238E27FC236}">
                <a16:creationId xmlns:a16="http://schemas.microsoft.com/office/drawing/2014/main" id="{A4C6E646-C7BC-4D7A-B2DA-3FD316789C7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322194" y="2242395"/>
            <a:ext cx="4405291" cy="234581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ésultat de recherche d'images pour &quot;costa rica drapeau &amp; paysage&quot;&quot;">
            <a:extLst>
              <a:ext uri="{FF2B5EF4-FFF2-40B4-BE49-F238E27FC236}">
                <a16:creationId xmlns:a16="http://schemas.microsoft.com/office/drawing/2014/main" id="{59536270-A3EA-4755-AD69-D42313652FD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453003" y="1939532"/>
            <a:ext cx="4405288" cy="29515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4192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3B3F10-E024-47DF-ADFF-177D7BA677B8}"/>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5ABF83F2-36B5-4392-A3A3-64FE174CE747}"/>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3592726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9FFA5F-FFC7-4345-A45A-5B2E2183FB0B}"/>
              </a:ext>
            </a:extLst>
          </p:cNvPr>
          <p:cNvSpPr>
            <a:spLocks noGrp="1"/>
          </p:cNvSpPr>
          <p:nvPr>
            <p:ph type="title"/>
          </p:nvPr>
        </p:nvSpPr>
        <p:spPr>
          <a:xfrm>
            <a:off x="604910" y="119577"/>
            <a:ext cx="11497776" cy="476772"/>
          </a:xfrm>
        </p:spPr>
        <p:txBody>
          <a:bodyPr>
            <a:normAutofit fontScale="90000"/>
          </a:bodyPr>
          <a:lstStyle/>
          <a:p>
            <a:pPr algn="ctr"/>
            <a:r>
              <a:rPr lang="fr-FR" dirty="0">
                <a:solidFill>
                  <a:srgbClr val="FF0000"/>
                </a:solidFill>
                <a:latin typeface="Times New Roman" panose="02020603050405020304" pitchFamily="18" charset="0"/>
                <a:cs typeface="Times New Roman" panose="02020603050405020304" pitchFamily="18" charset="0"/>
              </a:rPr>
              <a:t>I- Gouvernance : Historique et évolutions </a:t>
            </a:r>
            <a:br>
              <a:rPr lang="fr-FR" dirty="0">
                <a:solidFill>
                  <a:srgbClr val="FF0000"/>
                </a:solidFill>
                <a:latin typeface="Times New Roman" panose="02020603050405020304" pitchFamily="18" charset="0"/>
                <a:cs typeface="Times New Roman" panose="02020603050405020304" pitchFamily="18" charset="0"/>
              </a:rPr>
            </a:br>
            <a:endParaRPr lang="fr-FR" dirty="0">
              <a:solidFill>
                <a:srgbClr val="FF0000"/>
              </a:solidFill>
              <a:latin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id="{A6CFADDB-4196-473D-821D-817A7751B0AD}"/>
              </a:ext>
            </a:extLst>
          </p:cNvPr>
          <p:cNvSpPr>
            <a:spLocks noGrp="1"/>
          </p:cNvSpPr>
          <p:nvPr>
            <p:ph idx="1"/>
          </p:nvPr>
        </p:nvSpPr>
        <p:spPr>
          <a:xfrm>
            <a:off x="715618" y="596350"/>
            <a:ext cx="11476382" cy="6142076"/>
          </a:xfrm>
        </p:spPr>
        <p:txBody>
          <a:bodyPr>
            <a:normAutofit/>
          </a:bodyPr>
          <a:lstStyle/>
          <a:p>
            <a:pPr marL="0" indent="0">
              <a:buNone/>
            </a:pPr>
            <a:endParaRPr lang="fr-FR" sz="2400" i="1" dirty="0">
              <a:solidFill>
                <a:schemeClr val="tx1"/>
              </a:solidFill>
              <a:highlight>
                <a:srgbClr val="FFFF00"/>
              </a:highlight>
              <a:latin typeface="Times New Roman" panose="02020603050405020304" pitchFamily="18" charset="0"/>
              <a:cs typeface="Times New Roman" panose="02020603050405020304" pitchFamily="18" charset="0"/>
            </a:endParaRPr>
          </a:p>
          <a:p>
            <a:r>
              <a:rPr lang="fr-FR" sz="2400" dirty="0">
                <a:solidFill>
                  <a:schemeClr val="tx1"/>
                </a:solidFill>
                <a:latin typeface="Times New Roman" panose="02020603050405020304" pitchFamily="18" charset="0"/>
                <a:cs typeface="Times New Roman" panose="02020603050405020304" pitchFamily="18" charset="0"/>
              </a:rPr>
              <a:t>La question du meilleur régime est au cœur de la réflexion et la philosophie politique : Platon (</a:t>
            </a:r>
            <a:r>
              <a:rPr lang="fr-FR" sz="2400" i="1" dirty="0">
                <a:solidFill>
                  <a:schemeClr val="tx1"/>
                </a:solidFill>
                <a:latin typeface="Times New Roman" panose="02020603050405020304" pitchFamily="18" charset="0"/>
                <a:cs typeface="Times New Roman" panose="02020603050405020304" pitchFamily="18" charset="0"/>
              </a:rPr>
              <a:t>La République</a:t>
            </a:r>
            <a:r>
              <a:rPr lang="fr-FR" sz="2400" dirty="0">
                <a:solidFill>
                  <a:schemeClr val="tx1"/>
                </a:solidFill>
                <a:latin typeface="Times New Roman" panose="02020603050405020304" pitchFamily="18" charset="0"/>
                <a:cs typeface="Times New Roman" panose="02020603050405020304" pitchFamily="18" charset="0"/>
              </a:rPr>
              <a:t>) et d’Aristote (</a:t>
            </a:r>
            <a:r>
              <a:rPr lang="fr-FR" sz="2400" i="1" dirty="0">
                <a:solidFill>
                  <a:schemeClr val="tx1"/>
                </a:solidFill>
                <a:latin typeface="Times New Roman" panose="02020603050405020304" pitchFamily="18" charset="0"/>
                <a:cs typeface="Times New Roman" panose="02020603050405020304" pitchFamily="18" charset="0"/>
              </a:rPr>
              <a:t>La Politique</a:t>
            </a:r>
            <a:r>
              <a:rPr lang="fr-FR" sz="2400" dirty="0">
                <a:solidFill>
                  <a:schemeClr val="tx1"/>
                </a:solidFill>
                <a:latin typeface="Times New Roman" panose="02020603050405020304" pitchFamily="18" charset="0"/>
                <a:cs typeface="Times New Roman" panose="02020603050405020304" pitchFamily="18" charset="0"/>
              </a:rPr>
              <a:t>)</a:t>
            </a:r>
          </a:p>
          <a:p>
            <a:endParaRPr lang="fr-FR" sz="2400" dirty="0">
              <a:solidFill>
                <a:schemeClr val="tx1"/>
              </a:solidFill>
              <a:latin typeface="Times New Roman" panose="02020603050405020304" pitchFamily="18" charset="0"/>
              <a:cs typeface="Times New Roman" panose="02020603050405020304" pitchFamily="18" charset="0"/>
            </a:endParaRPr>
          </a:p>
          <a:p>
            <a:r>
              <a:rPr lang="fr-FR" sz="2400" dirty="0">
                <a:solidFill>
                  <a:schemeClr val="tx1"/>
                </a:solidFill>
                <a:latin typeface="Times New Roman" panose="02020603050405020304" pitchFamily="18" charset="0"/>
                <a:cs typeface="Times New Roman" panose="02020603050405020304" pitchFamily="18" charset="0"/>
              </a:rPr>
              <a:t>Qu’est-ce qu’un régime juste ? Qui doit gouverner ? </a:t>
            </a:r>
          </a:p>
          <a:p>
            <a:endParaRPr lang="fr-FR" sz="2400" dirty="0">
              <a:solidFill>
                <a:schemeClr val="tx1"/>
              </a:solidFill>
              <a:latin typeface="Times New Roman" panose="02020603050405020304" pitchFamily="18" charset="0"/>
              <a:cs typeface="Times New Roman" panose="02020603050405020304" pitchFamily="18" charset="0"/>
            </a:endParaRPr>
          </a:p>
          <a:p>
            <a:r>
              <a:rPr lang="fr-FR" sz="2400" b="1" dirty="0">
                <a:solidFill>
                  <a:schemeClr val="tx1"/>
                </a:solidFill>
                <a:latin typeface="Times New Roman" panose="02020603050405020304" pitchFamily="18" charset="0"/>
                <a:cs typeface="Times New Roman" panose="02020603050405020304" pitchFamily="18" charset="0"/>
              </a:rPr>
              <a:t>Platon:</a:t>
            </a:r>
            <a:r>
              <a:rPr lang="fr-FR" sz="2400" dirty="0">
                <a:solidFill>
                  <a:schemeClr val="tx1"/>
                </a:solidFill>
                <a:latin typeface="Times New Roman" panose="02020603050405020304" pitchFamily="18" charset="0"/>
                <a:cs typeface="Times New Roman" panose="02020603050405020304" pitchFamily="18" charset="0"/>
              </a:rPr>
              <a:t> les 3 parties de l’homme (</a:t>
            </a:r>
            <a:r>
              <a:rPr lang="fr-FR" sz="2400" b="1" dirty="0">
                <a:solidFill>
                  <a:schemeClr val="tx1"/>
                </a:solidFill>
                <a:highlight>
                  <a:srgbClr val="FFFF00"/>
                </a:highlight>
                <a:latin typeface="Times New Roman" panose="02020603050405020304" pitchFamily="18" charset="0"/>
                <a:cs typeface="Times New Roman" panose="02020603050405020304" pitchFamily="18" charset="0"/>
              </a:rPr>
              <a:t>besoins</a:t>
            </a:r>
            <a:r>
              <a:rPr lang="fr-FR" sz="2400" dirty="0">
                <a:solidFill>
                  <a:schemeClr val="tx1"/>
                </a:solidFill>
                <a:latin typeface="Times New Roman" panose="02020603050405020304" pitchFamily="18" charset="0"/>
                <a:cs typeface="Times New Roman" panose="02020603050405020304" pitchFamily="18" charset="0"/>
              </a:rPr>
              <a:t>, </a:t>
            </a:r>
            <a:r>
              <a:rPr lang="fr-FR" sz="2400" b="1" dirty="0">
                <a:solidFill>
                  <a:schemeClr val="tx1"/>
                </a:solidFill>
                <a:highlight>
                  <a:srgbClr val="FF0000"/>
                </a:highlight>
                <a:latin typeface="Times New Roman" panose="02020603050405020304" pitchFamily="18" charset="0"/>
                <a:cs typeface="Times New Roman" panose="02020603050405020304" pitchFamily="18" charset="0"/>
              </a:rPr>
              <a:t>cœur</a:t>
            </a:r>
            <a:r>
              <a:rPr lang="fr-FR" sz="2400" dirty="0">
                <a:solidFill>
                  <a:schemeClr val="tx1"/>
                </a:solidFill>
                <a:latin typeface="Times New Roman" panose="02020603050405020304" pitchFamily="18" charset="0"/>
                <a:cs typeface="Times New Roman" panose="02020603050405020304" pitchFamily="18" charset="0"/>
              </a:rPr>
              <a:t>, </a:t>
            </a:r>
            <a:r>
              <a:rPr lang="fr-FR" sz="2400" b="1" dirty="0">
                <a:solidFill>
                  <a:schemeClr val="tx1"/>
                </a:solidFill>
                <a:highlight>
                  <a:srgbClr val="FF00FF"/>
                </a:highlight>
                <a:latin typeface="Times New Roman" panose="02020603050405020304" pitchFamily="18" charset="0"/>
                <a:cs typeface="Times New Roman" panose="02020603050405020304" pitchFamily="18" charset="0"/>
              </a:rPr>
              <a:t>savoir</a:t>
            </a:r>
            <a:r>
              <a:rPr lang="fr-FR" sz="2400" dirty="0">
                <a:solidFill>
                  <a:schemeClr val="tx1"/>
                </a:solidFill>
                <a:latin typeface="Times New Roman" panose="02020603050405020304" pitchFamily="18" charset="0"/>
                <a:cs typeface="Times New Roman" panose="02020603050405020304" pitchFamily="18" charset="0"/>
              </a:rPr>
              <a:t>) correspondent à 3 classes sociales. Les </a:t>
            </a:r>
            <a:r>
              <a:rPr lang="fr-FR" sz="2400" b="1" dirty="0">
                <a:solidFill>
                  <a:schemeClr val="tx1"/>
                </a:solidFill>
                <a:highlight>
                  <a:srgbClr val="FFFF00"/>
                </a:highlight>
                <a:latin typeface="Times New Roman" panose="02020603050405020304" pitchFamily="18" charset="0"/>
                <a:cs typeface="Times New Roman" panose="02020603050405020304" pitchFamily="18" charset="0"/>
              </a:rPr>
              <a:t>Paysans</a:t>
            </a:r>
            <a:r>
              <a:rPr lang="fr-FR" sz="2400" dirty="0">
                <a:solidFill>
                  <a:schemeClr val="tx1"/>
                </a:solidFill>
                <a:highlight>
                  <a:srgbClr val="FFFF00"/>
                </a:highlight>
                <a:latin typeface="Times New Roman" panose="02020603050405020304" pitchFamily="18" charset="0"/>
                <a:cs typeface="Times New Roman" panose="02020603050405020304" pitchFamily="18" charset="0"/>
              </a:rPr>
              <a:t> </a:t>
            </a:r>
            <a:r>
              <a:rPr lang="fr-FR" sz="2400" b="1" dirty="0">
                <a:solidFill>
                  <a:schemeClr val="tx1"/>
                </a:solidFill>
                <a:highlight>
                  <a:srgbClr val="FFFF00"/>
                </a:highlight>
                <a:latin typeface="Times New Roman" panose="02020603050405020304" pitchFamily="18" charset="0"/>
                <a:cs typeface="Times New Roman" panose="02020603050405020304" pitchFamily="18" charset="0"/>
              </a:rPr>
              <a:t>et les artisans</a:t>
            </a:r>
            <a:r>
              <a:rPr lang="fr-FR" sz="2400" dirty="0">
                <a:solidFill>
                  <a:schemeClr val="tx1"/>
                </a:solidFill>
                <a:latin typeface="Times New Roman" panose="02020603050405020304" pitchFamily="18" charset="0"/>
                <a:cs typeface="Times New Roman" panose="02020603050405020304" pitchFamily="18" charset="0"/>
              </a:rPr>
              <a:t>. </a:t>
            </a:r>
            <a:r>
              <a:rPr lang="fr-FR" sz="2400" b="1" dirty="0">
                <a:solidFill>
                  <a:schemeClr val="tx1"/>
                </a:solidFill>
                <a:highlight>
                  <a:srgbClr val="FF0000"/>
                </a:highlight>
                <a:latin typeface="Times New Roman" panose="02020603050405020304" pitchFamily="18" charset="0"/>
                <a:cs typeface="Times New Roman" panose="02020603050405020304" pitchFamily="18" charset="0"/>
              </a:rPr>
              <a:t>Les</a:t>
            </a:r>
            <a:r>
              <a:rPr lang="fr-FR" sz="2400" dirty="0">
                <a:solidFill>
                  <a:schemeClr val="tx1"/>
                </a:solidFill>
                <a:highlight>
                  <a:srgbClr val="FF0000"/>
                </a:highlight>
                <a:latin typeface="Times New Roman" panose="02020603050405020304" pitchFamily="18" charset="0"/>
                <a:cs typeface="Times New Roman" panose="02020603050405020304" pitchFamily="18" charset="0"/>
              </a:rPr>
              <a:t> </a:t>
            </a:r>
            <a:r>
              <a:rPr lang="fr-FR" sz="2400" b="1" dirty="0">
                <a:solidFill>
                  <a:schemeClr val="tx1"/>
                </a:solidFill>
                <a:highlight>
                  <a:srgbClr val="FF0000"/>
                </a:highlight>
                <a:latin typeface="Times New Roman" panose="02020603050405020304" pitchFamily="18" charset="0"/>
                <a:cs typeface="Times New Roman" panose="02020603050405020304" pitchFamily="18" charset="0"/>
              </a:rPr>
              <a:t>guerriers</a:t>
            </a:r>
            <a:r>
              <a:rPr lang="fr-FR" sz="2400" dirty="0">
                <a:solidFill>
                  <a:schemeClr val="tx1"/>
                </a:solidFill>
                <a:latin typeface="Times New Roman" panose="02020603050405020304" pitchFamily="18" charset="0"/>
                <a:cs typeface="Times New Roman" panose="02020603050405020304" pitchFamily="18" charset="0"/>
              </a:rPr>
              <a:t>. Les détenteurs du savoir, les </a:t>
            </a:r>
            <a:r>
              <a:rPr lang="fr-FR" sz="2400" b="1" dirty="0">
                <a:solidFill>
                  <a:schemeClr val="tx1"/>
                </a:solidFill>
                <a:highlight>
                  <a:srgbClr val="FF00FF"/>
                </a:highlight>
                <a:latin typeface="Times New Roman" panose="02020603050405020304" pitchFamily="18" charset="0"/>
                <a:cs typeface="Times New Roman" panose="02020603050405020304" pitchFamily="18" charset="0"/>
              </a:rPr>
              <a:t>philosophes</a:t>
            </a:r>
            <a:r>
              <a:rPr lang="fr-FR" sz="2400" dirty="0">
                <a:solidFill>
                  <a:schemeClr val="tx1"/>
                </a:solidFill>
                <a:latin typeface="Times New Roman" panose="02020603050405020304" pitchFamily="18" charset="0"/>
                <a:cs typeface="Times New Roman" panose="02020603050405020304" pitchFamily="18" charset="0"/>
              </a:rPr>
              <a:t>.</a:t>
            </a:r>
          </a:p>
          <a:p>
            <a:endParaRPr lang="fr-FR" sz="2400" dirty="0">
              <a:solidFill>
                <a:schemeClr val="tx1"/>
              </a:solidFill>
              <a:latin typeface="Times New Roman" panose="02020603050405020304" pitchFamily="18" charset="0"/>
              <a:cs typeface="Times New Roman" panose="02020603050405020304" pitchFamily="18" charset="0"/>
            </a:endParaRPr>
          </a:p>
          <a:p>
            <a:r>
              <a:rPr lang="fr-FR" sz="2400" dirty="0">
                <a:solidFill>
                  <a:schemeClr val="tx1"/>
                </a:solidFill>
                <a:latin typeface="Times New Roman" panose="02020603050405020304" pitchFamily="18" charset="0"/>
                <a:cs typeface="Times New Roman" panose="02020603050405020304" pitchFamily="18" charset="0"/>
              </a:rPr>
              <a:t>Hiérarchie des classes sociales : les philosophes doivent diriger la cité. Les guerriers la défendre et le peuple la nourrir.</a:t>
            </a:r>
          </a:p>
          <a:p>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905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anim calcmode="lin" valueType="num">
                                      <p:cBhvr>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1000"/>
                                        <p:tgtEl>
                                          <p:spTgt spid="3">
                                            <p:txEl>
                                              <p:pRg st="3" end="3"/>
                                            </p:txEl>
                                          </p:spTgt>
                                        </p:tgtEl>
                                      </p:cBhvr>
                                    </p:animEffect>
                                    <p:anim calcmode="lin" valueType="num">
                                      <p:cBhvr>
                                        <p:cTn id="1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barn(inVertical)">
                                      <p:cBhvr>
                                        <p:cTn id="25" dur="5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B26EC79-6EFE-42FF-801A-C4ADC6917389}"/>
              </a:ext>
            </a:extLst>
          </p:cNvPr>
          <p:cNvSpPr>
            <a:spLocks noGrp="1"/>
          </p:cNvSpPr>
          <p:nvPr>
            <p:ph idx="1"/>
          </p:nvPr>
        </p:nvSpPr>
        <p:spPr>
          <a:xfrm>
            <a:off x="728870" y="98473"/>
            <a:ext cx="11313075" cy="6607127"/>
          </a:xfrm>
        </p:spPr>
        <p:txBody>
          <a:bodyPr>
            <a:normAutofit/>
          </a:bodyPr>
          <a:lstStyle/>
          <a:p>
            <a:endParaRPr lang="fr-FR" sz="2400" dirty="0">
              <a:latin typeface="Arial" panose="020B0604020202020204" pitchFamily="34" charset="0"/>
              <a:cs typeface="Arial" panose="020B0604020202020204" pitchFamily="34" charset="0"/>
            </a:endParaRPr>
          </a:p>
          <a:p>
            <a:endParaRPr lang="fr-FR" sz="2400" dirty="0">
              <a:latin typeface="Arial" panose="020B0604020202020204" pitchFamily="34" charset="0"/>
              <a:cs typeface="Arial" panose="020B0604020202020204" pitchFamily="34" charset="0"/>
            </a:endParaRPr>
          </a:p>
          <a:p>
            <a:r>
              <a:rPr lang="fr-FR" sz="2400" b="1" dirty="0">
                <a:solidFill>
                  <a:schemeClr val="tx1"/>
                </a:solidFill>
                <a:latin typeface="Times New Roman" panose="02020603050405020304" pitchFamily="18" charset="0"/>
                <a:cs typeface="Times New Roman" panose="02020603050405020304" pitchFamily="18" charset="0"/>
              </a:rPr>
              <a:t>Aristote </a:t>
            </a:r>
            <a:r>
              <a:rPr lang="fr-FR" sz="2400" dirty="0">
                <a:solidFill>
                  <a:schemeClr val="tx1"/>
                </a:solidFill>
                <a:latin typeface="Times New Roman" panose="02020603050405020304" pitchFamily="18" charset="0"/>
                <a:cs typeface="Times New Roman" panose="02020603050405020304" pitchFamily="18" charset="0"/>
              </a:rPr>
              <a:t>part de </a:t>
            </a:r>
            <a:r>
              <a:rPr lang="fr-FR" sz="2400" dirty="0">
                <a:solidFill>
                  <a:schemeClr val="tx1"/>
                </a:solidFill>
                <a:highlight>
                  <a:srgbClr val="FFFF00"/>
                </a:highlight>
                <a:latin typeface="Times New Roman" panose="02020603050405020304" pitchFamily="18" charset="0"/>
                <a:cs typeface="Times New Roman" panose="02020603050405020304" pitchFamily="18" charset="0"/>
              </a:rPr>
              <a:t>l’universalité de la rationalité</a:t>
            </a:r>
            <a:r>
              <a:rPr lang="fr-FR" sz="2400" dirty="0">
                <a:solidFill>
                  <a:schemeClr val="tx1"/>
                </a:solidFill>
                <a:latin typeface="Times New Roman" panose="02020603050405020304" pitchFamily="18" charset="0"/>
                <a:cs typeface="Times New Roman" panose="02020603050405020304" pitchFamily="18" charset="0"/>
              </a:rPr>
              <a:t>. aucune discrimination dans la possession de la raison. Même les ‘barbares’ sont dotés de la rationalité : “</a:t>
            </a:r>
            <a:r>
              <a:rPr lang="fr-FR" sz="2400" u="sng" dirty="0">
                <a:solidFill>
                  <a:srgbClr val="FF0000"/>
                </a:solidFill>
                <a:latin typeface="Times New Roman" panose="02020603050405020304" pitchFamily="18" charset="0"/>
                <a:cs typeface="Times New Roman" panose="02020603050405020304" pitchFamily="18" charset="0"/>
              </a:rPr>
              <a:t>L’homme est un animal rationnel</a:t>
            </a:r>
            <a:r>
              <a:rPr lang="fr-FR" sz="2400" dirty="0">
                <a:solidFill>
                  <a:schemeClr val="tx1"/>
                </a:solidFill>
                <a:latin typeface="Times New Roman" panose="02020603050405020304" pitchFamily="18" charset="0"/>
                <a:cs typeface="Times New Roman" panose="02020603050405020304" pitchFamily="18" charset="0"/>
              </a:rPr>
              <a:t>“</a:t>
            </a:r>
          </a:p>
          <a:p>
            <a:endParaRPr lang="fr-FR" sz="2400" b="1" dirty="0">
              <a:latin typeface="Times New Roman" panose="02020603050405020304" pitchFamily="18" charset="0"/>
              <a:cs typeface="Times New Roman" panose="02020603050405020304" pitchFamily="18" charset="0"/>
            </a:endParaRPr>
          </a:p>
          <a:p>
            <a:r>
              <a:rPr lang="fr-FR" sz="2400" b="1" dirty="0">
                <a:latin typeface="Times New Roman" panose="02020603050405020304" pitchFamily="18" charset="0"/>
                <a:cs typeface="Times New Roman" panose="02020603050405020304" pitchFamily="18" charset="0"/>
              </a:rPr>
              <a:t>Chez Platon, le régime idéal est une aristocratie où le savoir et la raison dominent</a:t>
            </a:r>
            <a:r>
              <a:rPr lang="fr-FR" sz="2400" dirty="0">
                <a:latin typeface="Times New Roman" panose="02020603050405020304" pitchFamily="18" charset="0"/>
                <a:cs typeface="Times New Roman" panose="02020603050405020304" pitchFamily="18" charset="0"/>
              </a:rPr>
              <a:t>. Les autres régimes sont écartées car ils négligent la place du savoir. </a:t>
            </a:r>
          </a:p>
          <a:p>
            <a:endParaRPr lang="fr-FR" sz="2400" dirty="0">
              <a:latin typeface="Times New Roman" panose="02020603050405020304" pitchFamily="18" charset="0"/>
              <a:cs typeface="Times New Roman" panose="02020603050405020304" pitchFamily="18" charset="0"/>
            </a:endParaRPr>
          </a:p>
          <a:p>
            <a:r>
              <a:rPr lang="fr-FR" sz="2400" b="1" dirty="0">
                <a:latin typeface="Times New Roman" panose="02020603050405020304" pitchFamily="18" charset="0"/>
                <a:cs typeface="Times New Roman" panose="02020603050405020304" pitchFamily="18" charset="0"/>
              </a:rPr>
              <a:t>Chez Aristote, le pouvoir vient d’en bas et est exercé au nom de tous</a:t>
            </a:r>
            <a:r>
              <a:rPr lang="fr-FR" sz="2400" dirty="0">
                <a:latin typeface="Times New Roman" panose="02020603050405020304" pitchFamily="18" charset="0"/>
                <a:cs typeface="Times New Roman" panose="02020603050405020304" pitchFamily="18" charset="0"/>
              </a:rPr>
              <a:t>. C’est au fond une démocratie assez moderne, où les positions sociales sont ouvertes, où le pouvoir s’auto-contrôle, où la gouvernance est respectée. </a:t>
            </a:r>
          </a:p>
          <a:p>
            <a:pPr marL="0" indent="0">
              <a:buNone/>
            </a:pPr>
            <a:endParaRPr lang="fr-FR" sz="2400" dirty="0">
              <a:latin typeface="Arial" panose="020B0604020202020204" pitchFamily="34" charset="0"/>
              <a:cs typeface="Arial" panose="020B0604020202020204" pitchFamily="34" charset="0"/>
            </a:endParaRPr>
          </a:p>
          <a:p>
            <a:endParaRPr lang="fr-FR" sz="2400" dirty="0">
              <a:latin typeface="Arial" panose="020B0604020202020204" pitchFamily="34" charset="0"/>
              <a:cs typeface="Arial" panose="020B0604020202020204" pitchFamily="34" charset="0"/>
            </a:endParaRPr>
          </a:p>
          <a:p>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6937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18A3E98-1370-437B-8D4B-B6F4A6AEE360}"/>
              </a:ext>
            </a:extLst>
          </p:cNvPr>
          <p:cNvSpPr>
            <a:spLocks noGrp="1"/>
          </p:cNvSpPr>
          <p:nvPr>
            <p:ph idx="1"/>
          </p:nvPr>
        </p:nvSpPr>
        <p:spPr>
          <a:xfrm>
            <a:off x="577515" y="295421"/>
            <a:ext cx="11502189" cy="6443003"/>
          </a:xfrm>
        </p:spPr>
        <p:txBody>
          <a:bodyPr>
            <a:normAutofit/>
          </a:bodyPr>
          <a:lstStyle/>
          <a:p>
            <a:pPr marL="0" indent="0">
              <a:buNone/>
            </a:pPr>
            <a:r>
              <a:rPr lang="fr-FR" sz="2400" b="1" dirty="0">
                <a:latin typeface="Times New Roman" panose="02020603050405020304" pitchFamily="18" charset="0"/>
                <a:cs typeface="Times New Roman" panose="02020603050405020304" pitchFamily="18" charset="0"/>
              </a:rPr>
              <a:t>	Montesquieu : </a:t>
            </a:r>
            <a:r>
              <a:rPr lang="fr-FR" sz="2400" dirty="0">
                <a:latin typeface="Times New Roman" panose="02020603050405020304" pitchFamily="18" charset="0"/>
                <a:cs typeface="Times New Roman" panose="02020603050405020304" pitchFamily="18" charset="0"/>
              </a:rPr>
              <a:t>Montesquieu, le penseur de la « distribution des pouvoirs  » </a:t>
            </a:r>
          </a:p>
          <a:p>
            <a:r>
              <a:rPr lang="fr-FR" sz="2400" dirty="0">
                <a:latin typeface="Times New Roman" panose="02020603050405020304" pitchFamily="18" charset="0"/>
                <a:cs typeface="Times New Roman" panose="02020603050405020304" pitchFamily="18" charset="0"/>
              </a:rPr>
              <a:t>Dans son œuvre "</a:t>
            </a:r>
            <a:r>
              <a:rPr lang="fr-FR" sz="2400"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 l’Esprit des lois</a:t>
            </a:r>
            <a:r>
              <a:rPr lang="fr-FR" sz="2400" dirty="0">
                <a:latin typeface="Times New Roman" panose="02020603050405020304" pitchFamily="18" charset="0"/>
                <a:cs typeface="Times New Roman" panose="02020603050405020304" pitchFamily="18" charset="0"/>
              </a:rPr>
              <a:t>", il a observé l’exemple britannique et en partant du principe que </a:t>
            </a:r>
            <a:r>
              <a:rPr lang="fr-FR" sz="2400" dirty="0">
                <a:highlight>
                  <a:srgbClr val="FFFF00"/>
                </a:highlight>
                <a:latin typeface="Times New Roman" panose="02020603050405020304" pitchFamily="18" charset="0"/>
                <a:cs typeface="Times New Roman" panose="02020603050405020304" pitchFamily="18" charset="0"/>
              </a:rPr>
              <a:t>« tout homme qui a du pouvoir est porté à en abuser »</a:t>
            </a:r>
            <a:r>
              <a:rPr lang="fr-FR" sz="2400" dirty="0">
                <a:latin typeface="Times New Roman" panose="02020603050405020304" pitchFamily="18" charset="0"/>
                <a:cs typeface="Times New Roman" panose="02020603050405020304" pitchFamily="18" charset="0"/>
              </a:rPr>
              <a:t>, pour empêcher la concentration des puissances législatives et exécutives dans les mains d’une même personne, et que celle-ci fasse des lois, il a distingué 3 pouvoirs  appelés  </a:t>
            </a:r>
            <a:r>
              <a:rPr lang="fr-FR" sz="2400" i="1" dirty="0">
                <a:latin typeface="Times New Roman" panose="02020603050405020304" pitchFamily="18" charset="0"/>
                <a:cs typeface="Times New Roman" panose="02020603050405020304" pitchFamily="18" charset="0"/>
              </a:rPr>
              <a:t>Trias </a:t>
            </a:r>
            <a:r>
              <a:rPr lang="fr-FR" sz="2400" i="1" dirty="0" err="1">
                <a:latin typeface="Times New Roman" panose="02020603050405020304" pitchFamily="18" charset="0"/>
                <a:cs typeface="Times New Roman" panose="02020603050405020304" pitchFamily="18" charset="0"/>
              </a:rPr>
              <a:t>Politica</a:t>
            </a:r>
            <a:r>
              <a:rPr lang="fr-FR" sz="2400" i="1" dirty="0">
                <a:latin typeface="Times New Roman" panose="02020603050405020304" pitchFamily="18" charset="0"/>
                <a:cs typeface="Times New Roman" panose="02020603050405020304" pitchFamily="18" charset="0"/>
              </a:rPr>
              <a:t> </a:t>
            </a:r>
            <a:endParaRPr lang="fr-FR" sz="2400" dirty="0">
              <a:latin typeface="Times New Roman" panose="02020603050405020304" pitchFamily="18" charset="0"/>
              <a:cs typeface="Times New Roman" panose="02020603050405020304" pitchFamily="18" charset="0"/>
            </a:endParaRPr>
          </a:p>
          <a:p>
            <a:r>
              <a:rPr lang="fr-FR" sz="2400" dirty="0">
                <a:latin typeface="Times New Roman" panose="02020603050405020304" pitchFamily="18" charset="0"/>
                <a:cs typeface="Times New Roman" panose="02020603050405020304" pitchFamily="18" charset="0"/>
              </a:rPr>
              <a:t>i) </a:t>
            </a:r>
            <a:r>
              <a:rPr lang="fr-FR" sz="2400" b="1" dirty="0">
                <a:latin typeface="Times New Roman" panose="02020603050405020304" pitchFamily="18" charset="0"/>
                <a:cs typeface="Times New Roman" panose="02020603050405020304" pitchFamily="18" charset="0"/>
              </a:rPr>
              <a:t>le pouvoir de faire des lois</a:t>
            </a:r>
            <a:r>
              <a:rPr lang="fr-FR" sz="2400" dirty="0">
                <a:latin typeface="Times New Roman" panose="02020603050405020304" pitchFamily="18" charset="0"/>
                <a:cs typeface="Times New Roman" panose="02020603050405020304" pitchFamily="18" charset="0"/>
              </a:rPr>
              <a:t>, exercé par les deux chambres du parlement (chambre basse et chambre haute) ;</a:t>
            </a:r>
          </a:p>
          <a:p>
            <a:r>
              <a:rPr lang="fr-FR" sz="2400" dirty="0">
                <a:latin typeface="Times New Roman" panose="02020603050405020304" pitchFamily="18" charset="0"/>
                <a:cs typeface="Times New Roman" panose="02020603050405020304" pitchFamily="18" charset="0"/>
              </a:rPr>
              <a:t>ii) </a:t>
            </a:r>
            <a:r>
              <a:rPr lang="fr-FR" sz="2400" b="1" dirty="0">
                <a:latin typeface="Times New Roman" panose="02020603050405020304" pitchFamily="18" charset="0"/>
                <a:cs typeface="Times New Roman" panose="02020603050405020304" pitchFamily="18" charset="0"/>
              </a:rPr>
              <a:t>le pouvoir d’exécuter ces lois</a:t>
            </a:r>
            <a:r>
              <a:rPr lang="fr-FR" sz="2400" dirty="0">
                <a:latin typeface="Times New Roman" panose="02020603050405020304" pitchFamily="18" charset="0"/>
                <a:cs typeface="Times New Roman" panose="02020603050405020304" pitchFamily="18" charset="0"/>
              </a:rPr>
              <a:t>, exercé par le monarque ;</a:t>
            </a:r>
          </a:p>
          <a:p>
            <a:r>
              <a:rPr lang="fr-FR" sz="2400" dirty="0">
                <a:latin typeface="Times New Roman" panose="02020603050405020304" pitchFamily="18" charset="0"/>
                <a:cs typeface="Times New Roman" panose="02020603050405020304" pitchFamily="18" charset="0"/>
              </a:rPr>
              <a:t>iii) </a:t>
            </a:r>
            <a:r>
              <a:rPr lang="fr-FR" sz="2400" b="1" dirty="0">
                <a:latin typeface="Times New Roman" panose="02020603050405020304" pitchFamily="18" charset="0"/>
                <a:cs typeface="Times New Roman" panose="02020603050405020304" pitchFamily="18" charset="0"/>
              </a:rPr>
              <a:t>le pouvoir de punir les infractions selon la loi</a:t>
            </a:r>
            <a:r>
              <a:rPr lang="fr-FR" sz="2400" dirty="0">
                <a:latin typeface="Times New Roman" panose="02020603050405020304" pitchFamily="18" charset="0"/>
                <a:cs typeface="Times New Roman" panose="02020603050405020304" pitchFamily="18" charset="0"/>
              </a:rPr>
              <a:t>, qui doit appliquer la loi et non.</a:t>
            </a:r>
          </a:p>
          <a:p>
            <a:endParaRPr lang="fr-FR" sz="2400" dirty="0">
              <a:latin typeface="Times New Roman" panose="02020603050405020304" pitchFamily="18" charset="0"/>
              <a:cs typeface="Times New Roman" panose="02020603050405020304" pitchFamily="18" charset="0"/>
            </a:endParaRPr>
          </a:p>
          <a:p>
            <a:r>
              <a:rPr lang="fr-FR" sz="2400" dirty="0">
                <a:latin typeface="Times New Roman" panose="02020603050405020304" pitchFamily="18" charset="0"/>
                <a:cs typeface="Times New Roman" panose="02020603050405020304" pitchFamily="18" charset="0"/>
              </a:rPr>
              <a:t>Ces puissances vont </a:t>
            </a:r>
            <a:r>
              <a:rPr lang="fr-FR" sz="2400" b="1" dirty="0">
                <a:latin typeface="Times New Roman" panose="02020603050405020304" pitchFamily="18" charset="0"/>
                <a:cs typeface="Times New Roman" panose="02020603050405020304" pitchFamily="18" charset="0"/>
              </a:rPr>
              <a:t>« de concert »</a:t>
            </a:r>
            <a:r>
              <a:rPr lang="fr-FR" sz="2400" dirty="0">
                <a:latin typeface="Times New Roman" panose="02020603050405020304" pitchFamily="18" charset="0"/>
                <a:cs typeface="Times New Roman" panose="02020603050405020304" pitchFamily="18" charset="0"/>
              </a:rPr>
              <a:t> : les organes sont séparés mais leurs fonctions peuvent être partagées (séparation organique non fonctionnelle). Seule la puissance de juger doit être séparée des autres pouvoirs, car la justice doit être indépendante.</a:t>
            </a:r>
          </a:p>
          <a:p>
            <a:endParaRPr lang="fr-FR" dirty="0"/>
          </a:p>
        </p:txBody>
      </p:sp>
    </p:spTree>
    <p:extLst>
      <p:ext uri="{BB962C8B-B14F-4D97-AF65-F5344CB8AC3E}">
        <p14:creationId xmlns:p14="http://schemas.microsoft.com/office/powerpoint/2010/main" val="3461386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arn(inVertical)">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5CE13F-2069-4CBA-B696-F5B2A968CE61}"/>
              </a:ext>
            </a:extLst>
          </p:cNvPr>
          <p:cNvSpPr>
            <a:spLocks noGrp="1"/>
          </p:cNvSpPr>
          <p:nvPr>
            <p:ph type="title"/>
          </p:nvPr>
        </p:nvSpPr>
        <p:spPr>
          <a:xfrm>
            <a:off x="1295400" y="0"/>
            <a:ext cx="9601200" cy="715617"/>
          </a:xfrm>
        </p:spPr>
        <p:txBody>
          <a:bodyPr>
            <a:normAutofit/>
          </a:bodyPr>
          <a:lstStyle/>
          <a:p>
            <a:r>
              <a:rPr lang="fr-FR" dirty="0"/>
              <a:t>Gouvernance : ruptures historiques </a:t>
            </a:r>
          </a:p>
        </p:txBody>
      </p:sp>
      <p:sp>
        <p:nvSpPr>
          <p:cNvPr id="3" name="Espace réservé du contenu 2">
            <a:extLst>
              <a:ext uri="{FF2B5EF4-FFF2-40B4-BE49-F238E27FC236}">
                <a16:creationId xmlns:a16="http://schemas.microsoft.com/office/drawing/2014/main" id="{8F0E5C96-710E-4D91-94D2-361819CC3896}"/>
              </a:ext>
            </a:extLst>
          </p:cNvPr>
          <p:cNvSpPr>
            <a:spLocks noGrp="1"/>
          </p:cNvSpPr>
          <p:nvPr>
            <p:ph idx="1"/>
          </p:nvPr>
        </p:nvSpPr>
        <p:spPr>
          <a:xfrm>
            <a:off x="662609" y="682487"/>
            <a:ext cx="11410122" cy="6175513"/>
          </a:xfrm>
        </p:spPr>
        <p:txBody>
          <a:bodyPr>
            <a:normAutofit/>
          </a:bodyPr>
          <a:lstStyle/>
          <a:p>
            <a:pPr marL="0" indent="0">
              <a:buNone/>
            </a:pPr>
            <a:endParaRPr lang="fr-FR" sz="2400" b="1" dirty="0">
              <a:latin typeface="Times New Roman" panose="02020603050405020304" pitchFamily="18" charset="0"/>
              <a:cs typeface="Times New Roman" panose="02020603050405020304" pitchFamily="18" charset="0"/>
            </a:endParaRPr>
          </a:p>
          <a:p>
            <a:pPr marL="514350" indent="-514350">
              <a:buAutoNum type="romanUcParenR"/>
            </a:pPr>
            <a:r>
              <a:rPr lang="fr-FR" sz="2400" b="1" dirty="0">
                <a:latin typeface="Times New Roman" panose="02020603050405020304" pitchFamily="18" charset="0"/>
                <a:cs typeface="Times New Roman" panose="02020603050405020304" pitchFamily="18" charset="0"/>
              </a:rPr>
              <a:t>La fin du modèle Westphalien : </a:t>
            </a:r>
            <a:r>
              <a:rPr lang="fr-FR" sz="2400" dirty="0">
                <a:latin typeface="Times New Roman" panose="02020603050405020304" pitchFamily="18" charset="0"/>
                <a:cs typeface="Times New Roman" panose="02020603050405020304" pitchFamily="18" charset="0"/>
              </a:rPr>
              <a:t>Cette conception de l’Etat, héritée du traité de </a:t>
            </a:r>
            <a:r>
              <a:rPr lang="fr-FR" sz="2400" dirty="0" err="1">
                <a:latin typeface="Times New Roman" panose="02020603050405020304" pitchFamily="18" charset="0"/>
                <a:cs typeface="Times New Roman" panose="02020603050405020304" pitchFamily="18" charset="0"/>
              </a:rPr>
              <a:t>Wesphalie</a:t>
            </a:r>
            <a:r>
              <a:rPr lang="fr-FR" sz="2400" dirty="0">
                <a:latin typeface="Times New Roman" panose="02020603050405020304" pitchFamily="18" charset="0"/>
                <a:cs typeface="Times New Roman" panose="02020603050405020304" pitchFamily="18" charset="0"/>
              </a:rPr>
              <a:t> il y a plus de 250 ans, a les caractéristiques suivantes :</a:t>
            </a:r>
          </a:p>
          <a:p>
            <a:pPr marL="514350" indent="-514350">
              <a:buAutoNum type="romanUcParenR"/>
            </a:pPr>
            <a:endParaRPr lang="fr-FR" sz="2400" dirty="0">
              <a:latin typeface="Times New Roman" panose="02020603050405020304" pitchFamily="18" charset="0"/>
              <a:cs typeface="Times New Roman" panose="02020603050405020304" pitchFamily="18" charset="0"/>
            </a:endParaRPr>
          </a:p>
          <a:p>
            <a:r>
              <a:rPr lang="fr-FR" sz="2400" dirty="0">
                <a:latin typeface="Times New Roman" panose="02020603050405020304" pitchFamily="18" charset="0"/>
                <a:cs typeface="Times New Roman" panose="02020603050405020304" pitchFamily="18" charset="0"/>
              </a:rPr>
              <a:t>les gouvernements nationaux sont les seuls détenteurs de la souveraineté,</a:t>
            </a:r>
          </a:p>
          <a:p>
            <a:r>
              <a:rPr lang="fr-FR" sz="2400" dirty="0">
                <a:latin typeface="Times New Roman" panose="02020603050405020304" pitchFamily="18" charset="0"/>
                <a:cs typeface="Times New Roman" panose="02020603050405020304" pitchFamily="18" charset="0"/>
              </a:rPr>
              <a:t>la souveraineté est exercée sur un territoire reconnu,</a:t>
            </a:r>
          </a:p>
          <a:p>
            <a:r>
              <a:rPr lang="fr-FR" sz="2400" dirty="0">
                <a:latin typeface="Times New Roman" panose="02020603050405020304" pitchFamily="18" charset="0"/>
                <a:cs typeface="Times New Roman" panose="02020603050405020304" pitchFamily="18" charset="0"/>
              </a:rPr>
              <a:t>les gouvernements nationaux sont les acteurs principaux des relations internationales,</a:t>
            </a:r>
          </a:p>
          <a:p>
            <a:r>
              <a:rPr lang="fr-FR" sz="2400" dirty="0">
                <a:latin typeface="Times New Roman" panose="02020603050405020304" pitchFamily="18" charset="0"/>
                <a:cs typeface="Times New Roman" panose="02020603050405020304" pitchFamily="18" charset="0"/>
              </a:rPr>
              <a:t>les seules lois internationales reconnues sont fondées sur des traités entre Etats souverains,</a:t>
            </a:r>
          </a:p>
          <a:p>
            <a:r>
              <a:rPr lang="fr-FR" sz="2400" dirty="0">
                <a:latin typeface="Times New Roman" panose="02020603050405020304" pitchFamily="18" charset="0"/>
                <a:cs typeface="Times New Roman" panose="02020603050405020304" pitchFamily="18" charset="0"/>
              </a:rPr>
              <a:t>la guerre entre Etats souverains est une forme des relations internationales, régie par des lois internationales. </a:t>
            </a:r>
          </a:p>
          <a:p>
            <a:endParaRPr lang="fr-FR" sz="2400" dirty="0">
              <a:latin typeface="Times New Roman" panose="02020603050405020304" pitchFamily="18" charset="0"/>
              <a:cs typeface="Times New Roman" panose="02020603050405020304" pitchFamily="18" charset="0"/>
            </a:endParaRPr>
          </a:p>
          <a:p>
            <a:endParaRPr lang="fr-F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0894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p:cTn id="20"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randombar(horizontal)">
                                      <p:cBhvr>
                                        <p:cTn id="41" dur="5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4673795-841B-4EB7-8D30-A4D1028D3661}"/>
              </a:ext>
            </a:extLst>
          </p:cNvPr>
          <p:cNvSpPr>
            <a:spLocks noGrp="1"/>
          </p:cNvSpPr>
          <p:nvPr>
            <p:ph idx="1"/>
          </p:nvPr>
        </p:nvSpPr>
        <p:spPr>
          <a:xfrm>
            <a:off x="702365" y="198783"/>
            <a:ext cx="11357113" cy="6559826"/>
          </a:xfrm>
        </p:spPr>
        <p:txBody>
          <a:bodyPr>
            <a:normAutofit/>
          </a:bodyPr>
          <a:lstStyle/>
          <a:p>
            <a:pPr marL="0" indent="0">
              <a:buNone/>
            </a:pPr>
            <a:r>
              <a:rPr lang="fr-FR" sz="2400" dirty="0">
                <a:latin typeface="Times New Roman" panose="02020603050405020304" pitchFamily="18" charset="0"/>
                <a:cs typeface="Times New Roman" panose="02020603050405020304" pitchFamily="18" charset="0"/>
              </a:rPr>
              <a:t>La globalisation minent ce système depuis la fin de la 2 guerre mondiale :</a:t>
            </a:r>
          </a:p>
          <a:p>
            <a:r>
              <a:rPr lang="fr-FR" sz="2400" dirty="0">
                <a:latin typeface="Times New Roman" panose="02020603050405020304" pitchFamily="18" charset="0"/>
                <a:cs typeface="Times New Roman" panose="02020603050405020304" pitchFamily="18" charset="0"/>
              </a:rPr>
              <a:t>la </a:t>
            </a:r>
            <a:r>
              <a:rPr lang="fr-FR" sz="2400" dirty="0">
                <a:highlight>
                  <a:srgbClr val="FFFF00"/>
                </a:highlight>
                <a:latin typeface="Times New Roman" panose="02020603050405020304" pitchFamily="18" charset="0"/>
                <a:cs typeface="Times New Roman" panose="02020603050405020304" pitchFamily="18" charset="0"/>
              </a:rPr>
              <a:t>souveraineté</a:t>
            </a:r>
            <a:r>
              <a:rPr lang="fr-FR" sz="2400" dirty="0">
                <a:latin typeface="Times New Roman" panose="02020603050405020304" pitchFamily="18" charset="0"/>
                <a:cs typeface="Times New Roman" panose="02020603050405020304" pitchFamily="18" charset="0"/>
              </a:rPr>
              <a:t> légale des Etats est </a:t>
            </a:r>
            <a:r>
              <a:rPr lang="fr-FR" sz="2400" dirty="0">
                <a:highlight>
                  <a:srgbClr val="FFFF00"/>
                </a:highlight>
                <a:latin typeface="Times New Roman" panose="02020603050405020304" pitchFamily="18" charset="0"/>
                <a:cs typeface="Times New Roman" panose="02020603050405020304" pitchFamily="18" charset="0"/>
              </a:rPr>
              <a:t>remise en cause par des transferts de compétences </a:t>
            </a:r>
            <a:r>
              <a:rPr lang="fr-FR" sz="2400" dirty="0">
                <a:latin typeface="Times New Roman" panose="02020603050405020304" pitchFamily="18" charset="0"/>
                <a:cs typeface="Times New Roman" panose="02020603050405020304" pitchFamily="18" charset="0"/>
              </a:rPr>
              <a:t>à des </a:t>
            </a:r>
            <a:r>
              <a:rPr lang="fr-FR" sz="2400" dirty="0">
                <a:highlight>
                  <a:srgbClr val="FFFF00"/>
                </a:highlight>
                <a:latin typeface="Times New Roman" panose="02020603050405020304" pitchFamily="18" charset="0"/>
                <a:cs typeface="Times New Roman" panose="02020603050405020304" pitchFamily="18" charset="0"/>
              </a:rPr>
              <a:t>pouvoirs supranationaux </a:t>
            </a:r>
            <a:r>
              <a:rPr lang="fr-FR" sz="2400" dirty="0">
                <a:latin typeface="Times New Roman" panose="02020603050405020304" pitchFamily="18" charset="0"/>
                <a:cs typeface="Times New Roman" panose="02020603050405020304" pitchFamily="18" charset="0"/>
              </a:rPr>
              <a:t>(intégration régionale ) et à des pouvoirs infranationaux (décentralisation),</a:t>
            </a:r>
          </a:p>
          <a:p>
            <a:r>
              <a:rPr lang="fr-FR" sz="2400" dirty="0">
                <a:latin typeface="Times New Roman" panose="02020603050405020304" pitchFamily="18" charset="0"/>
                <a:cs typeface="Times New Roman" panose="02020603050405020304" pitchFamily="18" charset="0"/>
              </a:rPr>
              <a:t>l'exercice de la </a:t>
            </a:r>
            <a:r>
              <a:rPr lang="fr-FR" sz="2400" dirty="0">
                <a:highlight>
                  <a:srgbClr val="FFFF00"/>
                </a:highlight>
                <a:latin typeface="Times New Roman" panose="02020603050405020304" pitchFamily="18" charset="0"/>
                <a:cs typeface="Times New Roman" panose="02020603050405020304" pitchFamily="18" charset="0"/>
              </a:rPr>
              <a:t>souveraineté</a:t>
            </a:r>
            <a:r>
              <a:rPr lang="fr-FR" sz="2400" dirty="0">
                <a:latin typeface="Times New Roman" panose="02020603050405020304" pitchFamily="18" charset="0"/>
                <a:cs typeface="Times New Roman" panose="02020603050405020304" pitchFamily="18" charset="0"/>
              </a:rPr>
              <a:t> par les Etats sur leur territoire </a:t>
            </a:r>
            <a:r>
              <a:rPr lang="fr-FR" sz="2400" dirty="0">
                <a:highlight>
                  <a:srgbClr val="FFFF00"/>
                </a:highlight>
                <a:latin typeface="Times New Roman" panose="02020603050405020304" pitchFamily="18" charset="0"/>
                <a:cs typeface="Times New Roman" panose="02020603050405020304" pitchFamily="18" charset="0"/>
              </a:rPr>
              <a:t>est affaiblie par la tendance à la déterritorialisation</a:t>
            </a:r>
            <a:r>
              <a:rPr lang="fr-FR" sz="2400" dirty="0">
                <a:latin typeface="Times New Roman" panose="02020603050405020304" pitchFamily="18" charset="0"/>
                <a:cs typeface="Times New Roman" panose="02020603050405020304" pitchFamily="18" charset="0"/>
              </a:rPr>
              <a:t> qu'entraîne l'accroissement rapide des moyens de transport (marchandises et personnes) et des télécommunications</a:t>
            </a:r>
          </a:p>
          <a:p>
            <a:r>
              <a:rPr lang="fr-FR" sz="2400" dirty="0">
                <a:latin typeface="Times New Roman" panose="02020603050405020304" pitchFamily="18" charset="0"/>
                <a:cs typeface="Times New Roman" panose="02020603050405020304" pitchFamily="18" charset="0"/>
              </a:rPr>
              <a:t>la </a:t>
            </a:r>
            <a:r>
              <a:rPr lang="fr-FR" sz="2400" dirty="0">
                <a:highlight>
                  <a:srgbClr val="FFFF00"/>
                </a:highlight>
                <a:latin typeface="Times New Roman" panose="02020603050405020304" pitchFamily="18" charset="0"/>
                <a:cs typeface="Times New Roman" panose="02020603050405020304" pitchFamily="18" charset="0"/>
              </a:rPr>
              <a:t>globalisation</a:t>
            </a:r>
            <a:r>
              <a:rPr lang="fr-FR" sz="2400" dirty="0">
                <a:latin typeface="Times New Roman" panose="02020603050405020304" pitchFamily="18" charset="0"/>
                <a:cs typeface="Times New Roman" panose="02020603050405020304" pitchFamily="18" charset="0"/>
              </a:rPr>
              <a:t> laisse de moins en moins </a:t>
            </a:r>
            <a:r>
              <a:rPr lang="fr-FR" sz="2400" dirty="0">
                <a:highlight>
                  <a:srgbClr val="FFFF00"/>
                </a:highlight>
                <a:latin typeface="Times New Roman" panose="02020603050405020304" pitchFamily="18" charset="0"/>
                <a:cs typeface="Times New Roman" panose="02020603050405020304" pitchFamily="18" charset="0"/>
              </a:rPr>
              <a:t>de marge d'action aux gouvernements </a:t>
            </a:r>
            <a:r>
              <a:rPr lang="fr-FR" sz="2400" dirty="0">
                <a:latin typeface="Times New Roman" panose="02020603050405020304" pitchFamily="18" charset="0"/>
                <a:cs typeface="Times New Roman" panose="02020603050405020304" pitchFamily="18" charset="0"/>
              </a:rPr>
              <a:t>nationaux</a:t>
            </a:r>
          </a:p>
          <a:p>
            <a:r>
              <a:rPr lang="fr-FR" sz="2400" dirty="0">
                <a:latin typeface="Times New Roman" panose="02020603050405020304" pitchFamily="18" charset="0"/>
                <a:cs typeface="Times New Roman" panose="02020603050405020304" pitchFamily="18" charset="0"/>
              </a:rPr>
              <a:t>l'émergence </a:t>
            </a:r>
            <a:r>
              <a:rPr lang="fr-FR" sz="2400" dirty="0">
                <a:highlight>
                  <a:srgbClr val="FFFF00"/>
                </a:highlight>
                <a:latin typeface="Times New Roman" panose="02020603050405020304" pitchFamily="18" charset="0"/>
                <a:cs typeface="Times New Roman" panose="02020603050405020304" pitchFamily="18" charset="0"/>
              </a:rPr>
              <a:t>d'acteurs non-gouvernementaux </a:t>
            </a:r>
            <a:r>
              <a:rPr lang="fr-FR" sz="2400" dirty="0">
                <a:latin typeface="Times New Roman" panose="02020603050405020304" pitchFamily="18" charset="0"/>
                <a:cs typeface="Times New Roman" panose="02020603050405020304" pitchFamily="18" charset="0"/>
              </a:rPr>
              <a:t>sur la scène internationale (religions, ONG, mouvements sociaux, groupes terroristes...) contourne un peu plus la souveraineté des Etats, par exemple avec </a:t>
            </a:r>
            <a:r>
              <a:rPr lang="fr-FR" sz="2400" u="sng" dirty="0">
                <a:latin typeface="Times New Roman" panose="02020603050405020304" pitchFamily="18" charset="0"/>
                <a:cs typeface="Times New Roman" panose="02020603050405020304" pitchFamily="18" charset="0"/>
              </a:rPr>
              <a:t>le principe d'ingérence</a:t>
            </a:r>
            <a:r>
              <a:rPr lang="fr-FR" sz="2400" dirty="0">
                <a:latin typeface="Times New Roman" panose="02020603050405020304" pitchFamily="18" charset="0"/>
                <a:cs typeface="Times New Roman" panose="02020603050405020304" pitchFamily="18" charset="0"/>
              </a:rPr>
              <a:t>.</a:t>
            </a:r>
          </a:p>
          <a:p>
            <a:r>
              <a:rPr lang="fr-FR" sz="2400" dirty="0">
                <a:latin typeface="Times New Roman" panose="02020603050405020304" pitchFamily="18" charset="0"/>
                <a:cs typeface="Times New Roman" panose="02020603050405020304" pitchFamily="18" charset="0"/>
              </a:rPr>
              <a:t>Cette crise de gouvernance s'exprime dans les relations internationales et alimente les conflits. Depuis la fin des années </a:t>
            </a:r>
            <a:r>
              <a:rPr lang="fr-FR" sz="2400" dirty="0">
                <a:highlight>
                  <a:srgbClr val="FFFF00"/>
                </a:highlight>
                <a:latin typeface="Times New Roman" panose="02020603050405020304" pitchFamily="18" charset="0"/>
                <a:cs typeface="Times New Roman" panose="02020603050405020304" pitchFamily="18" charset="0"/>
              </a:rPr>
              <a:t>80, l'effondrement du bloc de l'Est aggrave </a:t>
            </a:r>
            <a:r>
              <a:rPr lang="fr-FR" sz="2400" dirty="0">
                <a:latin typeface="Times New Roman" panose="02020603050405020304" pitchFamily="18" charset="0"/>
                <a:cs typeface="Times New Roman" panose="02020603050405020304" pitchFamily="18" charset="0"/>
              </a:rPr>
              <a:t>cette situation en plaçant </a:t>
            </a:r>
            <a:r>
              <a:rPr lang="fr-FR" sz="2400" dirty="0">
                <a:highlight>
                  <a:srgbClr val="FFFF00"/>
                </a:highlight>
                <a:latin typeface="Times New Roman" panose="02020603050405020304" pitchFamily="18" charset="0"/>
                <a:cs typeface="Times New Roman" panose="02020603050405020304" pitchFamily="18" charset="0"/>
              </a:rPr>
              <a:t>les USA </a:t>
            </a:r>
            <a:r>
              <a:rPr lang="fr-FR" sz="2400" dirty="0">
                <a:latin typeface="Times New Roman" panose="02020603050405020304" pitchFamily="18" charset="0"/>
                <a:cs typeface="Times New Roman" panose="02020603050405020304" pitchFamily="18" charset="0"/>
              </a:rPr>
              <a:t>en position d'hyper-puissance, d'autant plus "</a:t>
            </a:r>
            <a:r>
              <a:rPr lang="fr-FR" sz="2400" dirty="0" err="1">
                <a:latin typeface="Times New Roman" panose="02020603050405020304" pitchFamily="18" charset="0"/>
                <a:cs typeface="Times New Roman" panose="02020603050405020304" pitchFamily="18" charset="0"/>
              </a:rPr>
              <a:t>crisogène</a:t>
            </a:r>
            <a:r>
              <a:rPr lang="fr-FR" sz="2400" dirty="0">
                <a:latin typeface="Times New Roman" panose="02020603050405020304" pitchFamily="18" charset="0"/>
                <a:cs typeface="Times New Roman" panose="02020603050405020304" pitchFamily="18" charset="0"/>
              </a:rPr>
              <a:t>" que ce pays s'installe dans une stratégie "unilatéraliste".</a:t>
            </a:r>
          </a:p>
          <a:p>
            <a:endParaRPr lang="fr-F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5556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p:cTn id="1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0"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heel(1)">
                                      <p:cBhvr>
                                        <p:cTn id="26" dur="2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ipe(down)">
                                      <p:cBhvr>
                                        <p:cTn id="31" dur="580">
                                          <p:stCondLst>
                                            <p:cond delay="0"/>
                                          </p:stCondLst>
                                        </p:cTn>
                                        <p:tgtEl>
                                          <p:spTgt spid="3">
                                            <p:txEl>
                                              <p:pRg st="4" end="4"/>
                                            </p:txEl>
                                          </p:spTgt>
                                        </p:tgtEl>
                                      </p:cBhvr>
                                    </p:animEffect>
                                    <p:anim calcmode="lin" valueType="num">
                                      <p:cBhvr>
                                        <p:cTn id="3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37" dur="26">
                                          <p:stCondLst>
                                            <p:cond delay="650"/>
                                          </p:stCondLst>
                                        </p:cTn>
                                        <p:tgtEl>
                                          <p:spTgt spid="3">
                                            <p:txEl>
                                              <p:pRg st="4" end="4"/>
                                            </p:txEl>
                                          </p:spTgt>
                                        </p:tgtEl>
                                      </p:cBhvr>
                                      <p:to x="100000" y="60000"/>
                                    </p:animScale>
                                    <p:animScale>
                                      <p:cBhvr>
                                        <p:cTn id="38" dur="166" decel="50000">
                                          <p:stCondLst>
                                            <p:cond delay="676"/>
                                          </p:stCondLst>
                                        </p:cTn>
                                        <p:tgtEl>
                                          <p:spTgt spid="3">
                                            <p:txEl>
                                              <p:pRg st="4" end="4"/>
                                            </p:txEl>
                                          </p:spTgt>
                                        </p:tgtEl>
                                      </p:cBhvr>
                                      <p:to x="100000" y="100000"/>
                                    </p:animScale>
                                    <p:animScale>
                                      <p:cBhvr>
                                        <p:cTn id="39" dur="26">
                                          <p:stCondLst>
                                            <p:cond delay="1312"/>
                                          </p:stCondLst>
                                        </p:cTn>
                                        <p:tgtEl>
                                          <p:spTgt spid="3">
                                            <p:txEl>
                                              <p:pRg st="4" end="4"/>
                                            </p:txEl>
                                          </p:spTgt>
                                        </p:tgtEl>
                                      </p:cBhvr>
                                      <p:to x="100000" y="80000"/>
                                    </p:animScale>
                                    <p:animScale>
                                      <p:cBhvr>
                                        <p:cTn id="40" dur="166" decel="50000">
                                          <p:stCondLst>
                                            <p:cond delay="1338"/>
                                          </p:stCondLst>
                                        </p:cTn>
                                        <p:tgtEl>
                                          <p:spTgt spid="3">
                                            <p:txEl>
                                              <p:pRg st="4" end="4"/>
                                            </p:txEl>
                                          </p:spTgt>
                                        </p:tgtEl>
                                      </p:cBhvr>
                                      <p:to x="100000" y="100000"/>
                                    </p:animScale>
                                    <p:animScale>
                                      <p:cBhvr>
                                        <p:cTn id="41" dur="26">
                                          <p:stCondLst>
                                            <p:cond delay="1642"/>
                                          </p:stCondLst>
                                        </p:cTn>
                                        <p:tgtEl>
                                          <p:spTgt spid="3">
                                            <p:txEl>
                                              <p:pRg st="4" end="4"/>
                                            </p:txEl>
                                          </p:spTgt>
                                        </p:tgtEl>
                                      </p:cBhvr>
                                      <p:to x="100000" y="90000"/>
                                    </p:animScale>
                                    <p:animScale>
                                      <p:cBhvr>
                                        <p:cTn id="42" dur="166" decel="50000">
                                          <p:stCondLst>
                                            <p:cond delay="1668"/>
                                          </p:stCondLst>
                                        </p:cTn>
                                        <p:tgtEl>
                                          <p:spTgt spid="3">
                                            <p:txEl>
                                              <p:pRg st="4" end="4"/>
                                            </p:txEl>
                                          </p:spTgt>
                                        </p:tgtEl>
                                      </p:cBhvr>
                                      <p:to x="100000" y="100000"/>
                                    </p:animScale>
                                    <p:animScale>
                                      <p:cBhvr>
                                        <p:cTn id="43" dur="26">
                                          <p:stCondLst>
                                            <p:cond delay="1808"/>
                                          </p:stCondLst>
                                        </p:cTn>
                                        <p:tgtEl>
                                          <p:spTgt spid="3">
                                            <p:txEl>
                                              <p:pRg st="4" end="4"/>
                                            </p:txEl>
                                          </p:spTgt>
                                        </p:tgtEl>
                                      </p:cBhvr>
                                      <p:to x="100000" y="95000"/>
                                    </p:animScale>
                                    <p:animScale>
                                      <p:cBhvr>
                                        <p:cTn id="44" dur="166" decel="50000">
                                          <p:stCondLst>
                                            <p:cond delay="1834"/>
                                          </p:stCondLst>
                                        </p:cTn>
                                        <p:tgtEl>
                                          <p:spTgt spid="3">
                                            <p:txEl>
                                              <p:pRg st="4" end="4"/>
                                            </p:txEl>
                                          </p:spTgt>
                                        </p:tgtEl>
                                      </p:cBhvr>
                                      <p:to x="100000" y="100000"/>
                                    </p:animScale>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p:cTn id="4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6730D9B-CA46-4625-83CE-CEF9C488576E}"/>
              </a:ext>
            </a:extLst>
          </p:cNvPr>
          <p:cNvSpPr>
            <a:spLocks noGrp="1"/>
          </p:cNvSpPr>
          <p:nvPr>
            <p:ph idx="1"/>
          </p:nvPr>
        </p:nvSpPr>
        <p:spPr>
          <a:xfrm>
            <a:off x="543339" y="101745"/>
            <a:ext cx="11648661" cy="6654509"/>
          </a:xfrm>
        </p:spPr>
        <p:txBody>
          <a:bodyPr>
            <a:noAutofit/>
          </a:bodyPr>
          <a:lstStyle/>
          <a:p>
            <a:pPr marL="0" indent="0" algn="ctr">
              <a:buNone/>
            </a:pPr>
            <a:r>
              <a:rPr lang="fr-FR" sz="2400" b="1" dirty="0">
                <a:latin typeface="Times New Roman" panose="02020603050405020304" pitchFamily="18" charset="0"/>
                <a:cs typeface="Times New Roman" panose="02020603050405020304" pitchFamily="18" charset="0"/>
              </a:rPr>
              <a:t>II) La fin de l'Etat providence</a:t>
            </a:r>
            <a:endParaRPr lang="fr-FR" sz="2400" dirty="0">
              <a:latin typeface="Times New Roman" panose="02020603050405020304" pitchFamily="18" charset="0"/>
              <a:cs typeface="Times New Roman" panose="02020603050405020304" pitchFamily="18" charset="0"/>
            </a:endParaRPr>
          </a:p>
          <a:p>
            <a:r>
              <a:rPr lang="fr-FR" sz="2400" dirty="0">
                <a:latin typeface="Times New Roman" panose="02020603050405020304" pitchFamily="18" charset="0"/>
                <a:cs typeface="Times New Roman" panose="02020603050405020304" pitchFamily="18" charset="0"/>
              </a:rPr>
              <a:t>la </a:t>
            </a:r>
            <a:r>
              <a:rPr lang="fr-FR" sz="2400" dirty="0">
                <a:highlight>
                  <a:srgbClr val="FFFF00"/>
                </a:highlight>
                <a:latin typeface="Times New Roman" panose="02020603050405020304" pitchFamily="18" charset="0"/>
                <a:cs typeface="Times New Roman" panose="02020603050405020304" pitchFamily="18" charset="0"/>
              </a:rPr>
              <a:t>globalisation</a:t>
            </a:r>
            <a:r>
              <a:rPr lang="fr-FR" sz="2400" dirty="0">
                <a:latin typeface="Times New Roman" panose="02020603050405020304" pitchFamily="18" charset="0"/>
                <a:cs typeface="Times New Roman" panose="02020603050405020304" pitchFamily="18" charset="0"/>
              </a:rPr>
              <a:t> sans régulation alternative converge, à partir du début des années 80, avec </a:t>
            </a:r>
            <a:r>
              <a:rPr lang="fr-FR" sz="2400" dirty="0">
                <a:highlight>
                  <a:srgbClr val="FFFF00"/>
                </a:highlight>
                <a:latin typeface="Times New Roman" panose="02020603050405020304" pitchFamily="18" charset="0"/>
                <a:cs typeface="Times New Roman" panose="02020603050405020304" pitchFamily="18" charset="0"/>
              </a:rPr>
              <a:t>l'hégémonie du néolibéralisme</a:t>
            </a:r>
            <a:r>
              <a:rPr lang="fr-FR" sz="2400" dirty="0">
                <a:latin typeface="Times New Roman" panose="02020603050405020304" pitchFamily="18" charset="0"/>
                <a:cs typeface="Times New Roman" panose="02020603050405020304" pitchFamily="18" charset="0"/>
              </a:rPr>
              <a:t>.</a:t>
            </a:r>
          </a:p>
          <a:p>
            <a:r>
              <a:rPr lang="fr-FR" sz="2400" dirty="0">
                <a:latin typeface="Times New Roman" panose="02020603050405020304" pitchFamily="18" charset="0"/>
                <a:cs typeface="Times New Roman" panose="02020603050405020304" pitchFamily="18" charset="0"/>
              </a:rPr>
              <a:t>La perte de souveraineté des Etats restreint les capacités d'intervention des Etats nationaux sur leur territoire. Elle se traduit par une </a:t>
            </a:r>
            <a:r>
              <a:rPr lang="fr-FR" sz="2400" dirty="0">
                <a:highlight>
                  <a:srgbClr val="FFFF00"/>
                </a:highlight>
                <a:latin typeface="Times New Roman" panose="02020603050405020304" pitchFamily="18" charset="0"/>
                <a:cs typeface="Times New Roman" panose="02020603050405020304" pitchFamily="18" charset="0"/>
              </a:rPr>
              <a:t>soumission du politique à l'économique</a:t>
            </a:r>
          </a:p>
          <a:p>
            <a:r>
              <a:rPr lang="fr-FR" sz="2400" dirty="0">
                <a:latin typeface="Times New Roman" panose="02020603050405020304" pitchFamily="18" charset="0"/>
                <a:cs typeface="Times New Roman" panose="02020603050405020304" pitchFamily="18" charset="0"/>
              </a:rPr>
              <a:t>On observe bien que la fin du modèle </a:t>
            </a:r>
            <a:r>
              <a:rPr lang="fr-FR" sz="2400" dirty="0">
                <a:solidFill>
                  <a:srgbClr val="FF0000"/>
                </a:solidFill>
                <a:latin typeface="Times New Roman" panose="02020603050405020304" pitchFamily="18" charset="0"/>
                <a:cs typeface="Times New Roman" panose="02020603050405020304" pitchFamily="18" charset="0"/>
              </a:rPr>
              <a:t>Westphalien</a:t>
            </a:r>
            <a:r>
              <a:rPr lang="fr-FR" sz="2400" dirty="0">
                <a:latin typeface="Times New Roman" panose="02020603050405020304" pitchFamily="18" charset="0"/>
                <a:cs typeface="Times New Roman" panose="02020603050405020304" pitchFamily="18" charset="0"/>
              </a:rPr>
              <a:t> et la crise de </a:t>
            </a:r>
            <a:r>
              <a:rPr lang="fr-FR" sz="2400" dirty="0">
                <a:solidFill>
                  <a:srgbClr val="FF0000"/>
                </a:solidFill>
                <a:latin typeface="Times New Roman" panose="02020603050405020304" pitchFamily="18" charset="0"/>
                <a:cs typeface="Times New Roman" panose="02020603050405020304" pitchFamily="18" charset="0"/>
              </a:rPr>
              <a:t>l'Etat-providence</a:t>
            </a:r>
            <a:r>
              <a:rPr lang="fr-FR" sz="2400" dirty="0">
                <a:latin typeface="Times New Roman" panose="02020603050405020304" pitchFamily="18" charset="0"/>
                <a:cs typeface="Times New Roman" panose="02020603050405020304" pitchFamily="18" charset="0"/>
              </a:rPr>
              <a:t> ne sont pas des phénomènes </a:t>
            </a:r>
            <a:r>
              <a:rPr lang="fr-FR" sz="2400" dirty="0">
                <a:solidFill>
                  <a:srgbClr val="FF0000"/>
                </a:solidFill>
                <a:latin typeface="Times New Roman" panose="02020603050405020304" pitchFamily="18" charset="0"/>
                <a:cs typeface="Times New Roman" panose="02020603050405020304" pitchFamily="18" charset="0"/>
              </a:rPr>
              <a:t>disjoints</a:t>
            </a:r>
            <a:r>
              <a:rPr lang="fr-FR" sz="2400" dirty="0">
                <a:latin typeface="Times New Roman" panose="02020603050405020304" pitchFamily="18" charset="0"/>
                <a:cs typeface="Times New Roman" panose="02020603050405020304" pitchFamily="18" charset="0"/>
              </a:rPr>
              <a:t>. Ils sont </a:t>
            </a:r>
            <a:r>
              <a:rPr lang="fr-FR" sz="2400" dirty="0">
                <a:solidFill>
                  <a:srgbClr val="FF0000"/>
                </a:solidFill>
                <a:latin typeface="Times New Roman" panose="02020603050405020304" pitchFamily="18" charset="0"/>
                <a:cs typeface="Times New Roman" panose="02020603050405020304" pitchFamily="18" charset="0"/>
              </a:rPr>
              <a:t>interdépendants</a:t>
            </a:r>
            <a:r>
              <a:rPr lang="fr-FR" sz="2400" dirty="0">
                <a:latin typeface="Times New Roman" panose="02020603050405020304" pitchFamily="18" charset="0"/>
                <a:cs typeface="Times New Roman" panose="02020603050405020304" pitchFamily="18" charset="0"/>
              </a:rPr>
              <a:t>, non pas par nature mais par le fait que leurs liens sont régis par une vision politique fondée sur le néolibéralisme</a:t>
            </a:r>
          </a:p>
          <a:p>
            <a:r>
              <a:rPr lang="fr-FR" sz="2400" dirty="0">
                <a:latin typeface="Times New Roman" panose="02020603050405020304" pitchFamily="18" charset="0"/>
                <a:cs typeface="Times New Roman" panose="02020603050405020304" pitchFamily="18" charset="0"/>
              </a:rPr>
              <a:t>Il apparaît également que la crise de la gouvernance n'est pas une spécialité du Sud. Au contraire, c'est au Nord que s'ancrent les processus qui génèrent cette crise.</a:t>
            </a:r>
          </a:p>
          <a:p>
            <a:r>
              <a:rPr lang="fr-FR" sz="2400" dirty="0">
                <a:latin typeface="Times New Roman" panose="02020603050405020304" pitchFamily="18" charset="0"/>
                <a:cs typeface="Times New Roman" panose="02020603050405020304" pitchFamily="18" charset="0"/>
              </a:rPr>
              <a:t>Une </a:t>
            </a:r>
            <a:r>
              <a:rPr lang="fr-FR" sz="2400" dirty="0">
                <a:solidFill>
                  <a:srgbClr val="FF0000"/>
                </a:solidFill>
                <a:latin typeface="Times New Roman" panose="02020603050405020304" pitchFamily="18" charset="0"/>
                <a:cs typeface="Times New Roman" panose="02020603050405020304" pitchFamily="18" charset="0"/>
              </a:rPr>
              <a:t>architecture nouvelle est nécessaire</a:t>
            </a:r>
            <a:r>
              <a:rPr lang="fr-FR" sz="2400" dirty="0">
                <a:latin typeface="Times New Roman" panose="02020603050405020304" pitchFamily="18" charset="0"/>
                <a:cs typeface="Times New Roman" panose="02020603050405020304" pitchFamily="18" charset="0"/>
              </a:rPr>
              <a:t>. La tentation du repli derrière les frontières nationales est illusoire. Aucun pays ne peut plus rêver de revenir à l’ordre ancien. La gestion du monde ne peut plus être assurée par les relations entre Etats présumés souverains. La planète est devenue, pour le meilleur et le pire, notre maison commune</a:t>
            </a:r>
          </a:p>
          <a:p>
            <a:pPr algn="ctr"/>
            <a:r>
              <a:rPr lang="fr-FR" sz="2400" b="1" dirty="0">
                <a:latin typeface="Times New Roman" panose="02020603050405020304" pitchFamily="18" charset="0"/>
                <a:cs typeface="Times New Roman" panose="02020603050405020304" pitchFamily="18" charset="0"/>
              </a:rPr>
              <a:t>« consensus de Washington » : NMP</a:t>
            </a:r>
          </a:p>
          <a:p>
            <a:endParaRPr lang="fr-F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9875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arn(inVertical)">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fade">
                                      <p:cBhvr>
                                        <p:cTn id="44" dur="1000"/>
                                        <p:tgtEl>
                                          <p:spTgt spid="3">
                                            <p:txEl>
                                              <p:pRg st="6" end="6"/>
                                            </p:txEl>
                                          </p:spTgt>
                                        </p:tgtEl>
                                      </p:cBhvr>
                                    </p:animEffect>
                                    <p:anim calcmode="lin" valueType="num">
                                      <p:cBhvr>
                                        <p:cTn id="4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4158D5-AA08-413A-8DE3-C8C448EA7611}"/>
              </a:ext>
            </a:extLst>
          </p:cNvPr>
          <p:cNvSpPr>
            <a:spLocks noGrp="1"/>
          </p:cNvSpPr>
          <p:nvPr>
            <p:ph type="title"/>
          </p:nvPr>
        </p:nvSpPr>
        <p:spPr>
          <a:xfrm>
            <a:off x="1864894" y="195470"/>
            <a:ext cx="8181474" cy="574552"/>
          </a:xfrm>
        </p:spPr>
        <p:txBody>
          <a:bodyPr>
            <a:normAutofit fontScale="90000"/>
          </a:bodyPr>
          <a:lstStyle/>
          <a:p>
            <a:r>
              <a:rPr lang="fr-FR" dirty="0">
                <a:solidFill>
                  <a:srgbClr val="FF0000"/>
                </a:solidFill>
                <a:latin typeface="Times New Roman" panose="02020603050405020304" pitchFamily="18" charset="0"/>
                <a:cs typeface="Times New Roman" panose="02020603050405020304" pitchFamily="18" charset="0"/>
              </a:rPr>
              <a:t>II. Gouvernance à l’heure actuelle </a:t>
            </a:r>
            <a:br>
              <a:rPr lang="fr-FR" dirty="0">
                <a:solidFill>
                  <a:srgbClr val="FF0000"/>
                </a:solidFill>
                <a:latin typeface="Times New Roman" panose="02020603050405020304" pitchFamily="18" charset="0"/>
                <a:cs typeface="Times New Roman" panose="02020603050405020304" pitchFamily="18" charset="0"/>
              </a:rPr>
            </a:br>
            <a:endParaRPr lang="fr-FR" dirty="0">
              <a:solidFill>
                <a:srgbClr val="FF0000"/>
              </a:solidFill>
              <a:latin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id="{25D607C4-9915-4850-A015-5175D772BCB9}"/>
              </a:ext>
            </a:extLst>
          </p:cNvPr>
          <p:cNvSpPr>
            <a:spLocks noGrp="1"/>
          </p:cNvSpPr>
          <p:nvPr>
            <p:ph idx="1"/>
          </p:nvPr>
        </p:nvSpPr>
        <p:spPr>
          <a:xfrm>
            <a:off x="781879" y="940903"/>
            <a:ext cx="11145078" cy="5721627"/>
          </a:xfrm>
        </p:spPr>
        <p:txBody>
          <a:bodyPr>
            <a:normAutofit/>
          </a:bodyPr>
          <a:lstStyle/>
          <a:p>
            <a:pPr algn="just"/>
            <a:r>
              <a:rPr lang="fr-FR" sz="2400" dirty="0">
                <a:latin typeface="Times New Roman" panose="02020603050405020304" pitchFamily="18" charset="0"/>
                <a:cs typeface="Times New Roman" panose="02020603050405020304" pitchFamily="18" charset="0"/>
              </a:rPr>
              <a:t>Contexte mondiale : Démographie. Ressources. Planète. Economie &amp; TIC (Développement </a:t>
            </a:r>
            <a:r>
              <a:rPr lang="fr-FR" sz="2400" dirty="0" err="1">
                <a:latin typeface="Times New Roman" panose="02020603050405020304" pitchFamily="18" charset="0"/>
                <a:cs typeface="Times New Roman" panose="02020603050405020304" pitchFamily="18" charset="0"/>
              </a:rPr>
              <a:t>Durabe</a:t>
            </a:r>
            <a:r>
              <a:rPr lang="fr-FR" sz="2400" dirty="0">
                <a:latin typeface="Times New Roman" panose="02020603050405020304" pitchFamily="18" charset="0"/>
                <a:cs typeface="Times New Roman" panose="02020603050405020304" pitchFamily="18" charset="0"/>
              </a:rPr>
              <a:t>. ODD2030. Gouvernance)</a:t>
            </a:r>
          </a:p>
          <a:p>
            <a:pPr algn="just"/>
            <a:endParaRPr lang="fr-FR" sz="2400" dirty="0">
              <a:latin typeface="Times New Roman" panose="02020603050405020304" pitchFamily="18" charset="0"/>
              <a:cs typeface="Times New Roman" panose="02020603050405020304" pitchFamily="18" charset="0"/>
            </a:endParaRPr>
          </a:p>
          <a:p>
            <a:pPr algn="just"/>
            <a:r>
              <a:rPr lang="fr-FR" sz="2400" dirty="0">
                <a:latin typeface="Times New Roman" panose="02020603050405020304" pitchFamily="18" charset="0"/>
                <a:cs typeface="Times New Roman" panose="02020603050405020304" pitchFamily="18" charset="0"/>
              </a:rPr>
              <a:t>La gouvernance renvoie à </a:t>
            </a:r>
            <a:r>
              <a:rPr lang="fr-FR" sz="2400" b="1" dirty="0">
                <a:latin typeface="Times New Roman" panose="02020603050405020304" pitchFamily="18" charset="0"/>
                <a:cs typeface="Times New Roman" panose="02020603050405020304" pitchFamily="18" charset="0"/>
              </a:rPr>
              <a:t>l’ensemble des mécanismes organisationnels </a:t>
            </a:r>
            <a:r>
              <a:rPr lang="fr-FR" sz="2400" dirty="0">
                <a:latin typeface="Times New Roman" panose="02020603050405020304" pitchFamily="18" charset="0"/>
                <a:cs typeface="Times New Roman" panose="02020603050405020304" pitchFamily="18" charset="0"/>
              </a:rPr>
              <a:t>qui ont pour effet </a:t>
            </a:r>
            <a:r>
              <a:rPr lang="fr-FR" sz="2400" b="1" dirty="0">
                <a:latin typeface="Times New Roman" panose="02020603050405020304" pitchFamily="18" charset="0"/>
                <a:cs typeface="Times New Roman" panose="02020603050405020304" pitchFamily="18" charset="0"/>
              </a:rPr>
              <a:t>de délimiter les pouvoirs et d’influencer les décisions </a:t>
            </a:r>
            <a:r>
              <a:rPr lang="fr-FR" sz="2400" dirty="0">
                <a:latin typeface="Times New Roman" panose="02020603050405020304" pitchFamily="18" charset="0"/>
                <a:cs typeface="Times New Roman" panose="02020603050405020304" pitchFamily="18" charset="0"/>
              </a:rPr>
              <a:t>des dirigeants, c’est-à-dire, qui gouvernent leur conduite et définissent leur espace discrétionnaire. Elle s’intéresse aux mécanismes de fonctionnement et de contrôle qui régissent la prise de décisions dans les sociétés. </a:t>
            </a:r>
          </a:p>
          <a:p>
            <a:pPr algn="just"/>
            <a:endParaRPr lang="fr-FR" sz="2400" dirty="0">
              <a:latin typeface="Times New Roman" panose="02020603050405020304" pitchFamily="18" charset="0"/>
              <a:cs typeface="Times New Roman" panose="02020603050405020304" pitchFamily="18" charset="0"/>
            </a:endParaRPr>
          </a:p>
          <a:p>
            <a:pPr algn="just"/>
            <a:r>
              <a:rPr lang="fr-FR" sz="2400" dirty="0">
                <a:latin typeface="Times New Roman" panose="02020603050405020304" pitchFamily="18" charset="0"/>
                <a:cs typeface="Times New Roman" panose="02020603050405020304" pitchFamily="18" charset="0"/>
              </a:rPr>
              <a:t>La </a:t>
            </a:r>
            <a:r>
              <a:rPr lang="fr-FR" sz="2400" b="1" dirty="0">
                <a:latin typeface="Times New Roman" panose="02020603050405020304" pitchFamily="18" charset="0"/>
                <a:cs typeface="Times New Roman" panose="02020603050405020304" pitchFamily="18" charset="0"/>
              </a:rPr>
              <a:t>gouvernance</a:t>
            </a:r>
            <a:r>
              <a:rPr lang="fr-FR" sz="2400" dirty="0">
                <a:latin typeface="Times New Roman" panose="02020603050405020304" pitchFamily="18" charset="0"/>
                <a:cs typeface="Times New Roman" panose="02020603050405020304" pitchFamily="18" charset="0"/>
              </a:rPr>
              <a:t> est, de façon générale, un concept représentant la manière dont un domaine d’activités est gouverné. La gouvernance </a:t>
            </a:r>
            <a:r>
              <a:rPr lang="fr-FR" sz="2400" b="1" dirty="0">
                <a:latin typeface="Times New Roman" panose="02020603050405020304" pitchFamily="18" charset="0"/>
                <a:cs typeface="Times New Roman" panose="02020603050405020304" pitchFamily="18" charset="0"/>
              </a:rPr>
              <a:t>ne renvoie pas nécessairement </a:t>
            </a:r>
            <a:r>
              <a:rPr lang="fr-FR" sz="2400" dirty="0">
                <a:latin typeface="Times New Roman" panose="02020603050405020304" pitchFamily="18" charset="0"/>
                <a:cs typeface="Times New Roman" panose="02020603050405020304" pitchFamily="18" charset="0"/>
              </a:rPr>
              <a:t>à une entité unique et décisionnelle, </a:t>
            </a:r>
            <a:r>
              <a:rPr lang="fr-FR" sz="2400" b="1" dirty="0">
                <a:latin typeface="Times New Roman" panose="02020603050405020304" pitchFamily="18" charset="0"/>
                <a:cs typeface="Times New Roman" panose="02020603050405020304" pitchFamily="18" charset="0"/>
              </a:rPr>
              <a:t>mais plutôt à un système d’entités décisionnelles </a:t>
            </a:r>
            <a:r>
              <a:rPr lang="fr-FR" sz="2400" dirty="0">
                <a:latin typeface="Times New Roman" panose="02020603050405020304" pitchFamily="18" charset="0"/>
                <a:cs typeface="Times New Roman" panose="02020603050405020304" pitchFamily="18" charset="0"/>
              </a:rPr>
              <a:t>qui dirige un certain domaine d’activités</a:t>
            </a:r>
          </a:p>
          <a:p>
            <a:endParaRPr lang="fr-FR" dirty="0"/>
          </a:p>
        </p:txBody>
      </p:sp>
    </p:spTree>
    <p:extLst>
      <p:ext uri="{BB962C8B-B14F-4D97-AF65-F5344CB8AC3E}">
        <p14:creationId xmlns:p14="http://schemas.microsoft.com/office/powerpoint/2010/main" val="1217924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1674</Words>
  <Application>Microsoft Office PowerPoint</Application>
  <PresentationFormat>Grand écran</PresentationFormat>
  <Paragraphs>160</Paragraphs>
  <Slides>24</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24</vt:i4>
      </vt:variant>
    </vt:vector>
  </HeadingPairs>
  <TitlesOfParts>
    <vt:vector size="32" baseType="lpstr">
      <vt:lpstr>Abadi</vt:lpstr>
      <vt:lpstr>Arial</vt:lpstr>
      <vt:lpstr>Calibri</vt:lpstr>
      <vt:lpstr>Calibri Light</vt:lpstr>
      <vt:lpstr>Franklin Gothic Book</vt:lpstr>
      <vt:lpstr>Times New Roman</vt:lpstr>
      <vt:lpstr>Wingdings</vt:lpstr>
      <vt:lpstr>Thème Office</vt:lpstr>
      <vt:lpstr>Gouvernance </vt:lpstr>
      <vt:lpstr>Citation du jour </vt:lpstr>
      <vt:lpstr>I- Gouvernance : Historique et évolutions  </vt:lpstr>
      <vt:lpstr>Présentation PowerPoint</vt:lpstr>
      <vt:lpstr>Présentation PowerPoint</vt:lpstr>
      <vt:lpstr>Gouvernance : ruptures historiques </vt:lpstr>
      <vt:lpstr>Présentation PowerPoint</vt:lpstr>
      <vt:lpstr>Présentation PowerPoint</vt:lpstr>
      <vt:lpstr>II. Gouvernance à l’heure actuelle  </vt:lpstr>
      <vt:lpstr>Présentation PowerPoint</vt:lpstr>
      <vt:lpstr>Présentation PowerPoint</vt:lpstr>
      <vt:lpstr>III- Gouvernement à Gouvernance </vt:lpstr>
      <vt:lpstr>Présentation PowerPoint</vt:lpstr>
      <vt:lpstr>Présentation PowerPoint</vt:lpstr>
      <vt:lpstr>Présentation PowerPoint</vt:lpstr>
      <vt:lpstr>Cinq modèles de mise à l’agenda (Ph. Garraud, 1990) </vt:lpstr>
      <vt:lpstr>IV- Etat : Structuration différenciée  </vt:lpstr>
      <vt:lpstr>V. Eléments de Gouvernance : Décentralisation, Déconcentration &amp; Subsidiarité  </vt:lpstr>
      <vt:lpstr>VI. Principes et arguments de la Gouvernance :</vt:lpstr>
      <vt:lpstr>Gouvernance &amp; Indicateurs  </vt:lpstr>
      <vt:lpstr>Gouvernance : idées réçues</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Gouvernance </dc:title>
  <dc:creator>Zahir</dc:creator>
  <cp:lastModifiedBy>Zahir</cp:lastModifiedBy>
  <cp:revision>3</cp:revision>
  <dcterms:created xsi:type="dcterms:W3CDTF">2020-01-25T19:39:42Z</dcterms:created>
  <dcterms:modified xsi:type="dcterms:W3CDTF">2020-02-04T17:03:44Z</dcterms:modified>
</cp:coreProperties>
</file>