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9" r:id="rId12"/>
    <p:sldId id="276" r:id="rId13"/>
    <p:sldId id="277" r:id="rId14"/>
    <p:sldId id="272" r:id="rId15"/>
    <p:sldId id="273" r:id="rId16"/>
    <p:sldId id="275" r:id="rId17"/>
    <p:sldId id="274" r:id="rId18"/>
    <p:sldId id="26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2367F-D858-44F9-A235-A5DAEDF42F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7AB657-C450-4B06-BDB6-8ADF2F6F3BBC}">
      <dgm:prSet phldrT="[Texte]"/>
      <dgm:spPr/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 </a:t>
          </a:r>
          <a:r>
            <a:rPr lang="en-US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Produit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D2D52-3FD1-4C5C-8D41-061A7EC9A0C8}" type="parTrans" cxnId="{82EC8DA8-5CC4-4D16-ACB2-192284D353EF}">
      <dgm:prSet/>
      <dgm:spPr/>
      <dgm:t>
        <a:bodyPr/>
        <a:lstStyle/>
        <a:p>
          <a:endParaRPr lang="en-US"/>
        </a:p>
      </dgm:t>
    </dgm:pt>
    <dgm:pt modelId="{971A170F-E926-4CF6-B938-3AAC847E52F3}" type="sibTrans" cxnId="{82EC8DA8-5CC4-4D16-ACB2-192284D353EF}">
      <dgm:prSet/>
      <dgm:spPr/>
      <dgm:t>
        <a:bodyPr/>
        <a:lstStyle/>
        <a:p>
          <a:endParaRPr lang="en-US"/>
        </a:p>
      </dgm:t>
    </dgm:pt>
    <dgm:pt modelId="{13E69398-38FF-4967-8331-21EC6EE63CEF}">
      <dgm:prSet phldrT="[Texte]"/>
      <dgm:spPr/>
      <dgm:t>
        <a:bodyPr/>
        <a:lstStyle/>
        <a:p>
          <a:pPr algn="ctr"/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La distribution (la vente) 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5A4DE1-B29B-4D17-A429-C6FE3BB0A276}" type="parTrans" cxnId="{65E4D5A6-EC5C-4C23-A53C-6D51F2E6FA53}">
      <dgm:prSet/>
      <dgm:spPr/>
      <dgm:t>
        <a:bodyPr/>
        <a:lstStyle/>
        <a:p>
          <a:endParaRPr lang="en-US"/>
        </a:p>
      </dgm:t>
    </dgm:pt>
    <dgm:pt modelId="{A146D2D7-58B2-42CE-A45E-01FB98B7B52A}" type="sibTrans" cxnId="{65E4D5A6-EC5C-4C23-A53C-6D51F2E6FA53}">
      <dgm:prSet/>
      <dgm:spPr/>
      <dgm:t>
        <a:bodyPr/>
        <a:lstStyle/>
        <a:p>
          <a:endParaRPr lang="en-US"/>
        </a:p>
      </dgm:t>
    </dgm:pt>
    <dgm:pt modelId="{24F9538D-D585-44EF-B040-23A05403991A}">
      <dgm:prSet phldrT="[Texte]"/>
      <dgm:spPr/>
      <dgm:t>
        <a:bodyPr/>
        <a:lstStyle/>
        <a:p>
          <a:pPr algn="ctr"/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La communication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1F7CF-3856-4439-B1AC-B4090500F38E}" type="parTrans" cxnId="{BF997206-2D34-4B17-B5B5-A1A0097982F9}">
      <dgm:prSet/>
      <dgm:spPr/>
      <dgm:t>
        <a:bodyPr/>
        <a:lstStyle/>
        <a:p>
          <a:endParaRPr lang="en-US"/>
        </a:p>
      </dgm:t>
    </dgm:pt>
    <dgm:pt modelId="{6C283C1D-C635-4D1B-9F0E-4646BA8A1A51}" type="sibTrans" cxnId="{BF997206-2D34-4B17-B5B5-A1A0097982F9}">
      <dgm:prSet/>
      <dgm:spPr/>
      <dgm:t>
        <a:bodyPr/>
        <a:lstStyle/>
        <a:p>
          <a:endParaRPr lang="en-US"/>
        </a:p>
      </dgm:t>
    </dgm:pt>
    <dgm:pt modelId="{B3B05847-5D4C-4394-862B-12E50AB9FD1B}">
      <dgm:prSet/>
      <dgm:spPr/>
      <dgm:t>
        <a:bodyPr/>
        <a:lstStyle/>
        <a:p>
          <a:pPr algn="ctr"/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Le Prix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FA75F-F1C5-42AB-A89C-F349363BEC68}" type="parTrans" cxnId="{8F3B1FC0-C70D-49BF-AAF7-4F7C960DAFD4}">
      <dgm:prSet/>
      <dgm:spPr/>
      <dgm:t>
        <a:bodyPr/>
        <a:lstStyle/>
        <a:p>
          <a:endParaRPr lang="en-US"/>
        </a:p>
      </dgm:t>
    </dgm:pt>
    <dgm:pt modelId="{93D3E25C-7553-47FE-9BD7-3DA4025E3AB7}" type="sibTrans" cxnId="{8F3B1FC0-C70D-49BF-AAF7-4F7C960DAFD4}">
      <dgm:prSet/>
      <dgm:spPr/>
      <dgm:t>
        <a:bodyPr/>
        <a:lstStyle/>
        <a:p>
          <a:endParaRPr lang="en-US"/>
        </a:p>
      </dgm:t>
    </dgm:pt>
    <dgm:pt modelId="{30150982-7FE1-4F3E-B360-A83E78288323}" type="pres">
      <dgm:prSet presAssocID="{0292367F-D858-44F9-A235-A5DAEDF42F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A7EA9-0ECC-4832-9408-3034F3C53F24}" type="pres">
      <dgm:prSet presAssocID="{137AB657-C450-4B06-BDB6-8ADF2F6F3BBC}" presName="parentLin" presStyleCnt="0"/>
      <dgm:spPr/>
    </dgm:pt>
    <dgm:pt modelId="{55BC78D5-002B-4E8D-937C-7710B3ECD32F}" type="pres">
      <dgm:prSet presAssocID="{137AB657-C450-4B06-BDB6-8ADF2F6F3BB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97996F7-8ECE-4923-8C7B-2B0ECEA6E971}" type="pres">
      <dgm:prSet presAssocID="{137AB657-C450-4B06-BDB6-8ADF2F6F3B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B4696-D8C9-49C9-BD11-A37000F5C745}" type="pres">
      <dgm:prSet presAssocID="{137AB657-C450-4B06-BDB6-8ADF2F6F3BBC}" presName="negativeSpace" presStyleCnt="0"/>
      <dgm:spPr/>
    </dgm:pt>
    <dgm:pt modelId="{9F84C94A-61AF-4C6F-A204-05788CF35F65}" type="pres">
      <dgm:prSet presAssocID="{137AB657-C450-4B06-BDB6-8ADF2F6F3BBC}" presName="childText" presStyleLbl="conFgAcc1" presStyleIdx="0" presStyleCnt="4">
        <dgm:presLayoutVars>
          <dgm:bulletEnabled val="1"/>
        </dgm:presLayoutVars>
      </dgm:prSet>
      <dgm:spPr/>
    </dgm:pt>
    <dgm:pt modelId="{61CEA916-4585-45B2-B55C-765D132DCBFC}" type="pres">
      <dgm:prSet presAssocID="{971A170F-E926-4CF6-B938-3AAC847E52F3}" presName="spaceBetweenRectangles" presStyleCnt="0"/>
      <dgm:spPr/>
    </dgm:pt>
    <dgm:pt modelId="{0B9CAC94-AE9F-421C-B1BD-23BADE837696}" type="pres">
      <dgm:prSet presAssocID="{B3B05847-5D4C-4394-862B-12E50AB9FD1B}" presName="parentLin" presStyleCnt="0"/>
      <dgm:spPr/>
    </dgm:pt>
    <dgm:pt modelId="{9E9D72BA-4F23-45F4-BE02-694490337079}" type="pres">
      <dgm:prSet presAssocID="{B3B05847-5D4C-4394-862B-12E50AB9FD1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26CA665-CB77-478B-82F1-E8714A555A2E}" type="pres">
      <dgm:prSet presAssocID="{B3B05847-5D4C-4394-862B-12E50AB9FD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4E940-65F8-430C-A2E4-61ED0ED69263}" type="pres">
      <dgm:prSet presAssocID="{B3B05847-5D4C-4394-862B-12E50AB9FD1B}" presName="negativeSpace" presStyleCnt="0"/>
      <dgm:spPr/>
    </dgm:pt>
    <dgm:pt modelId="{4B554F3F-F241-4586-B9C5-FAF3CC28382A}" type="pres">
      <dgm:prSet presAssocID="{B3B05847-5D4C-4394-862B-12E50AB9FD1B}" presName="childText" presStyleLbl="conFgAcc1" presStyleIdx="1" presStyleCnt="4">
        <dgm:presLayoutVars>
          <dgm:bulletEnabled val="1"/>
        </dgm:presLayoutVars>
      </dgm:prSet>
      <dgm:spPr/>
    </dgm:pt>
    <dgm:pt modelId="{984CCDB9-A3F3-4372-84C5-C326C4554A82}" type="pres">
      <dgm:prSet presAssocID="{93D3E25C-7553-47FE-9BD7-3DA4025E3AB7}" presName="spaceBetweenRectangles" presStyleCnt="0"/>
      <dgm:spPr/>
    </dgm:pt>
    <dgm:pt modelId="{3C0FE1A5-7D20-42A2-86F9-A4B465B590C2}" type="pres">
      <dgm:prSet presAssocID="{13E69398-38FF-4967-8331-21EC6EE63CEF}" presName="parentLin" presStyleCnt="0"/>
      <dgm:spPr/>
    </dgm:pt>
    <dgm:pt modelId="{C833310F-C964-41B4-B00B-202617523DFE}" type="pres">
      <dgm:prSet presAssocID="{13E69398-38FF-4967-8331-21EC6EE63CE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581C96F-49B4-48B8-90D2-1018C2369244}" type="pres">
      <dgm:prSet presAssocID="{13E69398-38FF-4967-8331-21EC6EE63C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DD324-299A-4E75-B63D-8FF652811367}" type="pres">
      <dgm:prSet presAssocID="{13E69398-38FF-4967-8331-21EC6EE63CEF}" presName="negativeSpace" presStyleCnt="0"/>
      <dgm:spPr/>
    </dgm:pt>
    <dgm:pt modelId="{05E30D40-713D-4EE9-B0C5-D53564829303}" type="pres">
      <dgm:prSet presAssocID="{13E69398-38FF-4967-8331-21EC6EE63CEF}" presName="childText" presStyleLbl="conFgAcc1" presStyleIdx="2" presStyleCnt="4">
        <dgm:presLayoutVars>
          <dgm:bulletEnabled val="1"/>
        </dgm:presLayoutVars>
      </dgm:prSet>
      <dgm:spPr/>
    </dgm:pt>
    <dgm:pt modelId="{2DEE0C76-02B2-4E6C-AB7E-6CFA8FB3006E}" type="pres">
      <dgm:prSet presAssocID="{A146D2D7-58B2-42CE-A45E-01FB98B7B52A}" presName="spaceBetweenRectangles" presStyleCnt="0"/>
      <dgm:spPr/>
    </dgm:pt>
    <dgm:pt modelId="{B0257D96-9D5C-4757-AE3A-0082DAEF2632}" type="pres">
      <dgm:prSet presAssocID="{24F9538D-D585-44EF-B040-23A05403991A}" presName="parentLin" presStyleCnt="0"/>
      <dgm:spPr/>
    </dgm:pt>
    <dgm:pt modelId="{4978DDCA-61E1-4A2F-9B51-E2B9062028E1}" type="pres">
      <dgm:prSet presAssocID="{24F9538D-D585-44EF-B040-23A05403991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8067868-F128-465B-BD32-2D3EE0B0E44C}" type="pres">
      <dgm:prSet presAssocID="{24F9538D-D585-44EF-B040-23A0540399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46B56-F3F4-4B1C-B2EA-88C9DAB0FC10}" type="pres">
      <dgm:prSet presAssocID="{24F9538D-D585-44EF-B040-23A05403991A}" presName="negativeSpace" presStyleCnt="0"/>
      <dgm:spPr/>
    </dgm:pt>
    <dgm:pt modelId="{066D1DDD-266D-4CC6-80AA-059CB9DF7AAD}" type="pres">
      <dgm:prSet presAssocID="{24F9538D-D585-44EF-B040-23A05403991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2EC8DA8-5CC4-4D16-ACB2-192284D353EF}" srcId="{0292367F-D858-44F9-A235-A5DAEDF42F0C}" destId="{137AB657-C450-4B06-BDB6-8ADF2F6F3BBC}" srcOrd="0" destOrd="0" parTransId="{22CD2D52-3FD1-4C5C-8D41-061A7EC9A0C8}" sibTransId="{971A170F-E926-4CF6-B938-3AAC847E52F3}"/>
    <dgm:cxn modelId="{A562BBEB-B51D-4BD5-9584-17D6550CB3C9}" type="presOf" srcId="{0292367F-D858-44F9-A235-A5DAEDF42F0C}" destId="{30150982-7FE1-4F3E-B360-A83E78288323}" srcOrd="0" destOrd="0" presId="urn:microsoft.com/office/officeart/2005/8/layout/list1"/>
    <dgm:cxn modelId="{25EA8FAC-A2E2-429D-BE84-EA5F4C7FE548}" type="presOf" srcId="{B3B05847-5D4C-4394-862B-12E50AB9FD1B}" destId="{826CA665-CB77-478B-82F1-E8714A555A2E}" srcOrd="1" destOrd="0" presId="urn:microsoft.com/office/officeart/2005/8/layout/list1"/>
    <dgm:cxn modelId="{12EEA4DD-72AF-434B-A89B-3E95AEECD79A}" type="presOf" srcId="{137AB657-C450-4B06-BDB6-8ADF2F6F3BBC}" destId="{097996F7-8ECE-4923-8C7B-2B0ECEA6E971}" srcOrd="1" destOrd="0" presId="urn:microsoft.com/office/officeart/2005/8/layout/list1"/>
    <dgm:cxn modelId="{65E4D5A6-EC5C-4C23-A53C-6D51F2E6FA53}" srcId="{0292367F-D858-44F9-A235-A5DAEDF42F0C}" destId="{13E69398-38FF-4967-8331-21EC6EE63CEF}" srcOrd="2" destOrd="0" parTransId="{B95A4DE1-B29B-4D17-A429-C6FE3BB0A276}" sibTransId="{A146D2D7-58B2-42CE-A45E-01FB98B7B52A}"/>
    <dgm:cxn modelId="{62CA9044-B7E0-410A-BB50-117C8CB101FC}" type="presOf" srcId="{24F9538D-D585-44EF-B040-23A05403991A}" destId="{4978DDCA-61E1-4A2F-9B51-E2B9062028E1}" srcOrd="0" destOrd="0" presId="urn:microsoft.com/office/officeart/2005/8/layout/list1"/>
    <dgm:cxn modelId="{9267791F-E3CF-43EA-8674-97CB5AD4C9B5}" type="presOf" srcId="{13E69398-38FF-4967-8331-21EC6EE63CEF}" destId="{5581C96F-49B4-48B8-90D2-1018C2369244}" srcOrd="1" destOrd="0" presId="urn:microsoft.com/office/officeart/2005/8/layout/list1"/>
    <dgm:cxn modelId="{BF997206-2D34-4B17-B5B5-A1A0097982F9}" srcId="{0292367F-D858-44F9-A235-A5DAEDF42F0C}" destId="{24F9538D-D585-44EF-B040-23A05403991A}" srcOrd="3" destOrd="0" parTransId="{F3B1F7CF-3856-4439-B1AC-B4090500F38E}" sibTransId="{6C283C1D-C635-4D1B-9F0E-4646BA8A1A51}"/>
    <dgm:cxn modelId="{E46BBDAA-44C1-47E0-825E-AD46D00FE420}" type="presOf" srcId="{13E69398-38FF-4967-8331-21EC6EE63CEF}" destId="{C833310F-C964-41B4-B00B-202617523DFE}" srcOrd="0" destOrd="0" presId="urn:microsoft.com/office/officeart/2005/8/layout/list1"/>
    <dgm:cxn modelId="{271393B6-6422-4B2B-8C7D-5636AD58006A}" type="presOf" srcId="{B3B05847-5D4C-4394-862B-12E50AB9FD1B}" destId="{9E9D72BA-4F23-45F4-BE02-694490337079}" srcOrd="0" destOrd="0" presId="urn:microsoft.com/office/officeart/2005/8/layout/list1"/>
    <dgm:cxn modelId="{8F3B1FC0-C70D-49BF-AAF7-4F7C960DAFD4}" srcId="{0292367F-D858-44F9-A235-A5DAEDF42F0C}" destId="{B3B05847-5D4C-4394-862B-12E50AB9FD1B}" srcOrd="1" destOrd="0" parTransId="{99BFA75F-F1C5-42AB-A89C-F349363BEC68}" sibTransId="{93D3E25C-7553-47FE-9BD7-3DA4025E3AB7}"/>
    <dgm:cxn modelId="{C0512071-9FF3-44EE-AA14-8B8FDEDB997A}" type="presOf" srcId="{24F9538D-D585-44EF-B040-23A05403991A}" destId="{68067868-F128-465B-BD32-2D3EE0B0E44C}" srcOrd="1" destOrd="0" presId="urn:microsoft.com/office/officeart/2005/8/layout/list1"/>
    <dgm:cxn modelId="{A23A92ED-EF5E-4607-8A22-F04C25A3C926}" type="presOf" srcId="{137AB657-C450-4B06-BDB6-8ADF2F6F3BBC}" destId="{55BC78D5-002B-4E8D-937C-7710B3ECD32F}" srcOrd="0" destOrd="0" presId="urn:microsoft.com/office/officeart/2005/8/layout/list1"/>
    <dgm:cxn modelId="{88F06685-4BDE-4D13-A0EA-4CE73EFF6406}" type="presParOf" srcId="{30150982-7FE1-4F3E-B360-A83E78288323}" destId="{C7DA7EA9-0ECC-4832-9408-3034F3C53F24}" srcOrd="0" destOrd="0" presId="urn:microsoft.com/office/officeart/2005/8/layout/list1"/>
    <dgm:cxn modelId="{AFACAC26-6412-434E-97B6-87357363DBB2}" type="presParOf" srcId="{C7DA7EA9-0ECC-4832-9408-3034F3C53F24}" destId="{55BC78D5-002B-4E8D-937C-7710B3ECD32F}" srcOrd="0" destOrd="0" presId="urn:microsoft.com/office/officeart/2005/8/layout/list1"/>
    <dgm:cxn modelId="{0553BCFA-BE19-4E02-A250-72127F8C47A5}" type="presParOf" srcId="{C7DA7EA9-0ECC-4832-9408-3034F3C53F24}" destId="{097996F7-8ECE-4923-8C7B-2B0ECEA6E971}" srcOrd="1" destOrd="0" presId="urn:microsoft.com/office/officeart/2005/8/layout/list1"/>
    <dgm:cxn modelId="{E9958EED-7FDD-4239-869F-2FB228F7A52C}" type="presParOf" srcId="{30150982-7FE1-4F3E-B360-A83E78288323}" destId="{E4CB4696-D8C9-49C9-BD11-A37000F5C745}" srcOrd="1" destOrd="0" presId="urn:microsoft.com/office/officeart/2005/8/layout/list1"/>
    <dgm:cxn modelId="{6CB24FA6-C511-4238-9E29-0144706E13EC}" type="presParOf" srcId="{30150982-7FE1-4F3E-B360-A83E78288323}" destId="{9F84C94A-61AF-4C6F-A204-05788CF35F65}" srcOrd="2" destOrd="0" presId="urn:microsoft.com/office/officeart/2005/8/layout/list1"/>
    <dgm:cxn modelId="{0C4D1DD5-469D-4164-B3D8-40B139226B6A}" type="presParOf" srcId="{30150982-7FE1-4F3E-B360-A83E78288323}" destId="{61CEA916-4585-45B2-B55C-765D132DCBFC}" srcOrd="3" destOrd="0" presId="urn:microsoft.com/office/officeart/2005/8/layout/list1"/>
    <dgm:cxn modelId="{BB32357E-1E20-4BDF-9776-64CAF0711168}" type="presParOf" srcId="{30150982-7FE1-4F3E-B360-A83E78288323}" destId="{0B9CAC94-AE9F-421C-B1BD-23BADE837696}" srcOrd="4" destOrd="0" presId="urn:microsoft.com/office/officeart/2005/8/layout/list1"/>
    <dgm:cxn modelId="{DD3A509E-E748-4E4D-B7CE-EF6A8EAD4CF8}" type="presParOf" srcId="{0B9CAC94-AE9F-421C-B1BD-23BADE837696}" destId="{9E9D72BA-4F23-45F4-BE02-694490337079}" srcOrd="0" destOrd="0" presId="urn:microsoft.com/office/officeart/2005/8/layout/list1"/>
    <dgm:cxn modelId="{9F623459-D1E9-4E46-8F43-EBA9787E15E3}" type="presParOf" srcId="{0B9CAC94-AE9F-421C-B1BD-23BADE837696}" destId="{826CA665-CB77-478B-82F1-E8714A555A2E}" srcOrd="1" destOrd="0" presId="urn:microsoft.com/office/officeart/2005/8/layout/list1"/>
    <dgm:cxn modelId="{CBD67F72-FCB7-4F8D-BFB0-80C5FA170AF3}" type="presParOf" srcId="{30150982-7FE1-4F3E-B360-A83E78288323}" destId="{73D4E940-65F8-430C-A2E4-61ED0ED69263}" srcOrd="5" destOrd="0" presId="urn:microsoft.com/office/officeart/2005/8/layout/list1"/>
    <dgm:cxn modelId="{1AEF59AE-3048-44B5-803E-A7A1872B00AD}" type="presParOf" srcId="{30150982-7FE1-4F3E-B360-A83E78288323}" destId="{4B554F3F-F241-4586-B9C5-FAF3CC28382A}" srcOrd="6" destOrd="0" presId="urn:microsoft.com/office/officeart/2005/8/layout/list1"/>
    <dgm:cxn modelId="{1BAE87C1-F9FF-4150-9273-CB29F2ED6413}" type="presParOf" srcId="{30150982-7FE1-4F3E-B360-A83E78288323}" destId="{984CCDB9-A3F3-4372-84C5-C326C4554A82}" srcOrd="7" destOrd="0" presId="urn:microsoft.com/office/officeart/2005/8/layout/list1"/>
    <dgm:cxn modelId="{ADCB147C-4F25-4EDB-9D96-A02739E30BA8}" type="presParOf" srcId="{30150982-7FE1-4F3E-B360-A83E78288323}" destId="{3C0FE1A5-7D20-42A2-86F9-A4B465B590C2}" srcOrd="8" destOrd="0" presId="urn:microsoft.com/office/officeart/2005/8/layout/list1"/>
    <dgm:cxn modelId="{C6165E5E-7F9B-4608-9DBE-88D93C07B5D5}" type="presParOf" srcId="{3C0FE1A5-7D20-42A2-86F9-A4B465B590C2}" destId="{C833310F-C964-41B4-B00B-202617523DFE}" srcOrd="0" destOrd="0" presId="urn:microsoft.com/office/officeart/2005/8/layout/list1"/>
    <dgm:cxn modelId="{6E515181-293D-4F95-880C-DA0DA7EBFDCF}" type="presParOf" srcId="{3C0FE1A5-7D20-42A2-86F9-A4B465B590C2}" destId="{5581C96F-49B4-48B8-90D2-1018C2369244}" srcOrd="1" destOrd="0" presId="urn:microsoft.com/office/officeart/2005/8/layout/list1"/>
    <dgm:cxn modelId="{6D13B14E-FD2D-4412-A313-AF2606F855A7}" type="presParOf" srcId="{30150982-7FE1-4F3E-B360-A83E78288323}" destId="{F8FDD324-299A-4E75-B63D-8FF652811367}" srcOrd="9" destOrd="0" presId="urn:microsoft.com/office/officeart/2005/8/layout/list1"/>
    <dgm:cxn modelId="{B45FD6C2-D8DA-4C87-BA3F-6A7E7865F815}" type="presParOf" srcId="{30150982-7FE1-4F3E-B360-A83E78288323}" destId="{05E30D40-713D-4EE9-B0C5-D53564829303}" srcOrd="10" destOrd="0" presId="urn:microsoft.com/office/officeart/2005/8/layout/list1"/>
    <dgm:cxn modelId="{D2C3357E-A46F-4C1D-821E-C93341CC907D}" type="presParOf" srcId="{30150982-7FE1-4F3E-B360-A83E78288323}" destId="{2DEE0C76-02B2-4E6C-AB7E-6CFA8FB3006E}" srcOrd="11" destOrd="0" presId="urn:microsoft.com/office/officeart/2005/8/layout/list1"/>
    <dgm:cxn modelId="{71A19AA5-2448-432E-B4D1-D550C8F2225A}" type="presParOf" srcId="{30150982-7FE1-4F3E-B360-A83E78288323}" destId="{B0257D96-9D5C-4757-AE3A-0082DAEF2632}" srcOrd="12" destOrd="0" presId="urn:microsoft.com/office/officeart/2005/8/layout/list1"/>
    <dgm:cxn modelId="{9D78A4DC-0BCF-479C-BBC4-0C488EE4D759}" type="presParOf" srcId="{B0257D96-9D5C-4757-AE3A-0082DAEF2632}" destId="{4978DDCA-61E1-4A2F-9B51-E2B9062028E1}" srcOrd="0" destOrd="0" presId="urn:microsoft.com/office/officeart/2005/8/layout/list1"/>
    <dgm:cxn modelId="{7C7145B6-FA5B-4C69-9149-5456A284A5AC}" type="presParOf" srcId="{B0257D96-9D5C-4757-AE3A-0082DAEF2632}" destId="{68067868-F128-465B-BD32-2D3EE0B0E44C}" srcOrd="1" destOrd="0" presId="urn:microsoft.com/office/officeart/2005/8/layout/list1"/>
    <dgm:cxn modelId="{E405E689-A095-4405-BB5C-EC4944CEF963}" type="presParOf" srcId="{30150982-7FE1-4F3E-B360-A83E78288323}" destId="{2D746B56-F3F4-4B1C-B2EA-88C9DAB0FC10}" srcOrd="13" destOrd="0" presId="urn:microsoft.com/office/officeart/2005/8/layout/list1"/>
    <dgm:cxn modelId="{D41A17B7-A56A-4231-BE89-6238764C976B}" type="presParOf" srcId="{30150982-7FE1-4F3E-B360-A83E78288323}" destId="{066D1DDD-266D-4CC6-80AA-059CB9DF7AA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4C94A-61AF-4C6F-A204-05788CF35F65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996F7-8ECE-4923-8C7B-2B0ECEA6E971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 </a:t>
          </a:r>
          <a:r>
            <a:rPr lang="en-US" sz="23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Produit</a:t>
          </a:r>
          <a:endParaRPr lang="en-US" sz="23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40683"/>
        <a:ext cx="4200912" cy="612672"/>
      </dsp:txXfrm>
    </dsp:sp>
    <dsp:sp modelId="{4B554F3F-F241-4586-B9C5-FAF3CC28382A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CA665-CB77-478B-82F1-E8714A555A2E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 Prix</a:t>
          </a:r>
          <a:endParaRPr lang="en-US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1083963"/>
        <a:ext cx="4200912" cy="612672"/>
      </dsp:txXfrm>
    </dsp:sp>
    <dsp:sp modelId="{05E30D40-713D-4EE9-B0C5-D53564829303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1C96F-49B4-48B8-90D2-1018C2369244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 distribution (la vente)  </a:t>
          </a:r>
          <a:endParaRPr lang="en-US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2127244"/>
        <a:ext cx="4200912" cy="612672"/>
      </dsp:txXfrm>
    </dsp:sp>
    <dsp:sp modelId="{066D1DDD-266D-4CC6-80AA-059CB9DF7AAD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67868-F128-465B-BD32-2D3EE0B0E44C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 communication</a:t>
          </a:r>
          <a:endParaRPr lang="en-US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3170524"/>
        <a:ext cx="42009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830F5-C958-46A0-8E17-C94772CDCC78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D058-DFFB-4420-B808-AE33D415A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18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1FBB-928E-4FAF-97FE-B40C079AA51F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3B20-F44E-4A25-81F1-8FFF60CF82D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47664" y="2348880"/>
            <a:ext cx="6158488" cy="111059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5400" b="1" i="1" dirty="0" smtClean="0">
                <a:latin typeface="Arial" charset="0"/>
              </a:rPr>
              <a:t> </a:t>
            </a:r>
            <a:r>
              <a:rPr lang="fr-FR" sz="3600" b="1" i="1" dirty="0" smtClean="0">
                <a:latin typeface="Arial" charset="0"/>
              </a:rPr>
              <a:t>MARKETING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1910" y="44624"/>
            <a:ext cx="693651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champs d’application du marketing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223" y="867837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i="1" dirty="0">
                <a:solidFill>
                  <a:srgbClr val="FF0000"/>
                </a:solidFill>
              </a:rPr>
              <a:t>Marketing du secteur commercial</a:t>
            </a:r>
          </a:p>
          <a:p>
            <a:pPr algn="just"/>
            <a:r>
              <a:rPr lang="fr-FR" sz="2400" dirty="0"/>
              <a:t>Le marketing s’est d’abord implanté dans le secteur </a:t>
            </a:r>
            <a:r>
              <a:rPr lang="fr-FR" sz="2400" b="1" dirty="0">
                <a:solidFill>
                  <a:srgbClr val="FF0000"/>
                </a:solidFill>
              </a:rPr>
              <a:t>de la grande </a:t>
            </a:r>
            <a:r>
              <a:rPr lang="fr-FR" sz="2400" b="1" dirty="0" smtClean="0">
                <a:solidFill>
                  <a:srgbClr val="FF0000"/>
                </a:solidFill>
              </a:rPr>
              <a:t>consommation</a:t>
            </a:r>
            <a:r>
              <a:rPr lang="fr-FR" sz="2400" dirty="0" smtClean="0"/>
              <a:t>, dans </a:t>
            </a:r>
            <a:r>
              <a:rPr lang="fr-FR" sz="2400" dirty="0"/>
              <a:t>des firmes comme </a:t>
            </a:r>
            <a:r>
              <a:rPr lang="fr-FR" sz="2400" b="1" dirty="0" smtClean="0"/>
              <a:t>Coca-Cola</a:t>
            </a:r>
            <a:r>
              <a:rPr lang="fr-FR" sz="2400" dirty="0"/>
              <a:t>, </a:t>
            </a:r>
            <a:r>
              <a:rPr lang="fr-FR" sz="2400" b="1" dirty="0"/>
              <a:t>Danone</a:t>
            </a:r>
            <a:r>
              <a:rPr lang="fr-FR" sz="2400" dirty="0"/>
              <a:t>, </a:t>
            </a:r>
            <a:r>
              <a:rPr lang="fr-FR" sz="2400" b="1" dirty="0"/>
              <a:t>L’oréal</a:t>
            </a:r>
            <a:r>
              <a:rPr lang="fr-FR" sz="2400" dirty="0"/>
              <a:t>, avant </a:t>
            </a:r>
            <a:r>
              <a:rPr lang="fr-FR" sz="2400" dirty="0" smtClean="0"/>
              <a:t>de s’étendre </a:t>
            </a:r>
            <a:r>
              <a:rPr lang="fr-FR" sz="2400" dirty="0"/>
              <a:t>au secteur </a:t>
            </a:r>
            <a:r>
              <a:rPr lang="fr-FR" sz="2400" b="1" dirty="0">
                <a:solidFill>
                  <a:srgbClr val="FF0000"/>
                </a:solidFill>
              </a:rPr>
              <a:t>des biens durables </a:t>
            </a:r>
            <a:r>
              <a:rPr lang="fr-FR" sz="2400" dirty="0"/>
              <a:t>(</a:t>
            </a:r>
            <a:r>
              <a:rPr lang="fr-FR" sz="2400" b="1" dirty="0"/>
              <a:t>Renault</a:t>
            </a:r>
            <a:r>
              <a:rPr lang="fr-FR" sz="2400" dirty="0"/>
              <a:t>, </a:t>
            </a:r>
            <a:r>
              <a:rPr lang="fr-FR" sz="2400" b="1" dirty="0"/>
              <a:t>Peugeot</a:t>
            </a:r>
            <a:r>
              <a:rPr lang="fr-FR" sz="2400" dirty="0"/>
              <a:t>, </a:t>
            </a:r>
            <a:r>
              <a:rPr lang="fr-FR" sz="2400" b="1" dirty="0"/>
              <a:t>Thomson</a:t>
            </a:r>
            <a:r>
              <a:rPr lang="fr-FR" sz="2400" dirty="0"/>
              <a:t>…), puis à </a:t>
            </a:r>
            <a:r>
              <a:rPr lang="fr-FR" sz="2400" dirty="0" smtClean="0"/>
              <a:t>celui des </a:t>
            </a:r>
            <a:r>
              <a:rPr lang="fr-FR" sz="2400" b="1" dirty="0">
                <a:solidFill>
                  <a:srgbClr val="FF0000"/>
                </a:solidFill>
              </a:rPr>
              <a:t>biens industriels </a:t>
            </a:r>
            <a:r>
              <a:rPr lang="fr-FR" sz="2400" dirty="0"/>
              <a:t>(</a:t>
            </a:r>
            <a:r>
              <a:rPr lang="fr-FR" sz="2400" b="1" dirty="0"/>
              <a:t>IBM</a:t>
            </a:r>
            <a:r>
              <a:rPr lang="fr-FR" sz="2400" dirty="0" smtClean="0"/>
              <a:t>, </a:t>
            </a:r>
            <a:r>
              <a:rPr lang="fr-FR" sz="2400" b="1" dirty="0"/>
              <a:t>Rank</a:t>
            </a:r>
            <a:r>
              <a:rPr lang="fr-FR" sz="2400" dirty="0"/>
              <a:t> </a:t>
            </a:r>
            <a:r>
              <a:rPr lang="fr-FR" sz="2400" b="1" dirty="0"/>
              <a:t>Xerox</a:t>
            </a:r>
            <a:r>
              <a:rPr lang="fr-FR" sz="2400" dirty="0"/>
              <a:t>…) où la clientèle potentielle </a:t>
            </a:r>
            <a:r>
              <a:rPr lang="fr-FR" sz="2400" dirty="0" smtClean="0"/>
              <a:t>est réduite</a:t>
            </a:r>
            <a:r>
              <a:rPr lang="fr-FR" sz="2400" dirty="0"/>
              <a:t>, professionnelle et semble </a:t>
            </a:r>
            <a:r>
              <a:rPr lang="fr-FR" sz="2400" dirty="0" smtClean="0"/>
              <a:t>rationnelle. Les </a:t>
            </a:r>
            <a:r>
              <a:rPr lang="fr-FR" sz="2400" dirty="0"/>
              <a:t>entreprises de services n’y sont venues que plus </a:t>
            </a:r>
            <a:r>
              <a:rPr lang="fr-FR" sz="2400" dirty="0" smtClean="0"/>
              <a:t>tard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196223" y="4005064"/>
            <a:ext cx="86242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i="1" dirty="0">
                <a:solidFill>
                  <a:srgbClr val="FF0000"/>
                </a:solidFill>
              </a:rPr>
              <a:t>Marketing des secteurs à but non lucratif</a:t>
            </a:r>
          </a:p>
          <a:p>
            <a:pPr algn="just"/>
            <a:r>
              <a:rPr lang="fr-FR" sz="2400" dirty="0"/>
              <a:t>De plus en plus d’institutions (</a:t>
            </a:r>
            <a:r>
              <a:rPr lang="fr-FR" sz="2400" b="1" dirty="0"/>
              <a:t>écoles</a:t>
            </a:r>
            <a:r>
              <a:rPr lang="fr-FR" sz="2400" dirty="0"/>
              <a:t>, </a:t>
            </a:r>
            <a:r>
              <a:rPr lang="fr-FR" sz="2400" b="1" dirty="0"/>
              <a:t>groupes</a:t>
            </a:r>
            <a:r>
              <a:rPr lang="fr-FR" sz="2400" dirty="0"/>
              <a:t> </a:t>
            </a:r>
            <a:r>
              <a:rPr lang="fr-FR" sz="2400" b="1" dirty="0"/>
              <a:t>confessionnels</a:t>
            </a:r>
            <a:r>
              <a:rPr lang="fr-FR" sz="2400" dirty="0"/>
              <a:t>, </a:t>
            </a:r>
            <a:r>
              <a:rPr lang="fr-FR" sz="2400" b="1" dirty="0" smtClean="0"/>
              <a:t>associations</a:t>
            </a:r>
            <a:r>
              <a:rPr lang="fr-FR" sz="2400" dirty="0" smtClean="0"/>
              <a:t>, </a:t>
            </a:r>
            <a:r>
              <a:rPr lang="fr-FR" sz="2400" b="1" dirty="0" smtClean="0"/>
              <a:t>hôpitaux</a:t>
            </a:r>
            <a:r>
              <a:rPr lang="fr-FR" sz="2400" dirty="0"/>
              <a:t>, </a:t>
            </a:r>
            <a:r>
              <a:rPr lang="fr-FR" sz="2400" b="1" dirty="0"/>
              <a:t>musées</a:t>
            </a:r>
            <a:r>
              <a:rPr lang="fr-FR" sz="2400" dirty="0"/>
              <a:t>, </a:t>
            </a:r>
            <a:r>
              <a:rPr lang="fr-FR" sz="2400" b="1" dirty="0"/>
              <a:t>centres</a:t>
            </a:r>
            <a:r>
              <a:rPr lang="fr-FR" sz="2400" dirty="0"/>
              <a:t> </a:t>
            </a:r>
            <a:r>
              <a:rPr lang="fr-FR" sz="2400" b="1" dirty="0"/>
              <a:t>culturels</a:t>
            </a:r>
            <a:r>
              <a:rPr lang="fr-FR" sz="2400" dirty="0"/>
              <a:t>…) mais aussi des partis </a:t>
            </a:r>
            <a:r>
              <a:rPr lang="fr-FR" sz="2400" b="1" dirty="0"/>
              <a:t>politiques</a:t>
            </a:r>
            <a:r>
              <a:rPr lang="fr-FR" sz="2400" dirty="0"/>
              <a:t>, </a:t>
            </a:r>
            <a:r>
              <a:rPr lang="fr-FR" sz="2400" dirty="0" smtClean="0"/>
              <a:t>des </a:t>
            </a:r>
            <a:r>
              <a:rPr lang="fr-FR" sz="2400" b="1" dirty="0" smtClean="0"/>
              <a:t>syndicats</a:t>
            </a:r>
            <a:r>
              <a:rPr lang="fr-FR" sz="2400" dirty="0"/>
              <a:t>, utilisent des techniques marketing pour connaître les attitudes </a:t>
            </a:r>
            <a:r>
              <a:rPr lang="fr-FR" sz="2400" dirty="0" smtClean="0"/>
              <a:t>et perceptions </a:t>
            </a:r>
            <a:r>
              <a:rPr lang="fr-FR" sz="2400" dirty="0"/>
              <a:t>de leurs « clients » et mettre en place les meilleurs stratégies </a:t>
            </a:r>
            <a:r>
              <a:rPr lang="fr-FR" sz="2400" dirty="0" smtClean="0"/>
              <a:t>de réponse</a:t>
            </a:r>
            <a:r>
              <a:rPr lang="fr-FR" sz="2400" dirty="0"/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2776"/>
            <a:ext cx="4096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45469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-27384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i="1" dirty="0">
                <a:solidFill>
                  <a:srgbClr val="FF0000"/>
                </a:solidFill>
              </a:rPr>
              <a:t>Marketing dans le secteur international</a:t>
            </a:r>
          </a:p>
          <a:p>
            <a:pPr algn="just"/>
            <a:r>
              <a:rPr lang="fr-FR" sz="2400" dirty="0"/>
              <a:t>Les entreprises se sont mondialisées, pour réussir sur les différents marchés, </a:t>
            </a:r>
            <a:r>
              <a:rPr lang="fr-FR" sz="2400" dirty="0" smtClean="0"/>
              <a:t>les entreprises </a:t>
            </a:r>
            <a:r>
              <a:rPr lang="fr-FR" sz="2400" dirty="0"/>
              <a:t>doivent en connaître les spécificités et celles de leurs consommateurs </a:t>
            </a:r>
            <a:r>
              <a:rPr lang="fr-FR" sz="2400" dirty="0" smtClean="0"/>
              <a:t>et faire </a:t>
            </a:r>
            <a:r>
              <a:rPr lang="fr-FR" sz="2400" dirty="0"/>
              <a:t>le choix entre un marketing global (s’appuyant sur une </a:t>
            </a:r>
            <a:r>
              <a:rPr lang="fr-FR" sz="2400" dirty="0" smtClean="0"/>
              <a:t>homogénéité des habitudes </a:t>
            </a:r>
            <a:r>
              <a:rPr lang="fr-FR" sz="2400" dirty="0"/>
              <a:t>de consommation) et un marketing plus différencié (s’appuyant sur </a:t>
            </a:r>
            <a:r>
              <a:rPr lang="fr-FR" sz="2400" dirty="0" smtClean="0"/>
              <a:t>des particularismes </a:t>
            </a:r>
            <a:r>
              <a:rPr lang="fr-FR" sz="2400" dirty="0"/>
              <a:t>locaux).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97344"/>
            <a:ext cx="5003341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04" y="2996952"/>
            <a:ext cx="47625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25460"/>
            <a:ext cx="689746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L’élaboration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stratégie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marketing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34" y="764704"/>
            <a:ext cx="887228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L’élaboration de la stratégie marketing se fait à partir de trois </a:t>
            </a:r>
            <a:r>
              <a:rPr lang="fr-F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</a:p>
          <a:p>
            <a:endParaRPr lang="fr-F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segmentation du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marché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ciblage des segments du marché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positionnement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l’entreprise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2194"/>
            <a:ext cx="5715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55" y="3192607"/>
            <a:ext cx="5143049" cy="2844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60486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692696"/>
            <a:ext cx="314060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 marketing mix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0768"/>
            <a:ext cx="9145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Le mix marketing désigne la combinaison des </a:t>
            </a: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paramètres déterminants </a:t>
            </a:r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de </a:t>
            </a: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l’offre. Ces </a:t>
            </a:r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paramètres sont au nombre de quatre :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152839165"/>
              </p:ext>
            </p:extLst>
          </p:nvPr>
        </p:nvGraphicFramePr>
        <p:xfrm>
          <a:off x="1438117" y="22122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96044" y="4941168"/>
            <a:ext cx="8352928" cy="163121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Arial" panose="020B0604020202020204" pitchFamily="34" charset="0"/>
              </a:rPr>
              <a:t>Les deux premiers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(produit et prix) </a:t>
            </a:r>
            <a:r>
              <a:rPr lang="fr-FR" sz="2000" b="1" dirty="0">
                <a:latin typeface="Arial" panose="020B0604020202020204" pitchFamily="34" charset="0"/>
              </a:rPr>
              <a:t>ont vocation à répondre aux besoins de la </a:t>
            </a:r>
            <a:r>
              <a:rPr lang="fr-FR" sz="2000" b="1" dirty="0" smtClean="0">
                <a:latin typeface="Arial" panose="020B0604020202020204" pitchFamily="34" charset="0"/>
              </a:rPr>
              <a:t>demande. Plus </a:t>
            </a:r>
            <a:r>
              <a:rPr lang="fr-FR" sz="2000" b="1" dirty="0">
                <a:latin typeface="Arial" panose="020B0604020202020204" pitchFamily="34" charset="0"/>
              </a:rPr>
              <a:t>simplement, il s'agit de l'offre faite par l'entreprise à ses clients.</a:t>
            </a:r>
          </a:p>
          <a:p>
            <a:pPr algn="just"/>
            <a:r>
              <a:rPr lang="fr-FR" sz="2000" b="1" dirty="0">
                <a:latin typeface="Arial" panose="020B0604020202020204" pitchFamily="34" charset="0"/>
              </a:rPr>
              <a:t>Les deux autres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(distribution et communication) </a:t>
            </a:r>
            <a:r>
              <a:rPr lang="fr-FR" sz="2000" b="1" dirty="0">
                <a:latin typeface="Arial" panose="020B0604020202020204" pitchFamily="34" charset="0"/>
              </a:rPr>
              <a:t>ont pour objectifs d'accroître les ventes </a:t>
            </a:r>
            <a:r>
              <a:rPr lang="fr-FR" sz="2000" b="1" dirty="0" smtClean="0">
                <a:latin typeface="Arial" panose="020B0604020202020204" pitchFamily="34" charset="0"/>
              </a:rPr>
              <a:t>et de </a:t>
            </a:r>
            <a:r>
              <a:rPr lang="fr-FR" sz="2000" b="1" dirty="0">
                <a:latin typeface="Arial" panose="020B0604020202020204" pitchFamily="34" charset="0"/>
              </a:rPr>
              <a:t>faire connaître les produits ou services.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17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11285"/>
            <a:ext cx="439896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limites du marketing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548680"/>
            <a:ext cx="4341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critiques consuméristes</a:t>
            </a:r>
            <a:endParaRPr lang="fr-FR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229192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prstClr val="black"/>
                </a:solidFill>
              </a:rPr>
              <a:t>L</a:t>
            </a:r>
            <a:r>
              <a:rPr lang="fr-FR" sz="2400" b="1" dirty="0" smtClean="0">
                <a:solidFill>
                  <a:prstClr val="black"/>
                </a:solidFill>
              </a:rPr>
              <a:t>e produit</a:t>
            </a:r>
            <a:endParaRPr lang="fr-FR" sz="2400" b="1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L</a:t>
            </a:r>
            <a:r>
              <a:rPr lang="fr-FR" sz="2400" dirty="0" smtClean="0">
                <a:solidFill>
                  <a:prstClr val="black"/>
                </a:solidFill>
              </a:rPr>
              <a:t>’innovation </a:t>
            </a:r>
            <a:r>
              <a:rPr lang="fr-FR" sz="2400" dirty="0">
                <a:solidFill>
                  <a:prstClr val="black"/>
                </a:solidFill>
              </a:rPr>
              <a:t>n’est souvent qu’apparente,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L</a:t>
            </a:r>
            <a:r>
              <a:rPr lang="fr-FR" sz="2400" dirty="0" smtClean="0">
                <a:solidFill>
                  <a:prstClr val="black"/>
                </a:solidFill>
              </a:rPr>
              <a:t>a </a:t>
            </a:r>
            <a:r>
              <a:rPr lang="fr-FR" sz="2400" dirty="0">
                <a:solidFill>
                  <a:prstClr val="black"/>
                </a:solidFill>
              </a:rPr>
              <a:t>durée de vie est volontairement raccourcie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C</a:t>
            </a:r>
            <a:r>
              <a:rPr lang="fr-FR" sz="2400" dirty="0" smtClean="0">
                <a:solidFill>
                  <a:prstClr val="black"/>
                </a:solidFill>
              </a:rPr>
              <a:t>ertains </a:t>
            </a:r>
            <a:r>
              <a:rPr lang="fr-FR" sz="2400" dirty="0">
                <a:solidFill>
                  <a:prstClr val="black"/>
                </a:solidFill>
              </a:rPr>
              <a:t>produits sont dangereux ou polluants…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4433" y="5360912"/>
            <a:ext cx="346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Changement de Packaging</a:t>
            </a:r>
            <a:endParaRPr lang="fr-FR" sz="2400" dirty="0"/>
          </a:p>
        </p:txBody>
      </p:sp>
      <p:pic>
        <p:nvPicPr>
          <p:cNvPr id="9" name="Picture 4" descr="adéli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7744" y="3951981"/>
            <a:ext cx="1584325" cy="1370012"/>
          </a:xfrm>
          <a:prstGeom prst="rect">
            <a:avLst/>
          </a:prstGeom>
          <a:noFill/>
        </p:spPr>
      </p:pic>
      <p:pic>
        <p:nvPicPr>
          <p:cNvPr id="10" name="Picture 5" descr="C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96136" y="3810693"/>
            <a:ext cx="1511300" cy="1511300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87" y="3665980"/>
            <a:ext cx="5886000" cy="296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7" y="3489083"/>
            <a:ext cx="8369116" cy="3114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644495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prstClr val="black"/>
                </a:solidFill>
              </a:rPr>
              <a:t>L</a:t>
            </a:r>
            <a:r>
              <a:rPr lang="fr-FR" sz="2400" b="1" dirty="0" smtClean="0">
                <a:solidFill>
                  <a:prstClr val="black"/>
                </a:solidFill>
              </a:rPr>
              <a:t>e prix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joue </a:t>
            </a:r>
            <a:r>
              <a:rPr lang="fr-FR" sz="2400" dirty="0">
                <a:solidFill>
                  <a:prstClr val="black"/>
                </a:solidFill>
              </a:rPr>
              <a:t>souvent sur la naïveté du public en laissant croire qu’un prix élevé </a:t>
            </a:r>
            <a:r>
              <a:rPr lang="fr-FR" sz="2400" dirty="0" smtClean="0">
                <a:solidFill>
                  <a:prstClr val="black"/>
                </a:solidFill>
              </a:rPr>
              <a:t>va de </a:t>
            </a:r>
            <a:r>
              <a:rPr lang="fr-FR" sz="2400" dirty="0">
                <a:solidFill>
                  <a:prstClr val="black"/>
                </a:solidFill>
              </a:rPr>
              <a:t>pair avec la qualité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2128788"/>
            <a:ext cx="8501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prstClr val="black"/>
                </a:solidFill>
              </a:rPr>
              <a:t>La publicité</a:t>
            </a:r>
            <a:endParaRPr lang="fr-FR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Coûteuse</a:t>
            </a:r>
            <a:r>
              <a:rPr lang="fr-FR" sz="2400" dirty="0">
                <a:solidFill>
                  <a:prstClr val="black"/>
                </a:solidFill>
              </a:rPr>
              <a:t>, elle augmente les prix des produits</a:t>
            </a:r>
            <a:r>
              <a:rPr lang="fr-FR" sz="2400" dirty="0" smtClean="0">
                <a:solidFill>
                  <a:prstClr val="black"/>
                </a:solidFill>
              </a:rPr>
              <a:t>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Persuasion </a:t>
            </a:r>
            <a:r>
              <a:rPr lang="fr-FR" sz="2400" dirty="0">
                <a:solidFill>
                  <a:prstClr val="black"/>
                </a:solidFill>
              </a:rPr>
              <a:t>non apparente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Envahi </a:t>
            </a:r>
            <a:r>
              <a:rPr lang="fr-FR" sz="2400" dirty="0">
                <a:solidFill>
                  <a:prstClr val="black"/>
                </a:solidFill>
              </a:rPr>
              <a:t>la vie privée et exerce un pouvoir sur les personnes les plus </a:t>
            </a:r>
            <a:r>
              <a:rPr lang="fr-FR" sz="2400" dirty="0" smtClean="0">
                <a:solidFill>
                  <a:prstClr val="black"/>
                </a:solidFill>
              </a:rPr>
              <a:t>fragiles (enfants</a:t>
            </a:r>
            <a:r>
              <a:rPr lang="fr-FR" sz="2400" dirty="0">
                <a:solidFill>
                  <a:prstClr val="black"/>
                </a:solidFill>
              </a:rPr>
              <a:t>, personnes âgées…)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Idéologie </a:t>
            </a:r>
            <a:r>
              <a:rPr lang="fr-FR" sz="2400" dirty="0">
                <a:solidFill>
                  <a:prstClr val="black"/>
                </a:solidFill>
              </a:rPr>
              <a:t>du trompe l’</a:t>
            </a:r>
            <a:r>
              <a:rPr lang="fr-FR" sz="2400" dirty="0" err="1">
                <a:solidFill>
                  <a:prstClr val="black"/>
                </a:solidFill>
              </a:rPr>
              <a:t>oeil</a:t>
            </a:r>
            <a:r>
              <a:rPr lang="fr-FR" sz="2400" dirty="0">
                <a:solidFill>
                  <a:prstClr val="black"/>
                </a:solidFill>
              </a:rPr>
              <a:t> et du faux semblant…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6137357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8104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smtClean="0"/>
              <a:t>la distribution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le merchandising incite les clients à parcourir les espaces </a:t>
            </a:r>
            <a:r>
              <a:rPr lang="fr-FR" sz="2400" dirty="0" smtClean="0"/>
              <a:t>de vente </a:t>
            </a:r>
            <a:r>
              <a:rPr lang="fr-FR" sz="2400" dirty="0"/>
              <a:t>les plus étendus possibles</a:t>
            </a:r>
            <a:r>
              <a:rPr lang="fr-FR" sz="2400" dirty="0" smtClean="0"/>
              <a:t>…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44" y="2204864"/>
            <a:ext cx="648720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905" y="46657"/>
            <a:ext cx="5387407" cy="14895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latin typeface="Arial" charset="0"/>
              </a:rPr>
              <a:t>Plan d’urgence pour </a:t>
            </a:r>
            <a:br>
              <a:rPr lang="fr-FR" sz="3600" b="1" i="1" dirty="0" smtClean="0">
                <a:latin typeface="Arial" charset="0"/>
              </a:rPr>
            </a:br>
            <a:r>
              <a:rPr lang="fr-FR" sz="3600" b="1" i="1" dirty="0" smtClean="0">
                <a:latin typeface="Arial" charset="0"/>
              </a:rPr>
              <a:t>un produit qui vieillit</a:t>
            </a:r>
            <a:endParaRPr lang="fr-FR" sz="3600" b="1" i="1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36912"/>
            <a:ext cx="3819525" cy="3862536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fr-FR" sz="2400" b="1" dirty="0" smtClean="0"/>
              <a:t>	</a:t>
            </a:r>
            <a:r>
              <a:rPr lang="fr-FR" sz="2400" b="1" i="1" dirty="0" smtClean="0">
                <a:solidFill>
                  <a:srgbClr val="FF0000"/>
                </a:solidFill>
              </a:rPr>
              <a:t>Ce que font les marques pour contre-attaquer</a:t>
            </a:r>
          </a:p>
          <a:p>
            <a:pPr>
              <a:buFont typeface="Monotype Sorts" charset="2"/>
              <a:buNone/>
            </a:pPr>
            <a:endParaRPr lang="fr-FR" sz="2400" b="1" dirty="0" smtClean="0"/>
          </a:p>
          <a:p>
            <a:pPr>
              <a:buFont typeface="Wingdings" pitchFamily="2" charset="2"/>
              <a:buChar char="ü"/>
            </a:pPr>
            <a:r>
              <a:rPr lang="fr-FR" sz="2400" b="1" dirty="0" smtClean="0"/>
              <a:t>Alternative light</a:t>
            </a:r>
          </a:p>
          <a:p>
            <a:pPr>
              <a:buFont typeface="Wingdings" pitchFamily="2" charset="2"/>
              <a:buChar char="ü"/>
            </a:pPr>
            <a:endParaRPr lang="fr-FR" sz="2400" b="1" dirty="0" smtClean="0"/>
          </a:p>
          <a:p>
            <a:pPr>
              <a:buFont typeface="Wingdings" pitchFamily="2" charset="2"/>
              <a:buChar char="ü"/>
            </a:pPr>
            <a:r>
              <a:rPr lang="fr-FR" sz="2400" b="1" dirty="0" smtClean="0"/>
              <a:t>Offre de petites portions emballées individuelles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2630760"/>
            <a:ext cx="3819525" cy="4038600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fr-FR" sz="2400" b="1" i="1" dirty="0" smtClean="0">
                <a:solidFill>
                  <a:srgbClr val="FF0000"/>
                </a:solidFill>
              </a:rPr>
              <a:t>Ce qui pourrait </a:t>
            </a:r>
          </a:p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fr-FR" sz="2400" b="1" i="1" dirty="0" smtClean="0">
                <a:solidFill>
                  <a:srgbClr val="FF0000"/>
                </a:solidFill>
              </a:rPr>
              <a:t>être encore fait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fr-FR" sz="24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400" b="1" dirty="0" smtClean="0"/>
              <a:t>Souligner les bénéfices nutritionnels du camembert, du lait………</a:t>
            </a:r>
          </a:p>
          <a:p>
            <a:pPr marL="0" indent="0">
              <a:lnSpc>
                <a:spcPct val="90000"/>
              </a:lnSpc>
              <a:buNone/>
            </a:pPr>
            <a:endParaRPr lang="fr-FR" sz="24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400" b="1" dirty="0" smtClean="0"/>
              <a:t>Oser des recettes décalées (aromatisation aux herbes, au poivre), incorporation de probiotiques.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81000" y="1570112"/>
            <a:ext cx="8534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</a:t>
            </a:r>
            <a:r>
              <a:rPr lang="fr-FR" sz="2400" i="1" dirty="0"/>
              <a:t>Il satisfait mal les modes de consommation en </a:t>
            </a:r>
            <a:r>
              <a:rPr lang="fr-FR" sz="2400" b="1" i="1" dirty="0" smtClean="0"/>
              <a:t>vogue</a:t>
            </a:r>
            <a:endParaRPr lang="fr-FR" sz="2400" i="1" dirty="0"/>
          </a:p>
          <a:p>
            <a:pPr>
              <a:buFont typeface="Wingdings" pitchFamily="2" charset="2"/>
              <a:buChar char="ü"/>
            </a:pPr>
            <a:r>
              <a:rPr lang="fr-FR" sz="2400" i="1" dirty="0"/>
              <a:t> Il passe pour </a:t>
            </a:r>
            <a:r>
              <a:rPr lang="fr-FR" sz="2400" i="1" dirty="0" smtClean="0"/>
              <a:t>hypercalorique, allergène………</a:t>
            </a:r>
          </a:p>
        </p:txBody>
      </p:sp>
      <p:pic>
        <p:nvPicPr>
          <p:cNvPr id="43016" name="Picture 8" descr="Camenbert b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3986" y="3554285"/>
            <a:ext cx="123348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564"/>
            <a:ext cx="4530255" cy="302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72" y="2167977"/>
            <a:ext cx="4176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3805817"/>
            <a:ext cx="3096000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4" y="1630918"/>
            <a:ext cx="8629180" cy="522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r="76374" b="12973"/>
          <a:stretch/>
        </p:blipFill>
        <p:spPr>
          <a:xfrm>
            <a:off x="893226" y="1536214"/>
            <a:ext cx="2160308" cy="5112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nimBg="1"/>
      <p:bldP spid="43012" grpId="0" uiExpand="1" build="p" animBg="1"/>
      <p:bldP spid="430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3728" y="87015"/>
            <a:ext cx="604867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La défense des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consommateurs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643050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le droit positif</a:t>
            </a:r>
          </a:p>
          <a:p>
            <a:pPr algn="just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lois et règlements visent à défendre les consommateurs (conformité, sécurité, traçabilité… des produits).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664" y="2984841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mouvement consumériste</a:t>
            </a:r>
          </a:p>
          <a:p>
            <a:pPr algn="just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souci de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comparer, 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négocier et de rechercher la meilleure affaire se développe auprès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consommateurs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094" y="441896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service consommateur dans les entreprises</a:t>
            </a: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Examen des réclamations, contrats avec les distributeurs, hot line 24h sur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24…Certaines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entreprises prennent conscience de la nécessité d’adopter une éthique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l’égard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du consommateur : un produit de mauvaise qualité ne se vend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 durablement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il nuit à l’image de marque de son producteur et de son distributeur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invalide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fidélisation de la clientèle.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158" y="751698"/>
            <a:ext cx="8518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La protection des consommateurs s’exerce de différentes manières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7158" y="2428868"/>
            <a:ext cx="8458200" cy="12954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i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Introduction au marketing : émergence, définition et démarche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014" y="332656"/>
            <a:ext cx="399821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Origines du marketing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424217"/>
            <a:ext cx="8249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terme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« marketing »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est apparu aux Etats-Unis dans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années 50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 Si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aujourd’hui 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marketing semble indispensable au succès de toute entreprise, il n’en a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 toujours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été de même.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7786"/>
          <a:stretch>
            <a:fillRect/>
          </a:stretch>
        </p:blipFill>
        <p:spPr bwMode="auto">
          <a:xfrm>
            <a:off x="323528" y="3573016"/>
            <a:ext cx="850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456" y="5805264"/>
            <a:ext cx="8897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cette phase, c’est l’offre qui est dominante (économie classique du 19e siècle)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908720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entreprises commercialisaient des produits satisfaisant les 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besoins essentiels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la société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91683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limites de la fabrication dictaient la conception et la gamme de produits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508" y="2958043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subalterne était accordée à </a:t>
            </a: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commerciale »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886" y="3933056"/>
            <a:ext cx="9041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ccomplie 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responsable de production ou </a:t>
            </a: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responsable 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886" y="4869160"/>
            <a:ext cx="9113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 du chef des ventes consistait à vendre tous les produits fabriqués.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0364" y="116632"/>
            <a:ext cx="374012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Phase de production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8187" y="241484"/>
            <a:ext cx="280397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Phase de vente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Au cours de cette période, les </a:t>
            </a:r>
            <a:r>
              <a:rPr lang="fr-F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revenus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ont </a:t>
            </a:r>
            <a:r>
              <a:rPr lang="fr-F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augmenté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, les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individus 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commencent à souhaiter une</a:t>
            </a:r>
            <a:r>
              <a:rPr lang="fr-F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gamme plus étendue </a:t>
            </a:r>
            <a:r>
              <a:rPr lang="fr-F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produits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fr-F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concurrence s’est accrue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. Les </a:t>
            </a:r>
            <a:r>
              <a:rPr lang="fr-F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excédents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et la </a:t>
            </a:r>
            <a:r>
              <a:rPr lang="fr-F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surproduction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devinrent des 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facteurs économiques importants. Les entreprises prirent conscience </a:t>
            </a:r>
            <a:r>
              <a:rPr lang="fr-F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 </a:t>
            </a:r>
            <a:r>
              <a:rPr lang="fr-F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suffit </a:t>
            </a:r>
            <a:r>
              <a:rPr lang="fr-F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produire pour vendre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. La demande exprimée par les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agents économiques 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joue alors un rôle essentiel.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69476"/>
            <a:ext cx="358143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Phase de marketing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208" y="836712"/>
            <a:ext cx="8858280" cy="574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Cette phase est caractérisée par le passage des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agressives de vente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volonté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satisfaire les besoins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des consommateurs. Le client occupe le centre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réflexion économique de l’entreprise.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techniques de distribution s’affinent (Grandes surfaces en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libre-service intégral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commerce de détail se transforme,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création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départements marketing dans les entreprises, dirigés par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 spécialistes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qui analysent les besoins et les attentes du marché pour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départements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recherche et développement, de conception et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production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764704"/>
            <a:ext cx="415851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définition du marketing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142" y="1988840"/>
            <a:ext cx="8679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marketing est un ensemble d’actions qui, dans une économie de marché, ont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pour objectif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prévoir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ou de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constater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et le cas échéant de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stimuler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susciter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renouveler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désirs des consommateurs pour une catégorie de produits et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réaliser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l’adaptation continue de l’appareil productif et de l’appareil commercial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d’une entreprise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aux désirs ainsi déterminés.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97468"/>
            <a:ext cx="564128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concepts clés du marketing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88995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FF0000"/>
                </a:solidFill>
              </a:rPr>
              <a:t>Besoin</a:t>
            </a:r>
            <a:r>
              <a:rPr lang="fr-FR" sz="2600" b="1" dirty="0"/>
              <a:t> : </a:t>
            </a:r>
            <a:r>
              <a:rPr lang="fr-FR" sz="2600" dirty="0"/>
              <a:t>suit un sentiment de manque (manger, se vêtir, s’abriter</a:t>
            </a:r>
            <a:r>
              <a:rPr lang="fr-FR" sz="2600" dirty="0" smtClean="0"/>
              <a:t>…) Le </a:t>
            </a:r>
            <a:r>
              <a:rPr lang="fr-FR" sz="2600" dirty="0"/>
              <a:t>besoin n’est pas créé par la société ou le marketing, il </a:t>
            </a:r>
            <a:r>
              <a:rPr lang="fr-FR" sz="2600" dirty="0" smtClean="0"/>
              <a:t>est inhérent </a:t>
            </a:r>
            <a:r>
              <a:rPr lang="fr-FR" sz="2600" dirty="0"/>
              <a:t>à la nature humaine.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-21122" y="2077691"/>
            <a:ext cx="90576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FF0000"/>
                </a:solidFill>
              </a:rPr>
              <a:t>Désir</a:t>
            </a:r>
            <a:r>
              <a:rPr lang="fr-FR" sz="2600" b="1" dirty="0"/>
              <a:t> : </a:t>
            </a:r>
            <a:r>
              <a:rPr lang="fr-FR" sz="2600" dirty="0"/>
              <a:t>moyen privilégié de satisfaire un </a:t>
            </a:r>
            <a:r>
              <a:rPr lang="fr-FR" sz="2600" dirty="0" smtClean="0"/>
              <a:t>besoin. Les </a:t>
            </a:r>
            <a:r>
              <a:rPr lang="fr-FR" sz="2600" dirty="0"/>
              <a:t>besoins sont en nombre limité, les désirs </a:t>
            </a:r>
            <a:r>
              <a:rPr lang="fr-FR" sz="2600" dirty="0" smtClean="0"/>
              <a:t>culturellement différenciés </a:t>
            </a:r>
            <a:r>
              <a:rPr lang="fr-FR" sz="2600" dirty="0"/>
              <a:t>sont infinis.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-22282" y="3462686"/>
            <a:ext cx="88794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FF0000"/>
                </a:solidFill>
              </a:rPr>
              <a:t>Demande</a:t>
            </a:r>
            <a:r>
              <a:rPr lang="fr-FR" sz="2600" b="1" dirty="0"/>
              <a:t> : </a:t>
            </a:r>
            <a:r>
              <a:rPr lang="fr-FR" sz="2600" dirty="0"/>
              <a:t>correspond au désir d’acheter certains produits soutenu par </a:t>
            </a:r>
            <a:r>
              <a:rPr lang="fr-FR" sz="2600" dirty="0" smtClean="0"/>
              <a:t>un</a:t>
            </a:r>
            <a:r>
              <a:rPr lang="fr-FR" sz="2600" dirty="0"/>
              <a:t> vouloir et un pouvoir d’achat.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491117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FF0000"/>
                </a:solidFill>
              </a:rPr>
              <a:t>Produit </a:t>
            </a:r>
            <a:r>
              <a:rPr lang="fr-FR" sz="2600" b="1" dirty="0"/>
              <a:t>: </a:t>
            </a:r>
            <a:r>
              <a:rPr lang="fr-FR" sz="2600" dirty="0"/>
              <a:t>toute entité susceptible de satisfaire </a:t>
            </a:r>
            <a:r>
              <a:rPr lang="fr-FR" sz="2600" dirty="0" smtClean="0"/>
              <a:t>un besoin </a:t>
            </a:r>
            <a:r>
              <a:rPr lang="fr-FR" sz="2600" dirty="0"/>
              <a:t>ou un désir </a:t>
            </a:r>
            <a:r>
              <a:rPr lang="fr-FR" sz="2600" dirty="0" smtClean="0"/>
              <a:t>: objet</a:t>
            </a:r>
            <a:r>
              <a:rPr lang="fr-FR" sz="2600" dirty="0"/>
              <a:t>, service, idée.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96" y="5445224"/>
            <a:ext cx="9036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FF0000"/>
                </a:solidFill>
              </a:rPr>
              <a:t>Echange</a:t>
            </a:r>
            <a:r>
              <a:rPr lang="fr-FR" sz="2600" b="1" dirty="0"/>
              <a:t> : </a:t>
            </a:r>
            <a:r>
              <a:rPr lang="fr-FR" sz="2600" dirty="0"/>
              <a:t>acte qui consiste à obtenir quelque chose de quelqu’un en contrepartie d’autre chose. Si l’accord intervient entre différentes parties qui échangent, il y a </a:t>
            </a:r>
            <a:r>
              <a:rPr lang="fr-FR" sz="2600" b="1" dirty="0"/>
              <a:t>transaction.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FF0000"/>
                </a:solidFill>
              </a:rPr>
              <a:t>Marché : </a:t>
            </a:r>
            <a:r>
              <a:rPr lang="fr-FR" sz="2400" dirty="0"/>
              <a:t>constitué par l’ensemble des clients capables et désireux </a:t>
            </a:r>
            <a:r>
              <a:rPr lang="fr-FR" sz="2400" dirty="0" smtClean="0"/>
              <a:t>de procéder </a:t>
            </a:r>
            <a:r>
              <a:rPr lang="fr-FR" sz="2400" dirty="0"/>
              <a:t>à un échange, leur permettant de satisfaire un </a:t>
            </a:r>
            <a:r>
              <a:rPr lang="fr-FR" sz="2400" dirty="0" smtClean="0"/>
              <a:t>besoin ou </a:t>
            </a:r>
            <a:r>
              <a:rPr lang="fr-FR" sz="2400" dirty="0"/>
              <a:t>un désir. La taille du marché dépend du nombre </a:t>
            </a:r>
            <a:r>
              <a:rPr lang="fr-FR" sz="2400" dirty="0" smtClean="0"/>
              <a:t>de personnes </a:t>
            </a:r>
            <a:r>
              <a:rPr lang="fr-FR" sz="2400" dirty="0"/>
              <a:t>qui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éprouvent </a:t>
            </a:r>
            <a:r>
              <a:rPr lang="fr-FR" sz="2400" dirty="0"/>
              <a:t>un désir à l’égard d’un produit,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ont </a:t>
            </a:r>
            <a:r>
              <a:rPr lang="fr-FR" sz="2400" dirty="0"/>
              <a:t>les ressources suffisantes pour l’acquérir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ont </a:t>
            </a:r>
            <a:r>
              <a:rPr lang="fr-FR" sz="2400" dirty="0"/>
              <a:t>la volonté d’échanger ces ressources contre le produit.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6468</TotalTime>
  <Words>1149</Words>
  <Application>Microsoft Office PowerPoint</Application>
  <PresentationFormat>Affichage à l'écran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Monotype Sorts</vt:lpstr>
      <vt:lpstr>Times New Roman</vt:lpstr>
      <vt:lpstr>Wingdings</vt:lpstr>
      <vt:lpstr>Thème Office</vt:lpstr>
      <vt:lpstr> MARKETING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 d’urgence pour  un produit qui vieillit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MARKETING</dc:title>
  <dc:creator>DELL</dc:creator>
  <cp:lastModifiedBy>CSA</cp:lastModifiedBy>
  <cp:revision>61</cp:revision>
  <dcterms:created xsi:type="dcterms:W3CDTF">2017-11-26T09:38:55Z</dcterms:created>
  <dcterms:modified xsi:type="dcterms:W3CDTF">2021-02-11T21:31:32Z</dcterms:modified>
</cp:coreProperties>
</file>