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E249-15CD-47DD-BD1F-9751A1AC25F5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9A5D-74A0-4C0B-88E2-7FD9E3EB69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Cours de TAV ou Transgénèse Animale et Végétale </a:t>
            </a: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Professeur </a:t>
            </a:r>
            <a:r>
              <a:rPr lang="fr-FR" sz="2400" dirty="0" err="1" smtClean="0"/>
              <a:t>Atmani</a:t>
            </a:r>
            <a:r>
              <a:rPr lang="fr-FR" sz="2400" dirty="0" smtClean="0"/>
              <a:t> Dina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5400" y="3962400"/>
            <a:ext cx="5523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Master I </a:t>
            </a:r>
          </a:p>
          <a:p>
            <a:r>
              <a:rPr lang="fr-FR" b="1" dirty="0" smtClean="0"/>
              <a:t>Spécialité Génétique Fondamentale et Appliquée</a:t>
            </a:r>
            <a:endParaRPr lang="en-US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2" descr="Résultat de recherche d'images pour &quot;transgénèse ppt&quot;"/>
          <p:cNvPicPr>
            <a:picLocks noChangeAspect="1" noChangeArrowheads="1"/>
          </p:cNvPicPr>
          <p:nvPr/>
        </p:nvPicPr>
        <p:blipFill>
          <a:blip r:embed="rId3"/>
          <a:srcRect r="5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3- MICROINJECTION METHOD&#10; 1) transfer of a desired gene construct (of a single&#10;gene or a combination of genes that are&#10;re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Animal Transgénique par </a:t>
            </a:r>
            <a:r>
              <a:rPr lang="fr-FR" dirty="0" err="1" smtClean="0"/>
              <a:t>microinjection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Definitions&#10;Transgenesis&#10;• The stable, one or more integration of foreign genes /foreign DNA into a host’s&#10;chromosomes. OR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839200" cy="4953000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2" descr="Résultat de recherche d'images pour &quot;vectors in animal transgenesis images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8686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 dirty="0">
                <a:latin typeface="Calibri" pitchFamily="34" charset="0"/>
              </a:rPr>
              <a:t>On réimplante ensuite cet embryon dans une femelle pseudo-gestante (= femelle qui a été accouplée avec un mâle vasectomisé =&gt; cette femelle a déclenché </a:t>
            </a:r>
            <a:r>
              <a:rPr lang="fr-FR" sz="2800" dirty="0" err="1">
                <a:latin typeface="Calibri" pitchFamily="34" charset="0"/>
              </a:rPr>
              <a:t>hormonalement</a:t>
            </a:r>
            <a:r>
              <a:rPr lang="fr-FR" sz="2800" dirty="0">
                <a:latin typeface="Calibri" pitchFamily="34" charset="0"/>
              </a:rPr>
              <a:t> un programme de gestation sans bébé) </a:t>
            </a:r>
            <a:endParaRPr lang="fr-FR" sz="28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2800" dirty="0" smtClean="0">
                <a:latin typeface="Calibri" pitchFamily="34" charset="0"/>
              </a:rPr>
              <a:t>On </a:t>
            </a:r>
            <a:r>
              <a:rPr lang="fr-FR" sz="2800" dirty="0">
                <a:latin typeface="Calibri" pitchFamily="34" charset="0"/>
              </a:rPr>
              <a:t>obtient des bébés </a:t>
            </a:r>
            <a:r>
              <a:rPr lang="fr-FR" sz="2800" dirty="0" err="1">
                <a:latin typeface="Calibri" pitchFamily="34" charset="0"/>
              </a:rPr>
              <a:t>qu</a:t>
            </a:r>
            <a:r>
              <a:rPr lang="fr-FR" sz="2800" dirty="0">
                <a:latin typeface="Calibri" pitchFamily="34" charset="0"/>
              </a:rPr>
              <a:t>ʼon laisse grandir </a:t>
            </a:r>
            <a:endParaRPr lang="fr-FR" sz="2800" dirty="0" smtClean="0">
              <a:latin typeface="Calibri" pitchFamily="34" charset="0"/>
            </a:endParaRPr>
          </a:p>
          <a:p>
            <a:pPr algn="just"/>
            <a:r>
              <a:rPr lang="fr-FR" sz="2800" dirty="0" smtClean="0">
                <a:latin typeface="Calibri" pitchFamily="34" charset="0"/>
              </a:rPr>
              <a:t>- </a:t>
            </a:r>
            <a:r>
              <a:rPr lang="fr-FR" sz="2800" dirty="0">
                <a:latin typeface="Calibri" pitchFamily="34" charset="0"/>
              </a:rPr>
              <a:t>Une fois </a:t>
            </a:r>
            <a:r>
              <a:rPr lang="fr-FR" sz="2800" dirty="0" err="1">
                <a:latin typeface="Calibri" pitchFamily="34" charset="0"/>
              </a:rPr>
              <a:t>quʼils</a:t>
            </a:r>
            <a:r>
              <a:rPr lang="fr-FR" sz="2800" dirty="0">
                <a:latin typeface="Calibri" pitchFamily="34" charset="0"/>
              </a:rPr>
              <a:t> sont assez grands, on coupe un petit bout de leur queue </a:t>
            </a:r>
            <a:endParaRPr lang="fr-FR" sz="28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2800" dirty="0" smtClean="0">
                <a:latin typeface="Calibri" pitchFamily="34" charset="0"/>
              </a:rPr>
              <a:t>On </a:t>
            </a:r>
            <a:r>
              <a:rPr lang="fr-FR" sz="2800" dirty="0">
                <a:latin typeface="Calibri" pitchFamily="34" charset="0"/>
              </a:rPr>
              <a:t>extrait de </a:t>
            </a:r>
            <a:r>
              <a:rPr lang="fr-FR" sz="2800" dirty="0" err="1">
                <a:latin typeface="Calibri" pitchFamily="34" charset="0"/>
              </a:rPr>
              <a:t>lʼADN</a:t>
            </a:r>
            <a:r>
              <a:rPr lang="fr-FR" sz="2800" dirty="0">
                <a:latin typeface="Calibri" pitchFamily="34" charset="0"/>
              </a:rPr>
              <a:t> à partir de ce petit bout de </a:t>
            </a:r>
            <a:r>
              <a:rPr lang="fr-FR" sz="2800" dirty="0" smtClean="0">
                <a:latin typeface="Calibri" pitchFamily="34" charset="0"/>
              </a:rPr>
              <a:t>queue</a:t>
            </a:r>
          </a:p>
          <a:p>
            <a:pPr algn="just"/>
            <a:r>
              <a:rPr lang="fr-FR" sz="2800" dirty="0" smtClean="0">
                <a:latin typeface="Calibri" pitchFamily="34" charset="0"/>
              </a:rPr>
              <a:t>-On </a:t>
            </a:r>
            <a:r>
              <a:rPr lang="fr-FR" sz="2800" dirty="0">
                <a:latin typeface="Calibri" pitchFamily="34" charset="0"/>
              </a:rPr>
              <a:t>réalise ensuite une PCR avec cet ADN génomique pour mettre </a:t>
            </a:r>
            <a:r>
              <a:rPr lang="fr-FR" sz="2800" dirty="0" smtClean="0">
                <a:latin typeface="Calibri" pitchFamily="34" charset="0"/>
              </a:rPr>
              <a:t>en évidence </a:t>
            </a:r>
            <a:r>
              <a:rPr lang="fr-FR" sz="2800" dirty="0">
                <a:latin typeface="Calibri" pitchFamily="34" charset="0"/>
              </a:rPr>
              <a:t>la séquence dʼintérêt </a:t>
            </a:r>
            <a:endParaRPr lang="fr-FR" sz="2800" dirty="0" smtClean="0">
              <a:latin typeface="Calibri" pitchFamily="34" charset="0"/>
            </a:endParaRPr>
          </a:p>
          <a:p>
            <a:pPr algn="just"/>
            <a:r>
              <a:rPr lang="fr-FR" sz="2800" dirty="0" smtClean="0">
                <a:latin typeface="Calibri" pitchFamily="34" charset="0"/>
              </a:rPr>
              <a:t>- </a:t>
            </a:r>
            <a:r>
              <a:rPr lang="fr-FR" sz="2800" dirty="0">
                <a:latin typeface="Calibri" pitchFamily="34" charset="0"/>
              </a:rPr>
              <a:t>Il y a donc deux cas de figure: • Soit la PCR est négative =&gt; </a:t>
            </a:r>
            <a:r>
              <a:rPr lang="fr-FR" sz="2800" dirty="0" err="1">
                <a:latin typeface="Calibri" pitchFamily="34" charset="0"/>
              </a:rPr>
              <a:t>lʼADN</a:t>
            </a:r>
            <a:r>
              <a:rPr lang="fr-FR" sz="2800" dirty="0">
                <a:latin typeface="Calibri" pitchFamily="34" charset="0"/>
              </a:rPr>
              <a:t> du plasmide ne </a:t>
            </a:r>
            <a:r>
              <a:rPr lang="fr-FR" sz="2800" dirty="0" err="1">
                <a:latin typeface="Calibri" pitchFamily="34" charset="0"/>
              </a:rPr>
              <a:t>sʼest</a:t>
            </a:r>
            <a:r>
              <a:rPr lang="fr-FR" sz="2800" dirty="0">
                <a:latin typeface="Calibri" pitchFamily="34" charset="0"/>
              </a:rPr>
              <a:t> jamais intégré dans </a:t>
            </a:r>
            <a:r>
              <a:rPr lang="fr-FR" sz="2800" dirty="0" err="1">
                <a:latin typeface="Calibri" pitchFamily="34" charset="0"/>
              </a:rPr>
              <a:t>lʼADN</a:t>
            </a:r>
            <a:r>
              <a:rPr lang="fr-FR" sz="2800" dirty="0">
                <a:latin typeface="Calibri" pitchFamily="34" charset="0"/>
              </a:rPr>
              <a:t> génomique = 90% des cas • Soit la PCR est positive =&gt; Il y a eu intégration de </a:t>
            </a:r>
            <a:r>
              <a:rPr lang="fr-FR" sz="2800" dirty="0" err="1">
                <a:latin typeface="Calibri" pitchFamily="34" charset="0"/>
              </a:rPr>
              <a:t>lʼADN</a:t>
            </a:r>
            <a:r>
              <a:rPr lang="fr-FR" sz="2800" dirty="0">
                <a:latin typeface="Calibri" pitchFamily="34" charset="0"/>
              </a:rPr>
              <a:t> cloné dans le génome et création </a:t>
            </a:r>
            <a:r>
              <a:rPr lang="fr-FR" sz="2800" dirty="0" err="1">
                <a:latin typeface="Calibri" pitchFamily="34" charset="0"/>
              </a:rPr>
              <a:t>dʼune</a:t>
            </a:r>
            <a:r>
              <a:rPr lang="fr-FR" sz="2800" dirty="0">
                <a:latin typeface="Calibri" pitchFamily="34" charset="0"/>
              </a:rPr>
              <a:t> nouvelle lignée transgénique = 10% des cas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286000"/>
          </a:xfrm>
        </p:spPr>
        <p:txBody>
          <a:bodyPr/>
          <a:lstStyle/>
          <a:p>
            <a:r>
              <a:rPr lang="fr-FR" dirty="0" smtClean="0"/>
              <a:t>Comment prouver la présence d’un </a:t>
            </a:r>
            <a:r>
              <a:rPr lang="fr-FR" dirty="0" err="1" smtClean="0"/>
              <a:t>transgène</a:t>
            </a:r>
            <a:endParaRPr lang="en-US" dirty="0" smtClean="0"/>
          </a:p>
        </p:txBody>
      </p:sp>
      <p:pic>
        <p:nvPicPr>
          <p:cNvPr id="15364" name="Picture 2" descr="Résultat de recherche d'images pour &quot;vectors in animal transgenesis imag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Dima Kilani\Documents\prouver la présence d'un transgè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173</Words>
  <Application>Microsoft Office PowerPoint</Application>
  <PresentationFormat>On-screen Show (4:3)</PresentationFormat>
  <Paragraphs>14</Paragraphs>
  <Slides>10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Cours de TAV ou Transgénèse Animale et Végétale </vt:lpstr>
      <vt:lpstr>Slide 2</vt:lpstr>
      <vt:lpstr>Slide 3</vt:lpstr>
      <vt:lpstr>Animal Transgénique par microinjection </vt:lpstr>
      <vt:lpstr>Slide 5</vt:lpstr>
      <vt:lpstr>Slide 6</vt:lpstr>
      <vt:lpstr>Slide 7</vt:lpstr>
      <vt:lpstr>Comment prouver la présence d’un transgène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TAV ou Transgénèse Animale et Végétale </dc:title>
  <dc:creator>Dima Kilani</dc:creator>
  <cp:lastModifiedBy>Dima Kilani</cp:lastModifiedBy>
  <cp:revision>2</cp:revision>
  <dcterms:created xsi:type="dcterms:W3CDTF">2021-02-15T16:51:00Z</dcterms:created>
  <dcterms:modified xsi:type="dcterms:W3CDTF">2021-02-15T17:44:25Z</dcterms:modified>
</cp:coreProperties>
</file>