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146"/>
  </p:notesMasterIdLst>
  <p:sldIdLst>
    <p:sldId id="421" r:id="rId7"/>
    <p:sldId id="354" r:id="rId8"/>
    <p:sldId id="358" r:id="rId9"/>
    <p:sldId id="359" r:id="rId10"/>
    <p:sldId id="262" r:id="rId11"/>
    <p:sldId id="263" r:id="rId12"/>
    <p:sldId id="264" r:id="rId13"/>
    <p:sldId id="265" r:id="rId14"/>
    <p:sldId id="290" r:id="rId15"/>
    <p:sldId id="266" r:id="rId16"/>
    <p:sldId id="267" r:id="rId17"/>
    <p:sldId id="292" r:id="rId18"/>
    <p:sldId id="291" r:id="rId19"/>
    <p:sldId id="293" r:id="rId20"/>
    <p:sldId id="294" r:id="rId21"/>
    <p:sldId id="356" r:id="rId22"/>
    <p:sldId id="259" r:id="rId23"/>
    <p:sldId id="260" r:id="rId24"/>
    <p:sldId id="357" r:id="rId25"/>
    <p:sldId id="268" r:id="rId26"/>
    <p:sldId id="269" r:id="rId27"/>
    <p:sldId id="270" r:id="rId28"/>
    <p:sldId id="271" r:id="rId29"/>
    <p:sldId id="272" r:id="rId30"/>
    <p:sldId id="273" r:id="rId31"/>
    <p:sldId id="274" r:id="rId32"/>
    <p:sldId id="275" r:id="rId33"/>
    <p:sldId id="295" r:id="rId34"/>
    <p:sldId id="277" r:id="rId35"/>
    <p:sldId id="278" r:id="rId36"/>
    <p:sldId id="279" r:id="rId37"/>
    <p:sldId id="280" r:id="rId38"/>
    <p:sldId id="281" r:id="rId39"/>
    <p:sldId id="296" r:id="rId40"/>
    <p:sldId id="282" r:id="rId41"/>
    <p:sldId id="283" r:id="rId42"/>
    <p:sldId id="284" r:id="rId43"/>
    <p:sldId id="285" r:id="rId44"/>
    <p:sldId id="297" r:id="rId45"/>
    <p:sldId id="286" r:id="rId46"/>
    <p:sldId id="287" r:id="rId47"/>
    <p:sldId id="288" r:id="rId48"/>
    <p:sldId id="298" r:id="rId49"/>
    <p:sldId id="299" r:id="rId50"/>
    <p:sldId id="300" r:id="rId51"/>
    <p:sldId id="301" r:id="rId52"/>
    <p:sldId id="289" r:id="rId53"/>
    <p:sldId id="302" r:id="rId54"/>
    <p:sldId id="315" r:id="rId55"/>
    <p:sldId id="311" r:id="rId56"/>
    <p:sldId id="376" r:id="rId57"/>
    <p:sldId id="303" r:id="rId58"/>
    <p:sldId id="328" r:id="rId59"/>
    <p:sldId id="304" r:id="rId60"/>
    <p:sldId id="313" r:id="rId61"/>
    <p:sldId id="306" r:id="rId62"/>
    <p:sldId id="319" r:id="rId63"/>
    <p:sldId id="320" r:id="rId64"/>
    <p:sldId id="307" r:id="rId65"/>
    <p:sldId id="308" r:id="rId66"/>
    <p:sldId id="309" r:id="rId67"/>
    <p:sldId id="329" r:id="rId68"/>
    <p:sldId id="314" r:id="rId69"/>
    <p:sldId id="360" r:id="rId70"/>
    <p:sldId id="316" r:id="rId71"/>
    <p:sldId id="362" r:id="rId72"/>
    <p:sldId id="317" r:id="rId73"/>
    <p:sldId id="318" r:id="rId74"/>
    <p:sldId id="363" r:id="rId75"/>
    <p:sldId id="321" r:id="rId76"/>
    <p:sldId id="378" r:id="rId77"/>
    <p:sldId id="379" r:id="rId78"/>
    <p:sldId id="380" r:id="rId79"/>
    <p:sldId id="381" r:id="rId80"/>
    <p:sldId id="382" r:id="rId81"/>
    <p:sldId id="322" r:id="rId82"/>
    <p:sldId id="323" r:id="rId83"/>
    <p:sldId id="330" r:id="rId84"/>
    <p:sldId id="374" r:id="rId85"/>
    <p:sldId id="324" r:id="rId86"/>
    <p:sldId id="325" r:id="rId87"/>
    <p:sldId id="326" r:id="rId88"/>
    <p:sldId id="327" r:id="rId89"/>
    <p:sldId id="331" r:id="rId90"/>
    <p:sldId id="333" r:id="rId91"/>
    <p:sldId id="364" r:id="rId92"/>
    <p:sldId id="365" r:id="rId93"/>
    <p:sldId id="341" r:id="rId94"/>
    <p:sldId id="366" r:id="rId95"/>
    <p:sldId id="342" r:id="rId96"/>
    <p:sldId id="411" r:id="rId97"/>
    <p:sldId id="367" r:id="rId98"/>
    <p:sldId id="375" r:id="rId99"/>
    <p:sldId id="344" r:id="rId100"/>
    <p:sldId id="368" r:id="rId101"/>
    <p:sldId id="343" r:id="rId102"/>
    <p:sldId id="345" r:id="rId103"/>
    <p:sldId id="369" r:id="rId104"/>
    <p:sldId id="346" r:id="rId105"/>
    <p:sldId id="370" r:id="rId106"/>
    <p:sldId id="347" r:id="rId107"/>
    <p:sldId id="349" r:id="rId108"/>
    <p:sldId id="372" r:id="rId109"/>
    <p:sldId id="371" r:id="rId110"/>
    <p:sldId id="348" r:id="rId111"/>
    <p:sldId id="373" r:id="rId112"/>
    <p:sldId id="350" r:id="rId113"/>
    <p:sldId id="419" r:id="rId114"/>
    <p:sldId id="383" r:id="rId115"/>
    <p:sldId id="416" r:id="rId116"/>
    <p:sldId id="384" r:id="rId117"/>
    <p:sldId id="406" r:id="rId118"/>
    <p:sldId id="410" r:id="rId119"/>
    <p:sldId id="386" r:id="rId120"/>
    <p:sldId id="388" r:id="rId121"/>
    <p:sldId id="389" r:id="rId122"/>
    <p:sldId id="407" r:id="rId123"/>
    <p:sldId id="390" r:id="rId124"/>
    <p:sldId id="391" r:id="rId125"/>
    <p:sldId id="392" r:id="rId126"/>
    <p:sldId id="408" r:id="rId127"/>
    <p:sldId id="393" r:id="rId128"/>
    <p:sldId id="409" r:id="rId129"/>
    <p:sldId id="394" r:id="rId130"/>
    <p:sldId id="413" r:id="rId131"/>
    <p:sldId id="395" r:id="rId132"/>
    <p:sldId id="396" r:id="rId133"/>
    <p:sldId id="414" r:id="rId134"/>
    <p:sldId id="397" r:id="rId135"/>
    <p:sldId id="415" r:id="rId136"/>
    <p:sldId id="398" r:id="rId137"/>
    <p:sldId id="399" r:id="rId138"/>
    <p:sldId id="400" r:id="rId139"/>
    <p:sldId id="402" r:id="rId140"/>
    <p:sldId id="401" r:id="rId141"/>
    <p:sldId id="403" r:id="rId142"/>
    <p:sldId id="404" r:id="rId143"/>
    <p:sldId id="352" r:id="rId144"/>
    <p:sldId id="420" r:id="rId1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slide" Target="slides/slide138.xml"/><Relationship Id="rId149"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slide" Target="slides/slide134.xml"/><Relationship Id="rId145" Type="http://schemas.openxmlformats.org/officeDocument/2006/relationships/slide" Target="slides/slide13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slide" Target="slides/slide137.xml"/><Relationship Id="rId14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85EA87-FC7E-4970-857E-5C568A311F2F}" type="datetimeFigureOut">
              <a:rPr lang="fr-FR" smtClean="0"/>
              <a:t>13/02/2021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7D2402-D508-4F12-9539-9FEB71D88693}" type="slidenum">
              <a:rPr lang="fr-FR" smtClean="0"/>
              <a:t>‹N°›</a:t>
            </a:fld>
            <a:endParaRPr lang="fr-FR"/>
          </a:p>
        </p:txBody>
      </p:sp>
    </p:spTree>
    <p:extLst>
      <p:ext uri="{BB962C8B-B14F-4D97-AF65-F5344CB8AC3E}">
        <p14:creationId xmlns:p14="http://schemas.microsoft.com/office/powerpoint/2010/main" val="3015490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a:ln/>
        </p:spPr>
      </p:sp>
      <p:sp>
        <p:nvSpPr>
          <p:cNvPr id="16387" name="Espace réservé des commentaires 2"/>
          <p:cNvSpPr>
            <a:spLocks noGrp="1"/>
          </p:cNvSpPr>
          <p:nvPr>
            <p:ph type="body" idx="1"/>
          </p:nvPr>
        </p:nvSpPr>
        <p:spPr>
          <a:noFill/>
        </p:spPr>
        <p:txBody>
          <a:bodyPr/>
          <a:lstStyle/>
          <a:p>
            <a:endParaRPr lang="fr-FR" smtClean="0"/>
          </a:p>
        </p:txBody>
      </p:sp>
      <p:sp>
        <p:nvSpPr>
          <p:cNvPr id="16388" name="Espace réservé du numéro de diapositive 3"/>
          <p:cNvSpPr>
            <a:spLocks noGrp="1"/>
          </p:cNvSpPr>
          <p:nvPr>
            <p:ph type="sldNum" sz="quarter" idx="5"/>
          </p:nvPr>
        </p:nvSpPr>
        <p:spPr>
          <a:noFill/>
        </p:spPr>
        <p:txBody>
          <a:bodyPr/>
          <a:lstStyle>
            <a:lvl1pPr>
              <a:defRPr sz="2400">
                <a:solidFill>
                  <a:srgbClr val="FFFF00"/>
                </a:solidFill>
                <a:latin typeface="Arial" charset="0"/>
              </a:defRPr>
            </a:lvl1pPr>
            <a:lvl2pPr marL="742950" indent="-285750">
              <a:defRPr sz="2400">
                <a:solidFill>
                  <a:srgbClr val="FFFF00"/>
                </a:solidFill>
                <a:latin typeface="Arial" charset="0"/>
              </a:defRPr>
            </a:lvl2pPr>
            <a:lvl3pPr marL="1143000" indent="-228600">
              <a:defRPr sz="2400">
                <a:solidFill>
                  <a:srgbClr val="FFFF00"/>
                </a:solidFill>
                <a:latin typeface="Arial" charset="0"/>
              </a:defRPr>
            </a:lvl3pPr>
            <a:lvl4pPr marL="1600200" indent="-228600">
              <a:defRPr sz="2400">
                <a:solidFill>
                  <a:srgbClr val="FFFF00"/>
                </a:solidFill>
                <a:latin typeface="Arial" charset="0"/>
              </a:defRPr>
            </a:lvl4pPr>
            <a:lvl5pPr marL="2057400" indent="-228600">
              <a:defRPr sz="2400">
                <a:solidFill>
                  <a:srgbClr val="FFFF00"/>
                </a:solidFill>
                <a:latin typeface="Arial" charset="0"/>
              </a:defRPr>
            </a:lvl5pPr>
            <a:lvl6pPr marL="2514600" indent="-228600" eaLnBrk="0" fontAlgn="base" hangingPunct="0">
              <a:spcBef>
                <a:spcPct val="0"/>
              </a:spcBef>
              <a:spcAft>
                <a:spcPct val="0"/>
              </a:spcAft>
              <a:defRPr sz="2400">
                <a:solidFill>
                  <a:srgbClr val="FFFF00"/>
                </a:solidFill>
                <a:latin typeface="Arial" charset="0"/>
              </a:defRPr>
            </a:lvl6pPr>
            <a:lvl7pPr marL="2971800" indent="-228600" eaLnBrk="0" fontAlgn="base" hangingPunct="0">
              <a:spcBef>
                <a:spcPct val="0"/>
              </a:spcBef>
              <a:spcAft>
                <a:spcPct val="0"/>
              </a:spcAft>
              <a:defRPr sz="2400">
                <a:solidFill>
                  <a:srgbClr val="FFFF00"/>
                </a:solidFill>
                <a:latin typeface="Arial" charset="0"/>
              </a:defRPr>
            </a:lvl7pPr>
            <a:lvl8pPr marL="3429000" indent="-228600" eaLnBrk="0" fontAlgn="base" hangingPunct="0">
              <a:spcBef>
                <a:spcPct val="0"/>
              </a:spcBef>
              <a:spcAft>
                <a:spcPct val="0"/>
              </a:spcAft>
              <a:defRPr sz="2400">
                <a:solidFill>
                  <a:srgbClr val="FFFF00"/>
                </a:solidFill>
                <a:latin typeface="Arial" charset="0"/>
              </a:defRPr>
            </a:lvl8pPr>
            <a:lvl9pPr marL="3886200" indent="-228600" eaLnBrk="0" fontAlgn="base" hangingPunct="0">
              <a:spcBef>
                <a:spcPct val="0"/>
              </a:spcBef>
              <a:spcAft>
                <a:spcPct val="0"/>
              </a:spcAft>
              <a:defRPr sz="2400">
                <a:solidFill>
                  <a:srgbClr val="FFFF00"/>
                </a:solidFill>
                <a:latin typeface="Arial" charset="0"/>
              </a:defRPr>
            </a:lvl9pPr>
          </a:lstStyle>
          <a:p>
            <a:fld id="{CD5D9C34-73C1-4EEF-B648-FFA69576808D}" type="slidenum">
              <a:rPr lang="fr-FR" sz="1200">
                <a:solidFill>
                  <a:prstClr val="black"/>
                </a:solidFill>
                <a:latin typeface="Times New Roman" pitchFamily="18" charset="0"/>
              </a:rPr>
              <a:pPr/>
              <a:t>1</a:t>
            </a:fld>
            <a:endParaRPr lang="fr-FR" sz="1200">
              <a:solidFill>
                <a:prstClr val="black"/>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489EF8D-AFB4-45A4-A89C-91C447509775}" type="datetimeFigureOut">
              <a:rPr lang="fr-FR" smtClean="0"/>
              <a:pPr/>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D49AA1-1740-45BA-9011-60EE4724DC1D}" type="slidenum">
              <a:rPr lang="fr-FR" smtClean="0"/>
              <a:pPr/>
              <a:t>‹N°›</a:t>
            </a:fld>
            <a:endParaRPr lang="fr-FR"/>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89EF8D-AFB4-45A4-A89C-91C447509775}" type="datetimeFigureOut">
              <a:rPr lang="fr-FR" smtClean="0"/>
              <a:pPr/>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D49AA1-1740-45BA-9011-60EE4724DC1D}" type="slidenum">
              <a:rPr lang="fr-FR" smtClean="0"/>
              <a:pPr/>
              <a:t>‹N°›</a:t>
            </a:fld>
            <a:endParaRPr lang="fr-FR"/>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89EF8D-AFB4-45A4-A89C-91C447509775}" type="datetimeFigureOut">
              <a:rPr lang="fr-FR" smtClean="0"/>
              <a:pPr/>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D49AA1-1740-45BA-9011-60EE4724DC1D}" type="slidenum">
              <a:rPr lang="fr-FR" smtClean="0"/>
              <a:pPr/>
              <a:t>‹N°›</a:t>
            </a:fld>
            <a:endParaRPr lang="fr-FR"/>
          </a:p>
        </p:txBody>
      </p:sp>
    </p:spTree>
  </p:cSld>
  <p:clrMapOvr>
    <a:masterClrMapping/>
  </p:clrMapOvr>
  <p:transition>
    <p:newsfla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34B843-C26C-4ECB-B820-50FE22BD4C79}"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3056101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0AB5EE-91E9-4D58-B133-37B3A94AD845}"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718383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8B638B-449D-4D82-9584-596904BB1893}"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3734353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16F288-D47C-472B-9F3F-88A4AD90C1B2}"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481414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FBA9D0-506E-41F1-9210-BB22AFA7F6A9}"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1583850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4DDFD5C-0B34-43E1-A121-846191AC44EB}"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3454894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AD60D1A-0CC2-48BD-B0D2-D2656BC63CAA}"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2477237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608AA7-64C7-4994-9BA7-9F7063CD9F18}"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1871969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89EF8D-AFB4-45A4-A89C-91C447509775}" type="datetimeFigureOut">
              <a:rPr lang="fr-FR" smtClean="0"/>
              <a:pPr/>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D49AA1-1740-45BA-9011-60EE4724DC1D}" type="slidenum">
              <a:rPr lang="fr-FR" smtClean="0"/>
              <a:pPr/>
              <a:t>‹N°›</a:t>
            </a:fld>
            <a:endParaRPr lang="fr-FR"/>
          </a:p>
        </p:txBody>
      </p:sp>
    </p:spTree>
  </p:cSld>
  <p:clrMapOvr>
    <a:masterClrMapping/>
  </p:clrMapOvr>
  <p:transition>
    <p:newsfla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2D0585-02A3-404B-BAEB-B22BE1F953B9}"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1005637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A8F6EB-28AB-4D68-B5F7-846E522E6202}"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1988418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08A6DA-A62B-4F51-8277-5E450040F57B}"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752161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34B843-C26C-4ECB-B820-50FE22BD4C79}"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1728642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0AB5EE-91E9-4D58-B133-37B3A94AD845}"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2163951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8B638B-449D-4D82-9584-596904BB1893}"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2787847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16F288-D47C-472B-9F3F-88A4AD90C1B2}"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375165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FBA9D0-506E-41F1-9210-BB22AFA7F6A9}"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1655136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4DDFD5C-0B34-43E1-A121-846191AC44EB}"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961302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AD60D1A-0CC2-48BD-B0D2-D2656BC63CAA}"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386753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489EF8D-AFB4-45A4-A89C-91C447509775}" type="datetimeFigureOut">
              <a:rPr lang="fr-FR" smtClean="0"/>
              <a:pPr/>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D49AA1-1740-45BA-9011-60EE4724DC1D}" type="slidenum">
              <a:rPr lang="fr-FR" smtClean="0"/>
              <a:pPr/>
              <a:t>‹N°›</a:t>
            </a:fld>
            <a:endParaRPr lang="fr-FR"/>
          </a:p>
        </p:txBody>
      </p:sp>
    </p:spTree>
  </p:cSld>
  <p:clrMapOvr>
    <a:masterClrMapping/>
  </p:clrMapOvr>
  <p:transition>
    <p:newsfla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608AA7-64C7-4994-9BA7-9F7063CD9F18}"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2260338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2D0585-02A3-404B-BAEB-B22BE1F953B9}"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1815114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A8F6EB-28AB-4D68-B5F7-846E522E6202}"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40078812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08A6DA-A62B-4F51-8277-5E450040F57B}"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29905299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34B843-C26C-4ECB-B820-50FE22BD4C79}"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302317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0AB5EE-91E9-4D58-B133-37B3A94AD845}"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31633501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8B638B-449D-4D82-9584-596904BB1893}"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4145723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16F288-D47C-472B-9F3F-88A4AD90C1B2}"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1183588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FBA9D0-506E-41F1-9210-BB22AFA7F6A9}"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2797444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4DDFD5C-0B34-43E1-A121-846191AC44EB}"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2424250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489EF8D-AFB4-45A4-A89C-91C447509775}" type="datetimeFigureOut">
              <a:rPr lang="fr-FR" smtClean="0"/>
              <a:pPr/>
              <a:t>13/02/2021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0D49AA1-1740-45BA-9011-60EE4724DC1D}" type="slidenum">
              <a:rPr lang="fr-FR" smtClean="0"/>
              <a:pPr/>
              <a:t>‹N°›</a:t>
            </a:fld>
            <a:endParaRPr lang="fr-FR"/>
          </a:p>
        </p:txBody>
      </p:sp>
    </p:spTree>
  </p:cSld>
  <p:clrMapOvr>
    <a:masterClrMapping/>
  </p:clrMapOvr>
  <p:transition>
    <p:newsfla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AD60D1A-0CC2-48BD-B0D2-D2656BC63CAA}"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35723041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608AA7-64C7-4994-9BA7-9F7063CD9F18}"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37356992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2D0585-02A3-404B-BAEB-B22BE1F953B9}"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15873703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A8F6EB-28AB-4D68-B5F7-846E522E6202}"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19084824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08A6DA-A62B-4F51-8277-5E450040F57B}"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21365746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34B843-C26C-4ECB-B820-50FE22BD4C79}"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12002999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0AB5EE-91E9-4D58-B133-37B3A94AD845}"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16071755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8B638B-449D-4D82-9584-596904BB1893}"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41858573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16F288-D47C-472B-9F3F-88A4AD90C1B2}"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26563527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FBA9D0-506E-41F1-9210-BB22AFA7F6A9}"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1492994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489EF8D-AFB4-45A4-A89C-91C447509775}" type="datetimeFigureOut">
              <a:rPr lang="fr-FR" smtClean="0"/>
              <a:pPr/>
              <a:t>13/02/2021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0D49AA1-1740-45BA-9011-60EE4724DC1D}" type="slidenum">
              <a:rPr lang="fr-FR" smtClean="0"/>
              <a:pPr/>
              <a:t>‹N°›</a:t>
            </a:fld>
            <a:endParaRPr lang="fr-FR"/>
          </a:p>
        </p:txBody>
      </p:sp>
    </p:spTree>
  </p:cSld>
  <p:clrMapOvr>
    <a:masterClrMapping/>
  </p:clrMapOvr>
  <p:transition>
    <p:newsflash/>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4DDFD5C-0B34-43E1-A121-846191AC44EB}"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9421343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AD60D1A-0CC2-48BD-B0D2-D2656BC63CAA}"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11301806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608AA7-64C7-4994-9BA7-9F7063CD9F18}"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42532381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2D0585-02A3-404B-BAEB-B22BE1F953B9}"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20444458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A8F6EB-28AB-4D68-B5F7-846E522E6202}"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5322599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08A6DA-A62B-4F51-8277-5E450040F57B}" type="slidenum">
              <a:rPr lang="fr-CA">
                <a:solidFill>
                  <a:srgbClr val="000000"/>
                </a:solidFill>
              </a:rPr>
              <a:pPr>
                <a:defRPr/>
              </a:pPr>
              <a:t>‹N°›</a:t>
            </a:fld>
            <a:endParaRPr lang="fr-CA">
              <a:solidFill>
                <a:srgbClr val="000000"/>
              </a:solidFill>
            </a:endParaRPr>
          </a:p>
        </p:txBody>
      </p:sp>
    </p:spTree>
    <p:extLst>
      <p:ext uri="{BB962C8B-B14F-4D97-AF65-F5344CB8AC3E}">
        <p14:creationId xmlns:p14="http://schemas.microsoft.com/office/powerpoint/2010/main" val="26938138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0AA2B30-5922-40A4-9145-900AA09B4667}"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3762244988"/>
      </p:ext>
    </p:extLst>
  </p:cSld>
  <p:clrMapOvr>
    <a:masterClrMapping/>
  </p:clrMapOvr>
  <p:transition spd="slow">
    <p:check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0FC8837-AA0F-45EE-BC3B-3DDCE209FDE4}"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1953369159"/>
      </p:ext>
    </p:extLst>
  </p:cSld>
  <p:clrMapOvr>
    <a:masterClrMapping/>
  </p:clrMapOvr>
  <p:transition spd="slow">
    <p:check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20E3563-7729-4ED5-8137-DF68BA599405}"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1037093558"/>
      </p:ext>
    </p:extLst>
  </p:cSld>
  <p:clrMapOvr>
    <a:masterClrMapping/>
  </p:clrMapOvr>
  <p:transition spd="slow">
    <p:check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4F3F22A-C57D-4ADE-B977-6CF17D6B35A2}"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2309826826"/>
      </p:ext>
    </p:extLst>
  </p:cSld>
  <p:clrMapOvr>
    <a:masterClrMapping/>
  </p:clrMapOvr>
  <p:transition spd="slow">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489EF8D-AFB4-45A4-A89C-91C447509775}" type="datetimeFigureOut">
              <a:rPr lang="fr-FR" smtClean="0"/>
              <a:pPr/>
              <a:t>13/02/2021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0D49AA1-1740-45BA-9011-60EE4724DC1D}" type="slidenum">
              <a:rPr lang="fr-FR" smtClean="0"/>
              <a:pPr/>
              <a:t>‹N°›</a:t>
            </a:fld>
            <a:endParaRPr lang="fr-FR"/>
          </a:p>
        </p:txBody>
      </p:sp>
    </p:spTree>
  </p:cSld>
  <p:clrMapOvr>
    <a:masterClrMapping/>
  </p:clrMapOvr>
  <p:transition>
    <p:newsflash/>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1AF25D8-2165-4A33-8473-596AE857AA98}"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1581799416"/>
      </p:ext>
    </p:extLst>
  </p:cSld>
  <p:clrMapOvr>
    <a:masterClrMapping/>
  </p:clrMapOvr>
  <p:transition spd="slow">
    <p:check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BA00DB8-9747-49DE-9971-39C9619E527D}"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2761125769"/>
      </p:ext>
    </p:extLst>
  </p:cSld>
  <p:clrMapOvr>
    <a:masterClrMapping/>
  </p:clrMapOvr>
  <p:transition spd="slow">
    <p:check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2166C5DA-B029-4C62-B3F4-0CF6C0701BD1}"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3516367521"/>
      </p:ext>
    </p:extLst>
  </p:cSld>
  <p:clrMapOvr>
    <a:masterClrMapping/>
  </p:clrMapOvr>
  <p:transition spd="slow">
    <p:check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1203DF5-15D7-4552-8E4C-93DBEEFAE29D}"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1950701723"/>
      </p:ext>
    </p:extLst>
  </p:cSld>
  <p:clrMapOvr>
    <a:masterClrMapping/>
  </p:clrMapOvr>
  <p:transition spd="slow">
    <p:check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542B84E-DFCA-42B9-9CDC-811A7B34A92E}"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2375978457"/>
      </p:ext>
    </p:extLst>
  </p:cSld>
  <p:clrMapOvr>
    <a:masterClrMapping/>
  </p:clrMapOvr>
  <p:transition spd="slow">
    <p:check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840236C-8FCB-41EB-B4F8-D14C4B17CAF7}"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2399895284"/>
      </p:ext>
    </p:extLst>
  </p:cSld>
  <p:clrMapOvr>
    <a:masterClrMapping/>
  </p:clrMapOvr>
  <p:transition spd="slow">
    <p:check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6428BAB-4AA5-4053-8F34-644C84A832DF}"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135603976"/>
      </p:ext>
    </p:extLst>
  </p:cSld>
  <p:clrMapOvr>
    <a:masterClrMapping/>
  </p:clrMapOvr>
  <p:transition spd="slow">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89EF8D-AFB4-45A4-A89C-91C447509775}" type="datetimeFigureOut">
              <a:rPr lang="fr-FR" smtClean="0"/>
              <a:pPr/>
              <a:t>13/02/2021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0D49AA1-1740-45BA-9011-60EE4724DC1D}" type="slidenum">
              <a:rPr lang="fr-FR" smtClean="0"/>
              <a:pPr/>
              <a:t>‹N°›</a:t>
            </a:fld>
            <a:endParaRPr lang="fr-FR"/>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489EF8D-AFB4-45A4-A89C-91C447509775}" type="datetimeFigureOut">
              <a:rPr lang="fr-FR" smtClean="0"/>
              <a:pPr/>
              <a:t>13/02/2021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0D49AA1-1740-45BA-9011-60EE4724DC1D}" type="slidenum">
              <a:rPr lang="fr-FR" smtClean="0"/>
              <a:pPr/>
              <a:t>‹N°›</a:t>
            </a:fld>
            <a:endParaRPr lang="fr-FR"/>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489EF8D-AFB4-45A4-A89C-91C447509775}" type="datetimeFigureOut">
              <a:rPr lang="fr-FR" smtClean="0"/>
              <a:pPr/>
              <a:t>13/02/2021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0D49AA1-1740-45BA-9011-60EE4724DC1D}" type="slidenum">
              <a:rPr lang="fr-FR" smtClean="0"/>
              <a:pPr/>
              <a:t>‹N°›</a:t>
            </a:fld>
            <a:endParaRPr lang="fr-FR"/>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9EF8D-AFB4-45A4-A89C-91C447509775}" type="datetimeFigureOut">
              <a:rPr lang="fr-FR" smtClean="0"/>
              <a:pPr/>
              <a:t>13/02/2021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49AA1-1740-45BA-9011-60EE4724DC1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eaLnBrk="0" fontAlgn="base" hangingPunct="0">
              <a:spcBef>
                <a:spcPct val="0"/>
              </a:spcBef>
              <a:spcAft>
                <a:spcPct val="0"/>
              </a:spcAft>
              <a:defRPr/>
            </a:pPr>
            <a:endParaRPr lang="fr-CA">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eaLnBrk="0" fontAlgn="base" hangingPunct="0">
              <a:spcBef>
                <a:spcPct val="0"/>
              </a:spcBef>
              <a:spcAft>
                <a:spcPct val="0"/>
              </a:spcAft>
              <a:defRPr/>
            </a:pPr>
            <a:endParaRPr lang="fr-CA">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eaLnBrk="0" fontAlgn="base" hangingPunct="0">
              <a:spcBef>
                <a:spcPct val="0"/>
              </a:spcBef>
              <a:spcAft>
                <a:spcPct val="0"/>
              </a:spcAft>
              <a:defRPr/>
            </a:pPr>
            <a:fld id="{7EEDEA29-CDB7-41B7-91C3-85B0B10D062C}" type="slidenum">
              <a:rPr lang="fr-CA">
                <a:solidFill>
                  <a:srgbClr val="000000"/>
                </a:solidFill>
              </a:rPr>
              <a:pPr eaLnBrk="0" fontAlgn="base" hangingPunct="0">
                <a:spcBef>
                  <a:spcPct val="0"/>
                </a:spcBef>
                <a:spcAft>
                  <a:spcPct val="0"/>
                </a:spcAft>
                <a:defRPr/>
              </a:pPr>
              <a:t>‹N°›</a:t>
            </a:fld>
            <a:endParaRPr lang="fr-CA">
              <a:solidFill>
                <a:srgbClr val="000000"/>
              </a:solidFill>
            </a:endParaRPr>
          </a:p>
        </p:txBody>
      </p:sp>
    </p:spTree>
    <p:extLst>
      <p:ext uri="{BB962C8B-B14F-4D97-AF65-F5344CB8AC3E}">
        <p14:creationId xmlns:p14="http://schemas.microsoft.com/office/powerpoint/2010/main" val="896937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eaLnBrk="0" fontAlgn="base" hangingPunct="0">
              <a:spcBef>
                <a:spcPct val="0"/>
              </a:spcBef>
              <a:spcAft>
                <a:spcPct val="0"/>
              </a:spcAft>
              <a:defRPr/>
            </a:pPr>
            <a:endParaRPr lang="fr-CA">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eaLnBrk="0" fontAlgn="base" hangingPunct="0">
              <a:spcBef>
                <a:spcPct val="0"/>
              </a:spcBef>
              <a:spcAft>
                <a:spcPct val="0"/>
              </a:spcAft>
              <a:defRPr/>
            </a:pPr>
            <a:endParaRPr lang="fr-CA">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eaLnBrk="0" fontAlgn="base" hangingPunct="0">
              <a:spcBef>
                <a:spcPct val="0"/>
              </a:spcBef>
              <a:spcAft>
                <a:spcPct val="0"/>
              </a:spcAft>
              <a:defRPr/>
            </a:pPr>
            <a:fld id="{7EEDEA29-CDB7-41B7-91C3-85B0B10D062C}" type="slidenum">
              <a:rPr lang="fr-CA">
                <a:solidFill>
                  <a:srgbClr val="000000"/>
                </a:solidFill>
              </a:rPr>
              <a:pPr eaLnBrk="0" fontAlgn="base" hangingPunct="0">
                <a:spcBef>
                  <a:spcPct val="0"/>
                </a:spcBef>
                <a:spcAft>
                  <a:spcPct val="0"/>
                </a:spcAft>
                <a:defRPr/>
              </a:pPr>
              <a:t>‹N°›</a:t>
            </a:fld>
            <a:endParaRPr lang="fr-CA">
              <a:solidFill>
                <a:srgbClr val="000000"/>
              </a:solidFill>
            </a:endParaRPr>
          </a:p>
        </p:txBody>
      </p:sp>
    </p:spTree>
    <p:extLst>
      <p:ext uri="{BB962C8B-B14F-4D97-AF65-F5344CB8AC3E}">
        <p14:creationId xmlns:p14="http://schemas.microsoft.com/office/powerpoint/2010/main" val="1231940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eaLnBrk="0" fontAlgn="base" hangingPunct="0">
              <a:spcBef>
                <a:spcPct val="0"/>
              </a:spcBef>
              <a:spcAft>
                <a:spcPct val="0"/>
              </a:spcAft>
              <a:defRPr/>
            </a:pPr>
            <a:endParaRPr lang="fr-CA">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eaLnBrk="0" fontAlgn="base" hangingPunct="0">
              <a:spcBef>
                <a:spcPct val="0"/>
              </a:spcBef>
              <a:spcAft>
                <a:spcPct val="0"/>
              </a:spcAft>
              <a:defRPr/>
            </a:pPr>
            <a:endParaRPr lang="fr-CA">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eaLnBrk="0" fontAlgn="base" hangingPunct="0">
              <a:spcBef>
                <a:spcPct val="0"/>
              </a:spcBef>
              <a:spcAft>
                <a:spcPct val="0"/>
              </a:spcAft>
              <a:defRPr/>
            </a:pPr>
            <a:fld id="{7EEDEA29-CDB7-41B7-91C3-85B0B10D062C}" type="slidenum">
              <a:rPr lang="fr-CA">
                <a:solidFill>
                  <a:srgbClr val="000000"/>
                </a:solidFill>
              </a:rPr>
              <a:pPr eaLnBrk="0" fontAlgn="base" hangingPunct="0">
                <a:spcBef>
                  <a:spcPct val="0"/>
                </a:spcBef>
                <a:spcAft>
                  <a:spcPct val="0"/>
                </a:spcAft>
                <a:defRPr/>
              </a:pPr>
              <a:t>‹N°›</a:t>
            </a:fld>
            <a:endParaRPr lang="fr-CA">
              <a:solidFill>
                <a:srgbClr val="000000"/>
              </a:solidFill>
            </a:endParaRPr>
          </a:p>
        </p:txBody>
      </p:sp>
    </p:spTree>
    <p:extLst>
      <p:ext uri="{BB962C8B-B14F-4D97-AF65-F5344CB8AC3E}">
        <p14:creationId xmlns:p14="http://schemas.microsoft.com/office/powerpoint/2010/main" val="28538194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eaLnBrk="0" fontAlgn="base" hangingPunct="0">
              <a:spcBef>
                <a:spcPct val="0"/>
              </a:spcBef>
              <a:spcAft>
                <a:spcPct val="0"/>
              </a:spcAft>
              <a:defRPr/>
            </a:pPr>
            <a:endParaRPr lang="fr-CA">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eaLnBrk="0" fontAlgn="base" hangingPunct="0">
              <a:spcBef>
                <a:spcPct val="0"/>
              </a:spcBef>
              <a:spcAft>
                <a:spcPct val="0"/>
              </a:spcAft>
              <a:defRPr/>
            </a:pPr>
            <a:endParaRPr lang="fr-CA">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eaLnBrk="0" fontAlgn="base" hangingPunct="0">
              <a:spcBef>
                <a:spcPct val="0"/>
              </a:spcBef>
              <a:spcAft>
                <a:spcPct val="0"/>
              </a:spcAft>
              <a:defRPr/>
            </a:pPr>
            <a:fld id="{7EEDEA29-CDB7-41B7-91C3-85B0B10D062C}" type="slidenum">
              <a:rPr lang="fr-CA">
                <a:solidFill>
                  <a:srgbClr val="000000"/>
                </a:solidFill>
              </a:rPr>
              <a:pPr eaLnBrk="0" fontAlgn="base" hangingPunct="0">
                <a:spcBef>
                  <a:spcPct val="0"/>
                </a:spcBef>
                <a:spcAft>
                  <a:spcPct val="0"/>
                </a:spcAft>
                <a:defRPr/>
              </a:pPr>
              <a:t>‹N°›</a:t>
            </a:fld>
            <a:endParaRPr lang="fr-CA">
              <a:solidFill>
                <a:srgbClr val="000000"/>
              </a:solidFill>
            </a:endParaRPr>
          </a:p>
        </p:txBody>
      </p:sp>
    </p:spTree>
    <p:extLst>
      <p:ext uri="{BB962C8B-B14F-4D97-AF65-F5344CB8AC3E}">
        <p14:creationId xmlns:p14="http://schemas.microsoft.com/office/powerpoint/2010/main" val="12917400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latin typeface="+mn-lt"/>
              </a:defRPr>
            </a:lvl1pPr>
          </a:lstStyle>
          <a:p>
            <a:pPr eaLnBrk="0" fontAlgn="base" hangingPunct="0">
              <a:spcAft>
                <a:spcPct val="0"/>
              </a:spcAft>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latin typeface="+mn-lt"/>
              </a:defRPr>
            </a:lvl1pPr>
          </a:lstStyle>
          <a:p>
            <a:pPr eaLnBrk="0" fontAlgn="base" hangingPunct="0">
              <a:spcAft>
                <a:spcPct val="0"/>
              </a:spcAft>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pitchFamily="18" charset="0"/>
              </a:defRPr>
            </a:lvl1pPr>
          </a:lstStyle>
          <a:p>
            <a:pPr eaLnBrk="0" fontAlgn="base" hangingPunct="0">
              <a:spcBef>
                <a:spcPct val="0"/>
              </a:spcBef>
              <a:spcAft>
                <a:spcPct val="0"/>
              </a:spcAft>
            </a:pPr>
            <a:fld id="{AFEF6F5D-A500-4C2C-B8D7-129B81E5D4ED}" type="slidenum">
              <a:rPr lang="fr-FR" smtClean="0">
                <a:solidFill>
                  <a:srgbClr val="000000"/>
                </a:solidFill>
              </a:rPr>
              <a:pPr eaLnBrk="0" fontAlgn="base" hangingPunct="0">
                <a:spcBef>
                  <a:spcPct val="0"/>
                </a:spcBef>
                <a:spcAft>
                  <a:spcPct val="0"/>
                </a:spcAft>
              </a:pPr>
              <a:t>‹N°›</a:t>
            </a:fld>
            <a:endParaRPr lang="fr-FR" smtClean="0">
              <a:solidFill>
                <a:srgbClr val="000000"/>
              </a:solidFill>
            </a:endParaRPr>
          </a:p>
        </p:txBody>
      </p:sp>
    </p:spTree>
    <p:extLst>
      <p:ext uri="{BB962C8B-B14F-4D97-AF65-F5344CB8AC3E}">
        <p14:creationId xmlns:p14="http://schemas.microsoft.com/office/powerpoint/2010/main" val="21885910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checker/>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hyperlink" Target="http://www.lecerveau.mcgill.ca/flash/a/a_01/a_01_cr/a_01_cr_ana/a_01_cr_ana.html#2" TargetMode="Externa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9.xml"/><Relationship Id="rId4" Type="http://schemas.openxmlformats.org/officeDocument/2006/relationships/hyperlink" Target="http://www.lecerveau.mcgill.ca/flash/i/i_01/i_01_cr/i_01_cr_fon/i_01_cr_fon.html#1"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0.xml"/><Relationship Id="rId4" Type="http://schemas.openxmlformats.org/officeDocument/2006/relationships/image" Target="../media/image57.png"/></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41288" y="244475"/>
            <a:ext cx="8924925" cy="6186309"/>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Bef>
                <a:spcPct val="50000"/>
              </a:spcBef>
              <a:spcAft>
                <a:spcPct val="0"/>
              </a:spcAft>
              <a:buFontTx/>
              <a:buNone/>
              <a:defRPr/>
            </a:pPr>
            <a:r>
              <a:rPr lang="fr-CA" sz="4800" dirty="0" smtClean="0">
                <a:solidFill>
                  <a:srgbClr val="FFFF00"/>
                </a:solidFill>
                <a:latin typeface="Arial Black" panose="020B0A04020102020204" pitchFamily="34" charset="0"/>
              </a:rPr>
              <a:t>INTRODUCTION A LA PSYCHOPHYSIOLOGIE. </a:t>
            </a:r>
          </a:p>
          <a:p>
            <a:pPr eaLnBrk="0" fontAlgn="base" hangingPunct="0">
              <a:spcBef>
                <a:spcPct val="50000"/>
              </a:spcBef>
              <a:spcAft>
                <a:spcPct val="0"/>
              </a:spcAft>
              <a:buFontTx/>
              <a:buNone/>
              <a:defRPr/>
            </a:pPr>
            <a:endParaRPr lang="fr-CA" b="1" dirty="0" smtClean="0">
              <a:solidFill>
                <a:srgbClr val="FF66FF"/>
              </a:solidFill>
              <a:effectLst>
                <a:outerShdw blurRad="38100" dist="38100" dir="2700000" algn="tl">
                  <a:srgbClr val="000000">
                    <a:alpha val="43137"/>
                  </a:srgbClr>
                </a:outerShdw>
              </a:effectLst>
            </a:endParaRPr>
          </a:p>
          <a:p>
            <a:pPr eaLnBrk="0" fontAlgn="base" hangingPunct="0">
              <a:spcBef>
                <a:spcPct val="50000"/>
              </a:spcBef>
              <a:spcAft>
                <a:spcPct val="0"/>
              </a:spcAft>
              <a:buFontTx/>
              <a:buNone/>
              <a:defRPr/>
            </a:pPr>
            <a:endParaRPr lang="fr-CA" b="1" dirty="0" smtClean="0">
              <a:solidFill>
                <a:srgbClr val="FF66FF"/>
              </a:solidFill>
              <a:effectLst>
                <a:outerShdw blurRad="38100" dist="38100" dir="2700000" algn="tl">
                  <a:srgbClr val="000000">
                    <a:alpha val="43137"/>
                  </a:srgbClr>
                </a:outerShdw>
              </a:effectLst>
            </a:endParaRPr>
          </a:p>
          <a:p>
            <a:pPr eaLnBrk="0" fontAlgn="base" hangingPunct="0">
              <a:spcBef>
                <a:spcPct val="50000"/>
              </a:spcBef>
              <a:spcAft>
                <a:spcPct val="0"/>
              </a:spcAft>
              <a:buFontTx/>
              <a:buNone/>
              <a:defRPr/>
            </a:pPr>
            <a:endParaRPr lang="fr-CA" b="1" dirty="0" smtClean="0">
              <a:solidFill>
                <a:srgbClr val="FF66FF"/>
              </a:solidFill>
              <a:effectLst>
                <a:outerShdw blurRad="38100" dist="38100" dir="2700000" algn="tl">
                  <a:srgbClr val="000000">
                    <a:alpha val="43137"/>
                  </a:srgbClr>
                </a:outerShdw>
              </a:effectLst>
            </a:endParaRPr>
          </a:p>
          <a:p>
            <a:pPr algn="ctr" eaLnBrk="0" fontAlgn="base" hangingPunct="0">
              <a:spcBef>
                <a:spcPct val="50000"/>
              </a:spcBef>
              <a:spcAft>
                <a:spcPct val="0"/>
              </a:spcAft>
              <a:buFontTx/>
              <a:buNone/>
              <a:defRPr/>
            </a:pPr>
            <a:endParaRPr lang="fr-CA" dirty="0" smtClean="0">
              <a:solidFill>
                <a:srgbClr val="FFFF00"/>
              </a:solidFill>
              <a:effectLst>
                <a:outerShdw blurRad="38100" dist="38100" dir="2700000" algn="tl">
                  <a:srgbClr val="000000">
                    <a:alpha val="43137"/>
                  </a:srgbClr>
                </a:outerShdw>
              </a:effectLst>
              <a:latin typeface="Arial Black" panose="020B0A04020102020204" pitchFamily="34" charset="0"/>
            </a:endParaRPr>
          </a:p>
          <a:p>
            <a:pPr algn="ctr" eaLnBrk="0" fontAlgn="base" hangingPunct="0">
              <a:spcBef>
                <a:spcPct val="50000"/>
              </a:spcBef>
              <a:spcAft>
                <a:spcPct val="0"/>
              </a:spcAft>
              <a:buFontTx/>
              <a:buNone/>
              <a:defRPr/>
            </a:pPr>
            <a:endParaRPr lang="fr-CA" dirty="0">
              <a:solidFill>
                <a:srgbClr val="FFFF00"/>
              </a:solidFill>
              <a:effectLst>
                <a:outerShdw blurRad="38100" dist="38100" dir="2700000" algn="tl">
                  <a:srgbClr val="000000">
                    <a:alpha val="43137"/>
                  </a:srgbClr>
                </a:outerShdw>
              </a:effectLst>
              <a:latin typeface="Arial Black" panose="020B0A04020102020204" pitchFamily="34" charset="0"/>
            </a:endParaRPr>
          </a:p>
          <a:p>
            <a:pPr eaLnBrk="0" fontAlgn="base" hangingPunct="0">
              <a:spcBef>
                <a:spcPct val="50000"/>
              </a:spcBef>
              <a:spcAft>
                <a:spcPct val="0"/>
              </a:spcAft>
              <a:buFontTx/>
              <a:buNone/>
              <a:defRPr/>
            </a:pPr>
            <a:r>
              <a:rPr lang="fr-CA" dirty="0" smtClean="0">
                <a:solidFill>
                  <a:srgbClr val="FFFF00"/>
                </a:solidFill>
                <a:effectLst>
                  <a:outerShdw blurRad="38100" dist="38100" dir="2700000" algn="tl">
                    <a:srgbClr val="000000">
                      <a:alpha val="43137"/>
                    </a:srgbClr>
                  </a:outerShdw>
                </a:effectLst>
                <a:latin typeface="Arial Black" panose="020B0A04020102020204" pitchFamily="34" charset="0"/>
              </a:rPr>
              <a:t>  Séminaire N° 1.</a:t>
            </a:r>
          </a:p>
        </p:txBody>
      </p:sp>
    </p:spTree>
    <p:extLst>
      <p:ext uri="{BB962C8B-B14F-4D97-AF65-F5344CB8AC3E}">
        <p14:creationId xmlns:p14="http://schemas.microsoft.com/office/powerpoint/2010/main" val="409115816"/>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lstStyle/>
          <a:p>
            <a:r>
              <a:rPr lang="fr-FR" dirty="0" smtClean="0">
                <a:latin typeface="Arial Black" pitchFamily="34" charset="0"/>
              </a:rPr>
              <a:t>La cellule du muscle squelettique mesure environ 30cm de long. </a:t>
            </a:r>
            <a:br>
              <a:rPr lang="fr-FR" dirty="0" smtClean="0">
                <a:latin typeface="Arial Black" pitchFamily="34" charset="0"/>
              </a:rPr>
            </a:br>
            <a:r>
              <a:rPr lang="fr-FR" dirty="0" smtClean="0">
                <a:latin typeface="Arial Black" pitchFamily="34" charset="0"/>
              </a:rPr>
              <a:t>Mais, </a:t>
            </a:r>
            <a:r>
              <a:rPr lang="fr-FR" u="sng" dirty="0" smtClean="0">
                <a:solidFill>
                  <a:srgbClr val="FF0000"/>
                </a:solidFill>
                <a:effectLst>
                  <a:outerShdw blurRad="38100" dist="38100" dir="2700000" algn="tl">
                    <a:srgbClr val="000000">
                      <a:alpha val="43137"/>
                    </a:srgbClr>
                  </a:outerShdw>
                </a:effectLst>
                <a:latin typeface="Arial Black" pitchFamily="34" charset="0"/>
              </a:rPr>
              <a:t>on trouve dans le corps humain plusieurs formes de cellules</a:t>
            </a:r>
            <a:r>
              <a:rPr lang="fr-FR" dirty="0" smtClean="0">
                <a:latin typeface="Arial Black" pitchFamily="34" charset="0"/>
              </a:rPr>
              <a:t>: </a:t>
            </a:r>
            <a:endParaRPr lang="fr-FR" dirty="0">
              <a:latin typeface="Arial Black" pitchFamily="34" charset="0"/>
            </a:endParaRPr>
          </a:p>
        </p:txBody>
      </p:sp>
    </p:spTree>
  </p:cSld>
  <p:clrMapOvr>
    <a:masterClrMapping/>
  </p:clrMapOvr>
  <p:transition>
    <p:newsflash/>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p\Desktop\bg0xb-diffe_rentes_sortes_de_synapses.jpg"/>
          <p:cNvPicPr>
            <a:picLocks noChangeAspect="1" noChangeArrowheads="1"/>
          </p:cNvPicPr>
          <p:nvPr/>
        </p:nvPicPr>
        <p:blipFill>
          <a:blip r:embed="rId2"/>
          <a:srcRect/>
          <a:stretch>
            <a:fillRect/>
          </a:stretch>
        </p:blipFill>
        <p:spPr bwMode="auto">
          <a:xfrm>
            <a:off x="179512" y="404664"/>
            <a:ext cx="8496944" cy="5976664"/>
          </a:xfrm>
          <a:prstGeom prst="rect">
            <a:avLst/>
          </a:prstGeom>
          <a:noFill/>
        </p:spPr>
      </p:pic>
    </p:spTree>
    <p:extLst>
      <p:ext uri="{BB962C8B-B14F-4D97-AF65-F5344CB8AC3E}">
        <p14:creationId xmlns:p14="http://schemas.microsoft.com/office/powerpoint/2010/main" val="1828797385"/>
      </p:ext>
    </p:extLst>
  </p:cSld>
  <p:clrMapOvr>
    <a:masterClrMapping/>
  </p:clrMapOvr>
  <p:transition>
    <p:newsflash/>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97634"/>
          </a:xfrm>
        </p:spPr>
        <p:txBody>
          <a:bodyPr/>
          <a:lstStyle/>
          <a:p>
            <a:r>
              <a:rPr lang="fr-FR" dirty="0" smtClean="0">
                <a:latin typeface="Arial Black" pitchFamily="34" charset="0"/>
              </a:rPr>
              <a:t>Un neurone typique est doté de </a:t>
            </a:r>
            <a:r>
              <a:rPr lang="fr-FR" dirty="0" smtClean="0">
                <a:solidFill>
                  <a:srgbClr val="FF0000"/>
                </a:solidFill>
                <a:latin typeface="Arial Black" pitchFamily="34" charset="0"/>
              </a:rPr>
              <a:t>1000 à 10000 terminaisons axonales </a:t>
            </a:r>
            <a:r>
              <a:rPr lang="fr-FR" dirty="0" smtClean="0">
                <a:latin typeface="Arial Black" pitchFamily="34" charset="0"/>
              </a:rPr>
              <a:t>qui forment des synapses et il est stimulé par un nombre équivalent de neurones. </a:t>
            </a:r>
            <a:endParaRPr lang="fr-FR" dirty="0">
              <a:latin typeface="Arial Black" pitchFamily="34" charset="0"/>
            </a:endParaRPr>
          </a:p>
        </p:txBody>
      </p:sp>
    </p:spTree>
  </p:cSld>
  <p:clrMapOvr>
    <a:masterClrMapping/>
  </p:clrMapOvr>
  <p:transition>
    <p:newsflash/>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74638"/>
            <a:ext cx="8429684" cy="6297634"/>
          </a:xfrm>
        </p:spPr>
        <p:txBody>
          <a:bodyPr>
            <a:normAutofit fontScale="90000"/>
          </a:bodyPr>
          <a:lstStyle/>
          <a:p>
            <a:r>
              <a:rPr lang="fr-FR" sz="4900" dirty="0" smtClean="0">
                <a:solidFill>
                  <a:srgbClr val="FF0000"/>
                </a:solidFill>
                <a:latin typeface="Arial Black" pitchFamily="34" charset="0"/>
              </a:rPr>
              <a:t/>
            </a:r>
            <a:br>
              <a:rPr lang="fr-FR" sz="4900" dirty="0" smtClean="0">
                <a:solidFill>
                  <a:srgbClr val="FF0000"/>
                </a:solidFill>
                <a:latin typeface="Arial Black" pitchFamily="34" charset="0"/>
              </a:rPr>
            </a:br>
            <a:r>
              <a:rPr lang="fr-FR" sz="4900" dirty="0">
                <a:solidFill>
                  <a:srgbClr val="FF0000"/>
                </a:solidFill>
                <a:latin typeface="Arial Black" pitchFamily="34" charset="0"/>
              </a:rPr>
              <a:t/>
            </a:r>
            <a:br>
              <a:rPr lang="fr-FR" sz="4900" dirty="0">
                <a:solidFill>
                  <a:srgbClr val="FF0000"/>
                </a:solidFill>
                <a:latin typeface="Arial Black" pitchFamily="34" charset="0"/>
              </a:rPr>
            </a:br>
            <a:r>
              <a:rPr lang="fr-FR" sz="4900" dirty="0" smtClean="0">
                <a:solidFill>
                  <a:srgbClr val="FF0000"/>
                </a:solidFill>
                <a:latin typeface="Arial Black" pitchFamily="34" charset="0"/>
              </a:rPr>
              <a:t/>
            </a:r>
            <a:br>
              <a:rPr lang="fr-FR" sz="4900" dirty="0" smtClean="0">
                <a:solidFill>
                  <a:srgbClr val="FF0000"/>
                </a:solidFill>
                <a:latin typeface="Arial Black" pitchFamily="34" charset="0"/>
              </a:rPr>
            </a:br>
            <a:r>
              <a:rPr lang="fr-FR" sz="4900" dirty="0" smtClean="0">
                <a:solidFill>
                  <a:srgbClr val="FF0000"/>
                </a:solidFill>
                <a:latin typeface="Arial Black" pitchFamily="34" charset="0"/>
              </a:rPr>
              <a:t>Les synapses </a:t>
            </a:r>
            <a:r>
              <a:rPr lang="fr-FR" sz="4900" dirty="0" smtClean="0">
                <a:latin typeface="Arial Black" pitchFamily="34" charset="0"/>
              </a:rPr>
              <a:t>qui mettent en contact des neurones et des cellules musculaires sont appelées </a:t>
            </a:r>
            <a:r>
              <a:rPr lang="fr-FR" sz="4900" dirty="0" smtClean="0">
                <a:solidFill>
                  <a:srgbClr val="FF0000"/>
                </a:solidFill>
                <a:latin typeface="Arial Black" pitchFamily="34" charset="0"/>
              </a:rPr>
              <a:t>SYNAPSES NEURO-MUSCULAIRES.</a:t>
            </a:r>
            <a:br>
              <a:rPr lang="fr-FR" sz="4900" dirty="0" smtClean="0">
                <a:solidFill>
                  <a:srgbClr val="FF0000"/>
                </a:solidFill>
                <a:latin typeface="Arial Black" pitchFamily="34" charset="0"/>
              </a:rPr>
            </a:br>
            <a:r>
              <a:rPr lang="fr-FR" sz="4900" dirty="0" smtClean="0">
                <a:solidFill>
                  <a:srgbClr val="FF0000"/>
                </a:solidFill>
                <a:latin typeface="Arial Black" pitchFamily="34" charset="0"/>
              </a:rPr>
              <a:t/>
            </a:r>
            <a:br>
              <a:rPr lang="fr-FR" sz="4900" dirty="0" smtClean="0">
                <a:solidFill>
                  <a:srgbClr val="FF0000"/>
                </a:solidFill>
                <a:latin typeface="Arial Black" pitchFamily="34" charset="0"/>
              </a:rPr>
            </a:br>
            <a:r>
              <a:rPr lang="fr-FR" dirty="0" smtClean="0">
                <a:solidFill>
                  <a:srgbClr val="FF0000"/>
                </a:solidFill>
                <a:latin typeface="Arial Black" pitchFamily="34" charset="0"/>
              </a:rPr>
              <a:t/>
            </a:r>
            <a:br>
              <a:rPr lang="fr-FR" dirty="0" smtClean="0">
                <a:solidFill>
                  <a:srgbClr val="FF0000"/>
                </a:solidFill>
                <a:latin typeface="Arial Black" pitchFamily="34" charset="0"/>
              </a:rPr>
            </a:br>
            <a:r>
              <a:rPr lang="fr-FR" dirty="0" smtClean="0">
                <a:solidFill>
                  <a:srgbClr val="FF0000"/>
                </a:solidFill>
                <a:latin typeface="Arial Black" pitchFamily="34" charset="0"/>
              </a:rPr>
              <a:t/>
            </a:r>
            <a:br>
              <a:rPr lang="fr-FR" dirty="0" smtClean="0">
                <a:solidFill>
                  <a:srgbClr val="FF0000"/>
                </a:solidFill>
                <a:latin typeface="Arial Black" pitchFamily="34" charset="0"/>
              </a:rPr>
            </a:br>
            <a:r>
              <a:rPr lang="fr-FR" dirty="0" smtClean="0">
                <a:solidFill>
                  <a:srgbClr val="FF0000"/>
                </a:solidFill>
                <a:latin typeface="Arial Black" pitchFamily="34" charset="0"/>
              </a:rPr>
              <a:t/>
            </a:r>
            <a:br>
              <a:rPr lang="fr-FR" dirty="0" smtClean="0">
                <a:solidFill>
                  <a:srgbClr val="FF0000"/>
                </a:solidFill>
                <a:latin typeface="Arial Black" pitchFamily="34" charset="0"/>
              </a:rPr>
            </a:br>
            <a:endParaRPr lang="fr-FR" dirty="0">
              <a:solidFill>
                <a:srgbClr val="FF0000"/>
              </a:solidFill>
              <a:latin typeface="Arial Black" pitchFamily="34" charset="0"/>
            </a:endParaRPr>
          </a:p>
        </p:txBody>
      </p:sp>
    </p:spTree>
  </p:cSld>
  <p:clrMapOvr>
    <a:masterClrMapping/>
  </p:clrMapOvr>
  <p:transition>
    <p:newsflash/>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hp\Desktop\Neuro Muscular Synapse.jpg"/>
          <p:cNvPicPr>
            <a:picLocks noChangeAspect="1" noChangeArrowheads="1"/>
          </p:cNvPicPr>
          <p:nvPr/>
        </p:nvPicPr>
        <p:blipFill>
          <a:blip r:embed="rId2"/>
          <a:srcRect/>
          <a:stretch>
            <a:fillRect/>
          </a:stretch>
        </p:blipFill>
        <p:spPr bwMode="auto">
          <a:xfrm>
            <a:off x="179512" y="188640"/>
            <a:ext cx="8784976" cy="6552728"/>
          </a:xfrm>
          <a:prstGeom prst="rect">
            <a:avLst/>
          </a:prstGeom>
          <a:noFill/>
        </p:spPr>
      </p:pic>
    </p:spTree>
    <p:extLst>
      <p:ext uri="{BB962C8B-B14F-4D97-AF65-F5344CB8AC3E}">
        <p14:creationId xmlns:p14="http://schemas.microsoft.com/office/powerpoint/2010/main" val="3280578985"/>
      </p:ext>
    </p:extLst>
  </p:cSld>
  <p:clrMapOvr>
    <a:masterClrMapping/>
  </p:clrMapOvr>
  <p:transition>
    <p:newsflash/>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p\Desktop\419788.jpg"/>
          <p:cNvPicPr>
            <a:picLocks noChangeAspect="1" noChangeArrowheads="1"/>
          </p:cNvPicPr>
          <p:nvPr/>
        </p:nvPicPr>
        <p:blipFill>
          <a:blip r:embed="rId2"/>
          <a:srcRect/>
          <a:stretch>
            <a:fillRect/>
          </a:stretch>
        </p:blipFill>
        <p:spPr bwMode="auto">
          <a:xfrm>
            <a:off x="179512" y="188640"/>
            <a:ext cx="8964488" cy="6480720"/>
          </a:xfrm>
          <a:prstGeom prst="rect">
            <a:avLst/>
          </a:prstGeom>
          <a:noFill/>
        </p:spPr>
      </p:pic>
    </p:spTree>
    <p:extLst>
      <p:ext uri="{BB962C8B-B14F-4D97-AF65-F5344CB8AC3E}">
        <p14:creationId xmlns:p14="http://schemas.microsoft.com/office/powerpoint/2010/main" val="4171240600"/>
      </p:ext>
    </p:extLst>
  </p:cSld>
  <p:clrMapOvr>
    <a:masterClrMapping/>
  </p:clrMapOvr>
  <p:transition>
    <p:newsflash/>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822214" cy="5797568"/>
          </a:xfrm>
        </p:spPr>
        <p:txBody>
          <a:bodyPr>
            <a:normAutofit/>
          </a:bodyPr>
          <a:lstStyle/>
          <a:p>
            <a:r>
              <a:rPr lang="fr-FR" dirty="0" smtClean="0">
                <a:latin typeface="Arial Black" pitchFamily="34" charset="0"/>
              </a:rPr>
              <a:t>Les synapses qui relient les neurones et des cellules glandulaires sont des synapses </a:t>
            </a:r>
            <a:br>
              <a:rPr lang="fr-FR" dirty="0" smtClean="0">
                <a:latin typeface="Arial Black" pitchFamily="34" charset="0"/>
              </a:rPr>
            </a:br>
            <a:r>
              <a:rPr lang="fr-FR" dirty="0" err="1" smtClean="0">
                <a:solidFill>
                  <a:srgbClr val="FF0000"/>
                </a:solidFill>
                <a:latin typeface="Arial Black" pitchFamily="34" charset="0"/>
              </a:rPr>
              <a:t>neuro</a:t>
            </a:r>
            <a:r>
              <a:rPr lang="fr-FR" dirty="0" smtClean="0">
                <a:solidFill>
                  <a:srgbClr val="FF0000"/>
                </a:solidFill>
                <a:latin typeface="Arial Black" pitchFamily="34" charset="0"/>
              </a:rPr>
              <a:t>-glandulaires</a:t>
            </a:r>
            <a:endParaRPr lang="fr-FR" dirty="0">
              <a:solidFill>
                <a:srgbClr val="FF0000"/>
              </a:solidFill>
              <a:latin typeface="Arial Black" pitchFamily="34" charset="0"/>
            </a:endParaRPr>
          </a:p>
        </p:txBody>
      </p:sp>
    </p:spTree>
  </p:cSld>
  <p:clrMapOvr>
    <a:masterClrMapping/>
  </p:clrMapOvr>
  <p:transition>
    <p:newsflash/>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p\Desktop\SISTEMA ENDOCRINO 22.jpg"/>
          <p:cNvPicPr>
            <a:picLocks noChangeAspect="1" noChangeArrowheads="1"/>
          </p:cNvPicPr>
          <p:nvPr/>
        </p:nvPicPr>
        <p:blipFill>
          <a:blip r:embed="rId2"/>
          <a:srcRect/>
          <a:stretch>
            <a:fillRect/>
          </a:stretch>
        </p:blipFill>
        <p:spPr bwMode="auto">
          <a:xfrm>
            <a:off x="395536" y="260648"/>
            <a:ext cx="8534182" cy="6597352"/>
          </a:xfrm>
          <a:prstGeom prst="rect">
            <a:avLst/>
          </a:prstGeom>
          <a:noFill/>
        </p:spPr>
      </p:pic>
    </p:spTree>
    <p:extLst>
      <p:ext uri="{BB962C8B-B14F-4D97-AF65-F5344CB8AC3E}">
        <p14:creationId xmlns:p14="http://schemas.microsoft.com/office/powerpoint/2010/main" val="3185911128"/>
      </p:ext>
    </p:extLst>
  </p:cSld>
  <p:clrMapOvr>
    <a:masterClrMapping/>
  </p:clrMapOvr>
  <p:transition>
    <p:newsflash/>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712968" cy="6322714"/>
          </a:xfrm>
        </p:spPr>
        <p:txBody>
          <a:bodyPr/>
          <a:lstStyle/>
          <a:p>
            <a:r>
              <a:rPr lang="fr-FR" dirty="0" smtClean="0">
                <a:latin typeface="Arial Black" pitchFamily="34" charset="0"/>
              </a:rPr>
              <a:t>Pour ce qui est des </a:t>
            </a:r>
            <a:r>
              <a:rPr lang="fr-FR" dirty="0" smtClean="0">
                <a:solidFill>
                  <a:srgbClr val="FF0000"/>
                </a:solidFill>
                <a:latin typeface="Arial Black" pitchFamily="34" charset="0"/>
              </a:rPr>
              <a:t>SYNAPSES CHIMIQUES, </a:t>
            </a:r>
            <a:r>
              <a:rPr lang="fr-FR" dirty="0" smtClean="0">
                <a:latin typeface="Arial Black" pitchFamily="34" charset="0"/>
              </a:rPr>
              <a:t>elles ont pour fonction de libérer et de recevoir les </a:t>
            </a:r>
            <a:r>
              <a:rPr lang="fr-FR" dirty="0" smtClean="0">
                <a:solidFill>
                  <a:srgbClr val="FF0000"/>
                </a:solidFill>
                <a:latin typeface="Arial Black" pitchFamily="34" charset="0"/>
              </a:rPr>
              <a:t>NEUROTRANSMETTEURS. </a:t>
            </a:r>
            <a:endParaRPr lang="fr-FR" dirty="0">
              <a:solidFill>
                <a:srgbClr val="FF0000"/>
              </a:solidFill>
              <a:latin typeface="Arial Black" pitchFamily="34" charset="0"/>
            </a:endParaRPr>
          </a:p>
        </p:txBody>
      </p:sp>
    </p:spTree>
  </p:cSld>
  <p:clrMapOvr>
    <a:masterClrMapping/>
  </p:clrMapOvr>
  <p:transition>
    <p:newsflash/>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132856"/>
            <a:ext cx="8229600" cy="1368152"/>
          </a:xfrm>
        </p:spPr>
        <p:txBody>
          <a:bodyPr>
            <a:noAutofit/>
          </a:bodyPr>
          <a:lstStyle/>
          <a:p>
            <a:r>
              <a:rPr lang="fr-FR" sz="9600" dirty="0" smtClean="0">
                <a:solidFill>
                  <a:srgbClr val="FF0000"/>
                </a:solidFill>
                <a:latin typeface="Arial Black" panose="020B0A04020102020204" pitchFamily="34" charset="0"/>
              </a:rPr>
              <a:t/>
            </a:r>
            <a:br>
              <a:rPr lang="fr-FR" sz="9600" dirty="0" smtClean="0">
                <a:solidFill>
                  <a:srgbClr val="FF0000"/>
                </a:solidFill>
                <a:latin typeface="Arial Black" panose="020B0A04020102020204" pitchFamily="34" charset="0"/>
              </a:rPr>
            </a:br>
            <a:r>
              <a:rPr lang="fr-FR" sz="9600" dirty="0" smtClean="0">
                <a:solidFill>
                  <a:srgbClr val="FF0000"/>
                </a:solidFill>
                <a:latin typeface="Arial Black" panose="020B0A04020102020204" pitchFamily="34" charset="0"/>
              </a:rPr>
              <a:t>SUITE…</a:t>
            </a:r>
            <a:br>
              <a:rPr lang="fr-FR" sz="9600" dirty="0" smtClean="0">
                <a:solidFill>
                  <a:srgbClr val="FF0000"/>
                </a:solidFill>
                <a:latin typeface="Arial Black" panose="020B0A04020102020204" pitchFamily="34" charset="0"/>
              </a:rPr>
            </a:br>
            <a:r>
              <a:rPr lang="fr-FR" sz="9600" dirty="0" smtClean="0">
                <a:solidFill>
                  <a:srgbClr val="FF0000"/>
                </a:solidFill>
                <a:latin typeface="Arial Black" panose="020B0A04020102020204" pitchFamily="34" charset="0"/>
              </a:rPr>
              <a:t> </a:t>
            </a:r>
            <a:endParaRPr lang="fr-FR" sz="96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528920352"/>
      </p:ext>
    </p:extLst>
  </p:cSld>
  <p:clrMapOvr>
    <a:masterClrMapping/>
  </p:clrMapOvr>
  <p:transition>
    <p:newsflash/>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980728"/>
            <a:ext cx="8715436" cy="5076784"/>
          </a:xfrm>
        </p:spPr>
        <p:txBody>
          <a:bodyPr>
            <a:noAutofit/>
          </a:bodyPr>
          <a:lstStyle/>
          <a:p>
            <a:r>
              <a:rPr lang="fr-FR" sz="4800" b="1" dirty="0" smtClean="0">
                <a:solidFill>
                  <a:srgbClr val="FF0000"/>
                </a:solidFill>
                <a:latin typeface="Arial Black" pitchFamily="34" charset="0"/>
              </a:rPr>
              <a:t>I- LE SYSTÈME NERVEUX CENTRAL .  </a:t>
            </a:r>
            <a:r>
              <a:rPr lang="fr-FR" sz="4800" b="1" dirty="0" smtClean="0">
                <a:solidFill>
                  <a:srgbClr val="FF0000"/>
                </a:solidFill>
                <a:latin typeface="Bookman Old Style" pitchFamily="18" charset="0"/>
              </a:rPr>
              <a:t> </a:t>
            </a:r>
            <a:endParaRPr lang="fr-FR" sz="4800" b="1" dirty="0">
              <a:solidFill>
                <a:srgbClr val="FF0000"/>
              </a:solidFill>
              <a:latin typeface="Bookman Old Style" pitchFamily="18" charset="0"/>
            </a:endParaRPr>
          </a:p>
        </p:txBody>
      </p:sp>
    </p:spTree>
    <p:extLst>
      <p:ext uri="{BB962C8B-B14F-4D97-AF65-F5344CB8AC3E}">
        <p14:creationId xmlns:p14="http://schemas.microsoft.com/office/powerpoint/2010/main" val="2244184147"/>
      </p:ext>
    </p:extLst>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p:spPr>
        <p:txBody>
          <a:bodyPr>
            <a:normAutofit/>
          </a:bodyPr>
          <a:lstStyle/>
          <a:p>
            <a:r>
              <a:rPr lang="fr-FR" sz="3600" dirty="0" smtClean="0">
                <a:solidFill>
                  <a:srgbClr val="FF0000"/>
                </a:solidFill>
                <a:latin typeface="Arial Black" pitchFamily="34" charset="0"/>
              </a:rPr>
              <a:t>- Formes sphériques </a:t>
            </a:r>
            <a:r>
              <a:rPr lang="fr-FR" sz="3600" dirty="0" smtClean="0">
                <a:latin typeface="Arial Black" pitchFamily="34" charset="0"/>
              </a:rPr>
              <a:t/>
            </a:r>
            <a:br>
              <a:rPr lang="fr-FR" sz="3600" dirty="0" smtClean="0">
                <a:latin typeface="Arial Black" pitchFamily="34" charset="0"/>
              </a:rPr>
            </a:br>
            <a:r>
              <a:rPr lang="fr-FR" sz="3600" dirty="0" smtClean="0">
                <a:latin typeface="Arial Black" pitchFamily="34" charset="0"/>
              </a:rPr>
              <a:t>(ex: cellules adipeuses)</a:t>
            </a:r>
            <a:br>
              <a:rPr lang="fr-FR" sz="3600" dirty="0" smtClean="0">
                <a:latin typeface="Arial Black" pitchFamily="34" charset="0"/>
              </a:rPr>
            </a:br>
            <a:r>
              <a:rPr lang="fr-FR" sz="3600" dirty="0" smtClean="0">
                <a:latin typeface="Arial Black" pitchFamily="34" charset="0"/>
              </a:rPr>
              <a:t/>
            </a:r>
            <a:br>
              <a:rPr lang="fr-FR" sz="3600" dirty="0" smtClean="0">
                <a:latin typeface="Arial Black" pitchFamily="34" charset="0"/>
              </a:rPr>
            </a:br>
            <a:r>
              <a:rPr lang="fr-FR" sz="3600" dirty="0" smtClean="0">
                <a:latin typeface="Arial Black" pitchFamily="34" charset="0"/>
              </a:rPr>
              <a:t/>
            </a:r>
            <a:br>
              <a:rPr lang="fr-FR" sz="3600" dirty="0" smtClean="0">
                <a:latin typeface="Arial Black" pitchFamily="34" charset="0"/>
              </a:rPr>
            </a:br>
            <a:r>
              <a:rPr lang="fr-FR" sz="3600" dirty="0" smtClean="0">
                <a:latin typeface="Arial Black" pitchFamily="34" charset="0"/>
              </a:rPr>
              <a:t/>
            </a:r>
            <a:br>
              <a:rPr lang="fr-FR" sz="3600" dirty="0" smtClean="0">
                <a:latin typeface="Arial Black" pitchFamily="34" charset="0"/>
              </a:rPr>
            </a:br>
            <a:r>
              <a:rPr lang="fr-FR" sz="3600" dirty="0" smtClean="0">
                <a:latin typeface="Arial Black" pitchFamily="34" charset="0"/>
              </a:rPr>
              <a:t/>
            </a:r>
            <a:br>
              <a:rPr lang="fr-FR" sz="3600" dirty="0" smtClean="0">
                <a:latin typeface="Arial Black" pitchFamily="34" charset="0"/>
              </a:rPr>
            </a:br>
            <a:r>
              <a:rPr lang="fr-FR" sz="3600" dirty="0" smtClean="0">
                <a:latin typeface="Arial Black" pitchFamily="34" charset="0"/>
              </a:rPr>
              <a:t/>
            </a:r>
            <a:br>
              <a:rPr lang="fr-FR" sz="3600" dirty="0" smtClean="0">
                <a:latin typeface="Arial Black" pitchFamily="34" charset="0"/>
              </a:rPr>
            </a:br>
            <a:r>
              <a:rPr lang="fr-FR" sz="3600" dirty="0" smtClean="0">
                <a:latin typeface="Arial Black" pitchFamily="34" charset="0"/>
              </a:rPr>
              <a:t/>
            </a:r>
            <a:br>
              <a:rPr lang="fr-FR" sz="3600" dirty="0" smtClean="0">
                <a:latin typeface="Arial Black" pitchFamily="34" charset="0"/>
              </a:rPr>
            </a:br>
            <a:endParaRPr lang="fr-FR" sz="3600" dirty="0">
              <a:latin typeface="Arial Black" pitchFamily="34" charset="0"/>
            </a:endParaRPr>
          </a:p>
        </p:txBody>
      </p:sp>
      <p:pic>
        <p:nvPicPr>
          <p:cNvPr id="9218" name="Picture 2" descr="C:\Documents and Settings\dac.com\Bureau\obesity-48-FR.jpg"/>
          <p:cNvPicPr>
            <a:picLocks noChangeAspect="1" noChangeArrowheads="1"/>
          </p:cNvPicPr>
          <p:nvPr/>
        </p:nvPicPr>
        <p:blipFill>
          <a:blip r:embed="rId2"/>
          <a:srcRect/>
          <a:stretch>
            <a:fillRect/>
          </a:stretch>
        </p:blipFill>
        <p:spPr bwMode="auto">
          <a:xfrm>
            <a:off x="1071538" y="2143116"/>
            <a:ext cx="6715172" cy="3500462"/>
          </a:xfrm>
          <a:prstGeom prst="rect">
            <a:avLst/>
          </a:prstGeom>
          <a:noFill/>
        </p:spPr>
      </p:pic>
    </p:spTree>
  </p:cSld>
  <p:clrMapOvr>
    <a:masterClrMapping/>
  </p:clrMapOvr>
  <p:transition>
    <p:newsflash/>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412776"/>
            <a:ext cx="8712968" cy="3960440"/>
          </a:xfrm>
        </p:spPr>
        <p:txBody>
          <a:bodyPr>
            <a:normAutofit/>
          </a:bodyPr>
          <a:lstStyle/>
          <a:p>
            <a:r>
              <a:rPr lang="fr-FR" dirty="0" smtClean="0">
                <a:latin typeface="Arial Black" panose="020B0A04020102020204" pitchFamily="34" charset="0"/>
              </a:rPr>
              <a:t> </a:t>
            </a:r>
            <a:br>
              <a:rPr lang="fr-FR" dirty="0" smtClean="0">
                <a:latin typeface="Arial Black" panose="020B0A04020102020204" pitchFamily="34" charset="0"/>
              </a:rPr>
            </a:br>
            <a:r>
              <a:rPr lang="fr-FR" dirty="0" smtClean="0">
                <a:latin typeface="Arial Black" panose="020B0A04020102020204" pitchFamily="34" charset="0"/>
              </a:rPr>
              <a:t>VIDEO </a:t>
            </a:r>
            <a:br>
              <a:rPr lang="fr-FR" dirty="0" smtClean="0">
                <a:latin typeface="Arial Black" panose="020B0A04020102020204" pitchFamily="34" charset="0"/>
              </a:rPr>
            </a:br>
            <a:r>
              <a:rPr lang="fr-FR" dirty="0" smtClean="0">
                <a:latin typeface="Arial Black" panose="020B0A04020102020204" pitchFamily="34" charset="0"/>
              </a:rPr>
              <a:t>SUR LE CERVEAU ?</a:t>
            </a:r>
            <a:endParaRPr lang="fr-FR" dirty="0">
              <a:latin typeface="Arial Black" panose="020B0A04020102020204" pitchFamily="34" charset="0"/>
            </a:endParaRPr>
          </a:p>
        </p:txBody>
      </p:sp>
    </p:spTree>
    <p:extLst>
      <p:ext uri="{BB962C8B-B14F-4D97-AF65-F5344CB8AC3E}">
        <p14:creationId xmlns:p14="http://schemas.microsoft.com/office/powerpoint/2010/main" val="4259909679"/>
      </p:ext>
    </p:extLst>
  </p:cSld>
  <p:clrMapOvr>
    <a:masterClrMapping/>
  </p:clrMapOvr>
  <p:transition>
    <p:newsflash/>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0"/>
            <a:ext cx="8928992" cy="6741368"/>
          </a:xfrm>
        </p:spPr>
        <p:txBody>
          <a:bodyPr>
            <a:normAutofit fontScale="90000"/>
          </a:bodyPr>
          <a:lstStyle/>
          <a:p>
            <a:pPr algn="l"/>
            <a:r>
              <a:rPr lang="fr-FR" b="1" u="sng" dirty="0" smtClean="0">
                <a:solidFill>
                  <a:srgbClr val="FF0000"/>
                </a:solidFill>
                <a:effectLst>
                  <a:outerShdw blurRad="38100" dist="38100" dir="2700000" algn="tl">
                    <a:srgbClr val="000000">
                      <a:alpha val="43137"/>
                    </a:srgbClr>
                  </a:outerShdw>
                </a:effectLst>
                <a:latin typeface="Arial Black" panose="020B0A04020102020204" pitchFamily="34" charset="0"/>
              </a:rPr>
              <a:t/>
            </a:r>
            <a:br>
              <a:rPr lang="fr-FR" b="1" u="sng" dirty="0" smtClean="0">
                <a:solidFill>
                  <a:srgbClr val="FF0000"/>
                </a:solidFill>
                <a:effectLst>
                  <a:outerShdw blurRad="38100" dist="38100" dir="2700000" algn="tl">
                    <a:srgbClr val="000000">
                      <a:alpha val="43137"/>
                    </a:srgbClr>
                  </a:outerShdw>
                </a:effectLst>
                <a:latin typeface="Arial Black" panose="020B0A04020102020204" pitchFamily="34" charset="0"/>
              </a:rPr>
            </a:br>
            <a:r>
              <a:rPr lang="fr-FR" b="1" u="sng" dirty="0">
                <a:solidFill>
                  <a:srgbClr val="FF0000"/>
                </a:solidFill>
                <a:effectLst>
                  <a:outerShdw blurRad="38100" dist="38100" dir="2700000" algn="tl">
                    <a:srgbClr val="000000">
                      <a:alpha val="43137"/>
                    </a:srgbClr>
                  </a:outerShdw>
                </a:effectLst>
                <a:latin typeface="Arial Black" panose="020B0A04020102020204" pitchFamily="34" charset="0"/>
              </a:rPr>
              <a:t/>
            </a:r>
            <a:br>
              <a:rPr lang="fr-FR" b="1" u="sng" dirty="0">
                <a:solidFill>
                  <a:srgbClr val="FF0000"/>
                </a:solidFill>
                <a:effectLst>
                  <a:outerShdw blurRad="38100" dist="38100" dir="2700000" algn="tl">
                    <a:srgbClr val="000000">
                      <a:alpha val="43137"/>
                    </a:srgbClr>
                  </a:outerShdw>
                </a:effectLst>
                <a:latin typeface="Arial Black" panose="020B0A04020102020204" pitchFamily="34" charset="0"/>
              </a:rPr>
            </a:br>
            <a:r>
              <a:rPr lang="fr-FR" sz="5400" dirty="0" smtClean="0">
                <a:latin typeface="Arial Black" panose="020B0A04020102020204" pitchFamily="34" charset="0"/>
              </a:rPr>
              <a:t>Le système nerveux central  ou </a:t>
            </a:r>
            <a:r>
              <a:rPr lang="fr-FR" sz="5400" i="1" dirty="0" smtClean="0">
                <a:solidFill>
                  <a:srgbClr val="FF0000"/>
                </a:solidFill>
                <a:latin typeface="Arial Black" panose="020B0A04020102020204" pitchFamily="34" charset="0"/>
              </a:rPr>
              <a:t>cérébro-spinal </a:t>
            </a:r>
            <a:r>
              <a:rPr lang="fr-FR" sz="5400" dirty="0" smtClean="0">
                <a:latin typeface="Arial Black" panose="020B0A04020102020204" pitchFamily="34" charset="0"/>
              </a:rPr>
              <a:t>comprend : </a:t>
            </a:r>
            <a:br>
              <a:rPr lang="fr-FR" sz="5400" dirty="0" smtClean="0">
                <a:latin typeface="Arial Black" panose="020B0A04020102020204" pitchFamily="34" charset="0"/>
              </a:rPr>
            </a:br>
            <a:r>
              <a:rPr lang="fr-FR" sz="5400" dirty="0" smtClean="0">
                <a:latin typeface="Arial Black" panose="020B0A04020102020204" pitchFamily="34" charset="0"/>
              </a:rPr>
              <a:t>- Le </a:t>
            </a:r>
            <a:r>
              <a:rPr lang="fr-FR" sz="5400" dirty="0">
                <a:latin typeface="Arial Black" panose="020B0A04020102020204" pitchFamily="34" charset="0"/>
              </a:rPr>
              <a:t>cerveau</a:t>
            </a:r>
            <a:r>
              <a:rPr lang="fr-FR" sz="5400" dirty="0" smtClean="0">
                <a:latin typeface="Arial Black" panose="020B0A04020102020204" pitchFamily="34" charset="0"/>
              </a:rPr>
              <a:t>.</a:t>
            </a:r>
            <a:br>
              <a:rPr lang="fr-FR" sz="5400" dirty="0" smtClean="0">
                <a:latin typeface="Arial Black" panose="020B0A04020102020204" pitchFamily="34" charset="0"/>
              </a:rPr>
            </a:br>
            <a:r>
              <a:rPr lang="fr-FR" sz="5400" dirty="0" smtClean="0">
                <a:latin typeface="Arial Black" panose="020B0A04020102020204" pitchFamily="34" charset="0"/>
              </a:rPr>
              <a:t>- Le </a:t>
            </a:r>
            <a:r>
              <a:rPr lang="fr-FR" sz="5400" dirty="0">
                <a:latin typeface="Arial Black" panose="020B0A04020102020204" pitchFamily="34" charset="0"/>
              </a:rPr>
              <a:t>cervelet</a:t>
            </a:r>
            <a:r>
              <a:rPr lang="fr-FR" sz="5400" dirty="0" smtClean="0">
                <a:latin typeface="Arial Black" panose="020B0A04020102020204" pitchFamily="34" charset="0"/>
              </a:rPr>
              <a:t>.</a:t>
            </a:r>
            <a:r>
              <a:rPr lang="fr-FR" sz="5400" dirty="0">
                <a:latin typeface="Arial Black" panose="020B0A04020102020204" pitchFamily="34" charset="0"/>
              </a:rPr>
              <a:t> </a:t>
            </a:r>
            <a:r>
              <a:rPr lang="fr-FR" sz="5400" dirty="0" smtClean="0">
                <a:latin typeface="Arial Black" panose="020B0A04020102020204" pitchFamily="34" charset="0"/>
              </a:rPr>
              <a:t/>
            </a:r>
            <a:br>
              <a:rPr lang="fr-FR" sz="5400" dirty="0" smtClean="0">
                <a:latin typeface="Arial Black" panose="020B0A04020102020204" pitchFamily="34" charset="0"/>
              </a:rPr>
            </a:br>
            <a:r>
              <a:rPr lang="fr-FR" sz="5400" dirty="0" smtClean="0">
                <a:latin typeface="Arial Black" panose="020B0A04020102020204" pitchFamily="34" charset="0"/>
              </a:rPr>
              <a:t>- Le </a:t>
            </a:r>
            <a:r>
              <a:rPr lang="fr-FR" sz="5400" dirty="0">
                <a:latin typeface="Arial Black" panose="020B0A04020102020204" pitchFamily="34" charset="0"/>
              </a:rPr>
              <a:t>tronc cérébral.</a:t>
            </a:r>
            <a:br>
              <a:rPr lang="fr-FR" sz="5400" dirty="0">
                <a:latin typeface="Arial Black" panose="020B0A04020102020204" pitchFamily="34" charset="0"/>
              </a:rPr>
            </a:br>
            <a:r>
              <a:rPr lang="fr-FR" sz="5400" dirty="0" smtClean="0">
                <a:latin typeface="Arial Black" panose="020B0A04020102020204" pitchFamily="34" charset="0"/>
              </a:rPr>
              <a:t>- La moelle épinière.</a:t>
            </a:r>
            <a:br>
              <a:rPr lang="fr-FR" sz="5400" dirty="0" smtClean="0">
                <a:latin typeface="Arial Black" panose="020B0A04020102020204" pitchFamily="34" charset="0"/>
              </a:rPr>
            </a:br>
            <a:endParaRPr lang="fr-FR" sz="4000" dirty="0">
              <a:latin typeface="Arial Black" panose="020B0A04020102020204" pitchFamily="34" charset="0"/>
            </a:endParaRPr>
          </a:p>
        </p:txBody>
      </p:sp>
    </p:spTree>
    <p:extLst>
      <p:ext uri="{BB962C8B-B14F-4D97-AF65-F5344CB8AC3E}">
        <p14:creationId xmlns:p14="http://schemas.microsoft.com/office/powerpoint/2010/main" val="2241102818"/>
      </p:ext>
    </p:extLst>
  </p:cSld>
  <p:clrMapOvr>
    <a:masterClrMapping/>
  </p:clrMapOvr>
  <p:transition>
    <p:newsflash/>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712968" cy="6178698"/>
          </a:xfrm>
        </p:spPr>
        <p:txBody>
          <a:bodyPr>
            <a:normAutofit/>
          </a:bodyPr>
          <a:lstStyle/>
          <a:p>
            <a:r>
              <a:rPr lang="fr-FR" sz="5400" dirty="0">
                <a:solidFill>
                  <a:prstClr val="black"/>
                </a:solidFill>
                <a:latin typeface="Arial Black" panose="020B0A04020102020204" pitchFamily="34" charset="0"/>
              </a:rPr>
              <a:t>Le cerveau, principale structure de </a:t>
            </a:r>
            <a:r>
              <a:rPr lang="fr-FR" sz="5400" b="1" i="1" dirty="0">
                <a:solidFill>
                  <a:prstClr val="black"/>
                </a:solidFill>
                <a:latin typeface="Arial Black" panose="020B0A04020102020204" pitchFamily="34" charset="0"/>
              </a:rPr>
              <a:t>l’encéphale</a:t>
            </a:r>
            <a:r>
              <a:rPr lang="fr-FR" sz="5400" dirty="0">
                <a:solidFill>
                  <a:prstClr val="black"/>
                </a:solidFill>
                <a:latin typeface="Arial Black" panose="020B0A04020102020204" pitchFamily="34" charset="0"/>
              </a:rPr>
              <a:t>, </a:t>
            </a:r>
            <a:r>
              <a:rPr lang="fr-FR" sz="5400" dirty="0" smtClean="0">
                <a:solidFill>
                  <a:prstClr val="black"/>
                </a:solidFill>
                <a:latin typeface="Arial Black" panose="020B0A04020102020204" pitchFamily="34" charset="0"/>
              </a:rPr>
              <a:t/>
            </a:r>
            <a:br>
              <a:rPr lang="fr-FR" sz="5400" dirty="0" smtClean="0">
                <a:solidFill>
                  <a:prstClr val="black"/>
                </a:solidFill>
                <a:latin typeface="Arial Black" panose="020B0A04020102020204" pitchFamily="34" charset="0"/>
              </a:rPr>
            </a:br>
            <a:r>
              <a:rPr lang="fr-FR" sz="5400" dirty="0" smtClean="0">
                <a:solidFill>
                  <a:prstClr val="black"/>
                </a:solidFill>
                <a:latin typeface="Arial Black" panose="020B0A04020102020204" pitchFamily="34" charset="0"/>
              </a:rPr>
              <a:t>se présente </a:t>
            </a:r>
            <a:r>
              <a:rPr lang="fr-FR" sz="5400" dirty="0">
                <a:solidFill>
                  <a:prstClr val="black"/>
                </a:solidFill>
                <a:latin typeface="Arial Black" panose="020B0A04020102020204" pitchFamily="34" charset="0"/>
              </a:rPr>
              <a:t>en effet comme </a:t>
            </a:r>
            <a:r>
              <a:rPr lang="fr-FR" sz="5400" b="1" i="1" dirty="0">
                <a:solidFill>
                  <a:srgbClr val="FF0000"/>
                </a:solidFill>
                <a:latin typeface="Arial Black" panose="020B0A04020102020204" pitchFamily="34" charset="0"/>
              </a:rPr>
              <a:t>une masse </a:t>
            </a:r>
            <a:r>
              <a:rPr lang="fr-FR" sz="5400" b="1" i="1" dirty="0" smtClean="0">
                <a:solidFill>
                  <a:srgbClr val="FF0000"/>
                </a:solidFill>
                <a:latin typeface="Arial Black" panose="020B0A04020102020204" pitchFamily="34" charset="0"/>
              </a:rPr>
              <a:t>de </a:t>
            </a:r>
            <a:r>
              <a:rPr lang="fr-FR" sz="5400" b="1" i="1" dirty="0">
                <a:solidFill>
                  <a:srgbClr val="FF0000"/>
                </a:solidFill>
                <a:latin typeface="Arial Black" panose="020B0A04020102020204" pitchFamily="34" charset="0"/>
              </a:rPr>
              <a:t>tissu gris rosâtre</a:t>
            </a:r>
            <a:r>
              <a:rPr lang="fr-FR" sz="5400" b="1" dirty="0">
                <a:solidFill>
                  <a:prstClr val="black"/>
                </a:solidFill>
                <a:latin typeface="Arial Black" panose="020B0A04020102020204" pitchFamily="34" charset="0"/>
              </a:rPr>
              <a:t> </a:t>
            </a:r>
            <a:r>
              <a:rPr lang="fr-FR" sz="5400" dirty="0" smtClean="0">
                <a:solidFill>
                  <a:prstClr val="black"/>
                </a:solidFill>
                <a:latin typeface="Arial Black" panose="020B0A04020102020204" pitchFamily="34" charset="0"/>
              </a:rPr>
              <a:t>.</a:t>
            </a:r>
            <a:endParaRPr lang="fr-FR" sz="6600" dirty="0"/>
          </a:p>
        </p:txBody>
      </p:sp>
    </p:spTree>
    <p:extLst>
      <p:ext uri="{BB962C8B-B14F-4D97-AF65-F5344CB8AC3E}">
        <p14:creationId xmlns:p14="http://schemas.microsoft.com/office/powerpoint/2010/main" val="2420253773"/>
      </p:ext>
    </p:extLst>
  </p:cSld>
  <p:clrMapOvr>
    <a:masterClrMapping/>
  </p:clrMapOvr>
  <p:transition>
    <p:newsflash/>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cerveau.thumbnail.jpg"/>
          <p:cNvPicPr>
            <a:picLocks noChangeAspect="1" noChangeArrowheads="1"/>
          </p:cNvPicPr>
          <p:nvPr/>
        </p:nvPicPr>
        <p:blipFill>
          <a:blip r:embed="rId2"/>
          <a:srcRect/>
          <a:stretch>
            <a:fillRect/>
          </a:stretch>
        </p:blipFill>
        <p:spPr bwMode="auto">
          <a:xfrm>
            <a:off x="251520" y="260648"/>
            <a:ext cx="8424936" cy="6408712"/>
          </a:xfrm>
          <a:prstGeom prst="rect">
            <a:avLst/>
          </a:prstGeom>
          <a:noFill/>
        </p:spPr>
      </p:pic>
    </p:spTree>
    <p:extLst>
      <p:ext uri="{BB962C8B-B14F-4D97-AF65-F5344CB8AC3E}">
        <p14:creationId xmlns:p14="http://schemas.microsoft.com/office/powerpoint/2010/main" val="3672087175"/>
      </p:ext>
    </p:extLst>
  </p:cSld>
  <p:clrMapOvr>
    <a:masterClrMapping/>
  </p:clrMapOvr>
  <p:transition>
    <p:newsflash/>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908720"/>
            <a:ext cx="8712968" cy="5386610"/>
          </a:xfrm>
        </p:spPr>
        <p:txBody>
          <a:bodyPr>
            <a:normAutofit/>
          </a:bodyPr>
          <a:lstStyle/>
          <a:p>
            <a:r>
              <a:rPr lang="fr-FR" b="1" dirty="0" smtClean="0">
                <a:solidFill>
                  <a:srgbClr val="FF0000"/>
                </a:solidFill>
                <a:latin typeface="Arial Black" panose="020B0A04020102020204" pitchFamily="34" charset="0"/>
              </a:rPr>
              <a:t>II- </a:t>
            </a:r>
            <a:r>
              <a:rPr lang="fr-FR" b="1" dirty="0">
                <a:solidFill>
                  <a:srgbClr val="FF0000"/>
                </a:solidFill>
                <a:latin typeface="Arial Black" panose="020B0A04020102020204" pitchFamily="34" charset="0"/>
              </a:rPr>
              <a:t>LES VENTRICULES </a:t>
            </a:r>
            <a:r>
              <a:rPr lang="fr-FR" b="1" dirty="0" smtClean="0">
                <a:solidFill>
                  <a:srgbClr val="FF0000"/>
                </a:solidFill>
                <a:latin typeface="Arial Black" panose="020B0A04020102020204" pitchFamily="34" charset="0"/>
              </a:rPr>
              <a:t>CEREBRAUX :</a:t>
            </a:r>
            <a:r>
              <a:rPr lang="fr-FR" b="1" dirty="0">
                <a:solidFill>
                  <a:srgbClr val="FF0000"/>
                </a:solidFill>
                <a:latin typeface="Arial Black" panose="020B0A04020102020204" pitchFamily="34" charset="0"/>
              </a:rPr>
              <a:t/>
            </a:r>
            <a:br>
              <a:rPr lang="fr-FR" b="1" dirty="0">
                <a:solidFill>
                  <a:srgbClr val="FF0000"/>
                </a:solidFill>
                <a:latin typeface="Arial Black" panose="020B0A04020102020204" pitchFamily="34" charset="0"/>
              </a:rPr>
            </a:br>
            <a:endParaRPr lang="fr-FR" dirty="0">
              <a:solidFill>
                <a:srgbClr val="FF0000"/>
              </a:solidFill>
            </a:endParaRPr>
          </a:p>
        </p:txBody>
      </p:sp>
    </p:spTree>
    <p:extLst>
      <p:ext uri="{BB962C8B-B14F-4D97-AF65-F5344CB8AC3E}">
        <p14:creationId xmlns:p14="http://schemas.microsoft.com/office/powerpoint/2010/main" val="3180557551"/>
      </p:ext>
    </p:extLst>
  </p:cSld>
  <p:clrMapOvr>
    <a:masterClrMapping/>
  </p:clrMapOvr>
  <p:transition>
    <p:newsflash/>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8856984" cy="6394722"/>
          </a:xfrm>
        </p:spPr>
        <p:txBody>
          <a:bodyPr>
            <a:normAutofit/>
          </a:bodyPr>
          <a:lstStyle/>
          <a:p>
            <a:r>
              <a:rPr lang="fr-FR" dirty="0" smtClean="0">
                <a:latin typeface="Arial Black" panose="020B0A04020102020204" pitchFamily="34" charset="0"/>
              </a:rPr>
              <a:t>Les </a:t>
            </a:r>
            <a:r>
              <a:rPr lang="fr-FR" dirty="0" smtClean="0">
                <a:solidFill>
                  <a:srgbClr val="FF0000"/>
                </a:solidFill>
                <a:latin typeface="Arial Black" panose="020B0A04020102020204" pitchFamily="34" charset="0"/>
              </a:rPr>
              <a:t>V.C</a:t>
            </a:r>
            <a:r>
              <a:rPr lang="fr-FR" dirty="0" smtClean="0">
                <a:latin typeface="Arial Black" panose="020B0A04020102020204" pitchFamily="34" charset="0"/>
              </a:rPr>
              <a:t> communiquent entre eux et avec le canal de l’épendyme de </a:t>
            </a:r>
            <a:r>
              <a:rPr lang="fr-FR" i="1" dirty="0" smtClean="0">
                <a:solidFill>
                  <a:srgbClr val="FF0000"/>
                </a:solidFill>
                <a:latin typeface="Arial Black" panose="020B0A04020102020204" pitchFamily="34" charset="0"/>
              </a:rPr>
              <a:t>la moelle épinière</a:t>
            </a:r>
            <a:r>
              <a:rPr lang="fr-FR" dirty="0" smtClean="0">
                <a:latin typeface="Arial Black" panose="020B0A04020102020204" pitchFamily="34" charset="0"/>
              </a:rPr>
              <a:t>. Leurs cavités sont remplies de </a:t>
            </a:r>
            <a:r>
              <a:rPr lang="fr-FR" dirty="0" smtClean="0">
                <a:solidFill>
                  <a:srgbClr val="FF0000"/>
                </a:solidFill>
                <a:latin typeface="Arial Black" panose="020B0A04020102020204" pitchFamily="34" charset="0"/>
              </a:rPr>
              <a:t>liquide</a:t>
            </a:r>
            <a:br>
              <a:rPr lang="fr-FR" dirty="0" smtClean="0">
                <a:solidFill>
                  <a:srgbClr val="FF0000"/>
                </a:solidFill>
                <a:latin typeface="Arial Black" panose="020B0A04020102020204" pitchFamily="34" charset="0"/>
              </a:rPr>
            </a:br>
            <a:r>
              <a:rPr lang="fr-FR" dirty="0" smtClean="0">
                <a:solidFill>
                  <a:srgbClr val="FF0000"/>
                </a:solidFill>
                <a:latin typeface="Arial Black" panose="020B0A04020102020204" pitchFamily="34" charset="0"/>
              </a:rPr>
              <a:t> céphalo-rachidien (LCR)</a:t>
            </a:r>
            <a:r>
              <a:rPr lang="fr-FR" dirty="0" smtClean="0">
                <a:latin typeface="Arial Black" panose="020B0A04020102020204" pitchFamily="34" charset="0"/>
              </a:rPr>
              <a:t>.</a:t>
            </a:r>
            <a:endParaRPr lang="fr-FR" dirty="0">
              <a:latin typeface="Arial Black" panose="020B0A04020102020204" pitchFamily="34" charset="0"/>
            </a:endParaRPr>
          </a:p>
        </p:txBody>
      </p:sp>
    </p:spTree>
    <p:extLst>
      <p:ext uri="{BB962C8B-B14F-4D97-AF65-F5344CB8AC3E}">
        <p14:creationId xmlns:p14="http://schemas.microsoft.com/office/powerpoint/2010/main" val="3092879683"/>
      </p:ext>
    </p:extLst>
  </p:cSld>
  <p:clrMapOvr>
    <a:masterClrMapping/>
  </p:clrMapOvr>
  <p:transition>
    <p:newsflash/>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712968" cy="6178698"/>
          </a:xfrm>
        </p:spPr>
        <p:txBody>
          <a:bodyPr>
            <a:noAutofit/>
          </a:bodyPr>
          <a:lstStyle/>
          <a:p>
            <a:r>
              <a:rPr lang="fr-FR" sz="3600" dirty="0" smtClean="0">
                <a:solidFill>
                  <a:srgbClr val="00B0F0"/>
                </a:solidFill>
                <a:latin typeface="Arial Black" panose="020B0A04020102020204" pitchFamily="34" charset="0"/>
              </a:rPr>
              <a:t>Les ventricules latéraux </a:t>
            </a:r>
            <a:r>
              <a:rPr lang="fr-FR" sz="3600" dirty="0" smtClean="0">
                <a:latin typeface="Arial Black" panose="020B0A04020102020204" pitchFamily="34" charset="0"/>
              </a:rPr>
              <a:t>sont de grandes cavités. On trouve </a:t>
            </a:r>
            <a:r>
              <a:rPr lang="fr-FR" sz="3600" dirty="0" smtClean="0">
                <a:solidFill>
                  <a:srgbClr val="00B0F0"/>
                </a:solidFill>
                <a:latin typeface="Arial Black" panose="020B0A04020102020204" pitchFamily="34" charset="0"/>
              </a:rPr>
              <a:t>un ventricule latéral</a:t>
            </a:r>
            <a:r>
              <a:rPr lang="fr-FR" sz="3600" dirty="0" smtClean="0">
                <a:latin typeface="Arial Black" panose="020B0A04020102020204" pitchFamily="34" charset="0"/>
              </a:rPr>
              <a:t> enfoui dans chaque hémisphère cérébral. </a:t>
            </a:r>
            <a:br>
              <a:rPr lang="fr-FR" sz="3600" dirty="0" smtClean="0">
                <a:latin typeface="Arial Black" panose="020B0A04020102020204" pitchFamily="34" charset="0"/>
              </a:rPr>
            </a:br>
            <a:endParaRPr lang="fr-FR" sz="3600" dirty="0">
              <a:latin typeface="Arial Black" panose="020B0A04020102020204" pitchFamily="34" charset="0"/>
            </a:endParaRPr>
          </a:p>
        </p:txBody>
      </p:sp>
    </p:spTree>
    <p:extLst>
      <p:ext uri="{BB962C8B-B14F-4D97-AF65-F5344CB8AC3E}">
        <p14:creationId xmlns:p14="http://schemas.microsoft.com/office/powerpoint/2010/main" val="3946891639"/>
      </p:ext>
    </p:extLst>
  </p:cSld>
  <p:clrMapOvr>
    <a:masterClrMapping/>
  </p:clrMapOvr>
  <p:transition>
    <p:newsflash/>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8640960" cy="6001643"/>
          </a:xfrm>
          <a:prstGeom prst="rect">
            <a:avLst/>
          </a:prstGeom>
        </p:spPr>
        <p:txBody>
          <a:bodyPr wrap="square">
            <a:spAutoFit/>
          </a:bodyPr>
          <a:lstStyle/>
          <a:p>
            <a:pPr algn="ctr"/>
            <a:r>
              <a:rPr lang="fr-FR" sz="4800" dirty="0">
                <a:solidFill>
                  <a:prstClr val="black"/>
                </a:solidFill>
                <a:latin typeface="Arial Black" panose="020B0A04020102020204" pitchFamily="34" charset="0"/>
              </a:rPr>
              <a:t>A l’avant, les ventricules latéraux sont séparés par une mince membrane appelée                 </a:t>
            </a:r>
            <a:r>
              <a:rPr lang="fr-FR" sz="4800" b="1" i="1" dirty="0" smtClean="0">
                <a:solidFill>
                  <a:srgbClr val="FF0000"/>
                </a:solidFill>
                <a:latin typeface="Arial Black" panose="020B0A04020102020204" pitchFamily="34" charset="0"/>
              </a:rPr>
              <a:t>Septum </a:t>
            </a:r>
            <a:r>
              <a:rPr lang="fr-FR" sz="4800" b="1" i="1" dirty="0" err="1" smtClean="0">
                <a:solidFill>
                  <a:srgbClr val="FF0000"/>
                </a:solidFill>
                <a:latin typeface="Arial Black" panose="020B0A04020102020204" pitchFamily="34" charset="0"/>
              </a:rPr>
              <a:t>Pellucidum</a:t>
            </a:r>
            <a:r>
              <a:rPr lang="fr-FR" sz="4800" dirty="0" smtClean="0">
                <a:solidFill>
                  <a:prstClr val="black"/>
                </a:solidFill>
                <a:latin typeface="Arial Black" panose="020B0A04020102020204" pitchFamily="34" charset="0"/>
              </a:rPr>
              <a:t>.</a:t>
            </a:r>
          </a:p>
          <a:p>
            <a:pPr algn="ctr"/>
            <a:endParaRPr lang="fr-FR" sz="4800" dirty="0" smtClean="0">
              <a:solidFill>
                <a:prstClr val="black"/>
              </a:solidFill>
              <a:latin typeface="Arial Black" panose="020B0A04020102020204" pitchFamily="34" charset="0"/>
            </a:endParaRPr>
          </a:p>
          <a:p>
            <a:pPr algn="ctr"/>
            <a:r>
              <a:rPr lang="fr-FR" sz="4800" dirty="0">
                <a:solidFill>
                  <a:prstClr val="black"/>
                </a:solidFill>
                <a:latin typeface="Arial Black" panose="020B0A04020102020204" pitchFamily="34" charset="0"/>
              </a:rPr>
              <a:t/>
            </a:r>
            <a:br>
              <a:rPr lang="fr-FR" sz="4800" dirty="0">
                <a:solidFill>
                  <a:prstClr val="black"/>
                </a:solidFill>
                <a:latin typeface="Arial Black" panose="020B0A04020102020204" pitchFamily="34" charset="0"/>
              </a:rPr>
            </a:br>
            <a:r>
              <a:rPr lang="fr-FR" sz="4800" dirty="0">
                <a:solidFill>
                  <a:prstClr val="black"/>
                </a:solidFill>
                <a:latin typeface="Arial Black" panose="020B0A04020102020204" pitchFamily="34" charset="0"/>
              </a:rPr>
              <a:t> (</a:t>
            </a:r>
            <a:r>
              <a:rPr lang="fr-FR" sz="4800" i="1" dirty="0">
                <a:solidFill>
                  <a:srgbClr val="7030A0"/>
                </a:solidFill>
                <a:latin typeface="Arial Black" panose="020B0A04020102020204" pitchFamily="34" charset="0"/>
              </a:rPr>
              <a:t>cloison transparente</a:t>
            </a:r>
            <a:r>
              <a:rPr lang="fr-FR" sz="4800" dirty="0">
                <a:solidFill>
                  <a:prstClr val="black"/>
                </a:solidFill>
                <a:latin typeface="Arial Black" panose="020B0A04020102020204" pitchFamily="34" charset="0"/>
              </a:rPr>
              <a:t>)</a:t>
            </a:r>
            <a:endParaRPr lang="fr-FR" sz="4800" dirty="0"/>
          </a:p>
        </p:txBody>
      </p:sp>
    </p:spTree>
    <p:extLst>
      <p:ext uri="{BB962C8B-B14F-4D97-AF65-F5344CB8AC3E}">
        <p14:creationId xmlns:p14="http://schemas.microsoft.com/office/powerpoint/2010/main" val="3455800435"/>
      </p:ext>
    </p:extLst>
  </p:cSld>
  <p:clrMapOvr>
    <a:masterClrMapping/>
  </p:clrMapOvr>
  <p:transition>
    <p:newsflash/>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712968" cy="6250706"/>
          </a:xfrm>
        </p:spPr>
        <p:txBody>
          <a:bodyPr>
            <a:noAutofit/>
          </a:bodyPr>
          <a:lstStyle/>
          <a:p>
            <a:r>
              <a:rPr lang="fr-FR" sz="4000" b="1" dirty="0" smtClean="0">
                <a:latin typeface="Arial Black" panose="020B0A04020102020204" pitchFamily="34" charset="0"/>
              </a:rPr>
              <a:t>Chaque ventricule, communique avec le troisième ventricule, par le truchement d’un petit orifice appelé :</a:t>
            </a:r>
            <a:br>
              <a:rPr lang="fr-FR" sz="4000" b="1" dirty="0" smtClean="0">
                <a:latin typeface="Arial Black" panose="020B0A04020102020204" pitchFamily="34" charset="0"/>
              </a:rPr>
            </a:br>
            <a:r>
              <a:rPr lang="fr-FR" sz="4000" b="1" i="1" dirty="0" smtClean="0">
                <a:solidFill>
                  <a:srgbClr val="FF0000"/>
                </a:solidFill>
                <a:latin typeface="Arial Black" panose="020B0A04020102020204" pitchFamily="34" charset="0"/>
              </a:rPr>
              <a:t>Foramen interventriculaire </a:t>
            </a:r>
            <a:br>
              <a:rPr lang="fr-FR" sz="4000" b="1" i="1" dirty="0" smtClean="0">
                <a:solidFill>
                  <a:srgbClr val="FF0000"/>
                </a:solidFill>
                <a:latin typeface="Arial Black" panose="020B0A04020102020204" pitchFamily="34" charset="0"/>
              </a:rPr>
            </a:br>
            <a:r>
              <a:rPr lang="fr-FR" sz="4000" b="1" i="1" dirty="0" smtClean="0">
                <a:solidFill>
                  <a:srgbClr val="FF0000"/>
                </a:solidFill>
                <a:latin typeface="Arial Black" panose="020B0A04020102020204" pitchFamily="34" charset="0"/>
              </a:rPr>
              <a:t>(ou le trou de Monro)</a:t>
            </a:r>
            <a:r>
              <a:rPr lang="fr-FR" sz="4000" b="1" dirty="0" smtClean="0">
                <a:latin typeface="Arial Black" panose="020B0A04020102020204" pitchFamily="34" charset="0"/>
              </a:rPr>
              <a:t>. </a:t>
            </a:r>
            <a:endParaRPr lang="fr-FR" sz="4000" b="1" dirty="0">
              <a:latin typeface="Arial Black" panose="020B0A04020102020204" pitchFamily="34" charset="0"/>
            </a:endParaRPr>
          </a:p>
        </p:txBody>
      </p:sp>
    </p:spTree>
    <p:extLst>
      <p:ext uri="{BB962C8B-B14F-4D97-AF65-F5344CB8AC3E}">
        <p14:creationId xmlns:p14="http://schemas.microsoft.com/office/powerpoint/2010/main" val="1154266762"/>
      </p:ext>
    </p:extLst>
  </p:cSld>
  <p:clrMapOvr>
    <a:masterClrMapping/>
  </p:clrMapOvr>
  <p:transition>
    <p:newsflash/>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78698"/>
          </a:xfrm>
        </p:spPr>
        <p:txBody>
          <a:bodyPr>
            <a:normAutofit/>
          </a:bodyPr>
          <a:lstStyle/>
          <a:p>
            <a:r>
              <a:rPr lang="fr-FR" dirty="0" smtClean="0">
                <a:latin typeface="Arial Black" panose="020B0A04020102020204" pitchFamily="34" charset="0"/>
              </a:rPr>
              <a:t>Le troisième ventricule communique à son tour avec </a:t>
            </a:r>
            <a:r>
              <a:rPr lang="fr-FR" i="1" dirty="0" smtClean="0">
                <a:solidFill>
                  <a:srgbClr val="00B0F0"/>
                </a:solidFill>
                <a:latin typeface="Arial Black" panose="020B0A04020102020204" pitchFamily="34" charset="0"/>
              </a:rPr>
              <a:t>le quatrième ventricule </a:t>
            </a:r>
            <a:r>
              <a:rPr lang="fr-FR" dirty="0" smtClean="0">
                <a:latin typeface="Arial Black" panose="020B0A04020102020204" pitchFamily="34" charset="0"/>
              </a:rPr>
              <a:t>par l’intermédiaire d’un canal, appelé </a:t>
            </a:r>
            <a:r>
              <a:rPr lang="fr-FR" i="1" dirty="0" smtClean="0">
                <a:solidFill>
                  <a:srgbClr val="FF0000"/>
                </a:solidFill>
                <a:latin typeface="Arial Black" panose="020B0A04020102020204" pitchFamily="34" charset="0"/>
              </a:rPr>
              <a:t>Aqueduc Du Mésencéphale </a:t>
            </a:r>
            <a:r>
              <a:rPr lang="fr-FR" dirty="0" smtClean="0">
                <a:solidFill>
                  <a:srgbClr val="FF0000"/>
                </a:solidFill>
                <a:latin typeface="Arial Black" panose="020B0A04020102020204" pitchFamily="34" charset="0"/>
              </a:rPr>
              <a:t/>
            </a:r>
            <a:br>
              <a:rPr lang="fr-FR" dirty="0" smtClean="0">
                <a:solidFill>
                  <a:srgbClr val="FF0000"/>
                </a:solidFill>
                <a:latin typeface="Arial Black" panose="020B0A04020102020204" pitchFamily="34" charset="0"/>
              </a:rPr>
            </a:br>
            <a:r>
              <a:rPr lang="fr-FR" dirty="0" smtClean="0">
                <a:latin typeface="Arial Black" panose="020B0A04020102020204" pitchFamily="34" charset="0"/>
              </a:rPr>
              <a:t>(</a:t>
            </a:r>
            <a:r>
              <a:rPr lang="fr-FR" i="1" dirty="0" smtClean="0">
                <a:solidFill>
                  <a:srgbClr val="7030A0"/>
                </a:solidFill>
                <a:latin typeface="Arial Black" panose="020B0A04020102020204" pitchFamily="34" charset="0"/>
              </a:rPr>
              <a:t>ou aqueduc de </a:t>
            </a:r>
            <a:r>
              <a:rPr lang="fr-FR" i="1" dirty="0" err="1" smtClean="0">
                <a:solidFill>
                  <a:srgbClr val="7030A0"/>
                </a:solidFill>
                <a:latin typeface="Arial Black" panose="020B0A04020102020204" pitchFamily="34" charset="0"/>
              </a:rPr>
              <a:t>sylvius</a:t>
            </a:r>
            <a:r>
              <a:rPr lang="fr-FR" dirty="0" smtClean="0">
                <a:latin typeface="Arial Black" panose="020B0A04020102020204" pitchFamily="34" charset="0"/>
              </a:rPr>
              <a:t>).</a:t>
            </a:r>
            <a:endParaRPr lang="fr-FR" dirty="0">
              <a:latin typeface="Arial Black" panose="020B0A04020102020204" pitchFamily="34" charset="0"/>
            </a:endParaRPr>
          </a:p>
        </p:txBody>
      </p:sp>
    </p:spTree>
    <p:extLst>
      <p:ext uri="{BB962C8B-B14F-4D97-AF65-F5344CB8AC3E}">
        <p14:creationId xmlns:p14="http://schemas.microsoft.com/office/powerpoint/2010/main" val="1774302730"/>
      </p:ext>
    </p:extLst>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97634"/>
          </a:xfrm>
        </p:spPr>
        <p:txBody>
          <a:bodyPr/>
          <a:lstStyle/>
          <a:p>
            <a:r>
              <a:rPr lang="fr-FR" dirty="0" smtClean="0">
                <a:solidFill>
                  <a:srgbClr val="FF0000"/>
                </a:solidFill>
                <a:latin typeface="Arial Black" pitchFamily="34" charset="0"/>
              </a:rPr>
              <a:t>- Formes discoïdes </a:t>
            </a: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(ex: globules rouges)</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endParaRPr lang="fr-FR" dirty="0"/>
          </a:p>
        </p:txBody>
      </p:sp>
      <p:pic>
        <p:nvPicPr>
          <p:cNvPr id="10242" name="Picture 2" descr="C:\Documents and Settings\dac.com\Bureau\images.jpg"/>
          <p:cNvPicPr>
            <a:picLocks noChangeAspect="1" noChangeArrowheads="1"/>
          </p:cNvPicPr>
          <p:nvPr/>
        </p:nvPicPr>
        <p:blipFill>
          <a:blip r:embed="rId2"/>
          <a:srcRect/>
          <a:stretch>
            <a:fillRect/>
          </a:stretch>
        </p:blipFill>
        <p:spPr bwMode="auto">
          <a:xfrm>
            <a:off x="571472" y="2214554"/>
            <a:ext cx="3643338" cy="4357717"/>
          </a:xfrm>
          <a:prstGeom prst="rect">
            <a:avLst/>
          </a:prstGeom>
          <a:noFill/>
        </p:spPr>
      </p:pic>
      <p:pic>
        <p:nvPicPr>
          <p:cNvPr id="10243" name="Picture 3" descr="C:\Documents and Settings\dac.com\Bureau\circulation.jpg"/>
          <p:cNvPicPr>
            <a:picLocks noChangeAspect="1" noChangeArrowheads="1"/>
          </p:cNvPicPr>
          <p:nvPr/>
        </p:nvPicPr>
        <p:blipFill>
          <a:blip r:embed="rId3"/>
          <a:srcRect/>
          <a:stretch>
            <a:fillRect/>
          </a:stretch>
        </p:blipFill>
        <p:spPr bwMode="auto">
          <a:xfrm>
            <a:off x="4429124" y="2571744"/>
            <a:ext cx="4357718" cy="3000396"/>
          </a:xfrm>
          <a:prstGeom prst="rect">
            <a:avLst/>
          </a:prstGeom>
          <a:noFill/>
        </p:spPr>
      </p:pic>
    </p:spTree>
  </p:cSld>
  <p:clrMapOvr>
    <a:masterClrMapping/>
  </p:clrMapOvr>
  <p:transition>
    <p:newsflash/>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712968" cy="6394722"/>
          </a:xfrm>
        </p:spPr>
        <p:txBody>
          <a:bodyPr>
            <a:normAutofit/>
          </a:bodyPr>
          <a:lstStyle/>
          <a:p>
            <a:r>
              <a:rPr lang="fr-FR" sz="4000" dirty="0" smtClean="0">
                <a:solidFill>
                  <a:srgbClr val="FF0000"/>
                </a:solidFill>
                <a:latin typeface="Arial Black" panose="020B0A04020102020204" pitchFamily="34" charset="0"/>
              </a:rPr>
              <a:t>Le quatrième ventricule </a:t>
            </a:r>
            <a:r>
              <a:rPr lang="fr-FR" sz="4000" dirty="0" smtClean="0">
                <a:latin typeface="Arial Black" panose="020B0A04020102020204" pitchFamily="34" charset="0"/>
              </a:rPr>
              <a:t>apparait comme une cavité entre le pont  et le cervelet; sa partie inférieure communique avec le canal de l’épendyme de la moelle épinière. </a:t>
            </a:r>
            <a:endParaRPr lang="fr-FR" dirty="0"/>
          </a:p>
        </p:txBody>
      </p:sp>
    </p:spTree>
    <p:extLst>
      <p:ext uri="{BB962C8B-B14F-4D97-AF65-F5344CB8AC3E}">
        <p14:creationId xmlns:p14="http://schemas.microsoft.com/office/powerpoint/2010/main" val="1318157897"/>
      </p:ext>
    </p:extLst>
  </p:cSld>
  <p:clrMapOvr>
    <a:masterClrMapping/>
  </p:clrMapOvr>
  <p:transition>
    <p:newsflash/>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332656"/>
            <a:ext cx="8749480" cy="5909310"/>
          </a:xfrm>
          <a:prstGeom prst="rect">
            <a:avLst/>
          </a:prstGeom>
        </p:spPr>
        <p:txBody>
          <a:bodyPr wrap="square">
            <a:spAutoFit/>
          </a:bodyPr>
          <a:lstStyle/>
          <a:p>
            <a:pPr algn="ctr"/>
            <a:r>
              <a:rPr lang="fr-FR" sz="5400" dirty="0">
                <a:solidFill>
                  <a:prstClr val="black"/>
                </a:solidFill>
                <a:latin typeface="Arial Black" panose="020B0A04020102020204" pitchFamily="34" charset="0"/>
              </a:rPr>
              <a:t>Ses parois latérales sont percées de deux orifices, nommés </a:t>
            </a:r>
            <a:r>
              <a:rPr lang="fr-FR" sz="5400" b="1" dirty="0">
                <a:solidFill>
                  <a:srgbClr val="FF0000"/>
                </a:solidFill>
                <a:latin typeface="Arial Black" panose="020B0A04020102020204" pitchFamily="34" charset="0"/>
              </a:rPr>
              <a:t>ouvertures latérales du quatrième ventricule </a:t>
            </a:r>
            <a:endParaRPr lang="fr-FR" sz="5400" b="1" dirty="0" smtClean="0">
              <a:solidFill>
                <a:srgbClr val="FF0000"/>
              </a:solidFill>
              <a:latin typeface="Arial Black" panose="020B0A04020102020204" pitchFamily="34" charset="0"/>
            </a:endParaRPr>
          </a:p>
          <a:p>
            <a:pPr algn="ctr"/>
            <a:r>
              <a:rPr lang="fr-FR" sz="5400" b="1" dirty="0" smtClean="0">
                <a:solidFill>
                  <a:srgbClr val="7030A0"/>
                </a:solidFill>
                <a:latin typeface="Arial Black" panose="020B0A04020102020204" pitchFamily="34" charset="0"/>
              </a:rPr>
              <a:t>(</a:t>
            </a:r>
            <a:r>
              <a:rPr lang="fr-FR" sz="5400" b="1" i="1" dirty="0">
                <a:solidFill>
                  <a:srgbClr val="7030A0"/>
                </a:solidFill>
                <a:latin typeface="Arial Black" panose="020B0A04020102020204" pitchFamily="34" charset="0"/>
              </a:rPr>
              <a:t>ou trou de </a:t>
            </a:r>
            <a:r>
              <a:rPr lang="fr-FR" sz="5400" b="1" i="1" dirty="0" err="1">
                <a:solidFill>
                  <a:srgbClr val="7030A0"/>
                </a:solidFill>
                <a:latin typeface="Arial Black" panose="020B0A04020102020204" pitchFamily="34" charset="0"/>
              </a:rPr>
              <a:t>Luschka</a:t>
            </a:r>
            <a:r>
              <a:rPr lang="fr-FR" sz="5400" b="1" dirty="0">
                <a:solidFill>
                  <a:srgbClr val="7030A0"/>
                </a:solidFill>
                <a:latin typeface="Arial Black" panose="020B0A04020102020204" pitchFamily="34" charset="0"/>
              </a:rPr>
              <a:t>)</a:t>
            </a:r>
            <a:r>
              <a:rPr lang="fr-FR" sz="5400" dirty="0">
                <a:solidFill>
                  <a:srgbClr val="7030A0"/>
                </a:solidFill>
              </a:rPr>
              <a:t>. </a:t>
            </a:r>
            <a:endParaRPr lang="fr-FR" sz="2800" dirty="0">
              <a:solidFill>
                <a:srgbClr val="7030A0"/>
              </a:solidFill>
            </a:endParaRPr>
          </a:p>
        </p:txBody>
      </p:sp>
    </p:spTree>
    <p:extLst>
      <p:ext uri="{BB962C8B-B14F-4D97-AF65-F5344CB8AC3E}">
        <p14:creationId xmlns:p14="http://schemas.microsoft.com/office/powerpoint/2010/main" val="3907714157"/>
      </p:ext>
    </p:extLst>
  </p:cSld>
  <p:clrMapOvr>
    <a:masterClrMapping/>
  </p:clrMapOvr>
  <p:transition>
    <p:newsflash/>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22714"/>
          </a:xfrm>
        </p:spPr>
        <p:txBody>
          <a:bodyPr>
            <a:normAutofit/>
          </a:bodyPr>
          <a:lstStyle/>
          <a:p>
            <a:r>
              <a:rPr lang="fr-FR" sz="3600" dirty="0" smtClean="0">
                <a:latin typeface="Arial Black" panose="020B0A04020102020204" pitchFamily="34" charset="0"/>
              </a:rPr>
              <a:t>L’orifice situé sur son toit est appelé </a:t>
            </a:r>
            <a:r>
              <a:rPr lang="fr-FR" sz="3600" dirty="0" smtClean="0">
                <a:solidFill>
                  <a:srgbClr val="FF0000"/>
                </a:solidFill>
                <a:latin typeface="Arial Black" panose="020B0A04020102020204" pitchFamily="34" charset="0"/>
              </a:rPr>
              <a:t>ouverture médiane du quatrième ventricule (ou trou de Magendie)</a:t>
            </a:r>
            <a:r>
              <a:rPr lang="fr-FR" sz="3600" dirty="0" smtClean="0">
                <a:latin typeface="Arial Black" panose="020B0A04020102020204" pitchFamily="34" charset="0"/>
              </a:rPr>
              <a:t>. </a:t>
            </a:r>
            <a:endParaRPr lang="fr-FR" sz="3600" dirty="0">
              <a:latin typeface="Arial Black" panose="020B0A04020102020204" pitchFamily="34" charset="0"/>
            </a:endParaRPr>
          </a:p>
        </p:txBody>
      </p:sp>
    </p:spTree>
    <p:extLst>
      <p:ext uri="{BB962C8B-B14F-4D97-AF65-F5344CB8AC3E}">
        <p14:creationId xmlns:p14="http://schemas.microsoft.com/office/powerpoint/2010/main" val="2571086834"/>
      </p:ext>
    </p:extLst>
  </p:cSld>
  <p:clrMapOvr>
    <a:masterClrMapping/>
  </p:clrMapOvr>
  <p:transition>
    <p:newsflash/>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764704"/>
            <a:ext cx="8640960" cy="5509200"/>
          </a:xfrm>
          <a:prstGeom prst="rect">
            <a:avLst/>
          </a:prstGeom>
        </p:spPr>
        <p:txBody>
          <a:bodyPr wrap="square">
            <a:spAutoFit/>
          </a:bodyPr>
          <a:lstStyle/>
          <a:p>
            <a:pPr algn="ctr"/>
            <a:r>
              <a:rPr lang="fr-FR" sz="4400" dirty="0">
                <a:solidFill>
                  <a:prstClr val="black"/>
                </a:solidFill>
                <a:latin typeface="Arial Black" panose="020B0A04020102020204" pitchFamily="34" charset="0"/>
              </a:rPr>
              <a:t>C’est grâce à tout ce système d’ouvertures que </a:t>
            </a:r>
            <a:r>
              <a:rPr lang="fr-FR" sz="4400" dirty="0">
                <a:solidFill>
                  <a:srgbClr val="FF0000"/>
                </a:solidFill>
                <a:latin typeface="Arial Black" panose="020B0A04020102020204" pitchFamily="34" charset="0"/>
              </a:rPr>
              <a:t>le liquide céphalo-rachidien </a:t>
            </a:r>
            <a:r>
              <a:rPr lang="fr-FR" sz="4400" dirty="0">
                <a:solidFill>
                  <a:prstClr val="black"/>
                </a:solidFill>
                <a:latin typeface="Arial Black" panose="020B0A04020102020204" pitchFamily="34" charset="0"/>
              </a:rPr>
              <a:t>peut circuler dans </a:t>
            </a:r>
            <a:endParaRPr lang="fr-FR" sz="4400" dirty="0" smtClean="0">
              <a:solidFill>
                <a:prstClr val="black"/>
              </a:solidFill>
              <a:latin typeface="Arial Black" panose="020B0A04020102020204" pitchFamily="34" charset="0"/>
            </a:endParaRPr>
          </a:p>
          <a:p>
            <a:pPr algn="ctr"/>
            <a:r>
              <a:rPr lang="fr-FR" sz="4400" dirty="0" smtClean="0">
                <a:solidFill>
                  <a:prstClr val="black"/>
                </a:solidFill>
                <a:latin typeface="Arial Black" panose="020B0A04020102020204" pitchFamily="34" charset="0"/>
              </a:rPr>
              <a:t>les </a:t>
            </a:r>
            <a:r>
              <a:rPr lang="fr-FR" sz="4400" dirty="0">
                <a:solidFill>
                  <a:prstClr val="black"/>
                </a:solidFill>
                <a:latin typeface="Arial Black" panose="020B0A04020102020204" pitchFamily="34" charset="0"/>
              </a:rPr>
              <a:t>différentes cavités internes de l’encéphale et s’écouler vers la cavité </a:t>
            </a:r>
            <a:r>
              <a:rPr lang="fr-FR" sz="4400" dirty="0">
                <a:solidFill>
                  <a:srgbClr val="FF0000"/>
                </a:solidFill>
                <a:latin typeface="Arial Black" panose="020B0A04020102020204" pitchFamily="34" charset="0"/>
              </a:rPr>
              <a:t>subarachnoîdienne</a:t>
            </a:r>
            <a:r>
              <a:rPr lang="fr-FR" sz="4400" dirty="0">
                <a:solidFill>
                  <a:prstClr val="black"/>
                </a:solidFill>
                <a:latin typeface="Arial Black" panose="020B0A04020102020204" pitchFamily="34" charset="0"/>
              </a:rPr>
              <a:t>.</a:t>
            </a:r>
            <a:endParaRPr lang="fr-FR" sz="2400" dirty="0"/>
          </a:p>
        </p:txBody>
      </p:sp>
    </p:spTree>
    <p:extLst>
      <p:ext uri="{BB962C8B-B14F-4D97-AF65-F5344CB8AC3E}">
        <p14:creationId xmlns:p14="http://schemas.microsoft.com/office/powerpoint/2010/main" val="1112349645"/>
      </p:ext>
    </p:extLst>
  </p:cSld>
  <p:clrMapOvr>
    <a:masterClrMapping/>
  </p:clrMapOvr>
  <p:transition>
    <p:newsflash/>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24744"/>
            <a:ext cx="8182303" cy="5361703"/>
          </a:xfrm>
        </p:spPr>
        <p:txBody>
          <a:bodyPr/>
          <a:lstStyle/>
          <a:p>
            <a:r>
              <a:rPr lang="fr-FR" dirty="0" smtClean="0">
                <a:solidFill>
                  <a:srgbClr val="7030A0"/>
                </a:solidFill>
                <a:latin typeface="Arial Black" panose="020B0A04020102020204" pitchFamily="34" charset="0"/>
              </a:rPr>
              <a:t>III- LES HEMISPHERES CEREBRAUX : </a:t>
            </a:r>
            <a:endParaRPr lang="fr-FR" dirty="0">
              <a:solidFill>
                <a:srgbClr val="7030A0"/>
              </a:solidFill>
              <a:latin typeface="Arial Black" panose="020B0A04020102020204" pitchFamily="34" charset="0"/>
            </a:endParaRPr>
          </a:p>
        </p:txBody>
      </p:sp>
    </p:spTree>
    <p:extLst>
      <p:ext uri="{BB962C8B-B14F-4D97-AF65-F5344CB8AC3E}">
        <p14:creationId xmlns:p14="http://schemas.microsoft.com/office/powerpoint/2010/main" val="3071654418"/>
      </p:ext>
    </p:extLst>
  </p:cSld>
  <p:clrMapOvr>
    <a:masterClrMapping/>
  </p:clrMapOvr>
  <p:transition>
    <p:newsflash/>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d_06_cr_mou_1a.jpg"/>
          <p:cNvPicPr>
            <a:picLocks noChangeAspect="1" noChangeArrowheads="1"/>
          </p:cNvPicPr>
          <p:nvPr/>
        </p:nvPicPr>
        <p:blipFill>
          <a:blip r:embed="rId2"/>
          <a:srcRect/>
          <a:stretch>
            <a:fillRect/>
          </a:stretch>
        </p:blipFill>
        <p:spPr bwMode="auto">
          <a:xfrm>
            <a:off x="179512" y="188640"/>
            <a:ext cx="8784976" cy="6480720"/>
          </a:xfrm>
          <a:prstGeom prst="rect">
            <a:avLst/>
          </a:prstGeom>
          <a:noFill/>
        </p:spPr>
      </p:pic>
    </p:spTree>
    <p:extLst>
      <p:ext uri="{BB962C8B-B14F-4D97-AF65-F5344CB8AC3E}">
        <p14:creationId xmlns:p14="http://schemas.microsoft.com/office/powerpoint/2010/main" val="2555360307"/>
      </p:ext>
    </p:extLst>
  </p:cSld>
  <p:clrMapOvr>
    <a:masterClrMapping/>
  </p:clrMapOvr>
  <p:transition>
    <p:newsflash/>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640960" cy="6322714"/>
          </a:xfrm>
        </p:spPr>
        <p:txBody>
          <a:bodyPr/>
          <a:lstStyle/>
          <a:p>
            <a:r>
              <a:rPr lang="fr-FR" dirty="0" smtClean="0">
                <a:solidFill>
                  <a:srgbClr val="FF0000"/>
                </a:solidFill>
                <a:latin typeface="Arial Black" panose="020B0A04020102020204" pitchFamily="34" charset="0"/>
              </a:rPr>
              <a:t>Les hémisphères cérébraux </a:t>
            </a:r>
            <a:r>
              <a:rPr lang="fr-FR" dirty="0" smtClean="0">
                <a:latin typeface="Arial Black" panose="020B0A04020102020204" pitchFamily="34" charset="0"/>
              </a:rPr>
              <a:t>composent la partie supérieure de l’encéphale. </a:t>
            </a:r>
            <a:br>
              <a:rPr lang="fr-FR" dirty="0" smtClean="0">
                <a:latin typeface="Arial Black" panose="020B0A04020102020204" pitchFamily="34" charset="0"/>
              </a:rPr>
            </a:br>
            <a:r>
              <a:rPr lang="fr-FR" dirty="0" smtClean="0">
                <a:latin typeface="Arial Black" panose="020B0A04020102020204" pitchFamily="34" charset="0"/>
              </a:rPr>
              <a:t>Ils représentent environ 83%  de la masse de l’encéphale et ce sont les parties les plus visibles </a:t>
            </a:r>
            <a:br>
              <a:rPr lang="fr-FR" dirty="0" smtClean="0">
                <a:latin typeface="Arial Black" panose="020B0A04020102020204" pitchFamily="34" charset="0"/>
              </a:rPr>
            </a:br>
            <a:r>
              <a:rPr lang="fr-FR" dirty="0" smtClean="0">
                <a:latin typeface="Arial Black" panose="020B0A04020102020204" pitchFamily="34" charset="0"/>
              </a:rPr>
              <a:t>de l’encéphale intact. </a:t>
            </a:r>
            <a:endParaRPr lang="fr-FR" dirty="0">
              <a:latin typeface="Arial Black" panose="020B0A04020102020204" pitchFamily="34" charset="0"/>
            </a:endParaRPr>
          </a:p>
        </p:txBody>
      </p:sp>
    </p:spTree>
    <p:extLst>
      <p:ext uri="{BB962C8B-B14F-4D97-AF65-F5344CB8AC3E}">
        <p14:creationId xmlns:p14="http://schemas.microsoft.com/office/powerpoint/2010/main" val="4194855058"/>
      </p:ext>
    </p:extLst>
  </p:cSld>
  <p:clrMapOvr>
    <a:masterClrMapping/>
  </p:clrMapOvr>
  <p:transition>
    <p:newsflash/>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568952" cy="6250706"/>
          </a:xfrm>
        </p:spPr>
        <p:txBody>
          <a:bodyPr>
            <a:normAutofit fontScale="90000"/>
          </a:bodyPr>
          <a:lstStyle/>
          <a:p>
            <a:r>
              <a:rPr lang="fr-FR" i="1" dirty="0" smtClean="0">
                <a:solidFill>
                  <a:srgbClr val="FF0000"/>
                </a:solidFill>
                <a:latin typeface="Arial Black" panose="020B0A04020102020204" pitchFamily="34" charset="0"/>
              </a:rPr>
              <a:t>Les hémisphères cérébraux </a:t>
            </a:r>
            <a:r>
              <a:rPr lang="fr-FR" dirty="0" smtClean="0">
                <a:latin typeface="Arial Black" panose="020B0A04020102020204" pitchFamily="34" charset="0"/>
              </a:rPr>
              <a:t>couvrent le diencéphale et le sommet du tronc cérébral. La surface des hémisphères cérébraux (le cortex) est presque entièrement parcourue de saillies de tissu appelées </a:t>
            </a:r>
            <a:r>
              <a:rPr lang="fr-FR" i="1" dirty="0" smtClean="0">
                <a:solidFill>
                  <a:srgbClr val="FF0000"/>
                </a:solidFill>
                <a:latin typeface="Arial Black" panose="020B0A04020102020204" pitchFamily="34" charset="0"/>
              </a:rPr>
              <a:t>Gyrus</a:t>
            </a:r>
            <a:r>
              <a:rPr lang="fr-FR" dirty="0" smtClean="0">
                <a:latin typeface="Arial Black" panose="020B0A04020102020204" pitchFamily="34" charset="0"/>
              </a:rPr>
              <a:t> </a:t>
            </a:r>
            <a:br>
              <a:rPr lang="fr-FR" dirty="0" smtClean="0">
                <a:latin typeface="Arial Black" panose="020B0A04020102020204" pitchFamily="34" charset="0"/>
              </a:rPr>
            </a:br>
            <a:r>
              <a:rPr lang="fr-FR" dirty="0" smtClean="0">
                <a:latin typeface="Arial Black" panose="020B0A04020102020204" pitchFamily="34" charset="0"/>
              </a:rPr>
              <a:t>(</a:t>
            </a:r>
            <a:r>
              <a:rPr lang="fr-FR" dirty="0" smtClean="0">
                <a:solidFill>
                  <a:srgbClr val="FF0000"/>
                </a:solidFill>
                <a:latin typeface="Arial Black" panose="020B0A04020102020204" pitchFamily="34" charset="0"/>
              </a:rPr>
              <a:t>ou circonvolution</a:t>
            </a:r>
            <a:r>
              <a:rPr lang="fr-FR" dirty="0" smtClean="0">
                <a:latin typeface="Arial Black" panose="020B0A04020102020204" pitchFamily="34" charset="0"/>
              </a:rPr>
              <a:t>) qui sont séparés par des rainures.</a:t>
            </a:r>
            <a:endParaRPr lang="fr-FR" dirty="0">
              <a:latin typeface="Arial Black" panose="020B0A04020102020204" pitchFamily="34" charset="0"/>
            </a:endParaRPr>
          </a:p>
        </p:txBody>
      </p:sp>
    </p:spTree>
    <p:extLst>
      <p:ext uri="{BB962C8B-B14F-4D97-AF65-F5344CB8AC3E}">
        <p14:creationId xmlns:p14="http://schemas.microsoft.com/office/powerpoint/2010/main" val="2942377074"/>
      </p:ext>
    </p:extLst>
  </p:cSld>
  <p:clrMapOvr>
    <a:masterClrMapping/>
  </p:clrMapOvr>
  <p:transition>
    <p:newsflash/>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p\Desktop\i_10_cr_lan_4a.jpg"/>
          <p:cNvPicPr>
            <a:picLocks noChangeAspect="1" noChangeArrowheads="1"/>
          </p:cNvPicPr>
          <p:nvPr/>
        </p:nvPicPr>
        <p:blipFill>
          <a:blip r:embed="rId2"/>
          <a:srcRect/>
          <a:stretch>
            <a:fillRect/>
          </a:stretch>
        </p:blipFill>
        <p:spPr bwMode="auto">
          <a:xfrm>
            <a:off x="179512" y="0"/>
            <a:ext cx="8640960" cy="6669360"/>
          </a:xfrm>
          <a:prstGeom prst="rect">
            <a:avLst/>
          </a:prstGeom>
          <a:noFill/>
        </p:spPr>
      </p:pic>
    </p:spTree>
    <p:extLst>
      <p:ext uri="{BB962C8B-B14F-4D97-AF65-F5344CB8AC3E}">
        <p14:creationId xmlns:p14="http://schemas.microsoft.com/office/powerpoint/2010/main" val="3692088605"/>
      </p:ext>
    </p:extLst>
  </p:cSld>
  <p:clrMapOvr>
    <a:masterClrMapping/>
  </p:clrMapOvr>
  <p:transition>
    <p:newsflash/>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568952" cy="6322714"/>
          </a:xfrm>
        </p:spPr>
        <p:txBody>
          <a:bodyPr/>
          <a:lstStyle/>
          <a:p>
            <a:r>
              <a:rPr lang="fr-FR" b="1" i="1" dirty="0" smtClean="0">
                <a:solidFill>
                  <a:srgbClr val="FF0000"/>
                </a:solidFill>
                <a:latin typeface="Arial Black" panose="020B0A04020102020204" pitchFamily="34" charset="0"/>
              </a:rPr>
              <a:t>Les rainures </a:t>
            </a:r>
            <a:r>
              <a:rPr lang="fr-FR" dirty="0" smtClean="0">
                <a:latin typeface="Arial Black" panose="020B0A04020102020204" pitchFamily="34" charset="0"/>
              </a:rPr>
              <a:t>profondes partagent le cortex en plusieurs parties et sont appelées </a:t>
            </a:r>
            <a:r>
              <a:rPr lang="fr-FR" b="1" i="1" dirty="0" smtClean="0">
                <a:solidFill>
                  <a:srgbClr val="FF0000"/>
                </a:solidFill>
                <a:latin typeface="Arial Black" panose="020B0A04020102020204" pitchFamily="34" charset="0"/>
              </a:rPr>
              <a:t>Fissures</a:t>
            </a:r>
            <a:r>
              <a:rPr lang="fr-FR" dirty="0" smtClean="0">
                <a:latin typeface="Arial Black" panose="020B0A04020102020204" pitchFamily="34" charset="0"/>
              </a:rPr>
              <a:t>, tandis que les rainures superficielles séparent les gyrus et sont appelées </a:t>
            </a:r>
            <a:r>
              <a:rPr lang="fr-FR" i="1" dirty="0" smtClean="0">
                <a:solidFill>
                  <a:srgbClr val="FF0000"/>
                </a:solidFill>
                <a:latin typeface="Arial Black" panose="020B0A04020102020204" pitchFamily="34" charset="0"/>
              </a:rPr>
              <a:t>sillons</a:t>
            </a:r>
            <a:r>
              <a:rPr lang="fr-FR" dirty="0" smtClean="0">
                <a:latin typeface="Arial Black" panose="020B0A04020102020204" pitchFamily="34" charset="0"/>
              </a:rPr>
              <a:t>.</a:t>
            </a:r>
            <a:endParaRPr lang="fr-FR" dirty="0">
              <a:latin typeface="Arial Black" panose="020B0A04020102020204" pitchFamily="34" charset="0"/>
            </a:endParaRPr>
          </a:p>
        </p:txBody>
      </p:sp>
    </p:spTree>
    <p:extLst>
      <p:ext uri="{BB962C8B-B14F-4D97-AF65-F5344CB8AC3E}">
        <p14:creationId xmlns:p14="http://schemas.microsoft.com/office/powerpoint/2010/main" val="3359402304"/>
      </p:ext>
    </p:extLst>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p:spPr>
        <p:txBody>
          <a:bodyPr/>
          <a:lstStyle/>
          <a:p>
            <a:r>
              <a:rPr lang="fr-FR" dirty="0" smtClean="0">
                <a:solidFill>
                  <a:srgbClr val="FF0000"/>
                </a:solidFill>
                <a:latin typeface="Arial Black" pitchFamily="34" charset="0"/>
              </a:rPr>
              <a:t>-Formes Ramifiées </a:t>
            </a: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(ex: cellules nerveuses)</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endParaRPr lang="fr-FR" dirty="0"/>
          </a:p>
        </p:txBody>
      </p:sp>
      <p:pic>
        <p:nvPicPr>
          <p:cNvPr id="11267" name="Picture 3" descr="C:\Documents and Settings\dac.com\Bureau\image4024.jpg"/>
          <p:cNvPicPr>
            <a:picLocks noChangeAspect="1" noChangeArrowheads="1"/>
          </p:cNvPicPr>
          <p:nvPr/>
        </p:nvPicPr>
        <p:blipFill>
          <a:blip r:embed="rId2"/>
          <a:srcRect/>
          <a:stretch>
            <a:fillRect/>
          </a:stretch>
        </p:blipFill>
        <p:spPr bwMode="auto">
          <a:xfrm>
            <a:off x="928662" y="2500306"/>
            <a:ext cx="7286676" cy="3929090"/>
          </a:xfrm>
          <a:prstGeom prst="rect">
            <a:avLst/>
          </a:prstGeom>
          <a:noFill/>
        </p:spPr>
      </p:pic>
    </p:spTree>
  </p:cSld>
  <p:clrMapOvr>
    <a:masterClrMapping/>
  </p:clrMapOvr>
  <p:transition>
    <p:newsflash/>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c\Desktop\ns14-p19_949.jpg"/>
          <p:cNvPicPr>
            <a:picLocks noChangeAspect="1" noChangeArrowheads="1"/>
          </p:cNvPicPr>
          <p:nvPr/>
        </p:nvPicPr>
        <p:blipFill>
          <a:blip r:embed="rId2"/>
          <a:srcRect/>
          <a:stretch>
            <a:fillRect/>
          </a:stretch>
        </p:blipFill>
        <p:spPr bwMode="auto">
          <a:xfrm>
            <a:off x="285721" y="188640"/>
            <a:ext cx="8643998" cy="6408712"/>
          </a:xfrm>
          <a:prstGeom prst="rect">
            <a:avLst/>
          </a:prstGeom>
          <a:noFill/>
        </p:spPr>
      </p:pic>
    </p:spTree>
    <p:extLst>
      <p:ext uri="{BB962C8B-B14F-4D97-AF65-F5344CB8AC3E}">
        <p14:creationId xmlns:p14="http://schemas.microsoft.com/office/powerpoint/2010/main" val="2235773408"/>
      </p:ext>
    </p:extLst>
  </p:cSld>
  <p:clrMapOvr>
    <a:masterClrMapping/>
  </p:clrMapOvr>
  <p:transition>
    <p:newsflash/>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568952" cy="6250706"/>
          </a:xfrm>
        </p:spPr>
        <p:txBody>
          <a:bodyPr>
            <a:noAutofit/>
          </a:bodyPr>
          <a:lstStyle/>
          <a:p>
            <a:r>
              <a:rPr lang="fr-FR" sz="3200" dirty="0" smtClean="0">
                <a:latin typeface="Arial Black" panose="020B0A04020102020204" pitchFamily="34" charset="0"/>
              </a:rPr>
              <a:t>Les gyrus et les sillons les plus prononcés constituent d’important points de repère anatomique car on les retrouve chez tous les individus. </a:t>
            </a:r>
            <a:br>
              <a:rPr lang="fr-FR" sz="3200" dirty="0" smtClean="0">
                <a:latin typeface="Arial Black" panose="020B0A04020102020204" pitchFamily="34" charset="0"/>
              </a:rPr>
            </a:br>
            <a:r>
              <a:rPr lang="fr-FR" sz="3200" i="1" dirty="0" smtClean="0">
                <a:solidFill>
                  <a:srgbClr val="FF0000"/>
                </a:solidFill>
                <a:latin typeface="Arial Black" panose="020B0A04020102020204" pitchFamily="34" charset="0"/>
              </a:rPr>
              <a:t>La fissure longitudinale du cerveau </a:t>
            </a:r>
            <a:r>
              <a:rPr lang="fr-FR" sz="3200" dirty="0" smtClean="0">
                <a:latin typeface="Arial Black" panose="020B0A04020102020204" pitchFamily="34" charset="0"/>
              </a:rPr>
              <a:t>sépare les deux hémisphères cérébraux, tandis que </a:t>
            </a:r>
            <a:r>
              <a:rPr lang="fr-FR" sz="3200" i="1" dirty="0" smtClean="0">
                <a:solidFill>
                  <a:srgbClr val="FF0000"/>
                </a:solidFill>
                <a:latin typeface="Arial Black" panose="020B0A04020102020204" pitchFamily="34" charset="0"/>
              </a:rPr>
              <a:t>la fissure transverse du cerveau </a:t>
            </a:r>
            <a:r>
              <a:rPr lang="fr-FR" sz="3200" dirty="0" smtClean="0">
                <a:latin typeface="Arial Black" panose="020B0A04020102020204" pitchFamily="34" charset="0"/>
              </a:rPr>
              <a:t>sépare les hémisphères cérébraux du cerveau du cervelet situé en contrebas. </a:t>
            </a:r>
            <a:endParaRPr lang="fr-FR" sz="3200" dirty="0">
              <a:latin typeface="Arial Black" panose="020B0A04020102020204" pitchFamily="34" charset="0"/>
            </a:endParaRPr>
          </a:p>
        </p:txBody>
      </p:sp>
    </p:spTree>
    <p:extLst>
      <p:ext uri="{BB962C8B-B14F-4D97-AF65-F5344CB8AC3E}">
        <p14:creationId xmlns:p14="http://schemas.microsoft.com/office/powerpoint/2010/main" val="3350035105"/>
      </p:ext>
    </p:extLst>
  </p:cSld>
  <p:clrMapOvr>
    <a:masterClrMapping/>
  </p:clrMapOvr>
  <p:transition>
    <p:newsflash/>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568952" cy="6250706"/>
          </a:xfrm>
        </p:spPr>
        <p:txBody>
          <a:bodyPr/>
          <a:lstStyle/>
          <a:p>
            <a:r>
              <a:rPr lang="fr-FR" dirty="0" smtClean="0">
                <a:latin typeface="Arial Black" panose="020B0A04020102020204" pitchFamily="34" charset="0"/>
              </a:rPr>
              <a:t>Quelques sillons un peu plus profonds que les autres divisent la surface corticale de chaque hémisphère en </a:t>
            </a:r>
            <a:r>
              <a:rPr lang="fr-FR" dirty="0" smtClean="0">
                <a:solidFill>
                  <a:srgbClr val="FF0000"/>
                </a:solidFill>
                <a:latin typeface="Arial Black" panose="020B0A04020102020204" pitchFamily="34" charset="0"/>
              </a:rPr>
              <a:t>cinq lobes, </a:t>
            </a:r>
            <a:r>
              <a:rPr lang="fr-FR" dirty="0" smtClean="0">
                <a:latin typeface="Arial Black" panose="020B0A04020102020204" pitchFamily="34" charset="0"/>
              </a:rPr>
              <a:t>dont quatre sont nommés d’après les os qui les surmontent. </a:t>
            </a:r>
            <a:endParaRPr lang="fr-FR" dirty="0">
              <a:latin typeface="Arial Black" panose="020B0A04020102020204" pitchFamily="34" charset="0"/>
            </a:endParaRPr>
          </a:p>
        </p:txBody>
      </p:sp>
    </p:spTree>
    <p:extLst>
      <p:ext uri="{BB962C8B-B14F-4D97-AF65-F5344CB8AC3E}">
        <p14:creationId xmlns:p14="http://schemas.microsoft.com/office/powerpoint/2010/main" val="185795283"/>
      </p:ext>
    </p:extLst>
  </p:cSld>
  <p:clrMapOvr>
    <a:masterClrMapping/>
  </p:clrMapOvr>
  <p:transition>
    <p:newsflash/>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568952" cy="6250706"/>
          </a:xfrm>
        </p:spPr>
        <p:txBody>
          <a:bodyPr/>
          <a:lstStyle/>
          <a:p>
            <a:r>
              <a:rPr lang="fr-FR" dirty="0" smtClean="0">
                <a:latin typeface="Arial Black" panose="020B0A04020102020204" pitchFamily="34" charset="0"/>
              </a:rPr>
              <a:t>Quelques sillons un peu plus profonds que les autres divisent la surface corticale de chaque hémisphère en </a:t>
            </a:r>
            <a:r>
              <a:rPr lang="fr-FR" dirty="0" smtClean="0">
                <a:solidFill>
                  <a:srgbClr val="FF0000"/>
                </a:solidFill>
                <a:latin typeface="Arial Black" panose="020B0A04020102020204" pitchFamily="34" charset="0"/>
              </a:rPr>
              <a:t>cinq lobes, </a:t>
            </a:r>
            <a:r>
              <a:rPr lang="fr-FR" dirty="0" smtClean="0">
                <a:latin typeface="Arial Black" panose="020B0A04020102020204" pitchFamily="34" charset="0"/>
              </a:rPr>
              <a:t>dont quatre sont nommés d’après les os qui les surmontent. </a:t>
            </a:r>
            <a:endParaRPr lang="fr-FR" dirty="0">
              <a:latin typeface="Arial Black" panose="020B0A04020102020204" pitchFamily="34" charset="0"/>
            </a:endParaRPr>
          </a:p>
        </p:txBody>
      </p:sp>
    </p:spTree>
    <p:extLst>
      <p:ext uri="{BB962C8B-B14F-4D97-AF65-F5344CB8AC3E}">
        <p14:creationId xmlns:p14="http://schemas.microsoft.com/office/powerpoint/2010/main" val="2957500600"/>
      </p:ext>
    </p:extLst>
  </p:cSld>
  <p:clrMapOvr>
    <a:masterClrMapping/>
  </p:clrMapOvr>
  <p:transition>
    <p:newsflash/>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496944" cy="6250706"/>
          </a:xfrm>
        </p:spPr>
        <p:txBody>
          <a:bodyPr/>
          <a:lstStyle/>
          <a:p>
            <a:r>
              <a:rPr lang="fr-FR" dirty="0" smtClean="0">
                <a:latin typeface="Arial Black" panose="020B0A04020102020204" pitchFamily="34" charset="0"/>
              </a:rPr>
              <a:t>Dans le plan frontal, </a:t>
            </a:r>
            <a:br>
              <a:rPr lang="fr-FR" dirty="0" smtClean="0">
                <a:latin typeface="Arial Black" panose="020B0A04020102020204" pitchFamily="34" charset="0"/>
              </a:rPr>
            </a:br>
            <a:r>
              <a:rPr lang="fr-FR" dirty="0" smtClean="0">
                <a:solidFill>
                  <a:srgbClr val="FF0000"/>
                </a:solidFill>
                <a:latin typeface="Arial Black" panose="020B0A04020102020204" pitchFamily="34" charset="0"/>
              </a:rPr>
              <a:t>le sillon central </a:t>
            </a:r>
            <a:r>
              <a:rPr lang="fr-FR" dirty="0" smtClean="0">
                <a:latin typeface="Arial Black" panose="020B0A04020102020204" pitchFamily="34" charset="0"/>
              </a:rPr>
              <a:t>sépare </a:t>
            </a:r>
            <a:br>
              <a:rPr lang="fr-FR" dirty="0" smtClean="0">
                <a:latin typeface="Arial Black" panose="020B0A04020102020204" pitchFamily="34" charset="0"/>
              </a:rPr>
            </a:br>
            <a:r>
              <a:rPr lang="fr-FR" dirty="0" smtClean="0">
                <a:solidFill>
                  <a:srgbClr val="FF0000"/>
                </a:solidFill>
                <a:latin typeface="Arial Black" panose="020B0A04020102020204" pitchFamily="34" charset="0"/>
              </a:rPr>
              <a:t>le lobe frontal </a:t>
            </a:r>
            <a:r>
              <a:rPr lang="fr-FR" dirty="0" smtClean="0">
                <a:latin typeface="Arial Black" panose="020B0A04020102020204" pitchFamily="34" charset="0"/>
              </a:rPr>
              <a:t>du</a:t>
            </a:r>
            <a:r>
              <a:rPr lang="fr-FR" dirty="0" smtClean="0">
                <a:solidFill>
                  <a:srgbClr val="FF0000"/>
                </a:solidFill>
                <a:latin typeface="Arial Black" panose="020B0A04020102020204" pitchFamily="34" charset="0"/>
              </a:rPr>
              <a:t> lobe pariétal. </a:t>
            </a:r>
            <a:r>
              <a:rPr lang="fr-FR" dirty="0" smtClean="0">
                <a:latin typeface="Arial Black" panose="020B0A04020102020204" pitchFamily="34" charset="0"/>
              </a:rPr>
              <a:t>De part et d’autre du sillon centra, on trouve deux gyrus importants: </a:t>
            </a:r>
            <a:br>
              <a:rPr lang="fr-FR" dirty="0" smtClean="0">
                <a:latin typeface="Arial Black" panose="020B0A04020102020204" pitchFamily="34" charset="0"/>
              </a:rPr>
            </a:br>
            <a:r>
              <a:rPr lang="fr-FR" i="1" dirty="0" smtClean="0">
                <a:solidFill>
                  <a:srgbClr val="FF0000"/>
                </a:solidFill>
                <a:latin typeface="Arial Black" panose="020B0A04020102020204" pitchFamily="34" charset="0"/>
              </a:rPr>
              <a:t>le gyrus précentral </a:t>
            </a:r>
            <a:r>
              <a:rPr lang="fr-FR" dirty="0" smtClean="0">
                <a:latin typeface="Arial Black" panose="020B0A04020102020204" pitchFamily="34" charset="0"/>
              </a:rPr>
              <a:t>à l’avant, et </a:t>
            </a:r>
            <a:r>
              <a:rPr lang="fr-FR" dirty="0" smtClean="0">
                <a:solidFill>
                  <a:srgbClr val="FF0000"/>
                </a:solidFill>
                <a:latin typeface="Arial Black" panose="020B0A04020102020204" pitchFamily="34" charset="0"/>
              </a:rPr>
              <a:t>le gyrus        post-central </a:t>
            </a:r>
            <a:r>
              <a:rPr lang="fr-FR" dirty="0" smtClean="0">
                <a:latin typeface="Arial Black" panose="020B0A04020102020204" pitchFamily="34" charset="0"/>
              </a:rPr>
              <a:t>à l’arrière. </a:t>
            </a:r>
            <a:endParaRPr lang="fr-FR" dirty="0">
              <a:latin typeface="Arial Black" panose="020B0A04020102020204" pitchFamily="34" charset="0"/>
            </a:endParaRPr>
          </a:p>
        </p:txBody>
      </p:sp>
    </p:spTree>
    <p:extLst>
      <p:ext uri="{BB962C8B-B14F-4D97-AF65-F5344CB8AC3E}">
        <p14:creationId xmlns:p14="http://schemas.microsoft.com/office/powerpoint/2010/main" val="1977274756"/>
      </p:ext>
    </p:extLst>
  </p:cSld>
  <p:clrMapOvr>
    <a:masterClrMapping/>
  </p:clrMapOvr>
  <p:transition>
    <p:newsflash/>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50706"/>
          </a:xfrm>
        </p:spPr>
        <p:txBody>
          <a:bodyPr/>
          <a:lstStyle/>
          <a:p>
            <a:r>
              <a:rPr lang="fr-FR" dirty="0" smtClean="0">
                <a:latin typeface="Arial Black" panose="020B0A04020102020204" pitchFamily="34" charset="0"/>
              </a:rPr>
              <a:t>La limite entre le lobe pariétal et le </a:t>
            </a:r>
            <a:r>
              <a:rPr lang="fr-FR" i="1" dirty="0" smtClean="0">
                <a:solidFill>
                  <a:srgbClr val="FF0000"/>
                </a:solidFill>
                <a:latin typeface="Arial Black" panose="020B0A04020102020204" pitchFamily="34" charset="0"/>
              </a:rPr>
              <a:t>lobe occipital </a:t>
            </a:r>
            <a:r>
              <a:rPr lang="fr-FR" dirty="0" smtClean="0">
                <a:latin typeface="Arial Black" panose="020B0A04020102020204" pitchFamily="34" charset="0"/>
              </a:rPr>
              <a:t>est établie par plusieurs repères, le plus évident étant </a:t>
            </a:r>
            <a:r>
              <a:rPr lang="fr-FR" dirty="0" smtClean="0">
                <a:solidFill>
                  <a:srgbClr val="FF0000"/>
                </a:solidFill>
                <a:latin typeface="Arial Black" panose="020B0A04020102020204" pitchFamily="34" charset="0"/>
              </a:rPr>
              <a:t>le sillon </a:t>
            </a:r>
            <a:r>
              <a:rPr lang="fr-FR" dirty="0" err="1" smtClean="0">
                <a:solidFill>
                  <a:srgbClr val="FF0000"/>
                </a:solidFill>
                <a:latin typeface="Arial Black" panose="020B0A04020102020204" pitchFamily="34" charset="0"/>
              </a:rPr>
              <a:t>pariéto</a:t>
            </a:r>
            <a:r>
              <a:rPr lang="fr-FR" dirty="0" smtClean="0">
                <a:solidFill>
                  <a:srgbClr val="FF0000"/>
                </a:solidFill>
                <a:latin typeface="Arial Black" panose="020B0A04020102020204" pitchFamily="34" charset="0"/>
              </a:rPr>
              <a:t>-occipital</a:t>
            </a:r>
            <a:r>
              <a:rPr lang="fr-FR" dirty="0" smtClean="0">
                <a:latin typeface="Arial Black" panose="020B0A04020102020204" pitchFamily="34" charset="0"/>
              </a:rPr>
              <a:t>. Ce sillon est situé sur la face médiale de l’hémisphère.</a:t>
            </a:r>
            <a:endParaRPr lang="fr-FR" dirty="0">
              <a:latin typeface="Arial Black" panose="020B0A04020102020204" pitchFamily="34" charset="0"/>
            </a:endParaRPr>
          </a:p>
        </p:txBody>
      </p:sp>
    </p:spTree>
    <p:extLst>
      <p:ext uri="{BB962C8B-B14F-4D97-AF65-F5344CB8AC3E}">
        <p14:creationId xmlns:p14="http://schemas.microsoft.com/office/powerpoint/2010/main" val="2041304630"/>
      </p:ext>
    </p:extLst>
  </p:cSld>
  <p:clrMapOvr>
    <a:masterClrMapping/>
  </p:clrMapOvr>
  <p:transition>
    <p:newsflash/>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568952" cy="6322714"/>
          </a:xfrm>
        </p:spPr>
        <p:txBody>
          <a:bodyPr/>
          <a:lstStyle/>
          <a:p>
            <a:r>
              <a:rPr lang="fr-FR" dirty="0" smtClean="0">
                <a:latin typeface="Arial Black" panose="020B0A04020102020204" pitchFamily="34" charset="0"/>
              </a:rPr>
              <a:t>Le profond </a:t>
            </a:r>
            <a:r>
              <a:rPr lang="fr-FR" dirty="0" smtClean="0">
                <a:solidFill>
                  <a:srgbClr val="FF0000"/>
                </a:solidFill>
                <a:latin typeface="Arial Black" panose="020B0A04020102020204" pitchFamily="34" charset="0"/>
              </a:rPr>
              <a:t>sillon latéral </a:t>
            </a:r>
            <a:r>
              <a:rPr lang="fr-FR" dirty="0" smtClean="0">
                <a:latin typeface="Arial Black" panose="020B0A04020102020204" pitchFamily="34" charset="0"/>
              </a:rPr>
              <a:t>délimite le </a:t>
            </a:r>
            <a:r>
              <a:rPr lang="fr-FR" dirty="0" smtClean="0">
                <a:solidFill>
                  <a:srgbClr val="FF0000"/>
                </a:solidFill>
                <a:latin typeface="Arial Black" panose="020B0A04020102020204" pitchFamily="34" charset="0"/>
              </a:rPr>
              <a:t>lobe temporal </a:t>
            </a:r>
            <a:r>
              <a:rPr lang="fr-FR" dirty="0" smtClean="0">
                <a:latin typeface="Arial Black" panose="020B0A04020102020204" pitchFamily="34" charset="0"/>
              </a:rPr>
              <a:t>en le séparant des parties inférieures des lobes pariétal et frontal.</a:t>
            </a:r>
            <a:r>
              <a:rPr lang="fr-FR" dirty="0" smtClean="0">
                <a:solidFill>
                  <a:srgbClr val="FF0000"/>
                </a:solidFill>
                <a:latin typeface="Arial Black" panose="020B0A04020102020204" pitchFamily="34" charset="0"/>
              </a:rPr>
              <a:t> </a:t>
            </a:r>
            <a:r>
              <a:rPr lang="fr-FR" dirty="0" smtClean="0">
                <a:latin typeface="Arial Black" panose="020B0A04020102020204" pitchFamily="34" charset="0"/>
              </a:rPr>
              <a:t>Le cinquième lobe de l’hémisphère cérébral est appelé </a:t>
            </a:r>
            <a:r>
              <a:rPr lang="fr-FR" dirty="0" smtClean="0">
                <a:solidFill>
                  <a:srgbClr val="FF0000"/>
                </a:solidFill>
                <a:latin typeface="Arial Black" panose="020B0A04020102020204" pitchFamily="34" charset="0"/>
              </a:rPr>
              <a:t>lobe insulaire: </a:t>
            </a:r>
            <a:r>
              <a:rPr lang="fr-FR" sz="2400" dirty="0" smtClean="0">
                <a:solidFill>
                  <a:srgbClr val="0070C0"/>
                </a:solidFill>
                <a:latin typeface="Arial Black" panose="020B0A04020102020204" pitchFamily="34" charset="0"/>
              </a:rPr>
              <a:t>(littéralement ile)</a:t>
            </a:r>
            <a:endParaRPr lang="fr-FR" sz="24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2718367027"/>
      </p:ext>
    </p:extLst>
  </p:cSld>
  <p:clrMapOvr>
    <a:masterClrMapping/>
  </p:clrMapOvr>
  <p:transition>
    <p:newsflash/>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496944" cy="6178698"/>
          </a:xfrm>
        </p:spPr>
        <p:txBody>
          <a:bodyPr>
            <a:normAutofit/>
          </a:bodyPr>
          <a:lstStyle/>
          <a:p>
            <a:r>
              <a:rPr lang="fr-FR" sz="3600" dirty="0">
                <a:latin typeface="Arial Black" panose="020B0A04020102020204" pitchFamily="34" charset="0"/>
              </a:rPr>
              <a:t>i</a:t>
            </a:r>
            <a:r>
              <a:rPr lang="fr-FR" sz="3600" dirty="0" smtClean="0">
                <a:latin typeface="Arial Black" panose="020B0A04020102020204" pitchFamily="34" charset="0"/>
              </a:rPr>
              <a:t>l est enfoui profondément dans le sillon latéral et constitue une partie de son plancher. Le lobe insulaire est partiellement recouvert par les lobes temporal, pariétal et frontal. Les parties inférieures des lobes frontaux et temporaux s’ajustent parfaitement au crâne. </a:t>
            </a:r>
            <a:endParaRPr lang="fr-FR" sz="3600" dirty="0">
              <a:latin typeface="Arial Black" panose="020B0A04020102020204" pitchFamily="34" charset="0"/>
            </a:endParaRPr>
          </a:p>
        </p:txBody>
      </p:sp>
    </p:spTree>
    <p:extLst>
      <p:ext uri="{BB962C8B-B14F-4D97-AF65-F5344CB8AC3E}">
        <p14:creationId xmlns:p14="http://schemas.microsoft.com/office/powerpoint/2010/main" val="3695376502"/>
      </p:ext>
    </p:extLst>
  </p:cSld>
  <p:clrMapOvr>
    <a:masterClrMapping/>
  </p:clrMapOvr>
  <p:transition>
    <p:newsflash/>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357166"/>
            <a:ext cx="8229600" cy="3011486"/>
          </a:xfrm>
        </p:spPr>
        <p:txBody>
          <a:bodyPr/>
          <a:lstStyle/>
          <a:p>
            <a:r>
              <a:rPr lang="fr-FR" dirty="0" smtClean="0">
                <a:latin typeface="Arial Black" pitchFamily="34" charset="0"/>
              </a:rPr>
              <a:t> </a:t>
            </a:r>
            <a:endParaRPr lang="fr-FR" dirty="0">
              <a:latin typeface="Arial Black" pitchFamily="34" charset="0"/>
            </a:endParaRPr>
          </a:p>
        </p:txBody>
      </p:sp>
      <p:pic>
        <p:nvPicPr>
          <p:cNvPr id="9218" name="Picture 2" descr="C:\Users\hp\Desktop\lybbip7m.jpg"/>
          <p:cNvPicPr>
            <a:picLocks noChangeAspect="1" noChangeArrowheads="1"/>
          </p:cNvPicPr>
          <p:nvPr/>
        </p:nvPicPr>
        <p:blipFill>
          <a:blip r:embed="rId2"/>
          <a:srcRect/>
          <a:stretch>
            <a:fillRect/>
          </a:stretch>
        </p:blipFill>
        <p:spPr bwMode="auto">
          <a:xfrm>
            <a:off x="1142976" y="571480"/>
            <a:ext cx="5500726" cy="6286520"/>
          </a:xfrm>
          <a:prstGeom prst="rect">
            <a:avLst/>
          </a:prstGeom>
          <a:noFill/>
        </p:spPr>
      </p:pic>
      <p:pic>
        <p:nvPicPr>
          <p:cNvPr id="9219" name="Picture 3" descr="C:\Users\hp\Desktop\merci-de-votre-love-attention-132645939113.png"/>
          <p:cNvPicPr>
            <a:picLocks noChangeAspect="1" noChangeArrowheads="1"/>
          </p:cNvPicPr>
          <p:nvPr/>
        </p:nvPicPr>
        <p:blipFill>
          <a:blip r:embed="rId3"/>
          <a:srcRect/>
          <a:stretch>
            <a:fillRect/>
          </a:stretch>
        </p:blipFill>
        <p:spPr bwMode="auto">
          <a:xfrm>
            <a:off x="1142976" y="188640"/>
            <a:ext cx="3861072" cy="2214578"/>
          </a:xfrm>
          <a:prstGeom prst="rect">
            <a:avLst/>
          </a:prstGeom>
          <a:noFill/>
        </p:spPr>
      </p:pic>
    </p:spTree>
  </p:cSld>
  <p:clrMapOvr>
    <a:masterClrMapping/>
  </p:clrMapOvr>
  <p:transition>
    <p:newsflash/>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785794"/>
            <a:ext cx="8501122" cy="571504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l"/>
            <a:r>
              <a:rPr lang="fr-FR" sz="3200" dirty="0" smtClean="0">
                <a:solidFill>
                  <a:srgbClr val="FF0000"/>
                </a:solidFill>
                <a:latin typeface="Arial Black" pitchFamily="34" charset="0"/>
              </a:rPr>
              <a:t/>
            </a:r>
            <a:br>
              <a:rPr lang="fr-FR" sz="3200" dirty="0" smtClean="0">
                <a:solidFill>
                  <a:srgbClr val="FF0000"/>
                </a:solidFill>
                <a:latin typeface="Arial Black" pitchFamily="34" charset="0"/>
              </a:rPr>
            </a:br>
            <a:r>
              <a:rPr lang="fr-FR" sz="3200" dirty="0" smtClean="0">
                <a:solidFill>
                  <a:srgbClr val="FF0000"/>
                </a:solidFill>
                <a:latin typeface="Arial Black" pitchFamily="34" charset="0"/>
              </a:rPr>
              <a:t/>
            </a:r>
            <a:br>
              <a:rPr lang="fr-FR" sz="3200" dirty="0" smtClean="0">
                <a:solidFill>
                  <a:srgbClr val="FF0000"/>
                </a:solidFill>
                <a:latin typeface="Arial Black" pitchFamily="34" charset="0"/>
              </a:rPr>
            </a:br>
            <a:r>
              <a:rPr lang="fr-FR" sz="3200" dirty="0" smtClean="0">
                <a:solidFill>
                  <a:srgbClr val="FF0000"/>
                </a:solidFill>
                <a:latin typeface="Arial Black" pitchFamily="34" charset="0"/>
              </a:rPr>
              <a:t/>
            </a:r>
            <a:br>
              <a:rPr lang="fr-FR" sz="3200" dirty="0" smtClean="0">
                <a:solidFill>
                  <a:srgbClr val="FF0000"/>
                </a:solidFill>
                <a:latin typeface="Arial Black" pitchFamily="34" charset="0"/>
              </a:rPr>
            </a:br>
            <a:r>
              <a:rPr lang="fr-FR" sz="3200" dirty="0" smtClean="0">
                <a:solidFill>
                  <a:srgbClr val="FF0000"/>
                </a:solidFill>
                <a:latin typeface="Arial Black" pitchFamily="34" charset="0"/>
              </a:rPr>
              <a:t/>
            </a:r>
            <a:br>
              <a:rPr lang="fr-FR" sz="3200" dirty="0" smtClean="0">
                <a:solidFill>
                  <a:srgbClr val="FF0000"/>
                </a:solidFill>
                <a:latin typeface="Arial Black" pitchFamily="34" charset="0"/>
              </a:rPr>
            </a:br>
            <a:r>
              <a:rPr lang="fr-FR" sz="3200" dirty="0" smtClean="0">
                <a:solidFill>
                  <a:srgbClr val="FF0000"/>
                </a:solidFill>
                <a:latin typeface="Arial Black" pitchFamily="34" charset="0"/>
              </a:rPr>
              <a:t/>
            </a:r>
            <a:br>
              <a:rPr lang="fr-FR" sz="3200" dirty="0" smtClean="0">
                <a:solidFill>
                  <a:srgbClr val="FF0000"/>
                </a:solidFill>
                <a:latin typeface="Arial Black" pitchFamily="34" charset="0"/>
              </a:rPr>
            </a:br>
            <a:r>
              <a:rPr lang="fr-FR" sz="3200" dirty="0" smtClean="0">
                <a:solidFill>
                  <a:srgbClr val="FF0000"/>
                </a:solidFill>
                <a:latin typeface="Arial Black" pitchFamily="34" charset="0"/>
              </a:rPr>
              <a:t/>
            </a:r>
            <a:br>
              <a:rPr lang="fr-FR" sz="3200" dirty="0" smtClean="0">
                <a:solidFill>
                  <a:srgbClr val="FF0000"/>
                </a:solidFill>
                <a:latin typeface="Arial Black" pitchFamily="34" charset="0"/>
              </a:rPr>
            </a:br>
            <a:r>
              <a:rPr lang="fr-FR" sz="3200" dirty="0" smtClean="0">
                <a:solidFill>
                  <a:srgbClr val="FF0000"/>
                </a:solidFill>
                <a:latin typeface="Arial Black" pitchFamily="34" charset="0"/>
              </a:rPr>
              <a:t/>
            </a:r>
            <a:br>
              <a:rPr lang="fr-FR" sz="3200" dirty="0" smtClean="0">
                <a:solidFill>
                  <a:srgbClr val="FF0000"/>
                </a:solidFill>
                <a:latin typeface="Arial Black" pitchFamily="34" charset="0"/>
              </a:rPr>
            </a:br>
            <a:r>
              <a:rPr lang="fr-FR" sz="3200" dirty="0" smtClean="0">
                <a:solidFill>
                  <a:srgbClr val="FF0000"/>
                </a:solidFill>
                <a:latin typeface="Arial Black" pitchFamily="34" charset="0"/>
              </a:rPr>
              <a:t/>
            </a:r>
            <a:br>
              <a:rPr lang="fr-FR" sz="3200" dirty="0" smtClean="0">
                <a:solidFill>
                  <a:srgbClr val="FF0000"/>
                </a:solidFill>
                <a:latin typeface="Arial Black" pitchFamily="34" charset="0"/>
              </a:rPr>
            </a:br>
            <a:r>
              <a:rPr lang="fr-FR" sz="3200" dirty="0" smtClean="0">
                <a:solidFill>
                  <a:srgbClr val="FF0000"/>
                </a:solidFill>
                <a:latin typeface="Arial Black" pitchFamily="34" charset="0"/>
              </a:rPr>
              <a:t/>
            </a:r>
            <a:br>
              <a:rPr lang="fr-FR" sz="3200" dirty="0" smtClean="0">
                <a:solidFill>
                  <a:srgbClr val="FF0000"/>
                </a:solidFill>
                <a:latin typeface="Arial Black" pitchFamily="34" charset="0"/>
              </a:rPr>
            </a:br>
            <a:r>
              <a:rPr lang="fr-FR" sz="3200" dirty="0" smtClean="0">
                <a:solidFill>
                  <a:srgbClr val="FF0000"/>
                </a:solidFill>
                <a:latin typeface="Arial Black" pitchFamily="34" charset="0"/>
              </a:rPr>
              <a:t/>
            </a:r>
            <a:br>
              <a:rPr lang="fr-FR" sz="3200" dirty="0" smtClean="0">
                <a:solidFill>
                  <a:srgbClr val="FF0000"/>
                </a:solidFill>
                <a:latin typeface="Arial Black" pitchFamily="34" charset="0"/>
              </a:rPr>
            </a:br>
            <a:r>
              <a:rPr lang="fr-FR" sz="3200" dirty="0" smtClean="0">
                <a:solidFill>
                  <a:srgbClr val="FF0000"/>
                </a:solidFill>
                <a:latin typeface="Arial Black" pitchFamily="34" charset="0"/>
              </a:rPr>
              <a:t/>
            </a:r>
            <a:br>
              <a:rPr lang="fr-FR" sz="3200" dirty="0" smtClean="0">
                <a:solidFill>
                  <a:srgbClr val="FF0000"/>
                </a:solidFill>
                <a:latin typeface="Arial Black" pitchFamily="34" charset="0"/>
              </a:rPr>
            </a:br>
            <a:r>
              <a:rPr lang="fr-FR" sz="3200" dirty="0" smtClean="0">
                <a:solidFill>
                  <a:srgbClr val="FF0000"/>
                </a:solidFill>
                <a:latin typeface="Arial Black" pitchFamily="34" charset="0"/>
              </a:rPr>
              <a:t/>
            </a:r>
            <a:br>
              <a:rPr lang="fr-FR" sz="3200" dirty="0" smtClean="0">
                <a:solidFill>
                  <a:srgbClr val="FF0000"/>
                </a:solidFill>
                <a:latin typeface="Arial Black" pitchFamily="34" charset="0"/>
              </a:rPr>
            </a:br>
            <a:r>
              <a:rPr lang="fr-FR" sz="2700" dirty="0" smtClean="0">
                <a:solidFill>
                  <a:srgbClr val="00B050"/>
                </a:solidFill>
                <a:latin typeface="Arial Black" pitchFamily="34" charset="0"/>
              </a:rPr>
              <a:t>NOTES DE REFERENCES BIBLIOGRAPHIQUES : </a:t>
            </a:r>
            <a:r>
              <a:rPr lang="fr-FR" sz="2700" dirty="0" smtClean="0">
                <a:solidFill>
                  <a:srgbClr val="FF0000"/>
                </a:solidFill>
                <a:latin typeface="Arial Black" pitchFamily="34" charset="0"/>
              </a:rPr>
              <a:t/>
            </a:r>
            <a:br>
              <a:rPr lang="fr-FR" sz="2700" dirty="0" smtClean="0">
                <a:solidFill>
                  <a:srgbClr val="FF0000"/>
                </a:solidFill>
                <a:latin typeface="Arial Black" pitchFamily="34" charset="0"/>
              </a:rPr>
            </a:br>
            <a:r>
              <a:rPr lang="fr-FR" sz="2700" dirty="0" smtClean="0">
                <a:solidFill>
                  <a:srgbClr val="FF0000"/>
                </a:solidFill>
                <a:latin typeface="Arial Black" pitchFamily="34" charset="0"/>
              </a:rPr>
              <a:t/>
            </a:r>
            <a:br>
              <a:rPr lang="fr-FR" sz="2700" dirty="0" smtClean="0">
                <a:solidFill>
                  <a:srgbClr val="FF0000"/>
                </a:solidFill>
                <a:latin typeface="Arial Black" pitchFamily="34" charset="0"/>
              </a:rPr>
            </a:br>
            <a:r>
              <a:rPr lang="fr-FR" sz="2700" dirty="0" smtClean="0">
                <a:latin typeface="Arial Black" pitchFamily="34" charset="0"/>
              </a:rPr>
              <a:t>MARIEB, E.N. 2009. </a:t>
            </a:r>
            <a:r>
              <a:rPr lang="fr-FR" sz="2700" i="1" dirty="0" smtClean="0"/>
              <a:t>Anatomie et physiologie humaine</a:t>
            </a:r>
            <a:r>
              <a:rPr lang="fr-FR" sz="2700" dirty="0" smtClean="0">
                <a:latin typeface="Arial Black" pitchFamily="34" charset="0"/>
              </a:rPr>
              <a:t>.        Ed. du Renouveau. Québec .CANADA. </a:t>
            </a:r>
            <a:br>
              <a:rPr lang="fr-FR" sz="2700" dirty="0" smtClean="0">
                <a:latin typeface="Arial Black" pitchFamily="34" charset="0"/>
              </a:rPr>
            </a:br>
            <a:r>
              <a:rPr lang="fr-FR" sz="2700" dirty="0" smtClean="0">
                <a:latin typeface="Arial Black" pitchFamily="34" charset="0"/>
              </a:rPr>
              <a:t/>
            </a:r>
            <a:br>
              <a:rPr lang="fr-FR" sz="2700" dirty="0" smtClean="0">
                <a:latin typeface="Arial Black" pitchFamily="34" charset="0"/>
              </a:rPr>
            </a:br>
            <a:r>
              <a:rPr lang="fr-FR" sz="2700" dirty="0" smtClean="0">
                <a:latin typeface="Arial Black" pitchFamily="34" charset="0"/>
              </a:rPr>
              <a:t>LAZORTHES,G. 1973. </a:t>
            </a:r>
            <a:r>
              <a:rPr lang="fr-FR" sz="2700" i="1" dirty="0" smtClean="0"/>
              <a:t>Le Système nerveux central, description-systématisation – exploration</a:t>
            </a:r>
            <a:r>
              <a:rPr lang="fr-FR" sz="2700" i="1" dirty="0" smtClean="0">
                <a:latin typeface="Arial Black" pitchFamily="34" charset="0"/>
              </a:rPr>
              <a:t>.  Ed. Masson. Paris. France.</a:t>
            </a:r>
            <a:br>
              <a:rPr lang="fr-FR" sz="2700" i="1" dirty="0" smtClean="0">
                <a:latin typeface="Arial Black" pitchFamily="34" charset="0"/>
              </a:rPr>
            </a:br>
            <a:r>
              <a:rPr lang="fr-FR" sz="2700" i="1" dirty="0" smtClean="0">
                <a:latin typeface="Arial Black" pitchFamily="34" charset="0"/>
              </a:rPr>
              <a:t/>
            </a:r>
            <a:br>
              <a:rPr lang="fr-FR" sz="2700" i="1" dirty="0" smtClean="0">
                <a:latin typeface="Arial Black" pitchFamily="34" charset="0"/>
              </a:rPr>
            </a:br>
            <a:r>
              <a:rPr lang="fr-FR" sz="2700" i="1" dirty="0" smtClean="0">
                <a:latin typeface="Arial Black" pitchFamily="34" charset="0"/>
              </a:rPr>
              <a:t>LAOUDJ, M. 2017. </a:t>
            </a:r>
            <a:r>
              <a:rPr lang="fr-FR" sz="2700" i="1" dirty="0" smtClean="0"/>
              <a:t>La Psychophysiologie au temps des neurosciences</a:t>
            </a:r>
            <a:r>
              <a:rPr lang="fr-FR" sz="2700" i="1" dirty="0" smtClean="0">
                <a:latin typeface="Arial Black" pitchFamily="34" charset="0"/>
              </a:rPr>
              <a:t>. Ed. </a:t>
            </a:r>
            <a:r>
              <a:rPr lang="fr-FR" sz="2700" i="1" dirty="0" smtClean="0">
                <a:latin typeface="Arial Black" pitchFamily="34" charset="0"/>
              </a:rPr>
              <a:t>El-</a:t>
            </a:r>
            <a:r>
              <a:rPr lang="fr-FR" sz="2700" i="1" dirty="0" err="1" smtClean="0">
                <a:latin typeface="Arial Black" pitchFamily="34" charset="0"/>
              </a:rPr>
              <a:t>moudjadid</a:t>
            </a:r>
            <a:r>
              <a:rPr lang="fr-FR" sz="2700" i="1" dirty="0" smtClean="0">
                <a:latin typeface="Arial Black" pitchFamily="34" charset="0"/>
              </a:rPr>
              <a:t>. Sétif. </a:t>
            </a:r>
            <a:r>
              <a:rPr lang="fr-FR" sz="2700" i="1" dirty="0" smtClean="0">
                <a:latin typeface="Arial Black" pitchFamily="34" charset="0"/>
              </a:rPr>
              <a:t>Algérie.</a:t>
            </a:r>
            <a:br>
              <a:rPr lang="fr-FR" sz="2700" i="1" dirty="0" smtClean="0">
                <a:latin typeface="Arial Black" pitchFamily="34" charset="0"/>
              </a:rPr>
            </a:br>
            <a:r>
              <a:rPr lang="fr-FR" sz="2700" dirty="0" smtClean="0">
                <a:solidFill>
                  <a:srgbClr val="FF0000"/>
                </a:solidFill>
                <a:latin typeface="Arial Black" pitchFamily="34" charset="0"/>
              </a:rPr>
              <a:t/>
            </a:r>
            <a:br>
              <a:rPr lang="fr-FR" sz="2700" dirty="0" smtClean="0">
                <a:solidFill>
                  <a:srgbClr val="FF0000"/>
                </a:solidFill>
                <a:latin typeface="Arial Black" pitchFamily="34" charset="0"/>
              </a:rPr>
            </a:br>
            <a:r>
              <a:rPr lang="fr-FR" sz="3200" dirty="0" smtClean="0">
                <a:solidFill>
                  <a:srgbClr val="FF0000"/>
                </a:solidFill>
                <a:latin typeface="Arial Black" pitchFamily="34" charset="0"/>
              </a:rPr>
              <a:t/>
            </a:r>
            <a:br>
              <a:rPr lang="fr-FR" sz="3200" dirty="0" smtClean="0">
                <a:solidFill>
                  <a:srgbClr val="FF0000"/>
                </a:solidFill>
                <a:latin typeface="Arial Black" pitchFamily="34" charset="0"/>
              </a:rPr>
            </a:br>
            <a:r>
              <a:rPr lang="fr-FR" sz="3200" dirty="0" smtClean="0">
                <a:solidFill>
                  <a:srgbClr val="FF0000"/>
                </a:solidFill>
                <a:latin typeface="Arial Black" pitchFamily="34" charset="0"/>
              </a:rPr>
              <a:t/>
            </a:r>
            <a:br>
              <a:rPr lang="fr-FR" sz="3200" dirty="0" smtClean="0">
                <a:solidFill>
                  <a:srgbClr val="FF0000"/>
                </a:solidFill>
                <a:latin typeface="Arial Black" pitchFamily="34" charset="0"/>
              </a:rPr>
            </a:br>
            <a:r>
              <a:rPr lang="fr-FR" sz="3200" dirty="0" smtClean="0">
                <a:solidFill>
                  <a:srgbClr val="FF0000"/>
                </a:solidFill>
                <a:latin typeface="Arial Black" pitchFamily="34" charset="0"/>
              </a:rPr>
              <a:t/>
            </a:r>
            <a:br>
              <a:rPr lang="fr-FR" sz="3200" dirty="0" smtClean="0">
                <a:solidFill>
                  <a:srgbClr val="FF0000"/>
                </a:solidFill>
                <a:latin typeface="Arial Black" pitchFamily="34" charset="0"/>
              </a:rPr>
            </a:br>
            <a:r>
              <a:rPr lang="fr-FR" sz="3200" dirty="0" smtClean="0">
                <a:solidFill>
                  <a:srgbClr val="FF0000"/>
                </a:solidFill>
                <a:latin typeface="Arial Black" pitchFamily="34" charset="0"/>
              </a:rPr>
              <a:t/>
            </a:r>
            <a:br>
              <a:rPr lang="fr-FR" sz="3200" dirty="0" smtClean="0">
                <a:solidFill>
                  <a:srgbClr val="FF0000"/>
                </a:solidFill>
                <a:latin typeface="Arial Black" pitchFamily="34" charset="0"/>
              </a:rPr>
            </a:br>
            <a:r>
              <a:rPr lang="fr-FR" sz="3200" dirty="0" smtClean="0">
                <a:solidFill>
                  <a:srgbClr val="FF0000"/>
                </a:solidFill>
                <a:latin typeface="Arial Black" pitchFamily="34" charset="0"/>
              </a:rPr>
              <a:t/>
            </a:r>
            <a:br>
              <a:rPr lang="fr-FR" sz="3200" dirty="0" smtClean="0">
                <a:solidFill>
                  <a:srgbClr val="FF0000"/>
                </a:solidFill>
                <a:latin typeface="Arial Black" pitchFamily="34" charset="0"/>
              </a:rPr>
            </a:br>
            <a:r>
              <a:rPr lang="fr-FR" sz="3200" dirty="0" smtClean="0">
                <a:solidFill>
                  <a:srgbClr val="FF0000"/>
                </a:solidFill>
                <a:latin typeface="Arial Black" pitchFamily="34" charset="0"/>
              </a:rPr>
              <a:t/>
            </a:r>
            <a:br>
              <a:rPr lang="fr-FR" sz="3200" dirty="0" smtClean="0">
                <a:solidFill>
                  <a:srgbClr val="FF0000"/>
                </a:solidFill>
                <a:latin typeface="Arial Black" pitchFamily="34" charset="0"/>
              </a:rPr>
            </a:br>
            <a:r>
              <a:rPr lang="fr-FR" sz="3200" dirty="0" smtClean="0">
                <a:solidFill>
                  <a:srgbClr val="FF0000"/>
                </a:solidFill>
                <a:latin typeface="Arial Black" pitchFamily="34" charset="0"/>
              </a:rPr>
              <a:t/>
            </a:r>
            <a:br>
              <a:rPr lang="fr-FR" sz="3200" dirty="0" smtClean="0">
                <a:solidFill>
                  <a:srgbClr val="FF0000"/>
                </a:solidFill>
                <a:latin typeface="Arial Black" pitchFamily="34" charset="0"/>
              </a:rPr>
            </a:br>
            <a:r>
              <a:rPr lang="fr-FR" sz="3200" dirty="0" smtClean="0">
                <a:solidFill>
                  <a:srgbClr val="FF0000"/>
                </a:solidFill>
                <a:latin typeface="Arial Black" pitchFamily="34" charset="0"/>
              </a:rPr>
              <a:t/>
            </a:r>
            <a:br>
              <a:rPr lang="fr-FR" sz="3200" dirty="0" smtClean="0">
                <a:solidFill>
                  <a:srgbClr val="FF0000"/>
                </a:solidFill>
                <a:latin typeface="Arial Black" pitchFamily="34" charset="0"/>
              </a:rPr>
            </a:br>
            <a:r>
              <a:rPr lang="fr-FR" sz="3200" dirty="0" smtClean="0">
                <a:solidFill>
                  <a:srgbClr val="FF0000"/>
                </a:solidFill>
                <a:latin typeface="Arial Black" pitchFamily="34" charset="0"/>
              </a:rPr>
              <a:t/>
            </a:r>
            <a:br>
              <a:rPr lang="fr-FR" sz="3200" dirty="0" smtClean="0">
                <a:solidFill>
                  <a:srgbClr val="FF0000"/>
                </a:solidFill>
                <a:latin typeface="Arial Black" pitchFamily="34" charset="0"/>
              </a:rPr>
            </a:br>
            <a:r>
              <a:rPr lang="fr-FR" sz="3200" dirty="0" smtClean="0">
                <a:solidFill>
                  <a:srgbClr val="FF0000"/>
                </a:solidFill>
                <a:latin typeface="Arial Black" pitchFamily="34" charset="0"/>
              </a:rPr>
              <a:t/>
            </a:r>
            <a:br>
              <a:rPr lang="fr-FR" sz="3200" dirty="0" smtClean="0">
                <a:solidFill>
                  <a:srgbClr val="FF0000"/>
                </a:solidFill>
                <a:latin typeface="Arial Black" pitchFamily="34" charset="0"/>
              </a:rPr>
            </a:br>
            <a:endParaRPr lang="fr-FR" sz="3200" dirty="0">
              <a:solidFill>
                <a:srgbClr val="FF0000"/>
              </a:solidFill>
              <a:latin typeface="Arial Black" pitchFamily="34" charset="0"/>
            </a:endParaRPr>
          </a:p>
        </p:txBody>
      </p:sp>
    </p:spTree>
    <p:extLst>
      <p:ext uri="{BB962C8B-B14F-4D97-AF65-F5344CB8AC3E}">
        <p14:creationId xmlns:p14="http://schemas.microsoft.com/office/powerpoint/2010/main" val="2425297614"/>
      </p:ext>
    </p:extLst>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26196"/>
          </a:xfrm>
        </p:spPr>
        <p:txBody>
          <a:bodyPr/>
          <a:lstStyle/>
          <a:p>
            <a:r>
              <a:rPr lang="fr-FR" dirty="0" smtClean="0">
                <a:solidFill>
                  <a:srgbClr val="FF0000"/>
                </a:solidFill>
                <a:latin typeface="Arial Black" pitchFamily="34" charset="0"/>
              </a:rPr>
              <a:t>- Forme cubiques </a:t>
            </a: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(ex: cellules des tubes rénaux)</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endParaRPr lang="fr-FR" dirty="0"/>
          </a:p>
        </p:txBody>
      </p:sp>
      <p:pic>
        <p:nvPicPr>
          <p:cNvPr id="12290" name="Picture 2" descr="C:\Documents and Settings\dac.com\Bureau\rein1.gif"/>
          <p:cNvPicPr>
            <a:picLocks noChangeAspect="1" noChangeArrowheads="1"/>
          </p:cNvPicPr>
          <p:nvPr/>
        </p:nvPicPr>
        <p:blipFill>
          <a:blip r:embed="rId2"/>
          <a:srcRect/>
          <a:stretch>
            <a:fillRect/>
          </a:stretch>
        </p:blipFill>
        <p:spPr bwMode="auto">
          <a:xfrm>
            <a:off x="2357422" y="3071810"/>
            <a:ext cx="4500594" cy="3429024"/>
          </a:xfrm>
          <a:prstGeom prst="rect">
            <a:avLst/>
          </a:prstGeom>
          <a:noFill/>
        </p:spPr>
      </p:pic>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97634"/>
          </a:xfrm>
        </p:spPr>
        <p:txBody>
          <a:bodyPr>
            <a:normAutofit/>
          </a:bodyPr>
          <a:lstStyle/>
          <a:p>
            <a:r>
              <a:rPr lang="fr-FR" dirty="0" smtClean="0">
                <a:solidFill>
                  <a:srgbClr val="FF0000"/>
                </a:solidFill>
                <a:latin typeface="Arial Black" pitchFamily="34" charset="0"/>
              </a:rPr>
              <a:t>- Formes plates </a:t>
            </a: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(ex: cellules épithéliales de la joue)</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endParaRPr lang="fr-FR" dirty="0"/>
          </a:p>
        </p:txBody>
      </p:sp>
      <p:pic>
        <p:nvPicPr>
          <p:cNvPr id="13314" name="Picture 2" descr="C:\Documents and Settings\dac.com\Bureau\cp_ck2_070512.jpg"/>
          <p:cNvPicPr>
            <a:picLocks noChangeAspect="1" noChangeArrowheads="1"/>
          </p:cNvPicPr>
          <p:nvPr/>
        </p:nvPicPr>
        <p:blipFill>
          <a:blip r:embed="rId2"/>
          <a:srcRect/>
          <a:stretch>
            <a:fillRect/>
          </a:stretch>
        </p:blipFill>
        <p:spPr bwMode="auto">
          <a:xfrm>
            <a:off x="1357290" y="2786058"/>
            <a:ext cx="6191250" cy="3648075"/>
          </a:xfrm>
          <a:prstGeom prst="rect">
            <a:avLst/>
          </a:prstGeom>
          <a:noFill/>
        </p:spPr>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88640"/>
            <a:ext cx="8928992" cy="6552728"/>
          </a:xfrm>
        </p:spPr>
        <p:txBody>
          <a:bodyPr>
            <a:normAutofit fontScale="90000"/>
          </a:bodyPr>
          <a:lstStyle/>
          <a:p>
            <a:r>
              <a:rPr lang="fr-FR" sz="3600" b="1" dirty="0" smtClean="0">
                <a:solidFill>
                  <a:srgbClr val="FF0000"/>
                </a:solidFill>
                <a:latin typeface="Arial Black" pitchFamily="34" charset="0"/>
              </a:rPr>
              <a:t>I- DEFINITION DE LA PSYCHOPHYSIOLOGIE</a:t>
            </a:r>
            <a:r>
              <a:rPr lang="fr-FR" sz="3600" b="1" dirty="0" smtClean="0">
                <a:latin typeface="Arial Black" pitchFamily="34" charset="0"/>
              </a:rPr>
              <a:t> </a:t>
            </a:r>
            <a:r>
              <a:rPr lang="fr-FR" sz="3600" b="1" dirty="0" smtClean="0">
                <a:solidFill>
                  <a:srgbClr val="FF0000"/>
                </a:solidFill>
                <a:latin typeface="Arial Black" pitchFamily="34" charset="0"/>
              </a:rPr>
              <a:t>:</a:t>
            </a:r>
            <a:r>
              <a:rPr lang="fr-FR" sz="3600" b="1" dirty="0" smtClean="0">
                <a:latin typeface="Arial Black" pitchFamily="34" charset="0"/>
              </a:rPr>
              <a:t> </a:t>
            </a:r>
            <a:br>
              <a:rPr lang="fr-FR" sz="3600" b="1" dirty="0" smtClean="0">
                <a:latin typeface="Arial Black" pitchFamily="34" charset="0"/>
              </a:rPr>
            </a:br>
            <a:r>
              <a:rPr lang="fr-FR" b="1" dirty="0" smtClean="0">
                <a:latin typeface="Arial Black" pitchFamily="34" charset="0"/>
              </a:rPr>
              <a:t>L’objet de                                  la psychophysiologie            c’est l’étude des bases physiologiques du fonctionnement mental.</a:t>
            </a:r>
            <a:br>
              <a:rPr lang="fr-FR" b="1" dirty="0" smtClean="0">
                <a:latin typeface="Arial Black" pitchFamily="34" charset="0"/>
              </a:rPr>
            </a:br>
            <a:r>
              <a:rPr lang="fr-FR" b="1" dirty="0" smtClean="0">
                <a:latin typeface="Arial Black" pitchFamily="34" charset="0"/>
              </a:rPr>
              <a:t/>
            </a:r>
            <a:br>
              <a:rPr lang="fr-FR" b="1" dirty="0" smtClean="0">
                <a:latin typeface="Arial Black" pitchFamily="34" charset="0"/>
              </a:rPr>
            </a:br>
            <a:r>
              <a:rPr lang="fr-FR" b="1" dirty="0" smtClean="0">
                <a:latin typeface="Arial Black" pitchFamily="34" charset="0"/>
              </a:rPr>
              <a:t/>
            </a:r>
            <a:br>
              <a:rPr lang="fr-FR" b="1" dirty="0" smtClean="0">
                <a:latin typeface="Arial Black" pitchFamily="34" charset="0"/>
              </a:rPr>
            </a:br>
            <a:r>
              <a:rPr lang="fr-FR" b="1" dirty="0" smtClean="0">
                <a:latin typeface="Arial Black" pitchFamily="34" charset="0"/>
              </a:rPr>
              <a:t/>
            </a:r>
            <a:br>
              <a:rPr lang="fr-FR" b="1" dirty="0" smtClean="0">
                <a:latin typeface="Arial Black" pitchFamily="34" charset="0"/>
              </a:rPr>
            </a:br>
            <a:r>
              <a:rPr lang="fr-FR" b="1" dirty="0" smtClean="0">
                <a:latin typeface="Arial Black" pitchFamily="34" charset="0"/>
              </a:rPr>
              <a:t> </a:t>
            </a:r>
            <a:endParaRPr lang="fr-FR" b="1" dirty="0">
              <a:latin typeface="Arial Black" pitchFamily="34" charset="0"/>
            </a:endParaRPr>
          </a:p>
        </p:txBody>
      </p:sp>
      <p:pic>
        <p:nvPicPr>
          <p:cNvPr id="1026" name="Picture 2" descr="C:\Documents and Settings\dac.com\Bureau\cerveau.jpg"/>
          <p:cNvPicPr>
            <a:picLocks noChangeAspect="1" noChangeArrowheads="1"/>
          </p:cNvPicPr>
          <p:nvPr/>
        </p:nvPicPr>
        <p:blipFill>
          <a:blip r:embed="rId2"/>
          <a:srcRect/>
          <a:stretch>
            <a:fillRect/>
          </a:stretch>
        </p:blipFill>
        <p:spPr bwMode="auto">
          <a:xfrm>
            <a:off x="2195736" y="4365104"/>
            <a:ext cx="4357718" cy="2376264"/>
          </a:xfrm>
          <a:prstGeom prst="rect">
            <a:avLst/>
          </a:prstGeom>
          <a:noFill/>
        </p:spPr>
      </p:pic>
    </p:spTree>
    <p:extLst>
      <p:ext uri="{BB962C8B-B14F-4D97-AF65-F5344CB8AC3E}">
        <p14:creationId xmlns:p14="http://schemas.microsoft.com/office/powerpoint/2010/main" val="556077512"/>
      </p:ext>
    </p:extLst>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940444"/>
          </a:xfrm>
        </p:spPr>
        <p:txBody>
          <a:bodyPr/>
          <a:lstStyle/>
          <a:p>
            <a:r>
              <a:rPr lang="fr-FR" b="1" dirty="0" smtClean="0">
                <a:solidFill>
                  <a:srgbClr val="FF0000"/>
                </a:solidFill>
                <a:latin typeface="Arial Black" pitchFamily="34" charset="0"/>
              </a:rPr>
              <a:t>Le fonctionnement mental </a:t>
            </a:r>
            <a:r>
              <a:rPr lang="fr-FR" b="1" dirty="0" smtClean="0">
                <a:latin typeface="Arial Black" pitchFamily="34" charset="0"/>
              </a:rPr>
              <a:t>c’est l’ensemble                 des processus psychophysiologiques           qui précèdent un comportement, dans un environnement donné.  </a:t>
            </a:r>
            <a:endParaRPr lang="fr-FR" b="1" dirty="0">
              <a:latin typeface="Arial Black" pitchFamily="34" charset="0"/>
            </a:endParaRPr>
          </a:p>
        </p:txBody>
      </p:sp>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428604"/>
            <a:ext cx="3857652" cy="5869006"/>
          </a:xfrm>
        </p:spPr>
        <p:txBody>
          <a:bodyPr>
            <a:normAutofit fontScale="90000"/>
          </a:bodyPr>
          <a:lstStyle/>
          <a:p>
            <a:r>
              <a:rPr lang="fr-FR" b="1" dirty="0" smtClean="0">
                <a:latin typeface="Arial Black" pitchFamily="34" charset="0"/>
              </a:rPr>
              <a:t/>
            </a:r>
            <a:br>
              <a:rPr lang="fr-FR" b="1" dirty="0" smtClean="0">
                <a:latin typeface="Arial Black" pitchFamily="34" charset="0"/>
              </a:rPr>
            </a:br>
            <a:r>
              <a:rPr lang="fr-FR" b="1" dirty="0" smtClean="0">
                <a:latin typeface="Arial Black" pitchFamily="34" charset="0"/>
              </a:rPr>
              <a:t/>
            </a:r>
            <a:br>
              <a:rPr lang="fr-FR" b="1" dirty="0" smtClean="0">
                <a:latin typeface="Arial Black" pitchFamily="34" charset="0"/>
              </a:rPr>
            </a:br>
            <a:r>
              <a:rPr lang="fr-FR" b="1" dirty="0" smtClean="0">
                <a:latin typeface="Arial Black" pitchFamily="34" charset="0"/>
              </a:rPr>
              <a:t/>
            </a:r>
            <a:br>
              <a:rPr lang="fr-FR" b="1" dirty="0" smtClean="0">
                <a:latin typeface="Arial Black" pitchFamily="34" charset="0"/>
              </a:rPr>
            </a:br>
            <a:r>
              <a:rPr lang="fr-FR" b="1" dirty="0" smtClean="0">
                <a:latin typeface="Arial Black" pitchFamily="34" charset="0"/>
              </a:rPr>
              <a:t/>
            </a:r>
            <a:br>
              <a:rPr lang="fr-FR" b="1" dirty="0" smtClean="0">
                <a:latin typeface="Arial Black" pitchFamily="34" charset="0"/>
              </a:rPr>
            </a:br>
            <a:r>
              <a:rPr lang="fr-FR" b="1" dirty="0" smtClean="0">
                <a:latin typeface="Arial Black" pitchFamily="34" charset="0"/>
              </a:rPr>
              <a:t>Bien sûr, l’activité mentale est largement liée à l’activité du système nerveux en général.</a:t>
            </a:r>
            <a:br>
              <a:rPr lang="fr-FR" b="1" dirty="0" smtClean="0">
                <a:latin typeface="Arial Black" pitchFamily="34" charset="0"/>
              </a:rPr>
            </a:br>
            <a:r>
              <a:rPr lang="fr-FR" b="1" dirty="0" smtClean="0">
                <a:latin typeface="Arial Black" pitchFamily="34" charset="0"/>
              </a:rPr>
              <a:t/>
            </a:r>
            <a:br>
              <a:rPr lang="fr-FR" b="1" dirty="0" smtClean="0">
                <a:latin typeface="Arial Black" pitchFamily="34" charset="0"/>
              </a:rPr>
            </a:br>
            <a:r>
              <a:rPr lang="fr-FR" b="1" dirty="0" smtClean="0">
                <a:latin typeface="Arial Black" pitchFamily="34" charset="0"/>
              </a:rPr>
              <a:t/>
            </a:r>
            <a:br>
              <a:rPr lang="fr-FR" b="1" dirty="0" smtClean="0">
                <a:latin typeface="Arial Black" pitchFamily="34" charset="0"/>
              </a:rPr>
            </a:br>
            <a:endParaRPr lang="fr-FR" b="1" dirty="0">
              <a:latin typeface="Arial Black" pitchFamily="34" charset="0"/>
            </a:endParaRPr>
          </a:p>
        </p:txBody>
      </p:sp>
      <p:pic>
        <p:nvPicPr>
          <p:cNvPr id="2050" name="Picture 2" descr="C:\Documents and Settings\dac.com\Bureau\Les régions du cerveau impliquées dans diverses actions motrices, sensorielles ou cognitives CEA.jpg"/>
          <p:cNvPicPr>
            <a:picLocks noChangeAspect="1" noChangeArrowheads="1"/>
          </p:cNvPicPr>
          <p:nvPr/>
        </p:nvPicPr>
        <p:blipFill>
          <a:blip r:embed="rId2"/>
          <a:srcRect/>
          <a:stretch>
            <a:fillRect/>
          </a:stretch>
        </p:blipFill>
        <p:spPr bwMode="auto">
          <a:xfrm>
            <a:off x="4000496" y="1857364"/>
            <a:ext cx="4929222" cy="3857652"/>
          </a:xfrm>
          <a:prstGeom prst="rect">
            <a:avLst/>
          </a:prstGeom>
          <a:noFill/>
        </p:spPr>
      </p:pic>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357166"/>
            <a:ext cx="5357850" cy="6083320"/>
          </a:xfrm>
        </p:spPr>
        <p:txBody>
          <a:bodyPr>
            <a:normAutofit/>
          </a:bodyPr>
          <a:lstStyle/>
          <a:p>
            <a:r>
              <a:rPr lang="fr-FR" sz="3200" b="1" dirty="0" smtClean="0">
                <a:latin typeface="Arial Black" pitchFamily="34" charset="0"/>
              </a:rPr>
              <a:t>Divers processus endocriniens y contribuent. Donc, on peut avancer que, la complexité du comportement qui en découle est le corollaire de la complexité du système nerveux.</a:t>
            </a:r>
            <a:endParaRPr lang="fr-FR" sz="3200" b="1" dirty="0">
              <a:latin typeface="Arial Black" pitchFamily="34" charset="0"/>
            </a:endParaRPr>
          </a:p>
        </p:txBody>
      </p:sp>
      <p:pic>
        <p:nvPicPr>
          <p:cNvPr id="3074" name="Picture 2" descr="C:\Documents and Settings\dac.com\Bureau\quelles-sont-parties-systeme-endocrinie.jpg"/>
          <p:cNvPicPr>
            <a:picLocks noChangeAspect="1" noChangeArrowheads="1"/>
          </p:cNvPicPr>
          <p:nvPr/>
        </p:nvPicPr>
        <p:blipFill>
          <a:blip r:embed="rId2"/>
          <a:srcRect/>
          <a:stretch>
            <a:fillRect/>
          </a:stretch>
        </p:blipFill>
        <p:spPr bwMode="auto">
          <a:xfrm>
            <a:off x="5500694" y="1142984"/>
            <a:ext cx="3643306" cy="5000660"/>
          </a:xfrm>
          <a:prstGeom prst="rect">
            <a:avLst/>
          </a:prstGeom>
          <a:noFill/>
        </p:spPr>
      </p:pic>
    </p:spTree>
    <p:extLst>
      <p:ext uri="{BB962C8B-B14F-4D97-AF65-F5344CB8AC3E}">
        <p14:creationId xmlns:p14="http://schemas.microsoft.com/office/powerpoint/2010/main" val="755764794"/>
      </p:ext>
    </p:extLst>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298" y="-7366"/>
            <a:ext cx="8572560"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800" b="1" dirty="0" smtClean="0">
                <a:solidFill>
                  <a:srgbClr val="FF0000"/>
                </a:solidFill>
                <a:latin typeface="Arial Black" pitchFamily="34" charset="0"/>
              </a:rPr>
              <a:t>PLAN DE L’ENSEIGNEMENT DU MODULE   </a:t>
            </a:r>
            <a:endParaRPr lang="fr-FR" sz="2800" b="1" dirty="0">
              <a:solidFill>
                <a:srgbClr val="FF0000"/>
              </a:solidFill>
              <a:latin typeface="Arial Black" pitchFamily="34" charset="0"/>
            </a:endParaRPr>
          </a:p>
        </p:txBody>
      </p:sp>
      <p:sp>
        <p:nvSpPr>
          <p:cNvPr id="3" name="Rectangle 2"/>
          <p:cNvSpPr/>
          <p:nvPr/>
        </p:nvSpPr>
        <p:spPr>
          <a:xfrm>
            <a:off x="280298" y="523813"/>
            <a:ext cx="8750776" cy="6543330"/>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nSpc>
                <a:spcPct val="80000"/>
              </a:lnSpc>
              <a:buFont typeface="Wingdings" pitchFamily="2" charset="2"/>
              <a:buNone/>
            </a:pPr>
            <a:endParaRPr lang="fr-FR" sz="2400" dirty="0" smtClean="0">
              <a:solidFill>
                <a:srgbClr val="FFFF00"/>
              </a:solidFill>
              <a:latin typeface="Arial Black" panose="020B0A04020102020204" pitchFamily="34" charset="0"/>
            </a:endParaRPr>
          </a:p>
          <a:p>
            <a:pPr>
              <a:lnSpc>
                <a:spcPct val="80000"/>
              </a:lnSpc>
              <a:buFont typeface="Wingdings" pitchFamily="2" charset="2"/>
              <a:buNone/>
            </a:pPr>
            <a:endParaRPr lang="fr-FR" sz="2400" dirty="0" smtClean="0">
              <a:solidFill>
                <a:schemeClr val="bg1"/>
              </a:solidFill>
              <a:latin typeface="Arial Black" panose="020B0A04020102020204" pitchFamily="34" charset="0"/>
            </a:endParaRPr>
          </a:p>
          <a:p>
            <a:pPr>
              <a:lnSpc>
                <a:spcPct val="80000"/>
              </a:lnSpc>
              <a:buFont typeface="Wingdings" pitchFamily="2" charset="2"/>
              <a:buNone/>
            </a:pPr>
            <a:r>
              <a:rPr lang="fr-FR" sz="3200" dirty="0" smtClean="0">
                <a:solidFill>
                  <a:schemeClr val="bg1"/>
                </a:solidFill>
                <a:latin typeface="Arial Black" panose="020B0A04020102020204" pitchFamily="34" charset="0"/>
              </a:rPr>
              <a:t>INTRODUCTION .</a:t>
            </a:r>
          </a:p>
          <a:p>
            <a:pPr>
              <a:lnSpc>
                <a:spcPct val="80000"/>
              </a:lnSpc>
              <a:buFont typeface="Wingdings" pitchFamily="2" charset="2"/>
              <a:buNone/>
            </a:pPr>
            <a:endParaRPr lang="fr-FR" sz="3600" dirty="0" smtClean="0">
              <a:solidFill>
                <a:schemeClr val="bg1"/>
              </a:solidFill>
              <a:latin typeface="Arial Black" panose="020B0A04020102020204" pitchFamily="34" charset="0"/>
            </a:endParaRPr>
          </a:p>
          <a:p>
            <a:pPr>
              <a:lnSpc>
                <a:spcPct val="80000"/>
              </a:lnSpc>
              <a:buFont typeface="Wingdings" pitchFamily="2" charset="2"/>
              <a:buNone/>
            </a:pPr>
            <a:r>
              <a:rPr lang="fr-FR" sz="3200" dirty="0" smtClean="0">
                <a:solidFill>
                  <a:schemeClr val="bg1"/>
                </a:solidFill>
                <a:latin typeface="Arial Black" panose="020B0A04020102020204" pitchFamily="34" charset="0"/>
              </a:rPr>
              <a:t>I-  DEFINITION DE LA </a:t>
            </a:r>
          </a:p>
          <a:p>
            <a:pPr>
              <a:lnSpc>
                <a:spcPct val="80000"/>
              </a:lnSpc>
              <a:buFont typeface="Wingdings" pitchFamily="2" charset="2"/>
              <a:buNone/>
            </a:pPr>
            <a:r>
              <a:rPr lang="fr-FR" sz="3200" dirty="0">
                <a:solidFill>
                  <a:schemeClr val="bg1"/>
                </a:solidFill>
                <a:latin typeface="Arial Black" panose="020B0A04020102020204" pitchFamily="34" charset="0"/>
              </a:rPr>
              <a:t> </a:t>
            </a:r>
            <a:r>
              <a:rPr lang="fr-FR" sz="3200" dirty="0" smtClean="0">
                <a:solidFill>
                  <a:schemeClr val="bg1"/>
                </a:solidFill>
                <a:latin typeface="Arial Black" panose="020B0A04020102020204" pitchFamily="34" charset="0"/>
              </a:rPr>
              <a:t>   PSYCHOPHYSIOLOGIE.</a:t>
            </a:r>
          </a:p>
          <a:p>
            <a:pPr>
              <a:lnSpc>
                <a:spcPct val="80000"/>
              </a:lnSpc>
              <a:buFont typeface="Wingdings" pitchFamily="2" charset="2"/>
              <a:buNone/>
            </a:pPr>
            <a:endParaRPr lang="fr-FR" sz="3200" dirty="0" smtClean="0">
              <a:solidFill>
                <a:schemeClr val="bg1"/>
              </a:solidFill>
              <a:latin typeface="Arial Black" panose="020B0A04020102020204" pitchFamily="34" charset="0"/>
            </a:endParaRPr>
          </a:p>
          <a:p>
            <a:pPr>
              <a:lnSpc>
                <a:spcPct val="80000"/>
              </a:lnSpc>
              <a:buFont typeface="Wingdings" pitchFamily="2" charset="2"/>
              <a:buNone/>
            </a:pPr>
            <a:r>
              <a:rPr lang="fr-FR" sz="3200" dirty="0" smtClean="0">
                <a:solidFill>
                  <a:schemeClr val="bg1"/>
                </a:solidFill>
                <a:latin typeface="Arial Black" panose="020B0A04020102020204" pitchFamily="34" charset="0"/>
              </a:rPr>
              <a:t>II- HISTOLOGIE DU SYSTÈME </a:t>
            </a:r>
          </a:p>
          <a:p>
            <a:pPr>
              <a:lnSpc>
                <a:spcPct val="80000"/>
              </a:lnSpc>
              <a:buFont typeface="Wingdings" pitchFamily="2" charset="2"/>
              <a:buNone/>
            </a:pPr>
            <a:r>
              <a:rPr lang="fr-FR" sz="3200" dirty="0">
                <a:solidFill>
                  <a:schemeClr val="bg1"/>
                </a:solidFill>
                <a:latin typeface="Arial Black" panose="020B0A04020102020204" pitchFamily="34" charset="0"/>
              </a:rPr>
              <a:t> </a:t>
            </a:r>
            <a:r>
              <a:rPr lang="fr-FR" sz="3200" dirty="0" smtClean="0">
                <a:solidFill>
                  <a:schemeClr val="bg1"/>
                </a:solidFill>
                <a:latin typeface="Arial Black" panose="020B0A04020102020204" pitchFamily="34" charset="0"/>
              </a:rPr>
              <a:t>   NERVEUX.</a:t>
            </a:r>
          </a:p>
          <a:p>
            <a:pPr>
              <a:lnSpc>
                <a:spcPct val="80000"/>
              </a:lnSpc>
              <a:buFont typeface="Wingdings" pitchFamily="2" charset="2"/>
              <a:buNone/>
            </a:pPr>
            <a:endParaRPr lang="fr-FR" sz="3200" dirty="0" smtClean="0">
              <a:solidFill>
                <a:schemeClr val="bg1"/>
              </a:solidFill>
              <a:latin typeface="Arial Black" panose="020B0A04020102020204" pitchFamily="34" charset="0"/>
            </a:endParaRPr>
          </a:p>
          <a:p>
            <a:pPr>
              <a:lnSpc>
                <a:spcPct val="80000"/>
              </a:lnSpc>
              <a:buFont typeface="Wingdings" pitchFamily="2" charset="2"/>
              <a:buNone/>
            </a:pPr>
            <a:r>
              <a:rPr lang="fr-FR" sz="3200" dirty="0" smtClean="0">
                <a:solidFill>
                  <a:schemeClr val="bg1"/>
                </a:solidFill>
                <a:latin typeface="Arial Black" panose="020B0A04020102020204" pitchFamily="34" charset="0"/>
              </a:rPr>
              <a:t>III- INTRODUCTION A LA </a:t>
            </a:r>
          </a:p>
          <a:p>
            <a:pPr>
              <a:lnSpc>
                <a:spcPct val="80000"/>
              </a:lnSpc>
              <a:buFont typeface="Wingdings" pitchFamily="2" charset="2"/>
              <a:buNone/>
            </a:pPr>
            <a:r>
              <a:rPr lang="fr-FR" sz="3200" dirty="0">
                <a:solidFill>
                  <a:schemeClr val="bg1"/>
                </a:solidFill>
                <a:latin typeface="Arial Black" panose="020B0A04020102020204" pitchFamily="34" charset="0"/>
              </a:rPr>
              <a:t> </a:t>
            </a:r>
            <a:r>
              <a:rPr lang="fr-FR" sz="3200" dirty="0" smtClean="0">
                <a:solidFill>
                  <a:schemeClr val="bg1"/>
                </a:solidFill>
                <a:latin typeface="Arial Black" panose="020B0A04020102020204" pitchFamily="34" charset="0"/>
              </a:rPr>
              <a:t>    DESCRIPTION  DU SYSTÈME </a:t>
            </a:r>
          </a:p>
          <a:p>
            <a:pPr>
              <a:lnSpc>
                <a:spcPct val="80000"/>
              </a:lnSpc>
              <a:buFont typeface="Wingdings" pitchFamily="2" charset="2"/>
              <a:buNone/>
            </a:pPr>
            <a:r>
              <a:rPr lang="fr-FR" sz="3200" dirty="0">
                <a:solidFill>
                  <a:schemeClr val="bg1"/>
                </a:solidFill>
                <a:latin typeface="Arial Black" panose="020B0A04020102020204" pitchFamily="34" charset="0"/>
              </a:rPr>
              <a:t> </a:t>
            </a:r>
            <a:r>
              <a:rPr lang="fr-FR" sz="3200" dirty="0" smtClean="0">
                <a:solidFill>
                  <a:schemeClr val="bg1"/>
                </a:solidFill>
                <a:latin typeface="Arial Black" panose="020B0A04020102020204" pitchFamily="34" charset="0"/>
              </a:rPr>
              <a:t>    NERVEUX. </a:t>
            </a:r>
          </a:p>
          <a:p>
            <a:pPr>
              <a:lnSpc>
                <a:spcPct val="80000"/>
              </a:lnSpc>
              <a:buFont typeface="Wingdings" pitchFamily="2" charset="2"/>
              <a:buNone/>
            </a:pPr>
            <a:endParaRPr lang="fr-FR" sz="3200" dirty="0" smtClean="0">
              <a:solidFill>
                <a:schemeClr val="bg1"/>
              </a:solidFill>
              <a:latin typeface="Arial Black" panose="020B0A04020102020204" pitchFamily="34" charset="0"/>
            </a:endParaRPr>
          </a:p>
          <a:p>
            <a:pPr>
              <a:lnSpc>
                <a:spcPct val="80000"/>
              </a:lnSpc>
              <a:buFont typeface="Wingdings" pitchFamily="2" charset="2"/>
              <a:buNone/>
            </a:pPr>
            <a:r>
              <a:rPr lang="fr-FR" sz="3200" dirty="0" smtClean="0">
                <a:solidFill>
                  <a:schemeClr val="bg1"/>
                </a:solidFill>
                <a:latin typeface="Arial Black" panose="020B0A04020102020204" pitchFamily="34" charset="0"/>
              </a:rPr>
              <a:t>IV- CLASSIFICATION STRUCTURELLE </a:t>
            </a:r>
          </a:p>
          <a:p>
            <a:pPr>
              <a:lnSpc>
                <a:spcPct val="80000"/>
              </a:lnSpc>
              <a:buFont typeface="Wingdings" pitchFamily="2" charset="2"/>
              <a:buNone/>
            </a:pPr>
            <a:r>
              <a:rPr lang="fr-FR" sz="3200" dirty="0">
                <a:solidFill>
                  <a:schemeClr val="bg1"/>
                </a:solidFill>
                <a:latin typeface="Arial Black" panose="020B0A04020102020204" pitchFamily="34" charset="0"/>
              </a:rPr>
              <a:t> </a:t>
            </a:r>
            <a:r>
              <a:rPr lang="fr-FR" sz="3200" dirty="0" smtClean="0">
                <a:solidFill>
                  <a:schemeClr val="bg1"/>
                </a:solidFill>
                <a:latin typeface="Arial Black" panose="020B0A04020102020204" pitchFamily="34" charset="0"/>
              </a:rPr>
              <a:t>     DES NEURONES.</a:t>
            </a:r>
          </a:p>
          <a:p>
            <a:pPr>
              <a:lnSpc>
                <a:spcPct val="80000"/>
              </a:lnSpc>
              <a:buFont typeface="Wingdings" pitchFamily="2" charset="2"/>
              <a:buNone/>
            </a:pPr>
            <a:endParaRPr lang="fr-FR" sz="2400" dirty="0" smtClean="0">
              <a:solidFill>
                <a:srgbClr val="FFFF00"/>
              </a:solidFill>
              <a:latin typeface="Arial Black" panose="020B0A04020102020204" pitchFamily="34" charset="0"/>
            </a:endParaRPr>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643998" cy="3440114"/>
          </a:xfrm>
        </p:spPr>
        <p:txBody>
          <a:bodyPr>
            <a:normAutofit fontScale="90000"/>
          </a:bodyPr>
          <a:lstStyle/>
          <a:p>
            <a:r>
              <a:rPr lang="fr-FR" sz="6000" b="1" dirty="0" smtClean="0">
                <a:solidFill>
                  <a:srgbClr val="FF0000"/>
                </a:solidFill>
                <a:latin typeface="Arial Black" pitchFamily="34" charset="0"/>
              </a:rPr>
              <a:t/>
            </a:r>
            <a:br>
              <a:rPr lang="fr-FR" sz="6000" b="1" dirty="0" smtClean="0">
                <a:solidFill>
                  <a:srgbClr val="FF0000"/>
                </a:solidFill>
                <a:latin typeface="Arial Black" pitchFamily="34" charset="0"/>
              </a:rPr>
            </a:br>
            <a:r>
              <a:rPr lang="fr-FR" sz="6000" b="1" dirty="0" smtClean="0">
                <a:solidFill>
                  <a:srgbClr val="FF0000"/>
                </a:solidFill>
                <a:latin typeface="Arial Black" pitchFamily="34" charset="0"/>
              </a:rPr>
              <a:t/>
            </a:r>
            <a:br>
              <a:rPr lang="fr-FR" sz="6000" b="1" dirty="0" smtClean="0">
                <a:solidFill>
                  <a:srgbClr val="FF0000"/>
                </a:solidFill>
                <a:latin typeface="Arial Black" pitchFamily="34" charset="0"/>
              </a:rPr>
            </a:br>
            <a:r>
              <a:rPr lang="fr-FR" sz="6000" b="1" dirty="0" smtClean="0">
                <a:solidFill>
                  <a:srgbClr val="FF0000"/>
                </a:solidFill>
                <a:latin typeface="Arial Black" pitchFamily="34" charset="0"/>
              </a:rPr>
              <a:t/>
            </a:r>
            <a:br>
              <a:rPr lang="fr-FR" sz="6000" b="1" dirty="0" smtClean="0">
                <a:solidFill>
                  <a:srgbClr val="FF0000"/>
                </a:solidFill>
                <a:latin typeface="Arial Black" pitchFamily="34" charset="0"/>
              </a:rPr>
            </a:br>
            <a:r>
              <a:rPr lang="fr-FR" sz="6000" b="1" dirty="0" smtClean="0">
                <a:solidFill>
                  <a:srgbClr val="FF0000"/>
                </a:solidFill>
                <a:latin typeface="Arial Black" pitchFamily="34" charset="0"/>
              </a:rPr>
              <a:t/>
            </a:r>
            <a:br>
              <a:rPr lang="fr-FR" sz="6000" b="1" dirty="0" smtClean="0">
                <a:solidFill>
                  <a:srgbClr val="FF0000"/>
                </a:solidFill>
                <a:latin typeface="Arial Black" pitchFamily="34" charset="0"/>
              </a:rPr>
            </a:br>
            <a:r>
              <a:rPr lang="fr-FR" sz="6000" b="1" dirty="0" smtClean="0">
                <a:solidFill>
                  <a:srgbClr val="FF0000"/>
                </a:solidFill>
                <a:latin typeface="Arial Black" pitchFamily="34" charset="0"/>
              </a:rPr>
              <a:t/>
            </a:r>
            <a:br>
              <a:rPr lang="fr-FR" sz="6000" b="1" dirty="0" smtClean="0">
                <a:solidFill>
                  <a:srgbClr val="FF0000"/>
                </a:solidFill>
                <a:latin typeface="Arial Black" pitchFamily="34" charset="0"/>
              </a:rPr>
            </a:br>
            <a:r>
              <a:rPr lang="fr-FR" sz="6000" b="1" dirty="0" smtClean="0">
                <a:solidFill>
                  <a:srgbClr val="FF0000"/>
                </a:solidFill>
                <a:latin typeface="Arial Black" pitchFamily="34" charset="0"/>
              </a:rPr>
              <a:t>II- HISTOLOGIE </a:t>
            </a:r>
            <a:br>
              <a:rPr lang="fr-FR" sz="6000" b="1" dirty="0" smtClean="0">
                <a:solidFill>
                  <a:srgbClr val="FF0000"/>
                </a:solidFill>
                <a:latin typeface="Arial Black" pitchFamily="34" charset="0"/>
              </a:rPr>
            </a:br>
            <a:r>
              <a:rPr lang="fr-FR" sz="6000" b="1" dirty="0" smtClean="0">
                <a:solidFill>
                  <a:srgbClr val="FF0000"/>
                </a:solidFill>
                <a:latin typeface="Arial Black" pitchFamily="34" charset="0"/>
              </a:rPr>
              <a:t>DU</a:t>
            </a:r>
            <a:br>
              <a:rPr lang="fr-FR" sz="6000" b="1" dirty="0" smtClean="0">
                <a:solidFill>
                  <a:srgbClr val="FF0000"/>
                </a:solidFill>
                <a:latin typeface="Arial Black" pitchFamily="34" charset="0"/>
              </a:rPr>
            </a:br>
            <a:r>
              <a:rPr lang="fr-FR" sz="6000" b="1" dirty="0" smtClean="0">
                <a:solidFill>
                  <a:srgbClr val="FF0000"/>
                </a:solidFill>
                <a:latin typeface="Arial Black" pitchFamily="34" charset="0"/>
              </a:rPr>
              <a:t> TISSU NERVEUX  :</a:t>
            </a:r>
            <a:br>
              <a:rPr lang="fr-FR" sz="6000" b="1" dirty="0" smtClean="0">
                <a:solidFill>
                  <a:srgbClr val="FF0000"/>
                </a:solidFill>
                <a:latin typeface="Arial Black" pitchFamily="34" charset="0"/>
              </a:rPr>
            </a:br>
            <a:r>
              <a:rPr lang="fr-FR" sz="6000" b="1" dirty="0" smtClean="0">
                <a:solidFill>
                  <a:srgbClr val="FF0000"/>
                </a:solidFill>
                <a:latin typeface="Arial Black" pitchFamily="34" charset="0"/>
              </a:rPr>
              <a:t/>
            </a:r>
            <a:br>
              <a:rPr lang="fr-FR" sz="6000" b="1" dirty="0" smtClean="0">
                <a:solidFill>
                  <a:srgbClr val="FF0000"/>
                </a:solidFill>
                <a:latin typeface="Arial Black" pitchFamily="34" charset="0"/>
              </a:rPr>
            </a:br>
            <a:r>
              <a:rPr lang="fr-FR" sz="6000" b="1" dirty="0" smtClean="0">
                <a:solidFill>
                  <a:srgbClr val="FF0000"/>
                </a:solidFill>
                <a:latin typeface="Arial Black" pitchFamily="34" charset="0"/>
              </a:rPr>
              <a:t/>
            </a:r>
            <a:br>
              <a:rPr lang="fr-FR" sz="6000" b="1" dirty="0" smtClean="0">
                <a:solidFill>
                  <a:srgbClr val="FF0000"/>
                </a:solidFill>
                <a:latin typeface="Arial Black" pitchFamily="34" charset="0"/>
              </a:rPr>
            </a:br>
            <a:r>
              <a:rPr lang="fr-FR" sz="6000" b="1" dirty="0" smtClean="0">
                <a:solidFill>
                  <a:srgbClr val="FF0000"/>
                </a:solidFill>
                <a:latin typeface="Arial Black" pitchFamily="34" charset="0"/>
              </a:rPr>
              <a:t/>
            </a:r>
            <a:br>
              <a:rPr lang="fr-FR" sz="6000" b="1" dirty="0" smtClean="0">
                <a:solidFill>
                  <a:srgbClr val="FF0000"/>
                </a:solidFill>
                <a:latin typeface="Arial Black" pitchFamily="34" charset="0"/>
              </a:rPr>
            </a:br>
            <a:r>
              <a:rPr lang="fr-FR" sz="6000" b="1" dirty="0" smtClean="0">
                <a:solidFill>
                  <a:srgbClr val="FF0000"/>
                </a:solidFill>
                <a:latin typeface="Arial Black" pitchFamily="34" charset="0"/>
              </a:rPr>
              <a:t> </a:t>
            </a:r>
            <a:endParaRPr lang="fr-FR" sz="6000" b="1" dirty="0">
              <a:solidFill>
                <a:srgbClr val="FF0000"/>
              </a:solidFill>
              <a:latin typeface="Arial Black" pitchFamily="34" charset="0"/>
            </a:endParaRPr>
          </a:p>
        </p:txBody>
      </p:sp>
      <p:pic>
        <p:nvPicPr>
          <p:cNvPr id="14338" name="Picture 2" descr="C:\Documents and Settings\dac.com\Bureau\1007294-Conduction_de_linflux_nerveux.jpg"/>
          <p:cNvPicPr>
            <a:picLocks noChangeAspect="1" noChangeArrowheads="1"/>
          </p:cNvPicPr>
          <p:nvPr/>
        </p:nvPicPr>
        <p:blipFill>
          <a:blip r:embed="rId2"/>
          <a:srcRect/>
          <a:stretch>
            <a:fillRect/>
          </a:stretch>
        </p:blipFill>
        <p:spPr bwMode="auto">
          <a:xfrm>
            <a:off x="2571736" y="3857628"/>
            <a:ext cx="3714776" cy="2571768"/>
          </a:xfrm>
          <a:prstGeom prst="rect">
            <a:avLst/>
          </a:prstGeom>
          <a:noFill/>
        </p:spPr>
      </p:pic>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69072"/>
          </a:xfrm>
        </p:spPr>
        <p:txBody>
          <a:bodyPr>
            <a:normAutofit fontScale="90000"/>
          </a:bodyPr>
          <a:lstStyle/>
          <a:p>
            <a:r>
              <a:rPr lang="fr-FR" dirty="0" smtClean="0">
                <a:solidFill>
                  <a:srgbClr val="FF0000"/>
                </a:solidFill>
                <a:latin typeface="Arial Black" pitchFamily="34" charset="0"/>
              </a:rPr>
              <a:t/>
            </a:r>
            <a:br>
              <a:rPr lang="fr-FR" dirty="0" smtClean="0">
                <a:solidFill>
                  <a:srgbClr val="FF0000"/>
                </a:solidFill>
                <a:latin typeface="Arial Black" pitchFamily="34" charset="0"/>
              </a:rPr>
            </a:br>
            <a:r>
              <a:rPr lang="fr-FR" dirty="0" smtClean="0">
                <a:solidFill>
                  <a:srgbClr val="FF0000"/>
                </a:solidFill>
                <a:latin typeface="Arial Black" pitchFamily="34" charset="0"/>
              </a:rPr>
              <a:t/>
            </a:r>
            <a:br>
              <a:rPr lang="fr-FR" dirty="0" smtClean="0">
                <a:solidFill>
                  <a:srgbClr val="FF0000"/>
                </a:solidFill>
                <a:latin typeface="Arial Black" pitchFamily="34" charset="0"/>
              </a:rPr>
            </a:br>
            <a:r>
              <a:rPr lang="fr-FR" dirty="0" smtClean="0">
                <a:solidFill>
                  <a:srgbClr val="FF0000"/>
                </a:solidFill>
                <a:latin typeface="Arial Black" pitchFamily="34" charset="0"/>
              </a:rPr>
              <a:t/>
            </a:r>
            <a:br>
              <a:rPr lang="fr-FR" dirty="0" smtClean="0">
                <a:solidFill>
                  <a:srgbClr val="FF0000"/>
                </a:solidFill>
                <a:latin typeface="Arial Black" pitchFamily="34" charset="0"/>
              </a:rPr>
            </a:br>
            <a:r>
              <a:rPr lang="fr-FR" dirty="0" smtClean="0">
                <a:solidFill>
                  <a:srgbClr val="FF0000"/>
                </a:solidFill>
                <a:latin typeface="Arial Black" pitchFamily="34" charset="0"/>
              </a:rPr>
              <a:t>Le cerveau humain                </a:t>
            </a:r>
            <a:r>
              <a:rPr lang="fr-FR" dirty="0" smtClean="0">
                <a:latin typeface="Arial Black" pitchFamily="34" charset="0"/>
              </a:rPr>
              <a:t>d’un adulte mesure environ 15cm de l’avant à l’arrière              ( 1cm = 10 </a:t>
            </a:r>
            <a:r>
              <a:rPr lang="fr-FR" sz="2800" dirty="0" smtClean="0">
                <a:latin typeface="Arial Black" pitchFamily="34" charset="0"/>
              </a:rPr>
              <a:t>-2 </a:t>
            </a:r>
            <a:r>
              <a:rPr lang="fr-FR" dirty="0" smtClean="0">
                <a:latin typeface="Arial Black" pitchFamily="34" charset="0"/>
              </a:rPr>
              <a:t>mètre)</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endParaRPr lang="fr-FR" dirty="0">
              <a:latin typeface="Arial Black" pitchFamily="34" charset="0"/>
            </a:endParaRPr>
          </a:p>
        </p:txBody>
      </p:sp>
      <p:pic>
        <p:nvPicPr>
          <p:cNvPr id="15362" name="Picture 2" descr="C:\Documents and Settings\dac.com\Bureau\dyn008_original_886_645_pjpeg__3d2367a308b44f1051437811d99ab423.jpg"/>
          <p:cNvPicPr>
            <a:picLocks noChangeAspect="1" noChangeArrowheads="1"/>
          </p:cNvPicPr>
          <p:nvPr/>
        </p:nvPicPr>
        <p:blipFill>
          <a:blip r:embed="rId2"/>
          <a:srcRect/>
          <a:stretch>
            <a:fillRect/>
          </a:stretch>
        </p:blipFill>
        <p:spPr bwMode="auto">
          <a:xfrm>
            <a:off x="2428860" y="3000372"/>
            <a:ext cx="4572032" cy="3286148"/>
          </a:xfrm>
          <a:prstGeom prst="rect">
            <a:avLst/>
          </a:prstGeom>
          <a:noFill/>
        </p:spPr>
      </p:pic>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lstStyle/>
          <a:p>
            <a:r>
              <a:rPr lang="fr-FR" dirty="0" smtClean="0">
                <a:solidFill>
                  <a:srgbClr val="FF0000"/>
                </a:solidFill>
                <a:latin typeface="Arial Black" pitchFamily="34" charset="0"/>
              </a:rPr>
              <a:t>Le cortex du cerveau </a:t>
            </a:r>
            <a:r>
              <a:rPr lang="fr-FR" dirty="0" smtClean="0">
                <a:latin typeface="Arial Black" pitchFamily="34" charset="0"/>
              </a:rPr>
              <a:t>humain a environ 03mm d’épaisseur</a:t>
            </a:r>
            <a:br>
              <a:rPr lang="fr-FR" dirty="0" smtClean="0">
                <a:latin typeface="Arial Black" pitchFamily="34" charset="0"/>
              </a:rPr>
            </a:br>
            <a:r>
              <a:rPr lang="fr-FR" dirty="0" smtClean="0">
                <a:latin typeface="Arial Black" pitchFamily="34" charset="0"/>
              </a:rPr>
              <a:t> (1milimètre = 10 </a:t>
            </a:r>
            <a:r>
              <a:rPr lang="fr-FR" sz="2400" dirty="0" smtClean="0">
                <a:latin typeface="Arial Black" pitchFamily="34" charset="0"/>
              </a:rPr>
              <a:t>– 3</a:t>
            </a:r>
            <a:r>
              <a:rPr lang="fr-FR" dirty="0" smtClean="0">
                <a:latin typeface="Arial Black" pitchFamily="34" charset="0"/>
              </a:rPr>
              <a:t> m)</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endParaRPr lang="fr-FR" dirty="0">
              <a:latin typeface="Arial Black" pitchFamily="34" charset="0"/>
            </a:endParaRPr>
          </a:p>
        </p:txBody>
      </p:sp>
      <p:pic>
        <p:nvPicPr>
          <p:cNvPr id="16386" name="Picture 2" descr="C:\Documents and Settings\dac.com\Bureau\d_12_cr_con_1a.jpg"/>
          <p:cNvPicPr>
            <a:picLocks noChangeAspect="1" noChangeArrowheads="1"/>
          </p:cNvPicPr>
          <p:nvPr/>
        </p:nvPicPr>
        <p:blipFill>
          <a:blip r:embed="rId2"/>
          <a:srcRect/>
          <a:stretch>
            <a:fillRect/>
          </a:stretch>
        </p:blipFill>
        <p:spPr bwMode="auto">
          <a:xfrm>
            <a:off x="2000232" y="3286124"/>
            <a:ext cx="4929222" cy="3214710"/>
          </a:xfrm>
          <a:prstGeom prst="rect">
            <a:avLst/>
          </a:prstGeom>
          <a:noFill/>
        </p:spPr>
      </p:pic>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797568"/>
          </a:xfrm>
        </p:spPr>
        <p:txBody>
          <a:bodyPr>
            <a:normAutofit fontScale="90000"/>
          </a:bodyPr>
          <a:lstStyle/>
          <a:p>
            <a:r>
              <a:rPr lang="fr-FR" dirty="0" smtClean="0">
                <a:solidFill>
                  <a:srgbClr val="FF0000"/>
                </a:solidFill>
                <a:latin typeface="Arial Black" pitchFamily="34" charset="0"/>
              </a:rPr>
              <a:t>Les gros corps cellulaires </a:t>
            </a:r>
            <a:r>
              <a:rPr lang="fr-FR" dirty="0" smtClean="0">
                <a:latin typeface="Arial Black" pitchFamily="34" charset="0"/>
              </a:rPr>
              <a:t>corticales ont environ 100 micromètre de diamètre, c’est-à-dire 0,1 millimètre</a:t>
            </a:r>
            <a:br>
              <a:rPr lang="fr-FR" dirty="0" smtClean="0">
                <a:latin typeface="Arial Black" pitchFamily="34" charset="0"/>
              </a:rPr>
            </a:br>
            <a:r>
              <a:rPr lang="fr-FR" dirty="0" smtClean="0">
                <a:latin typeface="Arial Black" pitchFamily="34" charset="0"/>
              </a:rPr>
              <a:t>( 0,1 mm = 10 </a:t>
            </a:r>
            <a:r>
              <a:rPr lang="fr-FR" sz="2800" dirty="0" smtClean="0">
                <a:latin typeface="Arial Black" pitchFamily="34" charset="0"/>
              </a:rPr>
              <a:t>-4</a:t>
            </a:r>
            <a:r>
              <a:rPr lang="fr-FR" dirty="0" smtClean="0">
                <a:latin typeface="Arial Black" pitchFamily="34" charset="0"/>
              </a:rPr>
              <a:t> m = 100 micromètre)</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endParaRPr lang="fr-FR" dirty="0">
              <a:latin typeface="Arial Black" pitchFamily="34" charset="0"/>
            </a:endParaRPr>
          </a:p>
        </p:txBody>
      </p:sp>
      <p:pic>
        <p:nvPicPr>
          <p:cNvPr id="17410" name="Picture 2" descr="C:\Documents and Settings\dac.com\Bureau\neurone1.jpg"/>
          <p:cNvPicPr>
            <a:picLocks noChangeAspect="1" noChangeArrowheads="1"/>
          </p:cNvPicPr>
          <p:nvPr/>
        </p:nvPicPr>
        <p:blipFill>
          <a:blip r:embed="rId2"/>
          <a:srcRect/>
          <a:stretch>
            <a:fillRect/>
          </a:stretch>
        </p:blipFill>
        <p:spPr bwMode="auto">
          <a:xfrm>
            <a:off x="2214546" y="4143380"/>
            <a:ext cx="5143536" cy="2382834"/>
          </a:xfrm>
          <a:prstGeom prst="rect">
            <a:avLst/>
          </a:prstGeom>
          <a:noFill/>
        </p:spPr>
      </p:pic>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26196"/>
          </a:xfrm>
        </p:spPr>
        <p:txBody>
          <a:bodyPr/>
          <a:lstStyle/>
          <a:p>
            <a:r>
              <a:rPr lang="fr-FR" dirty="0" smtClean="0">
                <a:solidFill>
                  <a:srgbClr val="FF0000"/>
                </a:solidFill>
                <a:latin typeface="Arial Black" pitchFamily="34" charset="0"/>
              </a:rPr>
              <a:t>Les gros axones </a:t>
            </a:r>
            <a:r>
              <a:rPr lang="fr-FR" dirty="0" smtClean="0">
                <a:latin typeface="Arial Black" pitchFamily="34" charset="0"/>
              </a:rPr>
              <a:t>et dendrites ont environ 10µm de diamètre (0,01mm)</a:t>
            </a:r>
            <a:br>
              <a:rPr lang="fr-FR" dirty="0" smtClean="0">
                <a:latin typeface="Arial Black" pitchFamily="34" charset="0"/>
              </a:rPr>
            </a:br>
            <a:r>
              <a:rPr lang="fr-FR" dirty="0" smtClean="0">
                <a:latin typeface="Arial Black" pitchFamily="34" charset="0"/>
              </a:rPr>
              <a:t>(0,01mm=10 </a:t>
            </a:r>
            <a:r>
              <a:rPr lang="fr-FR" sz="2800" dirty="0" smtClean="0">
                <a:latin typeface="Arial Black" pitchFamily="34" charset="0"/>
              </a:rPr>
              <a:t>-5m </a:t>
            </a:r>
            <a:r>
              <a:rPr lang="fr-FR" dirty="0" smtClean="0">
                <a:latin typeface="Arial Black" pitchFamily="34" charset="0"/>
              </a:rPr>
              <a:t>= 10µm)</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b="1" dirty="0" smtClean="0">
                <a:latin typeface="Arial Black" pitchFamily="34" charset="0"/>
              </a:rPr>
              <a:t/>
            </a:r>
            <a:br>
              <a:rPr lang="fr-FR" b="1" dirty="0" smtClean="0">
                <a:latin typeface="Arial Black" pitchFamily="34" charset="0"/>
              </a:rPr>
            </a:br>
            <a:r>
              <a:rPr lang="fr-FR" b="1" dirty="0" smtClean="0">
                <a:latin typeface="Arial Black" pitchFamily="34" charset="0"/>
              </a:rPr>
              <a:t> </a:t>
            </a:r>
            <a:endParaRPr lang="fr-FR" b="1" dirty="0">
              <a:latin typeface="Arial Black" pitchFamily="34" charset="0"/>
            </a:endParaRPr>
          </a:p>
        </p:txBody>
      </p:sp>
      <p:pic>
        <p:nvPicPr>
          <p:cNvPr id="18434" name="Picture 2" descr="C:\Documents and Settings\dac.com\Bureau\03_neurone.jpg"/>
          <p:cNvPicPr>
            <a:picLocks noChangeAspect="1" noChangeArrowheads="1"/>
          </p:cNvPicPr>
          <p:nvPr/>
        </p:nvPicPr>
        <p:blipFill>
          <a:blip r:embed="rId2"/>
          <a:srcRect/>
          <a:stretch>
            <a:fillRect/>
          </a:stretch>
        </p:blipFill>
        <p:spPr bwMode="auto">
          <a:xfrm>
            <a:off x="1928794" y="3857628"/>
            <a:ext cx="5397500" cy="2668592"/>
          </a:xfrm>
          <a:prstGeom prst="rect">
            <a:avLst/>
          </a:prstGeom>
          <a:noFill/>
        </p:spPr>
      </p:pic>
    </p:spTree>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p:spPr>
        <p:txBody>
          <a:bodyPr/>
          <a:lstStyle/>
          <a:p>
            <a:r>
              <a:rPr lang="fr-FR" b="1" dirty="0" smtClean="0">
                <a:solidFill>
                  <a:srgbClr val="FF0000"/>
                </a:solidFill>
              </a:rPr>
              <a:t>Un Bouton terminal </a:t>
            </a:r>
            <a:r>
              <a:rPr lang="fr-FR" b="1" dirty="0" smtClean="0"/>
              <a:t>mesure environ 1µm de diamètre.</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endParaRPr lang="fr-FR" b="1" dirty="0"/>
          </a:p>
        </p:txBody>
      </p:sp>
      <p:pic>
        <p:nvPicPr>
          <p:cNvPr id="19458" name="Picture 2" descr="C:\Documents and Settings\dac.com\Bureau\neurone.jpg"/>
          <p:cNvPicPr>
            <a:picLocks noChangeAspect="1" noChangeArrowheads="1"/>
          </p:cNvPicPr>
          <p:nvPr/>
        </p:nvPicPr>
        <p:blipFill>
          <a:blip r:embed="rId2"/>
          <a:srcRect/>
          <a:stretch>
            <a:fillRect/>
          </a:stretch>
        </p:blipFill>
        <p:spPr bwMode="auto">
          <a:xfrm>
            <a:off x="1285852" y="2214553"/>
            <a:ext cx="6786610" cy="3986221"/>
          </a:xfrm>
          <a:prstGeom prst="rect">
            <a:avLst/>
          </a:prstGeom>
          <a:noFill/>
        </p:spPr>
      </p:pic>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69072"/>
          </a:xfrm>
        </p:spPr>
        <p:txBody>
          <a:bodyPr/>
          <a:lstStyle/>
          <a:p>
            <a:r>
              <a:rPr lang="fr-FR" b="1" dirty="0" smtClean="0">
                <a:solidFill>
                  <a:srgbClr val="00B0F0"/>
                </a:solidFill>
                <a:effectLst>
                  <a:outerShdw blurRad="38100" dist="38100" dir="2700000" algn="tl">
                    <a:srgbClr val="000000">
                      <a:alpha val="43137"/>
                    </a:srgbClr>
                  </a:outerShdw>
                </a:effectLst>
              </a:rPr>
              <a:t>La fente synaptique </a:t>
            </a:r>
            <a:r>
              <a:rPr lang="fr-FR" b="1" dirty="0" smtClean="0"/>
              <a:t>mesure environ 20 nanomètre de largeur. </a:t>
            </a:r>
            <a:br>
              <a:rPr lang="fr-FR" b="1" dirty="0" smtClean="0"/>
            </a:br>
            <a:r>
              <a:rPr lang="fr-FR" b="1" dirty="0" smtClean="0"/>
              <a:t>( </a:t>
            </a:r>
            <a:r>
              <a:rPr lang="fr-FR" sz="3200" b="1" dirty="0" smtClean="0"/>
              <a:t>0,1µm = 100 nanomètres = 10 </a:t>
            </a:r>
            <a:r>
              <a:rPr lang="fr-FR" sz="1600" b="1" dirty="0" smtClean="0"/>
              <a:t>-9 </a:t>
            </a:r>
            <a:r>
              <a:rPr lang="fr-FR" sz="3200" b="1" dirty="0" smtClean="0"/>
              <a:t>m</a:t>
            </a:r>
            <a:r>
              <a:rPr lang="fr-FR" b="1" dirty="0" smtClean="0"/>
              <a:t>)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endParaRPr lang="fr-FR" b="1" dirty="0"/>
          </a:p>
        </p:txBody>
      </p:sp>
      <p:pic>
        <p:nvPicPr>
          <p:cNvPr id="20482" name="Picture 2" descr="C:\Documents and Settings\dac.com\Bureau\shéma 1bis.jpg"/>
          <p:cNvPicPr>
            <a:picLocks noChangeAspect="1" noChangeArrowheads="1"/>
          </p:cNvPicPr>
          <p:nvPr/>
        </p:nvPicPr>
        <p:blipFill>
          <a:blip r:embed="rId2"/>
          <a:srcRect/>
          <a:stretch>
            <a:fillRect/>
          </a:stretch>
        </p:blipFill>
        <p:spPr bwMode="auto">
          <a:xfrm>
            <a:off x="2500298" y="2786058"/>
            <a:ext cx="3714776" cy="3714776"/>
          </a:xfrm>
          <a:prstGeom prst="rect">
            <a:avLst/>
          </a:prstGeom>
          <a:noFill/>
        </p:spPr>
      </p:pic>
    </p:spTree>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lstStyle/>
          <a:p>
            <a:r>
              <a:rPr lang="fr-FR" b="1" dirty="0" smtClean="0">
                <a:solidFill>
                  <a:srgbClr val="C00000"/>
                </a:solidFill>
              </a:rPr>
              <a:t>100 milliards de NEURONES       </a:t>
            </a:r>
            <a:r>
              <a:rPr lang="fr-FR" b="1" dirty="0" smtClean="0"/>
              <a:t>dans le cerveau humain adulte.</a:t>
            </a:r>
            <a:br>
              <a:rPr lang="fr-FR" b="1" dirty="0" smtClean="0"/>
            </a:br>
            <a:r>
              <a:rPr lang="fr-FR" b="1" dirty="0" smtClean="0"/>
              <a:t> </a:t>
            </a:r>
            <a:br>
              <a:rPr lang="fr-FR" b="1" dirty="0" smtClean="0"/>
            </a:br>
            <a:r>
              <a:rPr lang="fr-FR" b="1" dirty="0" smtClean="0"/>
              <a:t/>
            </a:r>
            <a:br>
              <a:rPr lang="fr-FR" b="1" dirty="0" smtClean="0"/>
            </a:br>
            <a:r>
              <a:rPr lang="fr-FR" b="1" dirty="0" smtClean="0"/>
              <a:t/>
            </a:r>
            <a:br>
              <a:rPr lang="fr-FR" b="1" dirty="0" smtClean="0"/>
            </a:br>
            <a:endParaRPr lang="fr-FR" dirty="0"/>
          </a:p>
        </p:txBody>
      </p:sp>
      <p:pic>
        <p:nvPicPr>
          <p:cNvPr id="21506" name="Picture 2" descr="C:\Documents and Settings\dac.com\Bureau\neurone.jpg"/>
          <p:cNvPicPr>
            <a:picLocks noChangeAspect="1" noChangeArrowheads="1"/>
          </p:cNvPicPr>
          <p:nvPr/>
        </p:nvPicPr>
        <p:blipFill>
          <a:blip r:embed="rId2"/>
          <a:srcRect/>
          <a:stretch>
            <a:fillRect/>
          </a:stretch>
        </p:blipFill>
        <p:spPr bwMode="auto">
          <a:xfrm>
            <a:off x="785786" y="2786058"/>
            <a:ext cx="3857652" cy="3500462"/>
          </a:xfrm>
          <a:prstGeom prst="rect">
            <a:avLst/>
          </a:prstGeom>
          <a:noFill/>
        </p:spPr>
      </p:pic>
      <p:pic>
        <p:nvPicPr>
          <p:cNvPr id="21507" name="Picture 3" descr="C:\Documents and Settings\dac.com\Bureau\1051963-gf.jpg"/>
          <p:cNvPicPr>
            <a:picLocks noChangeAspect="1" noChangeArrowheads="1"/>
          </p:cNvPicPr>
          <p:nvPr/>
        </p:nvPicPr>
        <p:blipFill>
          <a:blip r:embed="rId3"/>
          <a:srcRect/>
          <a:stretch>
            <a:fillRect/>
          </a:stretch>
        </p:blipFill>
        <p:spPr bwMode="auto">
          <a:xfrm>
            <a:off x="4572000" y="2786058"/>
            <a:ext cx="3357586" cy="3429024"/>
          </a:xfrm>
          <a:prstGeom prst="rect">
            <a:avLst/>
          </a:prstGeom>
          <a:noFill/>
        </p:spPr>
      </p:pic>
    </p:spTree>
  </p:cSld>
  <p:clrMapOvr>
    <a:masterClrMapping/>
  </p:clrMapOvr>
  <p:transition>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lstStyle/>
          <a:p>
            <a:r>
              <a:rPr lang="fr-FR" b="1" u="sng" dirty="0" smtClean="0">
                <a:solidFill>
                  <a:srgbClr val="FF0000"/>
                </a:solidFill>
              </a:rPr>
              <a:t>La neurogenèse </a:t>
            </a:r>
            <a:r>
              <a:rPr lang="fr-FR" b="1" dirty="0" smtClean="0"/>
              <a:t>chez l’être humain s’étale entre la 10</a:t>
            </a:r>
            <a:r>
              <a:rPr lang="fr-FR" b="1" baseline="30000" dirty="0" smtClean="0"/>
              <a:t>ème</a:t>
            </a:r>
            <a:r>
              <a:rPr lang="fr-FR" b="1" dirty="0" smtClean="0"/>
              <a:t> A  la 20</a:t>
            </a:r>
            <a:r>
              <a:rPr lang="fr-FR" b="1" baseline="30000" dirty="0" smtClean="0"/>
              <a:t>ème</a:t>
            </a:r>
            <a:r>
              <a:rPr lang="fr-FR" b="1" dirty="0" smtClean="0"/>
              <a:t> semaine de la grossesse</a:t>
            </a:r>
            <a:r>
              <a:rPr lang="fr-FR" dirty="0" smtClean="0"/>
              <a:t>.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pic>
        <p:nvPicPr>
          <p:cNvPr id="1026" name="Picture 2" descr="C:\Documents and Settings\dac.com\Bureau\histoire_bleu05_01.jpg"/>
          <p:cNvPicPr>
            <a:picLocks noChangeAspect="1" noChangeArrowheads="1"/>
          </p:cNvPicPr>
          <p:nvPr/>
        </p:nvPicPr>
        <p:blipFill>
          <a:blip r:embed="rId2"/>
          <a:srcRect/>
          <a:stretch>
            <a:fillRect/>
          </a:stretch>
        </p:blipFill>
        <p:spPr bwMode="auto">
          <a:xfrm>
            <a:off x="1357290" y="2714620"/>
            <a:ext cx="5929354" cy="2857508"/>
          </a:xfrm>
          <a:prstGeom prst="rect">
            <a:avLst/>
          </a:prstGeom>
          <a:noFill/>
        </p:spPr>
      </p:pic>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lstStyle/>
          <a:p>
            <a:r>
              <a:rPr lang="fr-FR" b="1" dirty="0" smtClean="0"/>
              <a:t>Le contingent de neurones une fois </a:t>
            </a:r>
            <a:r>
              <a:rPr lang="fr-FR" b="1" u="sng" dirty="0" smtClean="0"/>
              <a:t>migré</a:t>
            </a:r>
            <a:r>
              <a:rPr lang="fr-FR" b="1" dirty="0" smtClean="0"/>
              <a:t> et </a:t>
            </a:r>
            <a:r>
              <a:rPr lang="fr-FR" b="1" u="sng" dirty="0" smtClean="0"/>
              <a:t>fixé </a:t>
            </a:r>
            <a:r>
              <a:rPr lang="fr-FR" b="1" dirty="0" smtClean="0"/>
              <a:t>à leur position finale , on assiste à un processus d’élimination des neurones excédentaires (entre 15 % à 50%)</a:t>
            </a:r>
            <a:br>
              <a:rPr lang="fr-FR" b="1" dirty="0" smtClean="0"/>
            </a:br>
            <a:r>
              <a:rPr lang="fr-FR" b="1" dirty="0" smtClean="0"/>
              <a:t/>
            </a:r>
            <a:br>
              <a:rPr lang="fr-FR" b="1" dirty="0" smtClean="0"/>
            </a:br>
            <a:r>
              <a:rPr lang="fr-FR" b="1" dirty="0" smtClean="0"/>
              <a:t/>
            </a:r>
            <a:br>
              <a:rPr lang="fr-FR" b="1" dirty="0" smtClean="0"/>
            </a:br>
            <a:endParaRPr lang="fr-FR" b="1" dirty="0"/>
          </a:p>
        </p:txBody>
      </p:sp>
      <p:pic>
        <p:nvPicPr>
          <p:cNvPr id="2050" name="Picture 2" descr="C:\Documents and Settings\dac.com\Bureau\Neurones.jpg"/>
          <p:cNvPicPr>
            <a:picLocks noChangeAspect="1" noChangeArrowheads="1"/>
          </p:cNvPicPr>
          <p:nvPr/>
        </p:nvPicPr>
        <p:blipFill>
          <a:blip r:embed="rId2"/>
          <a:srcRect/>
          <a:stretch>
            <a:fillRect/>
          </a:stretch>
        </p:blipFill>
        <p:spPr bwMode="auto">
          <a:xfrm>
            <a:off x="2500298" y="4143380"/>
            <a:ext cx="3810000" cy="2408237"/>
          </a:xfrm>
          <a:prstGeom prst="rect">
            <a:avLst/>
          </a:prstGeom>
          <a:noFill/>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712968" cy="6394722"/>
          </a:xfrm>
        </p:spPr>
        <p:style>
          <a:lnRef idx="3">
            <a:schemeClr val="lt1"/>
          </a:lnRef>
          <a:fillRef idx="1">
            <a:schemeClr val="dk1"/>
          </a:fillRef>
          <a:effectRef idx="1">
            <a:schemeClr val="dk1"/>
          </a:effectRef>
          <a:fontRef idx="minor">
            <a:schemeClr val="lt1"/>
          </a:fontRef>
        </p:style>
        <p:txBody>
          <a:bodyPr>
            <a:normAutofit/>
          </a:bodyPr>
          <a:lstStyle/>
          <a:p>
            <a:pPr lvl="0" algn="l">
              <a:lnSpc>
                <a:spcPct val="80000"/>
              </a:lnSpc>
              <a:spcBef>
                <a:spcPts val="0"/>
              </a:spcBef>
            </a:pPr>
            <a:r>
              <a:rPr lang="fr-FR" sz="4000" dirty="0">
                <a:solidFill>
                  <a:schemeClr val="bg1"/>
                </a:solidFill>
                <a:latin typeface="Arial Black" panose="020B0A04020102020204" pitchFamily="34" charset="0"/>
              </a:rPr>
              <a:t>V- CLASSIFICATION </a:t>
            </a:r>
            <a:r>
              <a:rPr lang="fr-FR" sz="4000" dirty="0" smtClean="0">
                <a:solidFill>
                  <a:schemeClr val="bg1"/>
                </a:solidFill>
                <a:latin typeface="Arial Black" panose="020B0A04020102020204" pitchFamily="34" charset="0"/>
              </a:rPr>
              <a:t/>
            </a:r>
            <a:br>
              <a:rPr lang="fr-FR" sz="4000" dirty="0" smtClean="0">
                <a:solidFill>
                  <a:schemeClr val="bg1"/>
                </a:solidFill>
                <a:latin typeface="Arial Black" panose="020B0A04020102020204" pitchFamily="34" charset="0"/>
              </a:rPr>
            </a:br>
            <a:r>
              <a:rPr lang="fr-FR" sz="4000" dirty="0">
                <a:solidFill>
                  <a:schemeClr val="bg1"/>
                </a:solidFill>
                <a:latin typeface="Arial Black" panose="020B0A04020102020204" pitchFamily="34" charset="0"/>
              </a:rPr>
              <a:t> </a:t>
            </a:r>
            <a:r>
              <a:rPr lang="fr-FR" sz="4000" dirty="0" smtClean="0">
                <a:solidFill>
                  <a:schemeClr val="bg1"/>
                </a:solidFill>
                <a:latin typeface="Arial Black" panose="020B0A04020102020204" pitchFamily="34" charset="0"/>
              </a:rPr>
              <a:t>   FONCTIONNELLE </a:t>
            </a:r>
            <a:r>
              <a:rPr lang="fr-FR" sz="4000" dirty="0">
                <a:solidFill>
                  <a:schemeClr val="bg1"/>
                </a:solidFill>
                <a:latin typeface="Arial Black" panose="020B0A04020102020204" pitchFamily="34" charset="0"/>
              </a:rPr>
              <a:t>DES </a:t>
            </a:r>
            <a:r>
              <a:rPr lang="fr-FR" sz="4000" dirty="0" smtClean="0">
                <a:solidFill>
                  <a:schemeClr val="bg1"/>
                </a:solidFill>
                <a:latin typeface="Arial Black" panose="020B0A04020102020204" pitchFamily="34" charset="0"/>
              </a:rPr>
              <a:t/>
            </a:r>
            <a:br>
              <a:rPr lang="fr-FR" sz="4000" dirty="0" smtClean="0">
                <a:solidFill>
                  <a:schemeClr val="bg1"/>
                </a:solidFill>
                <a:latin typeface="Arial Black" panose="020B0A04020102020204" pitchFamily="34" charset="0"/>
              </a:rPr>
            </a:br>
            <a:r>
              <a:rPr lang="fr-FR" sz="4000" dirty="0">
                <a:solidFill>
                  <a:schemeClr val="bg1"/>
                </a:solidFill>
                <a:latin typeface="Arial Black" panose="020B0A04020102020204" pitchFamily="34" charset="0"/>
              </a:rPr>
              <a:t> </a:t>
            </a:r>
            <a:r>
              <a:rPr lang="fr-FR" sz="4000" dirty="0" smtClean="0">
                <a:solidFill>
                  <a:schemeClr val="bg1"/>
                </a:solidFill>
                <a:latin typeface="Arial Black" panose="020B0A04020102020204" pitchFamily="34" charset="0"/>
              </a:rPr>
              <a:t>   NEURONES</a:t>
            </a:r>
            <a:r>
              <a:rPr lang="fr-FR" sz="4000" dirty="0">
                <a:solidFill>
                  <a:schemeClr val="bg1"/>
                </a:solidFill>
                <a:latin typeface="Arial Black" panose="020B0A04020102020204" pitchFamily="34" charset="0"/>
              </a:rPr>
              <a:t>.</a:t>
            </a:r>
            <a:br>
              <a:rPr lang="fr-FR" sz="4000" dirty="0">
                <a:solidFill>
                  <a:schemeClr val="bg1"/>
                </a:solidFill>
                <a:latin typeface="Arial Black" panose="020B0A04020102020204" pitchFamily="34" charset="0"/>
              </a:rPr>
            </a:br>
            <a:r>
              <a:rPr lang="fr-FR" sz="4000" dirty="0">
                <a:solidFill>
                  <a:schemeClr val="bg1"/>
                </a:solidFill>
                <a:latin typeface="Arial Black" panose="020B0A04020102020204" pitchFamily="34" charset="0"/>
              </a:rPr>
              <a:t/>
            </a:r>
            <a:br>
              <a:rPr lang="fr-FR" sz="4000" dirty="0">
                <a:solidFill>
                  <a:schemeClr val="bg1"/>
                </a:solidFill>
                <a:latin typeface="Arial Black" panose="020B0A04020102020204" pitchFamily="34" charset="0"/>
              </a:rPr>
            </a:br>
            <a:r>
              <a:rPr lang="fr-FR" sz="4000" dirty="0">
                <a:solidFill>
                  <a:schemeClr val="bg1"/>
                </a:solidFill>
                <a:latin typeface="Arial Black" panose="020B0A04020102020204" pitchFamily="34" charset="0"/>
              </a:rPr>
              <a:t>VI- </a:t>
            </a:r>
            <a:r>
              <a:rPr lang="fr-FR" sz="4000" dirty="0" smtClean="0">
                <a:solidFill>
                  <a:schemeClr val="bg1"/>
                </a:solidFill>
                <a:latin typeface="Arial Black" panose="020B0A04020102020204" pitchFamily="34" charset="0"/>
              </a:rPr>
              <a:t>NEUROBIOCHIMIE </a:t>
            </a:r>
            <a:br>
              <a:rPr lang="fr-FR" sz="4000" dirty="0" smtClean="0">
                <a:solidFill>
                  <a:schemeClr val="bg1"/>
                </a:solidFill>
                <a:latin typeface="Arial Black" panose="020B0A04020102020204" pitchFamily="34" charset="0"/>
              </a:rPr>
            </a:br>
            <a:r>
              <a:rPr lang="fr-FR" sz="4000" dirty="0">
                <a:solidFill>
                  <a:schemeClr val="bg1"/>
                </a:solidFill>
                <a:latin typeface="Arial Black" panose="020B0A04020102020204" pitchFamily="34" charset="0"/>
              </a:rPr>
              <a:t> </a:t>
            </a:r>
            <a:r>
              <a:rPr lang="fr-FR" sz="4000" dirty="0" smtClean="0">
                <a:solidFill>
                  <a:schemeClr val="bg1"/>
                </a:solidFill>
                <a:latin typeface="Arial Black" panose="020B0A04020102020204" pitchFamily="34" charset="0"/>
              </a:rPr>
              <a:t>    SYNAPTIQUE</a:t>
            </a:r>
            <a:r>
              <a:rPr lang="fr-FR" sz="4000" dirty="0">
                <a:solidFill>
                  <a:schemeClr val="bg1"/>
                </a:solidFill>
                <a:latin typeface="Arial Black" panose="020B0A04020102020204" pitchFamily="34" charset="0"/>
              </a:rPr>
              <a:t>: principes </a:t>
            </a:r>
            <a:br>
              <a:rPr lang="fr-FR" sz="4000" dirty="0">
                <a:solidFill>
                  <a:schemeClr val="bg1"/>
                </a:solidFill>
                <a:latin typeface="Arial Black" panose="020B0A04020102020204" pitchFamily="34" charset="0"/>
              </a:rPr>
            </a:br>
            <a:r>
              <a:rPr lang="fr-FR" sz="4000" dirty="0">
                <a:solidFill>
                  <a:schemeClr val="bg1"/>
                </a:solidFill>
                <a:latin typeface="Arial Black" panose="020B0A04020102020204" pitchFamily="34" charset="0"/>
              </a:rPr>
              <a:t>     </a:t>
            </a:r>
            <a:r>
              <a:rPr lang="fr-FR" sz="4000" dirty="0" smtClean="0">
                <a:solidFill>
                  <a:schemeClr val="bg1"/>
                </a:solidFill>
                <a:latin typeface="Arial Black" panose="020B0A04020102020204" pitchFamily="34" charset="0"/>
              </a:rPr>
              <a:t>fondamentaux</a:t>
            </a:r>
            <a:r>
              <a:rPr lang="fr-FR" sz="4000" dirty="0">
                <a:solidFill>
                  <a:schemeClr val="bg1"/>
                </a:solidFill>
                <a:latin typeface="Arial Black" panose="020B0A04020102020204" pitchFamily="34" charset="0"/>
              </a:rPr>
              <a:t>.   </a:t>
            </a:r>
            <a:br>
              <a:rPr lang="fr-FR" sz="4000" dirty="0">
                <a:solidFill>
                  <a:schemeClr val="bg1"/>
                </a:solidFill>
                <a:latin typeface="Arial Black" panose="020B0A04020102020204" pitchFamily="34" charset="0"/>
              </a:rPr>
            </a:br>
            <a:r>
              <a:rPr lang="fr-FR" sz="4000" dirty="0">
                <a:solidFill>
                  <a:schemeClr val="bg1"/>
                </a:solidFill>
                <a:latin typeface="Arial Black" panose="020B0A04020102020204" pitchFamily="34" charset="0"/>
              </a:rPr>
              <a:t/>
            </a:r>
            <a:br>
              <a:rPr lang="fr-FR" sz="4000" dirty="0">
                <a:solidFill>
                  <a:schemeClr val="bg1"/>
                </a:solidFill>
                <a:latin typeface="Arial Black" panose="020B0A04020102020204" pitchFamily="34" charset="0"/>
              </a:rPr>
            </a:br>
            <a:r>
              <a:rPr lang="fr-FR" sz="4000" dirty="0">
                <a:solidFill>
                  <a:schemeClr val="bg1"/>
                </a:solidFill>
                <a:latin typeface="Arial Black" panose="020B0A04020102020204" pitchFamily="34" charset="0"/>
              </a:rPr>
              <a:t>VII- LES </a:t>
            </a:r>
            <a:r>
              <a:rPr lang="fr-FR" sz="4000" dirty="0" smtClean="0">
                <a:solidFill>
                  <a:schemeClr val="bg1"/>
                </a:solidFill>
                <a:latin typeface="Arial Black" panose="020B0A04020102020204" pitchFamily="34" charset="0"/>
              </a:rPr>
              <a:t>SYNAPSES: chimique </a:t>
            </a:r>
            <a:br>
              <a:rPr lang="fr-FR" sz="4000" dirty="0" smtClean="0">
                <a:solidFill>
                  <a:schemeClr val="bg1"/>
                </a:solidFill>
                <a:latin typeface="Arial Black" panose="020B0A04020102020204" pitchFamily="34" charset="0"/>
              </a:rPr>
            </a:br>
            <a:r>
              <a:rPr lang="fr-FR" sz="4000" dirty="0">
                <a:solidFill>
                  <a:schemeClr val="bg1"/>
                </a:solidFill>
                <a:latin typeface="Arial Black" panose="020B0A04020102020204" pitchFamily="34" charset="0"/>
              </a:rPr>
              <a:t> </a:t>
            </a:r>
            <a:r>
              <a:rPr lang="fr-FR" sz="4000" dirty="0" smtClean="0">
                <a:solidFill>
                  <a:schemeClr val="bg1"/>
                </a:solidFill>
                <a:latin typeface="Arial Black" panose="020B0A04020102020204" pitchFamily="34" charset="0"/>
              </a:rPr>
              <a:t>     et électrique.</a:t>
            </a:r>
            <a:r>
              <a:rPr lang="fr-FR" sz="4000" dirty="0">
                <a:solidFill>
                  <a:schemeClr val="bg1"/>
                </a:solidFill>
                <a:latin typeface="Arial Black" panose="020B0A04020102020204" pitchFamily="34" charset="0"/>
              </a:rPr>
              <a:t/>
            </a:r>
            <a:br>
              <a:rPr lang="fr-FR" sz="4000" dirty="0">
                <a:solidFill>
                  <a:schemeClr val="bg1"/>
                </a:solidFill>
                <a:latin typeface="Arial Black" panose="020B0A04020102020204" pitchFamily="34" charset="0"/>
              </a:rPr>
            </a:br>
            <a:endParaRPr lang="fr-FR" sz="6600" dirty="0">
              <a:solidFill>
                <a:schemeClr val="bg1"/>
              </a:solidFill>
            </a:endParaRPr>
          </a:p>
        </p:txBody>
      </p:sp>
    </p:spTree>
    <p:extLst>
      <p:ext uri="{BB962C8B-B14F-4D97-AF65-F5344CB8AC3E}">
        <p14:creationId xmlns:p14="http://schemas.microsoft.com/office/powerpoint/2010/main" val="1956200188"/>
      </p:ext>
    </p:extLst>
  </p:cSld>
  <p:clrMapOvr>
    <a:masterClrMapping/>
  </p:clrMapOvr>
  <p:transition>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69072"/>
          </a:xfrm>
        </p:spPr>
        <p:txBody>
          <a:bodyPr>
            <a:normAutofit fontScale="90000"/>
          </a:bodyPr>
          <a:lstStyle/>
          <a:p>
            <a:r>
              <a:rPr lang="fr-FR" sz="5400" b="1" dirty="0" smtClean="0">
                <a:solidFill>
                  <a:srgbClr val="C00000"/>
                </a:solidFill>
              </a:rPr>
              <a:t>Le neurone est programmé génétiquement                        pour mourir</a:t>
            </a:r>
            <a:r>
              <a:rPr lang="fr-FR" b="1" dirty="0" smtClean="0">
                <a:solidFill>
                  <a:srgbClr val="C00000"/>
                </a:solidFill>
              </a:rPr>
              <a:t>: </a:t>
            </a:r>
            <a:r>
              <a:rPr lang="fr-FR" b="1" dirty="0" smtClean="0"/>
              <a:t>(APOPTOSE)</a:t>
            </a:r>
            <a:br>
              <a:rPr lang="fr-FR" b="1" dirty="0" smtClean="0"/>
            </a:br>
            <a:r>
              <a:rPr lang="fr-FR" b="1" dirty="0" smtClean="0"/>
              <a:t/>
            </a:r>
            <a:br>
              <a:rPr lang="fr-FR" b="1" dirty="0" smtClean="0"/>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endParaRPr lang="fr-FR" b="1" dirty="0">
              <a:solidFill>
                <a:srgbClr val="FF0000"/>
              </a:solidFill>
            </a:endParaRPr>
          </a:p>
        </p:txBody>
      </p:sp>
      <p:pic>
        <p:nvPicPr>
          <p:cNvPr id="3074" name="Picture 2" descr="C:\Documents and Settings\dac.com\Bureau\outil_bleu17_img01.jpg"/>
          <p:cNvPicPr>
            <a:picLocks noChangeAspect="1" noChangeArrowheads="1"/>
          </p:cNvPicPr>
          <p:nvPr/>
        </p:nvPicPr>
        <p:blipFill>
          <a:blip r:embed="rId2"/>
          <a:srcRect/>
          <a:stretch>
            <a:fillRect/>
          </a:stretch>
        </p:blipFill>
        <p:spPr bwMode="auto">
          <a:xfrm>
            <a:off x="1214414" y="2857496"/>
            <a:ext cx="6429420" cy="3786214"/>
          </a:xfrm>
          <a:prstGeom prst="rect">
            <a:avLst/>
          </a:prstGeom>
          <a:noFill/>
        </p:spPr>
      </p:pic>
    </p:spTree>
  </p:cSld>
  <p:clrMapOvr>
    <a:masterClrMapping/>
  </p:clrMapOvr>
  <p:transition>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p:spPr>
        <p:txBody>
          <a:bodyPr>
            <a:normAutofit fontScale="90000"/>
          </a:bodyPr>
          <a:lstStyle/>
          <a:p>
            <a:r>
              <a:rPr lang="fr-FR" b="1" dirty="0" smtClean="0">
                <a:solidFill>
                  <a:srgbClr val="FF0000"/>
                </a:solidFill>
              </a:rPr>
              <a:t>La synaptogenèse </a:t>
            </a:r>
            <a:r>
              <a:rPr lang="fr-FR" b="1" dirty="0" smtClean="0"/>
              <a:t>débute dés la seconde moitié de la grossesse et s’étend jusqu’à l’adolescence.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endParaRPr lang="fr-FR" b="1" dirty="0"/>
          </a:p>
        </p:txBody>
      </p:sp>
      <p:pic>
        <p:nvPicPr>
          <p:cNvPr id="4098" name="Picture 2" descr="C:\Documents and Settings\dac.com\Bureau\texte_alt_jleepi00337_gr1.jpg"/>
          <p:cNvPicPr>
            <a:picLocks noChangeAspect="1" noChangeArrowheads="1"/>
          </p:cNvPicPr>
          <p:nvPr/>
        </p:nvPicPr>
        <p:blipFill>
          <a:blip r:embed="rId2"/>
          <a:srcRect/>
          <a:stretch>
            <a:fillRect/>
          </a:stretch>
        </p:blipFill>
        <p:spPr bwMode="auto">
          <a:xfrm>
            <a:off x="642910" y="2428868"/>
            <a:ext cx="8072494" cy="3929074"/>
          </a:xfrm>
          <a:prstGeom prst="rect">
            <a:avLst/>
          </a:prstGeom>
          <a:noFill/>
        </p:spPr>
      </p:pic>
    </p:spTree>
  </p:cSld>
  <p:clrMapOvr>
    <a:masterClrMapping/>
  </p:clrMapOvr>
  <p:transition>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274638"/>
            <a:ext cx="8786874" cy="6226196"/>
          </a:xfrm>
        </p:spPr>
        <p:txBody>
          <a:bodyPr>
            <a:normAutofit/>
          </a:bodyPr>
          <a:lstStyle/>
          <a:p>
            <a:r>
              <a:rPr lang="fr-FR" b="1" dirty="0" smtClean="0">
                <a:solidFill>
                  <a:srgbClr val="FF0000"/>
                </a:solidFill>
                <a:latin typeface="Arial Black" pitchFamily="34" charset="0"/>
              </a:rPr>
              <a:t>III- LE SYSTÈME NERVEUX :</a:t>
            </a:r>
            <a:r>
              <a:rPr lang="fr-FR" sz="5400" b="1" dirty="0" smtClean="0">
                <a:solidFill>
                  <a:srgbClr val="FF0000"/>
                </a:solidFill>
                <a:latin typeface="Arial Black" pitchFamily="34" charset="0"/>
              </a:rPr>
              <a:t/>
            </a:r>
            <a:br>
              <a:rPr lang="fr-FR" sz="5400" b="1" dirty="0" smtClean="0">
                <a:solidFill>
                  <a:srgbClr val="FF0000"/>
                </a:solidFill>
                <a:latin typeface="Arial Black" pitchFamily="34" charset="0"/>
              </a:rPr>
            </a:br>
            <a:r>
              <a:rPr lang="fr-FR" b="1" dirty="0" smtClean="0">
                <a:solidFill>
                  <a:srgbClr val="FF0000"/>
                </a:solidFill>
                <a:latin typeface="Arial Black" pitchFamily="34" charset="0"/>
              </a:rPr>
              <a:t>Description Anatomique.</a:t>
            </a:r>
            <a:endParaRPr lang="fr-FR" b="1" dirty="0">
              <a:solidFill>
                <a:srgbClr val="FF0000"/>
              </a:solidFill>
              <a:latin typeface="Arial Black" pitchFamily="34" charset="0"/>
            </a:endParaRPr>
          </a:p>
        </p:txBody>
      </p:sp>
    </p:spTree>
  </p:cSld>
  <p:clrMapOvr>
    <a:masterClrMapping/>
  </p:clrMapOvr>
  <p:transition>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797568"/>
          </a:xfrm>
        </p:spPr>
        <p:txBody>
          <a:bodyPr/>
          <a:lstStyle/>
          <a:p>
            <a:r>
              <a:rPr lang="fr-FR" b="1" dirty="0" smtClean="0">
                <a:solidFill>
                  <a:srgbClr val="FF0000"/>
                </a:solidFill>
              </a:rPr>
              <a:t>Le système nerveux central </a:t>
            </a:r>
            <a:r>
              <a:rPr lang="fr-FR" b="1" dirty="0" smtClean="0"/>
              <a:t>d’un très jeune embryon de vertébré ressemble à un tube.</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t>
            </a:r>
            <a:br>
              <a:rPr lang="fr-FR" b="1" dirty="0" smtClean="0"/>
            </a:br>
            <a:endParaRPr lang="fr-FR" b="1" dirty="0"/>
          </a:p>
        </p:txBody>
      </p:sp>
      <p:pic>
        <p:nvPicPr>
          <p:cNvPr id="5123" name="Picture 3" descr="C:\Documents and Settings\dac.com\Bureau\Picture_rounded.jpg"/>
          <p:cNvPicPr>
            <a:picLocks noChangeAspect="1" noChangeArrowheads="1"/>
          </p:cNvPicPr>
          <p:nvPr/>
        </p:nvPicPr>
        <p:blipFill>
          <a:blip r:embed="rId2"/>
          <a:srcRect/>
          <a:stretch>
            <a:fillRect/>
          </a:stretch>
        </p:blipFill>
        <p:spPr bwMode="auto">
          <a:xfrm>
            <a:off x="214282" y="2786058"/>
            <a:ext cx="3786214" cy="3214710"/>
          </a:xfrm>
          <a:prstGeom prst="rect">
            <a:avLst/>
          </a:prstGeom>
          <a:noFill/>
        </p:spPr>
      </p:pic>
      <p:pic>
        <p:nvPicPr>
          <p:cNvPr id="5124" name="Picture 4" descr="C:\Documents and Settings\dac.com\Bureau\Fig89b.jpg"/>
          <p:cNvPicPr>
            <a:picLocks noChangeAspect="1" noChangeArrowheads="1"/>
          </p:cNvPicPr>
          <p:nvPr/>
        </p:nvPicPr>
        <p:blipFill>
          <a:blip r:embed="rId3"/>
          <a:srcRect/>
          <a:stretch>
            <a:fillRect/>
          </a:stretch>
        </p:blipFill>
        <p:spPr bwMode="auto">
          <a:xfrm>
            <a:off x="4357686" y="2786058"/>
            <a:ext cx="4572032" cy="3267075"/>
          </a:xfrm>
          <a:prstGeom prst="rect">
            <a:avLst/>
          </a:prstGeom>
          <a:noFill/>
        </p:spPr>
      </p:pic>
    </p:spTree>
  </p:cSld>
  <p:clrMapOvr>
    <a:masterClrMapping/>
  </p:clrMapOvr>
  <p:transition>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97634"/>
          </a:xfrm>
        </p:spPr>
        <p:txBody>
          <a:bodyPr/>
          <a:lstStyle/>
          <a:p>
            <a:r>
              <a:rPr lang="fr-FR" b="1" dirty="0" smtClean="0"/>
              <a:t>La paroi de ce tube est composée de cellules nerveuses, l’intérieur étant rempli d’un liquide.</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t>
            </a:r>
            <a:endParaRPr lang="fr-FR" dirty="0"/>
          </a:p>
        </p:txBody>
      </p:sp>
      <p:pic>
        <p:nvPicPr>
          <p:cNvPr id="6146" name="Picture 2" descr="C:\Documents and Settings\dac.com\Bureau\Neural tube.jpg"/>
          <p:cNvPicPr>
            <a:picLocks noChangeAspect="1" noChangeArrowheads="1"/>
          </p:cNvPicPr>
          <p:nvPr/>
        </p:nvPicPr>
        <p:blipFill>
          <a:blip r:embed="rId2"/>
          <a:srcRect/>
          <a:stretch>
            <a:fillRect/>
          </a:stretch>
        </p:blipFill>
        <p:spPr bwMode="auto">
          <a:xfrm>
            <a:off x="1142976" y="3071810"/>
            <a:ext cx="6858048" cy="2500330"/>
          </a:xfrm>
          <a:prstGeom prst="rect">
            <a:avLst/>
          </a:prstGeom>
          <a:noFill/>
        </p:spPr>
      </p:pic>
    </p:spTree>
  </p:cSld>
  <p:clrMapOvr>
    <a:masterClrMapping/>
  </p:clrMapOvr>
  <p:transition>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26196"/>
          </a:xfrm>
        </p:spPr>
        <p:txBody>
          <a:bodyPr/>
          <a:lstStyle/>
          <a:p>
            <a:r>
              <a:rPr lang="fr-FR" b="1" dirty="0" smtClean="0"/>
              <a:t>Quelques semaines après le début du développement d’un embryon humain, </a:t>
            </a:r>
            <a:r>
              <a:rPr lang="fr-FR" b="1" u="sng" dirty="0" smtClean="0">
                <a:solidFill>
                  <a:srgbClr val="FF0000"/>
                </a:solidFill>
              </a:rPr>
              <a:t>le tube neural </a:t>
            </a:r>
            <a:r>
              <a:rPr lang="fr-FR" b="1" dirty="0" smtClean="0"/>
              <a:t>commence à montrer trois divisions dans sa portion supérieure: </a:t>
            </a:r>
            <a:endParaRPr lang="fr-FR" b="1" dirty="0"/>
          </a:p>
        </p:txBody>
      </p:sp>
    </p:spTree>
  </p:cSld>
  <p:clrMapOvr>
    <a:masterClrMapping/>
  </p:clrMapOvr>
  <p:transition>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4929222" cy="5869006"/>
          </a:xfrm>
        </p:spPr>
        <p:txBody>
          <a:bodyPr/>
          <a:lstStyle/>
          <a:p>
            <a:r>
              <a:rPr lang="fr-FR" b="1" dirty="0" smtClean="0"/>
              <a:t>- Le cerveau antérieur ou </a:t>
            </a:r>
            <a:r>
              <a:rPr lang="fr-FR" b="1" dirty="0" smtClean="0">
                <a:solidFill>
                  <a:srgbClr val="FF0000"/>
                </a:solidFill>
              </a:rPr>
              <a:t>PROSENCEPHALE.</a:t>
            </a:r>
            <a:r>
              <a:rPr lang="fr-FR" b="1" dirty="0" smtClean="0"/>
              <a:t/>
            </a:r>
            <a:br>
              <a:rPr lang="fr-FR" b="1" dirty="0" smtClean="0"/>
            </a:br>
            <a:r>
              <a:rPr lang="fr-FR" b="1" dirty="0" smtClean="0"/>
              <a:t>- Le cerveau moyen ou </a:t>
            </a:r>
            <a:r>
              <a:rPr lang="fr-FR" b="1" dirty="0" smtClean="0">
                <a:solidFill>
                  <a:srgbClr val="FF0000"/>
                </a:solidFill>
              </a:rPr>
              <a:t>MESENCEPHALE </a:t>
            </a:r>
            <a:r>
              <a:rPr lang="fr-FR" b="1" dirty="0" smtClean="0"/>
              <a:t/>
            </a:r>
            <a:br>
              <a:rPr lang="fr-FR" b="1" dirty="0" smtClean="0"/>
            </a:br>
            <a:r>
              <a:rPr lang="fr-FR" b="1" dirty="0" smtClean="0"/>
              <a:t>Le cerveau postérieur ou </a:t>
            </a:r>
            <a:r>
              <a:rPr lang="fr-FR" b="1" dirty="0" smtClean="0">
                <a:solidFill>
                  <a:srgbClr val="FF0000"/>
                </a:solidFill>
              </a:rPr>
              <a:t>RHOMBENCEPHALE.</a:t>
            </a:r>
            <a:endParaRPr lang="fr-FR" b="1" dirty="0">
              <a:solidFill>
                <a:srgbClr val="FF0000"/>
              </a:solidFill>
            </a:endParaRPr>
          </a:p>
        </p:txBody>
      </p:sp>
      <p:pic>
        <p:nvPicPr>
          <p:cNvPr id="7170" name="Picture 2" descr="C:\Documents and Settings\dac.com\Bureau\I165-008g.gif"/>
          <p:cNvPicPr>
            <a:picLocks noChangeAspect="1" noChangeArrowheads="1"/>
          </p:cNvPicPr>
          <p:nvPr/>
        </p:nvPicPr>
        <p:blipFill>
          <a:blip r:embed="rId2"/>
          <a:srcRect/>
          <a:stretch>
            <a:fillRect/>
          </a:stretch>
        </p:blipFill>
        <p:spPr bwMode="auto">
          <a:xfrm>
            <a:off x="5000628" y="1357298"/>
            <a:ext cx="3929090" cy="3429024"/>
          </a:xfrm>
          <a:prstGeom prst="rect">
            <a:avLst/>
          </a:prstGeom>
          <a:noFill/>
        </p:spPr>
      </p:pic>
    </p:spTree>
  </p:cSld>
  <p:clrMapOvr>
    <a:masterClrMapping/>
  </p:clrMapOvr>
  <p:transition>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normAutofit fontScale="90000"/>
          </a:bodyPr>
          <a:lstStyle/>
          <a:p>
            <a:r>
              <a:rPr lang="fr-FR" b="1" u="sng" dirty="0" smtClean="0">
                <a:solidFill>
                  <a:srgbClr val="FF0000"/>
                </a:solidFill>
              </a:rPr>
              <a:t>Le tissu nerveux   </a:t>
            </a:r>
            <a:r>
              <a:rPr lang="fr-FR" b="1" dirty="0" smtClean="0"/>
              <a:t>n’est  composé que de deux grands types de cellules</a:t>
            </a:r>
            <a:r>
              <a:rPr lang="fr-FR" dirty="0" smtClean="0"/>
              <a:t>: </a:t>
            </a:r>
            <a:br>
              <a:rPr lang="fr-FR" dirty="0" smtClean="0"/>
            </a:br>
            <a:r>
              <a:rPr lang="fr-FR" dirty="0"/>
              <a:t/>
            </a:r>
            <a:br>
              <a:rPr lang="fr-FR" dirty="0"/>
            </a:br>
            <a:r>
              <a:rPr lang="fr-FR" dirty="0" smtClean="0"/>
              <a:t/>
            </a:r>
            <a:br>
              <a:rPr lang="fr-FR" dirty="0" smtClean="0"/>
            </a:br>
            <a:r>
              <a:rPr lang="fr-FR" dirty="0" smtClean="0"/>
              <a:t>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t>
            </a:r>
            <a:endParaRPr lang="fr-FR" dirty="0"/>
          </a:p>
        </p:txBody>
      </p:sp>
      <p:pic>
        <p:nvPicPr>
          <p:cNvPr id="8194" name="Picture 2" descr="C:\Documents and Settings\dac.com\Bureau\nerfMoelle.jpg"/>
          <p:cNvPicPr>
            <a:picLocks noChangeAspect="1" noChangeArrowheads="1"/>
          </p:cNvPicPr>
          <p:nvPr/>
        </p:nvPicPr>
        <p:blipFill>
          <a:blip r:embed="rId2"/>
          <a:srcRect/>
          <a:stretch>
            <a:fillRect/>
          </a:stretch>
        </p:blipFill>
        <p:spPr bwMode="auto">
          <a:xfrm>
            <a:off x="755576" y="1988840"/>
            <a:ext cx="8064896" cy="4869160"/>
          </a:xfrm>
          <a:prstGeom prst="rect">
            <a:avLst/>
          </a:prstGeom>
          <a:noFill/>
        </p:spPr>
      </p:pic>
    </p:spTree>
  </p:cSld>
  <p:clrMapOvr>
    <a:masterClrMapping/>
  </p:clrMapOvr>
  <p:transition>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643998" cy="6083320"/>
          </a:xfrm>
        </p:spPr>
        <p:txBody>
          <a:bodyPr>
            <a:normAutofit fontScale="90000"/>
          </a:bodyPr>
          <a:lstStyle/>
          <a:p>
            <a:r>
              <a:rPr lang="fr-FR" sz="4900" b="1" dirty="0" smtClean="0"/>
              <a:t/>
            </a:r>
            <a:br>
              <a:rPr lang="fr-FR" sz="4900" b="1" dirty="0" smtClean="0"/>
            </a:br>
            <a:r>
              <a:rPr lang="fr-FR" sz="4900" b="1" dirty="0" smtClean="0"/>
              <a:t> </a:t>
            </a:r>
            <a:br>
              <a:rPr lang="fr-FR" sz="4900" b="1" dirty="0" smtClean="0"/>
            </a:br>
            <a:r>
              <a:rPr lang="fr-FR" sz="4900" b="1" dirty="0" smtClean="0"/>
              <a:t>I - </a:t>
            </a:r>
            <a:r>
              <a:rPr lang="fr-FR" sz="4900" b="1" u="sng" dirty="0" smtClean="0">
                <a:solidFill>
                  <a:srgbClr val="FF0000"/>
                </a:solidFill>
              </a:rPr>
              <a:t>Les cellules de la névroglie </a:t>
            </a:r>
            <a:r>
              <a:rPr lang="fr-FR" sz="4900" b="1" dirty="0" smtClean="0"/>
              <a:t>:           Plus petites et non excitables qui entourent et protègent les neurones.</a:t>
            </a:r>
            <a:br>
              <a:rPr lang="fr-FR" sz="4900" b="1" dirty="0" smtClean="0"/>
            </a:br>
            <a:r>
              <a:rPr lang="fr-FR" sz="4900" b="1" dirty="0" smtClean="0"/>
              <a:t/>
            </a:r>
            <a:br>
              <a:rPr lang="fr-FR" sz="4900" b="1" dirty="0" smtClean="0"/>
            </a:br>
            <a:r>
              <a:rPr lang="fr-FR" sz="4900" b="1" dirty="0" smtClean="0"/>
              <a:t/>
            </a:r>
            <a:br>
              <a:rPr lang="fr-FR" sz="4900" b="1" dirty="0" smtClean="0"/>
            </a:br>
            <a:r>
              <a:rPr lang="fr-FR" sz="4900" b="1" dirty="0" smtClean="0"/>
              <a:t/>
            </a:r>
            <a:br>
              <a:rPr lang="fr-FR" sz="4900" b="1" dirty="0" smtClean="0"/>
            </a:br>
            <a:r>
              <a:rPr lang="fr-FR" sz="4900" b="1" dirty="0" smtClean="0"/>
              <a:t/>
            </a:r>
            <a:br>
              <a:rPr lang="fr-FR" sz="4900" b="1" dirty="0" smtClean="0"/>
            </a:br>
            <a:r>
              <a:rPr lang="fr-FR" sz="4900" b="1" dirty="0" smtClean="0"/>
              <a:t/>
            </a:r>
            <a:br>
              <a:rPr lang="fr-FR" sz="4900" b="1" dirty="0" smtClean="0"/>
            </a:br>
            <a:r>
              <a:rPr lang="fr-FR" sz="4900" b="1" dirty="0" smtClean="0"/>
              <a:t/>
            </a:r>
            <a:br>
              <a:rPr lang="fr-FR" sz="4900" b="1" dirty="0" smtClean="0"/>
            </a:br>
            <a:endParaRPr lang="fr-FR" dirty="0"/>
          </a:p>
        </p:txBody>
      </p:sp>
      <p:pic>
        <p:nvPicPr>
          <p:cNvPr id="3" name="Picture 3" descr="C:\Documents and Settings\dac.com\Bureau\34866-43995-image.jpg"/>
          <p:cNvPicPr>
            <a:picLocks noChangeAspect="1" noChangeArrowheads="1"/>
          </p:cNvPicPr>
          <p:nvPr/>
        </p:nvPicPr>
        <p:blipFill>
          <a:blip r:embed="rId2"/>
          <a:srcRect/>
          <a:stretch>
            <a:fillRect/>
          </a:stretch>
        </p:blipFill>
        <p:spPr bwMode="auto">
          <a:xfrm>
            <a:off x="1357290" y="3000372"/>
            <a:ext cx="6572296" cy="3643338"/>
          </a:xfrm>
          <a:prstGeom prst="rect">
            <a:avLst/>
          </a:prstGeom>
          <a:noFill/>
        </p:spPr>
      </p:pic>
    </p:spTree>
  </p:cSld>
  <p:clrMapOvr>
    <a:masterClrMapping/>
  </p:clrMapOvr>
  <p:transition>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lstStyle/>
          <a:p>
            <a:r>
              <a:rPr lang="fr-FR" b="1" u="sng" dirty="0" smtClean="0"/>
              <a:t>II-</a:t>
            </a:r>
            <a:r>
              <a:rPr lang="fr-FR" b="1" u="sng" dirty="0" smtClean="0">
                <a:solidFill>
                  <a:srgbClr val="FF0000"/>
                </a:solidFill>
              </a:rPr>
              <a:t> LES NEURONES </a:t>
            </a:r>
            <a:r>
              <a:rPr lang="fr-FR" b="1" dirty="0" smtClean="0"/>
              <a:t>: Excitables                      qui génèrent, secrètent  et transmettent  les signaux électriques.</a:t>
            </a:r>
            <a:br>
              <a:rPr lang="fr-FR" b="1" dirty="0" smtClean="0"/>
            </a:br>
            <a:r>
              <a:rPr lang="fr-FR" b="1" dirty="0" smtClean="0"/>
              <a:t/>
            </a:r>
            <a:br>
              <a:rPr lang="fr-FR" b="1" dirty="0" smtClean="0"/>
            </a:br>
            <a:r>
              <a:rPr lang="fr-FR" b="1" dirty="0" smtClean="0"/>
              <a:t/>
            </a:r>
            <a:br>
              <a:rPr lang="fr-FR" b="1" dirty="0" smtClean="0"/>
            </a:br>
            <a:r>
              <a:rPr lang="fr-FR" b="1" dirty="0" smtClean="0"/>
              <a:t> </a:t>
            </a:r>
            <a:r>
              <a:rPr lang="fr-FR" dirty="0" smtClean="0"/>
              <a:t/>
            </a:r>
            <a:br>
              <a:rPr lang="fr-FR" dirty="0" smtClean="0"/>
            </a:br>
            <a:endParaRPr lang="fr-FR" dirty="0"/>
          </a:p>
        </p:txBody>
      </p:sp>
      <p:pic>
        <p:nvPicPr>
          <p:cNvPr id="9218" name="Picture 2" descr="C:\Documents and Settings\dac.com\Bureau\19_neurone.gif"/>
          <p:cNvPicPr>
            <a:picLocks noChangeAspect="1" noChangeArrowheads="1"/>
          </p:cNvPicPr>
          <p:nvPr/>
        </p:nvPicPr>
        <p:blipFill>
          <a:blip r:embed="rId2"/>
          <a:srcRect/>
          <a:stretch>
            <a:fillRect/>
          </a:stretch>
        </p:blipFill>
        <p:spPr bwMode="auto">
          <a:xfrm>
            <a:off x="1214414" y="3143248"/>
            <a:ext cx="6858048" cy="3057527"/>
          </a:xfrm>
          <a:prstGeom prst="rect">
            <a:avLst/>
          </a:prstGeom>
          <a:noFill/>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8928992" cy="6106690"/>
          </a:xfrm>
        </p:spPr>
        <p:style>
          <a:lnRef idx="3">
            <a:schemeClr val="lt1"/>
          </a:lnRef>
          <a:fillRef idx="1">
            <a:schemeClr val="dk1"/>
          </a:fillRef>
          <a:effectRef idx="1">
            <a:schemeClr val="dk1"/>
          </a:effectRef>
          <a:fontRef idx="minor">
            <a:schemeClr val="lt1"/>
          </a:fontRef>
        </p:style>
        <p:txBody>
          <a:bodyPr/>
          <a:lstStyle/>
          <a:p>
            <a:pPr algn="l"/>
            <a:r>
              <a:rPr lang="fr-FR" dirty="0" smtClean="0">
                <a:solidFill>
                  <a:schemeClr val="bg1"/>
                </a:solidFill>
                <a:latin typeface="Arial Black" panose="020B0A04020102020204" pitchFamily="34" charset="0"/>
              </a:rPr>
              <a:t>VIII- Le système nerveux </a:t>
            </a:r>
            <a:br>
              <a:rPr lang="fr-FR" dirty="0" smtClean="0">
                <a:solidFill>
                  <a:schemeClr val="bg1"/>
                </a:solidFill>
                <a:latin typeface="Arial Black" panose="020B0A04020102020204" pitchFamily="34" charset="0"/>
              </a:rPr>
            </a:br>
            <a:r>
              <a:rPr lang="fr-FR" dirty="0">
                <a:solidFill>
                  <a:schemeClr val="bg1"/>
                </a:solidFill>
                <a:latin typeface="Arial Black" panose="020B0A04020102020204" pitchFamily="34" charset="0"/>
              </a:rPr>
              <a:t> </a:t>
            </a:r>
            <a:r>
              <a:rPr lang="fr-FR" dirty="0" smtClean="0">
                <a:solidFill>
                  <a:schemeClr val="bg1"/>
                </a:solidFill>
                <a:latin typeface="Arial Black" panose="020B0A04020102020204" pitchFamily="34" charset="0"/>
              </a:rPr>
              <a:t>       périphérique et </a:t>
            </a:r>
            <a:br>
              <a:rPr lang="fr-FR" dirty="0" smtClean="0">
                <a:solidFill>
                  <a:schemeClr val="bg1"/>
                </a:solidFill>
                <a:latin typeface="Arial Black" panose="020B0A04020102020204" pitchFamily="34" charset="0"/>
              </a:rPr>
            </a:br>
            <a:r>
              <a:rPr lang="fr-FR" dirty="0">
                <a:solidFill>
                  <a:schemeClr val="bg1"/>
                </a:solidFill>
                <a:latin typeface="Arial Black" panose="020B0A04020102020204" pitchFamily="34" charset="0"/>
              </a:rPr>
              <a:t> </a:t>
            </a:r>
            <a:r>
              <a:rPr lang="fr-FR" dirty="0" smtClean="0">
                <a:solidFill>
                  <a:schemeClr val="bg1"/>
                </a:solidFill>
                <a:latin typeface="Arial Black" panose="020B0A04020102020204" pitchFamily="34" charset="0"/>
              </a:rPr>
              <a:t>       l’activité réflexe : </a:t>
            </a:r>
            <a:br>
              <a:rPr lang="fr-FR" dirty="0" smtClean="0">
                <a:solidFill>
                  <a:schemeClr val="bg1"/>
                </a:solidFill>
                <a:latin typeface="Arial Black" panose="020B0A04020102020204" pitchFamily="34" charset="0"/>
              </a:rPr>
            </a:br>
            <a:r>
              <a:rPr lang="fr-FR" dirty="0">
                <a:solidFill>
                  <a:schemeClr val="bg1"/>
                </a:solidFill>
                <a:latin typeface="Arial Black" panose="020B0A04020102020204" pitchFamily="34" charset="0"/>
              </a:rPr>
              <a:t> </a:t>
            </a:r>
            <a:r>
              <a:rPr lang="fr-FR" dirty="0" smtClean="0">
                <a:solidFill>
                  <a:schemeClr val="bg1"/>
                </a:solidFill>
                <a:latin typeface="Arial Black" panose="020B0A04020102020204" pitchFamily="34" charset="0"/>
              </a:rPr>
              <a:t>       anatomie des </a:t>
            </a:r>
            <a:br>
              <a:rPr lang="fr-FR" dirty="0" smtClean="0">
                <a:solidFill>
                  <a:schemeClr val="bg1"/>
                </a:solidFill>
                <a:latin typeface="Arial Black" panose="020B0A04020102020204" pitchFamily="34" charset="0"/>
              </a:rPr>
            </a:br>
            <a:r>
              <a:rPr lang="fr-FR" dirty="0" smtClean="0">
                <a:solidFill>
                  <a:schemeClr val="bg1"/>
                </a:solidFill>
                <a:latin typeface="Arial Black" panose="020B0A04020102020204" pitchFamily="34" charset="0"/>
              </a:rPr>
              <a:t>        récepteurs </a:t>
            </a:r>
            <a:br>
              <a:rPr lang="fr-FR" dirty="0" smtClean="0">
                <a:solidFill>
                  <a:schemeClr val="bg1"/>
                </a:solidFill>
                <a:latin typeface="Arial Black" panose="020B0A04020102020204" pitchFamily="34" charset="0"/>
              </a:rPr>
            </a:br>
            <a:r>
              <a:rPr lang="fr-FR" dirty="0">
                <a:solidFill>
                  <a:schemeClr val="bg1"/>
                </a:solidFill>
                <a:latin typeface="Arial Black" panose="020B0A04020102020204" pitchFamily="34" charset="0"/>
              </a:rPr>
              <a:t> </a:t>
            </a:r>
            <a:r>
              <a:rPr lang="fr-FR" dirty="0" smtClean="0">
                <a:solidFill>
                  <a:schemeClr val="bg1"/>
                </a:solidFill>
                <a:latin typeface="Arial Black" panose="020B0A04020102020204" pitchFamily="34" charset="0"/>
              </a:rPr>
              <a:t>       sensoriels</a:t>
            </a:r>
            <a:br>
              <a:rPr lang="fr-FR" dirty="0" smtClean="0">
                <a:solidFill>
                  <a:schemeClr val="bg1"/>
                </a:solidFill>
                <a:latin typeface="Arial Black" panose="020B0A04020102020204" pitchFamily="34" charset="0"/>
              </a:rPr>
            </a:br>
            <a:r>
              <a:rPr lang="fr-FR" dirty="0" smtClean="0">
                <a:solidFill>
                  <a:schemeClr val="bg1"/>
                </a:solidFill>
                <a:latin typeface="Arial Black" panose="020B0A04020102020204" pitchFamily="34" charset="0"/>
              </a:rPr>
              <a:t/>
            </a:r>
            <a:br>
              <a:rPr lang="fr-FR" dirty="0" smtClean="0">
                <a:solidFill>
                  <a:schemeClr val="bg1"/>
                </a:solidFill>
                <a:latin typeface="Arial Black" panose="020B0A04020102020204" pitchFamily="34" charset="0"/>
              </a:rPr>
            </a:br>
            <a:r>
              <a:rPr lang="fr-FR" dirty="0" smtClean="0">
                <a:solidFill>
                  <a:schemeClr val="bg1"/>
                </a:solidFill>
                <a:latin typeface="Arial Black" panose="020B0A04020102020204" pitchFamily="34" charset="0"/>
              </a:rPr>
              <a:t>CONCLUSION. </a:t>
            </a:r>
            <a:endParaRPr lang="fr-FR"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723809947"/>
      </p:ext>
    </p:extLst>
  </p:cSld>
  <p:clrMapOvr>
    <a:masterClrMapping/>
  </p:clrMapOvr>
  <p:transition>
    <p:newsfla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582990"/>
          </a:xfrm>
        </p:spPr>
        <p:txBody>
          <a:bodyPr>
            <a:normAutofit fontScale="90000"/>
          </a:bodyPr>
          <a:lstStyle/>
          <a:p>
            <a:r>
              <a:rPr lang="fr-FR" b="1" dirty="0" smtClean="0"/>
              <a:t> I- </a:t>
            </a:r>
            <a:r>
              <a:rPr lang="fr-FR" b="1" u="sng" dirty="0" smtClean="0">
                <a:solidFill>
                  <a:srgbClr val="FF0000"/>
                </a:solidFill>
              </a:rPr>
              <a:t>Les cellules de la névroglie : </a:t>
            </a:r>
            <a:r>
              <a:rPr lang="fr-FR" b="1" dirty="0" smtClean="0"/>
              <a:t>Névroglie terme signifiant littéralement « </a:t>
            </a:r>
            <a:r>
              <a:rPr lang="fr-FR" b="1" dirty="0" smtClean="0">
                <a:solidFill>
                  <a:srgbClr val="00B0F0"/>
                </a:solidFill>
              </a:rPr>
              <a:t>Colle nerveuse </a:t>
            </a:r>
            <a:r>
              <a:rPr lang="fr-FR" b="1" dirty="0" smtClean="0"/>
              <a:t>». Forment l’armature du tissu nerveux et lui confèrent la moyenne partie de sa fermeté. </a:t>
            </a:r>
            <a:endParaRPr lang="fr-FR" dirty="0"/>
          </a:p>
        </p:txBody>
      </p:sp>
      <p:pic>
        <p:nvPicPr>
          <p:cNvPr id="3" name="Picture 2" descr="gross_brain_left"/>
          <p:cNvPicPr>
            <a:picLocks noChangeAspect="1" noChangeArrowheads="1"/>
          </p:cNvPicPr>
          <p:nvPr/>
        </p:nvPicPr>
        <p:blipFill>
          <a:blip r:embed="rId2"/>
          <a:srcRect/>
          <a:stretch>
            <a:fillRect/>
          </a:stretch>
        </p:blipFill>
        <p:spPr bwMode="auto">
          <a:xfrm>
            <a:off x="2285984" y="3929066"/>
            <a:ext cx="4929222" cy="2547934"/>
          </a:xfrm>
          <a:prstGeom prst="rect">
            <a:avLst/>
          </a:prstGeom>
          <a:noFill/>
        </p:spPr>
      </p:pic>
    </p:spTree>
  </p:cSld>
  <p:clrMapOvr>
    <a:masterClrMapping/>
  </p:clrMapOvr>
  <p:transition>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940444"/>
          </a:xfrm>
        </p:spPr>
        <p:txBody>
          <a:bodyPr/>
          <a:lstStyle/>
          <a:p>
            <a:r>
              <a:rPr lang="fr-FR" b="1" dirty="0" smtClean="0">
                <a:solidFill>
                  <a:srgbClr val="FF0000"/>
                </a:solidFill>
              </a:rPr>
              <a:t>Les cellules gliales</a:t>
            </a:r>
            <a:r>
              <a:rPr lang="fr-FR" b="1" dirty="0" smtClean="0"/>
              <a:t> qui la composent ont une fonction de soutenir et d’isoler les neurones et leur fournir des nutriments</a:t>
            </a:r>
            <a:r>
              <a:rPr lang="fr-FR" dirty="0" smtClean="0"/>
              <a:t>. </a:t>
            </a:r>
            <a:endParaRPr lang="fr-FR" dirty="0"/>
          </a:p>
        </p:txBody>
      </p:sp>
    </p:spTree>
  </p:cSld>
  <p:clrMapOvr>
    <a:masterClrMapping/>
  </p:clrMapOvr>
  <p:transition>
    <p:newsfla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normAutofit/>
          </a:bodyPr>
          <a:lstStyle/>
          <a:p>
            <a:pPr algn="l"/>
            <a:r>
              <a:rPr lang="fr-FR" b="1" dirty="0" smtClean="0"/>
              <a:t>La névroglie comprend six types de cellules: </a:t>
            </a:r>
            <a:r>
              <a:rPr lang="fr-FR" dirty="0" smtClean="0"/>
              <a:t/>
            </a:r>
            <a:br>
              <a:rPr lang="fr-FR" dirty="0" smtClean="0"/>
            </a:br>
            <a:r>
              <a:rPr lang="fr-FR" dirty="0" smtClean="0"/>
              <a:t>❶</a:t>
            </a:r>
            <a:r>
              <a:rPr lang="fr-FR" b="1" dirty="0" smtClean="0">
                <a:solidFill>
                  <a:srgbClr val="FF0000"/>
                </a:solidFill>
              </a:rPr>
              <a:t>LES ASTROCYTES.</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t/>
            </a:r>
            <a:br>
              <a:rPr lang="fr-FR" b="1" dirty="0" smtClean="0"/>
            </a:br>
            <a:r>
              <a:rPr lang="fr-FR" dirty="0" smtClean="0"/>
              <a:t/>
            </a:r>
            <a:br>
              <a:rPr lang="fr-FR" dirty="0" smtClean="0"/>
            </a:br>
            <a:endParaRPr lang="fr-FR" dirty="0"/>
          </a:p>
        </p:txBody>
      </p:sp>
      <p:pic>
        <p:nvPicPr>
          <p:cNvPr id="10242" name="Picture 2" descr="C:\Documents and Settings\dac.com\Bureau\fig0216.png"/>
          <p:cNvPicPr>
            <a:picLocks noChangeAspect="1" noChangeArrowheads="1"/>
          </p:cNvPicPr>
          <p:nvPr/>
        </p:nvPicPr>
        <p:blipFill>
          <a:blip r:embed="rId2"/>
          <a:srcRect/>
          <a:stretch>
            <a:fillRect/>
          </a:stretch>
        </p:blipFill>
        <p:spPr bwMode="auto">
          <a:xfrm>
            <a:off x="714348" y="2786058"/>
            <a:ext cx="4000528" cy="3786214"/>
          </a:xfrm>
          <a:prstGeom prst="rect">
            <a:avLst/>
          </a:prstGeom>
          <a:noFill/>
        </p:spPr>
      </p:pic>
      <p:pic>
        <p:nvPicPr>
          <p:cNvPr id="10243" name="Picture 3" descr="C:\Documents and Settings\dac.com\Bureau\Astrocyte2.gif"/>
          <p:cNvPicPr>
            <a:picLocks noChangeAspect="1" noChangeArrowheads="1"/>
          </p:cNvPicPr>
          <p:nvPr/>
        </p:nvPicPr>
        <p:blipFill>
          <a:blip r:embed="rId3"/>
          <a:srcRect/>
          <a:stretch>
            <a:fillRect/>
          </a:stretch>
        </p:blipFill>
        <p:spPr bwMode="auto">
          <a:xfrm>
            <a:off x="4929190" y="2857496"/>
            <a:ext cx="3914777" cy="3643338"/>
          </a:xfrm>
          <a:prstGeom prst="rect">
            <a:avLst/>
          </a:prstGeom>
          <a:noFill/>
        </p:spPr>
      </p:pic>
    </p:spTree>
  </p:cSld>
  <p:clrMapOvr>
    <a:masterClrMapping/>
  </p:clrMapOvr>
  <p:transition>
    <p:newsfla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74638"/>
            <a:ext cx="8329642" cy="6297634"/>
          </a:xfrm>
        </p:spPr>
        <p:txBody>
          <a:bodyPr/>
          <a:lstStyle/>
          <a:p>
            <a:r>
              <a:rPr lang="fr-FR" b="1" dirty="0" smtClean="0"/>
              <a:t>❷ </a:t>
            </a:r>
            <a:r>
              <a:rPr lang="fr-FR" b="1" dirty="0" smtClean="0">
                <a:solidFill>
                  <a:srgbClr val="FF0000"/>
                </a:solidFill>
              </a:rPr>
              <a:t>LES OLIGODENDROCYTES.</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endParaRPr lang="fr-FR" dirty="0"/>
          </a:p>
        </p:txBody>
      </p:sp>
      <p:pic>
        <p:nvPicPr>
          <p:cNvPr id="11266" name="Picture 2" descr="C:\Documents and Settings\dac.com\Bureau\Diapositive1_7_t.800.jpg"/>
          <p:cNvPicPr>
            <a:picLocks noChangeAspect="1" noChangeArrowheads="1"/>
          </p:cNvPicPr>
          <p:nvPr/>
        </p:nvPicPr>
        <p:blipFill>
          <a:blip r:embed="rId2"/>
          <a:srcRect/>
          <a:stretch>
            <a:fillRect/>
          </a:stretch>
        </p:blipFill>
        <p:spPr bwMode="auto">
          <a:xfrm>
            <a:off x="857224" y="1643050"/>
            <a:ext cx="7286676" cy="4495812"/>
          </a:xfrm>
          <a:prstGeom prst="rect">
            <a:avLst/>
          </a:prstGeom>
          <a:noFill/>
        </p:spPr>
      </p:pic>
    </p:spTree>
  </p:cSld>
  <p:clrMapOvr>
    <a:masterClrMapping/>
  </p:clrMapOvr>
  <p:transition>
    <p:newsfla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26196"/>
          </a:xfrm>
        </p:spPr>
        <p:txBody>
          <a:bodyPr/>
          <a:lstStyle/>
          <a:p>
            <a:r>
              <a:rPr lang="fr-FR" b="1" dirty="0" smtClean="0"/>
              <a:t>❸ </a:t>
            </a:r>
            <a:r>
              <a:rPr lang="fr-FR" b="1" dirty="0" smtClean="0">
                <a:solidFill>
                  <a:srgbClr val="FF0000"/>
                </a:solidFill>
              </a:rPr>
              <a:t>Les cellules de la MICROGLIE.</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endParaRPr lang="fr-FR" dirty="0"/>
          </a:p>
        </p:txBody>
      </p:sp>
      <p:pic>
        <p:nvPicPr>
          <p:cNvPr id="12290" name="Picture 2" descr="C:\Documents and Settings\dac.com\Bureau\neurogli.gif"/>
          <p:cNvPicPr>
            <a:picLocks noChangeAspect="1" noChangeArrowheads="1"/>
          </p:cNvPicPr>
          <p:nvPr/>
        </p:nvPicPr>
        <p:blipFill>
          <a:blip r:embed="rId2"/>
          <a:srcRect/>
          <a:stretch>
            <a:fillRect/>
          </a:stretch>
        </p:blipFill>
        <p:spPr bwMode="auto">
          <a:xfrm>
            <a:off x="1071538" y="1643050"/>
            <a:ext cx="7072362" cy="4714908"/>
          </a:xfrm>
          <a:prstGeom prst="rect">
            <a:avLst/>
          </a:prstGeom>
          <a:noFill/>
        </p:spPr>
      </p:pic>
    </p:spTree>
  </p:cSld>
  <p:clrMapOvr>
    <a:masterClrMapping/>
  </p:clrMapOvr>
  <p:transition>
    <p:newsfla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69072"/>
          </a:xfrm>
        </p:spPr>
        <p:txBody>
          <a:bodyPr/>
          <a:lstStyle/>
          <a:p>
            <a:r>
              <a:rPr lang="fr-FR" b="1" dirty="0" smtClean="0"/>
              <a:t>❹</a:t>
            </a:r>
            <a:r>
              <a:rPr lang="fr-FR" b="1" dirty="0" smtClean="0">
                <a:solidFill>
                  <a:srgbClr val="FF0000"/>
                </a:solidFill>
              </a:rPr>
              <a:t>Les cellules EPENDYMAIRES.</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endParaRPr lang="fr-FR" dirty="0"/>
          </a:p>
        </p:txBody>
      </p:sp>
      <p:pic>
        <p:nvPicPr>
          <p:cNvPr id="13314" name="Picture 2" descr="C:\Documents and Settings\dac.com\Bureau\Diapositive10_3_t.800.jpg"/>
          <p:cNvPicPr>
            <a:picLocks noChangeAspect="1" noChangeArrowheads="1"/>
          </p:cNvPicPr>
          <p:nvPr/>
        </p:nvPicPr>
        <p:blipFill>
          <a:blip r:embed="rId2"/>
          <a:srcRect/>
          <a:stretch>
            <a:fillRect/>
          </a:stretch>
        </p:blipFill>
        <p:spPr bwMode="auto">
          <a:xfrm>
            <a:off x="766763" y="1500174"/>
            <a:ext cx="7610475" cy="4781564"/>
          </a:xfrm>
          <a:prstGeom prst="rect">
            <a:avLst/>
          </a:prstGeom>
          <a:noFill/>
        </p:spPr>
      </p:pic>
    </p:spTree>
  </p:cSld>
  <p:clrMapOvr>
    <a:masterClrMapping/>
  </p:clrMapOvr>
  <p:transition>
    <p:newsfla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69072"/>
          </a:xfrm>
        </p:spPr>
        <p:txBody>
          <a:bodyPr/>
          <a:lstStyle/>
          <a:p>
            <a:r>
              <a:rPr lang="fr-FR" b="1" dirty="0" smtClean="0"/>
              <a:t>❺</a:t>
            </a:r>
            <a:r>
              <a:rPr lang="fr-FR" b="1" dirty="0" smtClean="0">
                <a:solidFill>
                  <a:srgbClr val="FF0000"/>
                </a:solidFill>
              </a:rPr>
              <a:t>Les cellules de SCHWANN.</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endParaRPr lang="fr-FR" dirty="0"/>
          </a:p>
        </p:txBody>
      </p:sp>
      <p:pic>
        <p:nvPicPr>
          <p:cNvPr id="1026" name="Picture 2" descr="C:\Documents and Settings\dac.com\Bureau\schwann.jpg"/>
          <p:cNvPicPr>
            <a:picLocks noChangeAspect="1" noChangeArrowheads="1"/>
          </p:cNvPicPr>
          <p:nvPr/>
        </p:nvPicPr>
        <p:blipFill>
          <a:blip r:embed="rId2"/>
          <a:srcRect/>
          <a:stretch>
            <a:fillRect/>
          </a:stretch>
        </p:blipFill>
        <p:spPr bwMode="auto">
          <a:xfrm>
            <a:off x="428596" y="2500305"/>
            <a:ext cx="4143404" cy="2824169"/>
          </a:xfrm>
          <a:prstGeom prst="rect">
            <a:avLst/>
          </a:prstGeom>
          <a:noFill/>
        </p:spPr>
      </p:pic>
      <p:pic>
        <p:nvPicPr>
          <p:cNvPr id="4" name="Picture 3" descr="ranvierfr"/>
          <p:cNvPicPr>
            <a:picLocks noChangeAspect="1" noChangeArrowheads="1"/>
          </p:cNvPicPr>
          <p:nvPr/>
        </p:nvPicPr>
        <p:blipFill>
          <a:blip r:embed="rId3"/>
          <a:srcRect/>
          <a:stretch>
            <a:fillRect/>
          </a:stretch>
        </p:blipFill>
        <p:spPr bwMode="auto">
          <a:xfrm>
            <a:off x="4357686" y="2143116"/>
            <a:ext cx="4387864" cy="3379788"/>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00042"/>
            <a:ext cx="8229600" cy="5857916"/>
          </a:xfrm>
        </p:spPr>
        <p:txBody>
          <a:bodyPr>
            <a:normAutofit fontScale="90000"/>
          </a:bodyPr>
          <a:lstStyle/>
          <a:p>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❻</a:t>
            </a:r>
            <a:r>
              <a:rPr lang="fr-FR" b="1" dirty="0" smtClean="0">
                <a:solidFill>
                  <a:srgbClr val="FF0000"/>
                </a:solidFill>
              </a:rPr>
              <a:t>Les cellules SATELLITES.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sz="1300" dirty="0" smtClean="0"/>
              <a:t/>
            </a:r>
            <a:br>
              <a:rPr lang="fr-FR" sz="1300" dirty="0" smtClean="0"/>
            </a:br>
            <a:endParaRPr lang="fr-FR" dirty="0"/>
          </a:p>
        </p:txBody>
      </p:sp>
      <p:pic>
        <p:nvPicPr>
          <p:cNvPr id="2050" name="Picture 2" descr="C:\Documents and Settings\dac.com\Bureau\Diapositive3_4_t.800.jpg"/>
          <p:cNvPicPr>
            <a:picLocks noChangeAspect="1" noChangeArrowheads="1"/>
          </p:cNvPicPr>
          <p:nvPr/>
        </p:nvPicPr>
        <p:blipFill>
          <a:blip r:embed="rId2"/>
          <a:srcRect/>
          <a:stretch>
            <a:fillRect/>
          </a:stretch>
        </p:blipFill>
        <p:spPr bwMode="auto">
          <a:xfrm>
            <a:off x="357158" y="1428736"/>
            <a:ext cx="8429684" cy="5143536"/>
          </a:xfrm>
          <a:prstGeom prst="rect">
            <a:avLst/>
          </a:prstGeom>
          <a:noFill/>
        </p:spPr>
      </p:pic>
    </p:spTree>
  </p:cSld>
  <p:clrMapOvr>
    <a:masterClrMapping/>
  </p:clrMapOvr>
  <p:transition>
    <p:newsfla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normAutofit/>
          </a:bodyPr>
          <a:lstStyle/>
          <a:p>
            <a:r>
              <a:rPr lang="fr-FR" sz="4800" b="1" dirty="0" smtClean="0"/>
              <a:t>Selon leur situation </a:t>
            </a:r>
            <a:r>
              <a:rPr lang="fr-FR" sz="4800" b="1" dirty="0" smtClean="0">
                <a:solidFill>
                  <a:srgbClr val="FF0000"/>
                </a:solidFill>
              </a:rPr>
              <a:t>les cellules gliales</a:t>
            </a:r>
            <a:r>
              <a:rPr lang="fr-FR" sz="4800" b="1" dirty="0" smtClean="0"/>
              <a:t> sont de 10 à 15 fois plus nombreuses que les Neurones qui, eux se chiffrent en milliards. </a:t>
            </a:r>
            <a:endParaRPr lang="fr-FR" sz="4800" b="1" dirty="0"/>
          </a:p>
        </p:txBody>
      </p:sp>
    </p:spTree>
  </p:cSld>
  <p:clrMapOvr>
    <a:masterClrMapping/>
  </p:clrMapOvr>
  <p:transition>
    <p:newsfla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euroglia_cell_types"/>
          <p:cNvPicPr>
            <a:picLocks noChangeAspect="1" noChangeArrowheads="1"/>
          </p:cNvPicPr>
          <p:nvPr/>
        </p:nvPicPr>
        <p:blipFill>
          <a:blip r:embed="rId2"/>
          <a:srcRect/>
          <a:stretch>
            <a:fillRect/>
          </a:stretch>
        </p:blipFill>
        <p:spPr bwMode="auto">
          <a:xfrm>
            <a:off x="142844" y="214290"/>
            <a:ext cx="8858312" cy="6500858"/>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42852"/>
            <a:ext cx="8572560" cy="3286148"/>
          </a:xfrm>
        </p:spPr>
        <p:txBody>
          <a:bodyPr>
            <a:normAutofit fontScale="90000"/>
          </a:bodyPr>
          <a:lstStyle/>
          <a:p>
            <a:r>
              <a:rPr lang="fr-FR" sz="3600" dirty="0" smtClean="0">
                <a:solidFill>
                  <a:srgbClr val="FF0000"/>
                </a:solidFill>
                <a:latin typeface="Arial Black" pitchFamily="34" charset="0"/>
              </a:rPr>
              <a:t>INTRODUCTION : </a:t>
            </a:r>
            <a:r>
              <a:rPr lang="fr-FR" sz="3600" dirty="0" smtClean="0">
                <a:latin typeface="Arial Black" pitchFamily="34" charset="0"/>
              </a:rPr>
              <a:t/>
            </a:r>
            <a:br>
              <a:rPr lang="fr-FR" sz="3600" dirty="0" smtClean="0">
                <a:latin typeface="Arial Black" pitchFamily="34" charset="0"/>
              </a:rPr>
            </a:br>
            <a:r>
              <a:rPr lang="fr-FR" sz="3600" dirty="0" smtClean="0">
                <a:latin typeface="Arial Black" pitchFamily="34" charset="0"/>
              </a:rPr>
              <a:t>L’être humain est une mosaïque de 60 000 milliards de cellules. Chaque cellule est gouvernée par une véritable centrale d’information appelée </a:t>
            </a:r>
            <a:r>
              <a:rPr lang="fr-FR" sz="3600" dirty="0" smtClean="0">
                <a:solidFill>
                  <a:srgbClr val="FF0000"/>
                </a:solidFill>
                <a:latin typeface="Arial Black" pitchFamily="34" charset="0"/>
              </a:rPr>
              <a:t>A.D.N </a:t>
            </a:r>
            <a:br>
              <a:rPr lang="fr-FR" sz="3600" dirty="0" smtClean="0">
                <a:solidFill>
                  <a:srgbClr val="FF0000"/>
                </a:solidFill>
                <a:latin typeface="Arial Black" pitchFamily="34" charset="0"/>
              </a:rPr>
            </a:br>
            <a:r>
              <a:rPr lang="fr-FR" sz="3100" dirty="0" smtClean="0">
                <a:latin typeface="Arial Black" pitchFamily="34" charset="0"/>
              </a:rPr>
              <a:t>(acide désoxyribonucléique) </a:t>
            </a:r>
            <a:endParaRPr lang="fr-FR" sz="3100" dirty="0">
              <a:latin typeface="Arial Black" pitchFamily="34" charset="0"/>
            </a:endParaRPr>
          </a:p>
        </p:txBody>
      </p:sp>
      <p:pic>
        <p:nvPicPr>
          <p:cNvPr id="4099" name="Picture 3" descr="C:\Documents and Settings\dac.com\Bureau\adn.jpg"/>
          <p:cNvPicPr>
            <a:picLocks noChangeAspect="1" noChangeArrowheads="1"/>
          </p:cNvPicPr>
          <p:nvPr/>
        </p:nvPicPr>
        <p:blipFill>
          <a:blip r:embed="rId2" cstate="print"/>
          <a:srcRect/>
          <a:stretch>
            <a:fillRect/>
          </a:stretch>
        </p:blipFill>
        <p:spPr bwMode="auto">
          <a:xfrm>
            <a:off x="539552" y="3789040"/>
            <a:ext cx="8247290" cy="2952328"/>
          </a:xfrm>
          <a:prstGeom prst="rect">
            <a:avLst/>
          </a:prstGeom>
          <a:noFill/>
        </p:spPr>
      </p:pic>
    </p:spTree>
  </p:cSld>
  <p:clrMapOvr>
    <a:masterClrMapping/>
  </p:clrMapOvr>
  <p:transition>
    <p:newsfla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571736" y="428604"/>
            <a:ext cx="4143404" cy="5847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spcBef>
                <a:spcPct val="50000"/>
              </a:spcBef>
              <a:defRPr/>
            </a:pPr>
            <a:r>
              <a:rPr lang="fr-CA" sz="3200" b="1" dirty="0">
                <a:solidFill>
                  <a:srgbClr val="FFFF00"/>
                </a:solidFill>
                <a:latin typeface="Arial" charset="0"/>
              </a:rPr>
              <a:t>Les cellules gliales</a:t>
            </a:r>
            <a:endParaRPr lang="fr-CA" sz="2000" b="1" dirty="0">
              <a:solidFill>
                <a:srgbClr val="FFFF00"/>
              </a:solidFill>
              <a:latin typeface="Arial" charset="0"/>
            </a:endParaRPr>
          </a:p>
        </p:txBody>
      </p:sp>
      <p:sp>
        <p:nvSpPr>
          <p:cNvPr id="25603" name="Text Box 3"/>
          <p:cNvSpPr txBox="1">
            <a:spLocks noChangeArrowheads="1"/>
          </p:cNvSpPr>
          <p:nvPr/>
        </p:nvSpPr>
        <p:spPr bwMode="auto">
          <a:xfrm>
            <a:off x="533400" y="1295400"/>
            <a:ext cx="8182004" cy="5016758"/>
          </a:xfrm>
          <a:prstGeom prst="rect">
            <a:avLst/>
          </a:prstGeom>
          <a:noFill/>
          <a:ln w="38100">
            <a:noFill/>
            <a:miter lim="800000"/>
            <a:headEnd/>
            <a:tailEnd/>
          </a:ln>
        </p:spPr>
        <p:txBody>
          <a:bodyPr wrap="square">
            <a:spAutoFit/>
          </a:bodyPr>
          <a:lstStyle/>
          <a:p>
            <a:pPr marL="285750" indent="-285750">
              <a:spcBef>
                <a:spcPct val="50000"/>
              </a:spcBef>
              <a:buFontTx/>
              <a:buChar char="•"/>
            </a:pPr>
            <a:r>
              <a:rPr lang="fr-CA" sz="3200" b="1" dirty="0">
                <a:latin typeface="Arial" charset="0"/>
              </a:rPr>
              <a:t>Soutien (remplissent tous les vides)</a:t>
            </a:r>
          </a:p>
          <a:p>
            <a:pPr marL="285750" indent="-285750">
              <a:spcBef>
                <a:spcPct val="50000"/>
              </a:spcBef>
              <a:buFontTx/>
              <a:buChar char="•"/>
            </a:pPr>
            <a:r>
              <a:rPr lang="fr-CA" sz="3200" b="1" dirty="0">
                <a:latin typeface="Arial" charset="0"/>
              </a:rPr>
              <a:t>Lien sang-neurone</a:t>
            </a:r>
          </a:p>
          <a:p>
            <a:pPr marL="285750" indent="-285750">
              <a:spcBef>
                <a:spcPct val="50000"/>
              </a:spcBef>
              <a:buFontTx/>
              <a:buChar char="•"/>
            </a:pPr>
            <a:r>
              <a:rPr lang="fr-CA" sz="3200" b="1" dirty="0">
                <a:latin typeface="Arial" charset="0"/>
              </a:rPr>
              <a:t>Contrôle du milieu interne</a:t>
            </a:r>
          </a:p>
          <a:p>
            <a:pPr marL="285750" indent="-285750">
              <a:spcBef>
                <a:spcPct val="50000"/>
              </a:spcBef>
              <a:buFontTx/>
              <a:buChar char="•"/>
            </a:pPr>
            <a:r>
              <a:rPr lang="fr-CA" sz="3200" b="1" dirty="0">
                <a:latin typeface="Arial" charset="0"/>
              </a:rPr>
              <a:t>Phagocytose des cellules mortes et des corps </a:t>
            </a:r>
            <a:r>
              <a:rPr lang="fr-CA" sz="3200" b="1" dirty="0" smtClean="0">
                <a:latin typeface="Arial" charset="0"/>
              </a:rPr>
              <a:t>étrangers.</a:t>
            </a:r>
            <a:endParaRPr lang="fr-CA" sz="3200" b="1" dirty="0">
              <a:latin typeface="Arial" charset="0"/>
            </a:endParaRPr>
          </a:p>
          <a:p>
            <a:pPr marL="285750" indent="-285750">
              <a:spcBef>
                <a:spcPct val="50000"/>
              </a:spcBef>
              <a:buFontTx/>
              <a:buChar char="•"/>
            </a:pPr>
            <a:r>
              <a:rPr lang="fr-CA" sz="3200" b="1" smtClean="0">
                <a:latin typeface="Arial" charset="0"/>
              </a:rPr>
              <a:t>Forment la Gaine </a:t>
            </a:r>
            <a:r>
              <a:rPr lang="fr-CA" sz="3200" b="1">
                <a:latin typeface="Arial" charset="0"/>
              </a:rPr>
              <a:t>de </a:t>
            </a:r>
            <a:r>
              <a:rPr lang="fr-CA" sz="3200" b="1" smtClean="0">
                <a:latin typeface="Arial" charset="0"/>
              </a:rPr>
              <a:t>Myéline </a:t>
            </a:r>
            <a:r>
              <a:rPr lang="fr-CA" sz="3200" b="1" dirty="0">
                <a:latin typeface="Arial" charset="0"/>
              </a:rPr>
              <a:t>(oligodendrocytes et cellules </a:t>
            </a:r>
            <a:r>
              <a:rPr lang="fr-CA" sz="3200" b="1">
                <a:latin typeface="Arial" charset="0"/>
              </a:rPr>
              <a:t>de </a:t>
            </a:r>
            <a:r>
              <a:rPr lang="fr-CA" sz="3200" b="1" smtClean="0">
                <a:latin typeface="Arial" charset="0"/>
              </a:rPr>
              <a:t>Schwann) .</a:t>
            </a:r>
            <a:endParaRPr lang="fr-CA" sz="2400" dirty="0">
              <a:solidFill>
                <a:srgbClr val="FF0000"/>
              </a:solidFill>
              <a:latin typeface="Arial"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746650"/>
          </a:xfrm>
        </p:spPr>
        <p:txBody>
          <a:bodyPr>
            <a:normAutofit/>
          </a:bodyPr>
          <a:lstStyle/>
          <a:p>
            <a:r>
              <a:rPr lang="fr-FR" u="sng" dirty="0" smtClean="0">
                <a:solidFill>
                  <a:srgbClr val="7030A0"/>
                </a:solidFill>
                <a:effectLst>
                  <a:outerShdw blurRad="38100" dist="38100" dir="2700000" algn="tl">
                    <a:srgbClr val="000000">
                      <a:alpha val="43137"/>
                    </a:srgbClr>
                  </a:outerShdw>
                </a:effectLst>
                <a:latin typeface="Arial Black" panose="020B0A04020102020204" pitchFamily="34" charset="0"/>
              </a:rPr>
              <a:t>VOIR VIDEO </a:t>
            </a:r>
            <a:br>
              <a:rPr lang="fr-FR" u="sng" dirty="0" smtClean="0">
                <a:solidFill>
                  <a:srgbClr val="7030A0"/>
                </a:solidFill>
                <a:effectLst>
                  <a:outerShdw blurRad="38100" dist="38100" dir="2700000" algn="tl">
                    <a:srgbClr val="000000">
                      <a:alpha val="43137"/>
                    </a:srgbClr>
                  </a:outerShdw>
                </a:effectLst>
                <a:latin typeface="Arial Black" panose="020B0A04020102020204" pitchFamily="34" charset="0"/>
              </a:rPr>
            </a:br>
            <a:r>
              <a:rPr lang="fr-FR" u="sng" dirty="0" smtClean="0">
                <a:solidFill>
                  <a:srgbClr val="7030A0"/>
                </a:solidFill>
                <a:effectLst>
                  <a:outerShdw blurRad="38100" dist="38100" dir="2700000" algn="tl">
                    <a:srgbClr val="000000">
                      <a:alpha val="43137"/>
                    </a:srgbClr>
                  </a:outerShdw>
                </a:effectLst>
                <a:latin typeface="Arial Black" panose="020B0A04020102020204" pitchFamily="34" charset="0"/>
              </a:rPr>
              <a:t>SUR LA PHYSIOLOGIE DES CELLULES GLIALES.</a:t>
            </a:r>
            <a:endParaRPr lang="fr-FR" u="sng" dirty="0">
              <a:solidFill>
                <a:srgbClr val="7030A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561399278"/>
      </p:ext>
    </p:extLst>
  </p:cSld>
  <p:clrMapOvr>
    <a:masterClrMapping/>
  </p:clrMapOvr>
  <p:transition>
    <p:newsfla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643998" cy="3011486"/>
          </a:xfrm>
        </p:spPr>
        <p:txBody>
          <a:bodyPr>
            <a:normAutofit fontScale="90000"/>
          </a:bodyPr>
          <a:lstStyle/>
          <a:p>
            <a:r>
              <a:rPr lang="fr-FR" sz="6000" b="1" dirty="0" smtClean="0">
                <a:solidFill>
                  <a:srgbClr val="FF0000"/>
                </a:solidFill>
              </a:rPr>
              <a:t>II- LES NEURONES :</a:t>
            </a:r>
            <a:br>
              <a:rPr lang="fr-FR" sz="6000" b="1" dirty="0" smtClean="0">
                <a:solidFill>
                  <a:srgbClr val="FF0000"/>
                </a:solidFill>
              </a:rPr>
            </a:br>
            <a:r>
              <a:rPr lang="fr-FR" sz="4900" b="1" dirty="0" smtClean="0"/>
              <a:t>Les neurones ou cellules nerveuses, sont  les unités fonctionnelles du système nerveux.  </a:t>
            </a:r>
            <a:endParaRPr lang="fr-FR" b="1" dirty="0"/>
          </a:p>
        </p:txBody>
      </p:sp>
      <p:pic>
        <p:nvPicPr>
          <p:cNvPr id="3" name="Picture 3" descr="C:\Documents and Settings\dac.com\Bureau\image4024.jpg"/>
          <p:cNvPicPr>
            <a:picLocks noChangeAspect="1" noChangeArrowheads="1"/>
          </p:cNvPicPr>
          <p:nvPr/>
        </p:nvPicPr>
        <p:blipFill>
          <a:blip r:embed="rId2"/>
          <a:srcRect/>
          <a:stretch>
            <a:fillRect/>
          </a:stretch>
        </p:blipFill>
        <p:spPr bwMode="auto">
          <a:xfrm>
            <a:off x="428596" y="3286124"/>
            <a:ext cx="8286808" cy="3143272"/>
          </a:xfrm>
          <a:prstGeom prst="rect">
            <a:avLst/>
          </a:prstGeom>
          <a:noFill/>
        </p:spPr>
      </p:pic>
    </p:spTree>
  </p:cSld>
  <p:clrMapOvr>
    <a:masterClrMapping/>
  </p:clrMapOvr>
  <p:transition>
    <p:newsfla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lstStyle/>
          <a:p>
            <a:endParaRPr lang="fr-FR" dirty="0"/>
          </a:p>
        </p:txBody>
      </p:sp>
      <p:pic>
        <p:nvPicPr>
          <p:cNvPr id="4" name="Picture 2"/>
          <p:cNvPicPr>
            <a:picLocks noChangeAspect="1" noChangeArrowheads="1"/>
          </p:cNvPicPr>
          <p:nvPr/>
        </p:nvPicPr>
        <p:blipFill>
          <a:blip r:embed="rId2"/>
          <a:srcRect/>
          <a:stretch>
            <a:fillRect/>
          </a:stretch>
        </p:blipFill>
        <p:spPr bwMode="auto">
          <a:xfrm>
            <a:off x="285720" y="357166"/>
            <a:ext cx="8643998" cy="6286544"/>
          </a:xfrm>
          <a:prstGeom prst="rect">
            <a:avLst/>
          </a:prstGeom>
          <a:solidFill>
            <a:schemeClr val="bg1"/>
          </a:solid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429684" cy="5786478"/>
          </a:xfrm>
        </p:spPr>
        <p:txBody>
          <a:bodyPr>
            <a:normAutofit fontScale="90000"/>
          </a:bodyPr>
          <a:lstStyle/>
          <a:p>
            <a:r>
              <a:rPr lang="fr-FR" sz="4900" b="1" dirty="0" smtClean="0">
                <a:solidFill>
                  <a:srgbClr val="FF0000"/>
                </a:solidFill>
              </a:rPr>
              <a:t/>
            </a:r>
            <a:br>
              <a:rPr lang="fr-FR" sz="4900" b="1" dirty="0" smtClean="0">
                <a:solidFill>
                  <a:srgbClr val="FF0000"/>
                </a:solidFill>
              </a:rPr>
            </a:br>
            <a:r>
              <a:rPr lang="fr-FR" sz="4900" b="1" dirty="0" smtClean="0">
                <a:solidFill>
                  <a:srgbClr val="FF0000"/>
                </a:solidFill>
              </a:rPr>
              <a:t/>
            </a:r>
            <a:br>
              <a:rPr lang="fr-FR" sz="4900" b="1" dirty="0" smtClean="0">
                <a:solidFill>
                  <a:srgbClr val="FF0000"/>
                </a:solidFill>
              </a:rPr>
            </a:br>
            <a:r>
              <a:rPr lang="fr-FR" sz="4900" b="1" dirty="0" smtClean="0">
                <a:solidFill>
                  <a:srgbClr val="FF0000"/>
                </a:solidFill>
              </a:rPr>
              <a:t/>
            </a:r>
            <a:br>
              <a:rPr lang="fr-FR" sz="4900" b="1" dirty="0" smtClean="0">
                <a:solidFill>
                  <a:srgbClr val="FF0000"/>
                </a:solidFill>
              </a:rPr>
            </a:br>
            <a:r>
              <a:rPr lang="fr-FR" sz="4000" b="1" dirty="0" smtClean="0">
                <a:solidFill>
                  <a:srgbClr val="FF0000"/>
                </a:solidFill>
              </a:rPr>
              <a:t>Les neurones </a:t>
            </a:r>
            <a:r>
              <a:rPr lang="fr-FR" sz="4000" b="1" dirty="0" smtClean="0"/>
              <a:t>sont  des cellules complexes.  La plupart des neurones ont trois structures fonctionnelles </a:t>
            </a:r>
            <a:r>
              <a:rPr lang="fr-FR" sz="4000" b="1" u="sng" dirty="0" smtClean="0"/>
              <a:t>en commun</a:t>
            </a:r>
            <a:r>
              <a:rPr lang="fr-FR" sz="4000" b="1" dirty="0" smtClean="0"/>
              <a:t>:</a:t>
            </a:r>
            <a:br>
              <a:rPr lang="fr-FR" sz="4000" b="1" dirty="0" smtClean="0"/>
            </a:br>
            <a:r>
              <a:rPr lang="fr-FR" sz="4000" b="1" dirty="0" smtClean="0"/>
              <a:t/>
            </a:r>
            <a:br>
              <a:rPr lang="fr-FR" sz="4000" b="1" dirty="0" smtClean="0"/>
            </a:br>
            <a:r>
              <a:rPr lang="fr-FR" sz="4900" dirty="0" smtClean="0"/>
              <a:t>❶ </a:t>
            </a:r>
            <a:r>
              <a:rPr lang="fr-FR" sz="4900" b="1" dirty="0" smtClean="0">
                <a:solidFill>
                  <a:srgbClr val="FF0000"/>
                </a:solidFill>
              </a:rPr>
              <a:t>Une structure RECEPTRICE</a:t>
            </a:r>
            <a:r>
              <a:rPr lang="fr-FR" sz="4900" dirty="0" smtClean="0">
                <a:solidFill>
                  <a:srgbClr val="FF0000"/>
                </a:solidFill>
              </a:rPr>
              <a:t>.</a:t>
            </a:r>
            <a:br>
              <a:rPr lang="fr-FR" sz="4900" dirty="0" smtClean="0">
                <a:solidFill>
                  <a:srgbClr val="FF0000"/>
                </a:solidFill>
              </a:rPr>
            </a:br>
            <a:r>
              <a:rPr lang="fr-FR" sz="4000" dirty="0" smtClean="0"/>
              <a:t>❷</a:t>
            </a:r>
            <a:r>
              <a:rPr lang="fr-FR" sz="4000" b="1" dirty="0" smtClean="0">
                <a:solidFill>
                  <a:srgbClr val="FF0000"/>
                </a:solidFill>
              </a:rPr>
              <a:t>Une structure CONDUCTRICE</a:t>
            </a:r>
            <a:r>
              <a:rPr lang="fr-FR" sz="4000" dirty="0" smtClean="0"/>
              <a:t>.</a:t>
            </a:r>
            <a:br>
              <a:rPr lang="fr-FR" sz="4000" dirty="0" smtClean="0"/>
            </a:br>
            <a:r>
              <a:rPr lang="fr-FR" sz="4900" dirty="0" smtClean="0"/>
              <a:t> ❸</a:t>
            </a:r>
            <a:r>
              <a:rPr lang="fr-FR" sz="4900" b="1" dirty="0" smtClean="0">
                <a:solidFill>
                  <a:srgbClr val="FF0000"/>
                </a:solidFill>
              </a:rPr>
              <a:t>Une structure SÉCRÉTRICE .</a:t>
            </a:r>
            <a:r>
              <a:rPr lang="fr-FR" sz="4900" b="1" dirty="0" smtClean="0"/>
              <a:t> </a:t>
            </a:r>
            <a:br>
              <a:rPr lang="fr-FR" sz="4900" b="1" dirty="0" smtClean="0"/>
            </a:br>
            <a:r>
              <a:rPr lang="fr-FR" sz="4900" b="1" dirty="0" smtClean="0"/>
              <a:t/>
            </a:r>
            <a:br>
              <a:rPr lang="fr-FR" sz="4900" b="1" dirty="0" smtClean="0"/>
            </a:br>
            <a:r>
              <a:rPr lang="fr-FR" sz="4900" b="1" dirty="0" smtClean="0"/>
              <a:t/>
            </a:r>
            <a:br>
              <a:rPr lang="fr-FR" sz="4900" b="1" dirty="0" smtClean="0"/>
            </a:br>
            <a:endParaRPr lang="fr-FR" b="1" dirty="0"/>
          </a:p>
        </p:txBody>
      </p:sp>
      <p:sp>
        <p:nvSpPr>
          <p:cNvPr id="3" name="Rectangle 2"/>
          <p:cNvSpPr/>
          <p:nvPr/>
        </p:nvSpPr>
        <p:spPr>
          <a:xfrm>
            <a:off x="1428728" y="3571877"/>
            <a:ext cx="6572296" cy="1754326"/>
          </a:xfrm>
          <a:prstGeom prst="rect">
            <a:avLst/>
          </a:prstGeom>
        </p:spPr>
        <p:txBody>
          <a:bodyPr wrap="square">
            <a:spAutoFit/>
          </a:bodyPr>
          <a:lstStyle/>
          <a:p>
            <a:endParaRPr lang="fr-FR" sz="3600" dirty="0" smtClean="0">
              <a:solidFill>
                <a:srgbClr val="FF0000"/>
              </a:solidFill>
            </a:endParaRPr>
          </a:p>
          <a:p>
            <a:r>
              <a:rPr lang="fr-FR" sz="3600" dirty="0" smtClean="0"/>
              <a:t/>
            </a:r>
            <a:br>
              <a:rPr lang="fr-FR" sz="3600" dirty="0" smtClean="0"/>
            </a:br>
            <a:endParaRPr lang="fr-FR" sz="3600" dirty="0"/>
          </a:p>
        </p:txBody>
      </p:sp>
    </p:spTree>
  </p:cSld>
  <p:clrMapOvr>
    <a:masterClrMapping/>
  </p:clrMapOvr>
  <p:transition>
    <p:newsfla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neurone3b"/>
          <p:cNvPicPr>
            <a:picLocks noChangeAspect="1" noChangeArrowheads="1"/>
          </p:cNvPicPr>
          <p:nvPr/>
        </p:nvPicPr>
        <p:blipFill>
          <a:blip r:embed="rId2"/>
          <a:srcRect/>
          <a:stretch>
            <a:fillRect/>
          </a:stretch>
        </p:blipFill>
        <p:spPr bwMode="auto">
          <a:xfrm>
            <a:off x="179513" y="500042"/>
            <a:ext cx="8352928" cy="6357958"/>
          </a:xfrm>
          <a:prstGeom prst="rect">
            <a:avLst/>
          </a:prstGeom>
          <a:noFill/>
          <a:ln w="9525">
            <a:noFill/>
            <a:miter lim="800000"/>
            <a:headEnd/>
            <a:tailEnd/>
          </a:ln>
        </p:spPr>
      </p:pic>
      <p:grpSp>
        <p:nvGrpSpPr>
          <p:cNvPr id="2" name="Group 3"/>
          <p:cNvGrpSpPr>
            <a:grpSpLocks/>
          </p:cNvGrpSpPr>
          <p:nvPr/>
        </p:nvGrpSpPr>
        <p:grpSpPr bwMode="auto">
          <a:xfrm>
            <a:off x="4643442" y="2571742"/>
            <a:ext cx="2489201" cy="822326"/>
            <a:chOff x="2988" y="1470"/>
            <a:chExt cx="1568" cy="518"/>
          </a:xfrm>
        </p:grpSpPr>
        <p:sp>
          <p:nvSpPr>
            <p:cNvPr id="9234" name="Text Box 4"/>
            <p:cNvSpPr txBox="1">
              <a:spLocks noChangeArrowheads="1"/>
            </p:cNvSpPr>
            <p:nvPr/>
          </p:nvSpPr>
          <p:spPr bwMode="auto">
            <a:xfrm>
              <a:off x="3348" y="1470"/>
              <a:ext cx="1208" cy="243"/>
            </a:xfrm>
            <a:prstGeom prst="rect">
              <a:avLst/>
            </a:prstGeom>
            <a:solidFill>
              <a:srgbClr val="FFFF00"/>
            </a:solidFill>
            <a:ln w="19050">
              <a:solidFill>
                <a:srgbClr val="FF3300"/>
              </a:solidFill>
              <a:miter lim="800000"/>
              <a:headEnd/>
              <a:tailEnd/>
            </a:ln>
          </p:spPr>
          <p:txBody>
            <a:bodyPr wrap="none">
              <a:spAutoFit/>
            </a:bodyPr>
            <a:lstStyle/>
            <a:p>
              <a:pPr>
                <a:spcBef>
                  <a:spcPct val="50000"/>
                </a:spcBef>
              </a:pPr>
              <a:r>
                <a:rPr lang="fr-CA" sz="1800" b="1" dirty="0">
                  <a:latin typeface="Arial" charset="0"/>
                </a:rPr>
                <a:t>Corps cellulaire</a:t>
              </a:r>
            </a:p>
          </p:txBody>
        </p:sp>
        <p:sp>
          <p:nvSpPr>
            <p:cNvPr id="9235" name="Text Box 5"/>
            <p:cNvSpPr txBox="1">
              <a:spLocks noChangeArrowheads="1"/>
            </p:cNvSpPr>
            <p:nvPr/>
          </p:nvSpPr>
          <p:spPr bwMode="auto">
            <a:xfrm>
              <a:off x="2988" y="1755"/>
              <a:ext cx="775" cy="233"/>
            </a:xfrm>
            <a:prstGeom prst="rect">
              <a:avLst/>
            </a:prstGeom>
            <a:solidFill>
              <a:srgbClr val="FFFF00"/>
            </a:solidFill>
            <a:ln w="19050">
              <a:solidFill>
                <a:srgbClr val="FF3300"/>
              </a:solidFill>
              <a:miter lim="800000"/>
              <a:headEnd/>
              <a:tailEnd/>
            </a:ln>
          </p:spPr>
          <p:txBody>
            <a:bodyPr wrap="square">
              <a:spAutoFit/>
            </a:bodyPr>
            <a:lstStyle/>
            <a:p>
              <a:pPr>
                <a:spcBef>
                  <a:spcPct val="50000"/>
                </a:spcBef>
              </a:pPr>
              <a:r>
                <a:rPr lang="fr-CA" sz="1800" b="1" dirty="0">
                  <a:latin typeface="Arial" charset="0"/>
                </a:rPr>
                <a:t>Noyau</a:t>
              </a:r>
            </a:p>
          </p:txBody>
        </p:sp>
      </p:grpSp>
      <p:sp>
        <p:nvSpPr>
          <p:cNvPr id="9220" name="Text Box 6"/>
          <p:cNvSpPr txBox="1">
            <a:spLocks noChangeArrowheads="1"/>
          </p:cNvSpPr>
          <p:nvPr/>
        </p:nvSpPr>
        <p:spPr bwMode="auto">
          <a:xfrm>
            <a:off x="5143504" y="3857628"/>
            <a:ext cx="901700" cy="385763"/>
          </a:xfrm>
          <a:prstGeom prst="rect">
            <a:avLst/>
          </a:prstGeom>
          <a:solidFill>
            <a:srgbClr val="FFFF00"/>
          </a:solidFill>
          <a:ln w="19050">
            <a:solidFill>
              <a:srgbClr val="FF3300"/>
            </a:solidFill>
            <a:miter lim="800000"/>
            <a:headEnd/>
            <a:tailEnd/>
          </a:ln>
        </p:spPr>
        <p:txBody>
          <a:bodyPr wrap="none">
            <a:spAutoFit/>
          </a:bodyPr>
          <a:lstStyle/>
          <a:p>
            <a:pPr>
              <a:spcBef>
                <a:spcPct val="50000"/>
              </a:spcBef>
            </a:pPr>
            <a:r>
              <a:rPr lang="fr-CA" sz="1800" b="1" dirty="0">
                <a:latin typeface="Arial" charset="0"/>
              </a:rPr>
              <a:t>Axone</a:t>
            </a:r>
          </a:p>
        </p:txBody>
      </p:sp>
      <p:sp>
        <p:nvSpPr>
          <p:cNvPr id="9221" name="Text Box 7"/>
          <p:cNvSpPr txBox="1">
            <a:spLocks noChangeArrowheads="1"/>
          </p:cNvSpPr>
          <p:nvPr/>
        </p:nvSpPr>
        <p:spPr bwMode="auto">
          <a:xfrm>
            <a:off x="271438" y="935913"/>
            <a:ext cx="1257300" cy="385763"/>
          </a:xfrm>
          <a:prstGeom prst="rect">
            <a:avLst/>
          </a:prstGeom>
          <a:solidFill>
            <a:srgbClr val="FFFF00"/>
          </a:solidFill>
          <a:ln w="19050">
            <a:solidFill>
              <a:srgbClr val="FF3300"/>
            </a:solidFill>
            <a:miter lim="800000"/>
            <a:headEnd/>
            <a:tailEnd/>
          </a:ln>
        </p:spPr>
        <p:txBody>
          <a:bodyPr wrap="none">
            <a:spAutoFit/>
          </a:bodyPr>
          <a:lstStyle/>
          <a:p>
            <a:pPr>
              <a:spcBef>
                <a:spcPct val="50000"/>
              </a:spcBef>
            </a:pPr>
            <a:r>
              <a:rPr lang="fr-CA" sz="1800" b="1" dirty="0">
                <a:latin typeface="Arial" charset="0"/>
              </a:rPr>
              <a:t>Dendrites</a:t>
            </a:r>
          </a:p>
        </p:txBody>
      </p:sp>
      <p:grpSp>
        <p:nvGrpSpPr>
          <p:cNvPr id="3" name="Group 8"/>
          <p:cNvGrpSpPr>
            <a:grpSpLocks/>
          </p:cNvGrpSpPr>
          <p:nvPr/>
        </p:nvGrpSpPr>
        <p:grpSpPr bwMode="auto">
          <a:xfrm>
            <a:off x="571504" y="530950"/>
            <a:ext cx="5022850" cy="4630738"/>
            <a:chOff x="724" y="-194"/>
            <a:chExt cx="3164" cy="2917"/>
          </a:xfrm>
        </p:grpSpPr>
        <p:grpSp>
          <p:nvGrpSpPr>
            <p:cNvPr id="4" name="Group 9"/>
            <p:cNvGrpSpPr>
              <a:grpSpLocks/>
            </p:cNvGrpSpPr>
            <p:nvPr/>
          </p:nvGrpSpPr>
          <p:grpSpPr bwMode="auto">
            <a:xfrm>
              <a:off x="724" y="672"/>
              <a:ext cx="1867" cy="2051"/>
              <a:chOff x="724" y="672"/>
              <a:chExt cx="1867" cy="2051"/>
            </a:xfrm>
          </p:grpSpPr>
          <p:sp>
            <p:nvSpPr>
              <p:cNvPr id="9228" name="Line 10"/>
              <p:cNvSpPr>
                <a:spLocks noChangeShapeType="1"/>
              </p:cNvSpPr>
              <p:nvPr/>
            </p:nvSpPr>
            <p:spPr bwMode="auto">
              <a:xfrm flipV="1">
                <a:off x="1008" y="1920"/>
                <a:ext cx="288" cy="144"/>
              </a:xfrm>
              <a:prstGeom prst="line">
                <a:avLst/>
              </a:prstGeom>
              <a:noFill/>
              <a:ln w="38100">
                <a:solidFill>
                  <a:srgbClr val="FF3300"/>
                </a:solidFill>
                <a:round/>
                <a:headEnd/>
                <a:tailEnd type="triangle" w="med" len="med"/>
              </a:ln>
            </p:spPr>
            <p:txBody>
              <a:bodyPr wrap="none" anchor="ctr">
                <a:spAutoFit/>
              </a:bodyPr>
              <a:lstStyle/>
              <a:p>
                <a:endParaRPr lang="fr-FR"/>
              </a:p>
            </p:txBody>
          </p:sp>
          <p:sp>
            <p:nvSpPr>
              <p:cNvPr id="9229" name="Line 11"/>
              <p:cNvSpPr>
                <a:spLocks noChangeShapeType="1"/>
              </p:cNvSpPr>
              <p:nvPr/>
            </p:nvSpPr>
            <p:spPr bwMode="auto">
              <a:xfrm flipH="1">
                <a:off x="2351" y="672"/>
                <a:ext cx="240" cy="240"/>
              </a:xfrm>
              <a:prstGeom prst="line">
                <a:avLst/>
              </a:prstGeom>
              <a:noFill/>
              <a:ln w="38100">
                <a:solidFill>
                  <a:srgbClr val="FF3300"/>
                </a:solidFill>
                <a:round/>
                <a:headEnd/>
                <a:tailEnd type="triangle" w="med" len="med"/>
              </a:ln>
            </p:spPr>
            <p:txBody>
              <a:bodyPr wrap="none" anchor="ctr">
                <a:spAutoFit/>
              </a:bodyPr>
              <a:lstStyle/>
              <a:p>
                <a:endParaRPr lang="fr-FR"/>
              </a:p>
            </p:txBody>
          </p:sp>
          <p:sp>
            <p:nvSpPr>
              <p:cNvPr id="9230" name="Line 12"/>
              <p:cNvSpPr>
                <a:spLocks noChangeShapeType="1"/>
              </p:cNvSpPr>
              <p:nvPr/>
            </p:nvSpPr>
            <p:spPr bwMode="auto">
              <a:xfrm flipV="1">
                <a:off x="724" y="1495"/>
                <a:ext cx="572" cy="182"/>
              </a:xfrm>
              <a:prstGeom prst="line">
                <a:avLst/>
              </a:prstGeom>
              <a:noFill/>
              <a:ln w="38100">
                <a:solidFill>
                  <a:srgbClr val="FF3300"/>
                </a:solidFill>
                <a:round/>
                <a:headEnd/>
                <a:tailEnd type="triangle" w="med" len="med"/>
              </a:ln>
            </p:spPr>
            <p:txBody>
              <a:bodyPr wrap="square" anchor="ctr">
                <a:spAutoFit/>
              </a:bodyPr>
              <a:lstStyle/>
              <a:p>
                <a:endParaRPr lang="fr-FR"/>
              </a:p>
            </p:txBody>
          </p:sp>
          <p:sp>
            <p:nvSpPr>
              <p:cNvPr id="9231" name="Line 13"/>
              <p:cNvSpPr>
                <a:spLocks noChangeShapeType="1"/>
              </p:cNvSpPr>
              <p:nvPr/>
            </p:nvSpPr>
            <p:spPr bwMode="auto">
              <a:xfrm>
                <a:off x="1536" y="672"/>
                <a:ext cx="144" cy="240"/>
              </a:xfrm>
              <a:prstGeom prst="line">
                <a:avLst/>
              </a:prstGeom>
              <a:noFill/>
              <a:ln w="38100">
                <a:solidFill>
                  <a:srgbClr val="FF3300"/>
                </a:solidFill>
                <a:round/>
                <a:headEnd/>
                <a:tailEnd type="triangle" w="med" len="med"/>
              </a:ln>
            </p:spPr>
            <p:txBody>
              <a:bodyPr wrap="square" anchor="ctr">
                <a:spAutoFit/>
              </a:bodyPr>
              <a:lstStyle/>
              <a:p>
                <a:endParaRPr lang="fr-FR"/>
              </a:p>
            </p:txBody>
          </p:sp>
          <p:sp>
            <p:nvSpPr>
              <p:cNvPr id="9232" name="Line 14"/>
              <p:cNvSpPr>
                <a:spLocks noChangeShapeType="1"/>
              </p:cNvSpPr>
              <p:nvPr/>
            </p:nvSpPr>
            <p:spPr bwMode="auto">
              <a:xfrm flipV="1">
                <a:off x="1974" y="2357"/>
                <a:ext cx="45" cy="366"/>
              </a:xfrm>
              <a:prstGeom prst="line">
                <a:avLst/>
              </a:prstGeom>
              <a:noFill/>
              <a:ln w="38100">
                <a:solidFill>
                  <a:srgbClr val="FF3300"/>
                </a:solidFill>
                <a:round/>
                <a:headEnd/>
                <a:tailEnd type="triangle" w="med" len="med"/>
              </a:ln>
            </p:spPr>
            <p:txBody>
              <a:bodyPr wrap="square" anchor="ctr">
                <a:spAutoFit/>
              </a:bodyPr>
              <a:lstStyle/>
              <a:p>
                <a:endParaRPr lang="fr-FR"/>
              </a:p>
            </p:txBody>
          </p:sp>
          <p:sp>
            <p:nvSpPr>
              <p:cNvPr id="9233" name="Line 15"/>
              <p:cNvSpPr>
                <a:spLocks noChangeShapeType="1"/>
              </p:cNvSpPr>
              <p:nvPr/>
            </p:nvSpPr>
            <p:spPr bwMode="auto">
              <a:xfrm flipV="1">
                <a:off x="1680" y="1920"/>
                <a:ext cx="144" cy="288"/>
              </a:xfrm>
              <a:prstGeom prst="line">
                <a:avLst/>
              </a:prstGeom>
              <a:noFill/>
              <a:ln w="38100">
                <a:solidFill>
                  <a:srgbClr val="FF3300"/>
                </a:solidFill>
                <a:round/>
                <a:headEnd/>
                <a:tailEnd type="triangle" w="med" len="med"/>
              </a:ln>
            </p:spPr>
            <p:txBody>
              <a:bodyPr wrap="none" anchor="ctr">
                <a:spAutoFit/>
              </a:bodyPr>
              <a:lstStyle/>
              <a:p>
                <a:endParaRPr lang="fr-FR"/>
              </a:p>
            </p:txBody>
          </p:sp>
        </p:grpSp>
        <p:sp>
          <p:nvSpPr>
            <p:cNvPr id="9227" name="Text Box 16"/>
            <p:cNvSpPr txBox="1">
              <a:spLocks noChangeArrowheads="1"/>
            </p:cNvSpPr>
            <p:nvPr/>
          </p:nvSpPr>
          <p:spPr bwMode="auto">
            <a:xfrm>
              <a:off x="1776" y="-194"/>
              <a:ext cx="2112" cy="416"/>
            </a:xfrm>
            <a:prstGeom prst="rect">
              <a:avLst/>
            </a:prstGeom>
            <a:solidFill>
              <a:srgbClr val="FFFF00"/>
            </a:solidFill>
            <a:ln w="19050">
              <a:solidFill>
                <a:srgbClr val="FF3300"/>
              </a:solidFill>
              <a:miter lim="800000"/>
              <a:headEnd/>
              <a:tailEnd/>
            </a:ln>
          </p:spPr>
          <p:txBody>
            <a:bodyPr>
              <a:spAutoFit/>
            </a:bodyPr>
            <a:lstStyle/>
            <a:p>
              <a:pPr algn="ctr">
                <a:spcBef>
                  <a:spcPct val="50000"/>
                </a:spcBef>
              </a:pPr>
              <a:r>
                <a:rPr lang="fr-CA" sz="1800" b="1" dirty="0">
                  <a:latin typeface="Arial" charset="0"/>
                </a:rPr>
                <a:t>L'influx se dirige vers corps cellulaire</a:t>
              </a:r>
            </a:p>
          </p:txBody>
        </p:sp>
      </p:grpSp>
      <p:grpSp>
        <p:nvGrpSpPr>
          <p:cNvPr id="5" name="Group 17"/>
          <p:cNvGrpSpPr>
            <a:grpSpLocks/>
          </p:cNvGrpSpPr>
          <p:nvPr/>
        </p:nvGrpSpPr>
        <p:grpSpPr bwMode="auto">
          <a:xfrm rot="21038454">
            <a:off x="2216224" y="4287699"/>
            <a:ext cx="3200400" cy="2230438"/>
            <a:chOff x="1482" y="2328"/>
            <a:chExt cx="2016" cy="1405"/>
          </a:xfrm>
        </p:grpSpPr>
        <p:sp>
          <p:nvSpPr>
            <p:cNvPr id="9224" name="Line 18"/>
            <p:cNvSpPr>
              <a:spLocks noChangeShapeType="1"/>
            </p:cNvSpPr>
            <p:nvPr/>
          </p:nvSpPr>
          <p:spPr bwMode="auto">
            <a:xfrm>
              <a:off x="2720" y="2328"/>
              <a:ext cx="387" cy="563"/>
            </a:xfrm>
            <a:prstGeom prst="line">
              <a:avLst/>
            </a:prstGeom>
            <a:noFill/>
            <a:ln w="76200">
              <a:solidFill>
                <a:srgbClr val="FF3300"/>
              </a:solidFill>
              <a:round/>
              <a:headEnd/>
              <a:tailEnd type="triangle" w="med" len="med"/>
            </a:ln>
          </p:spPr>
          <p:txBody>
            <a:bodyPr wrap="square" anchor="ctr">
              <a:spAutoFit/>
            </a:bodyPr>
            <a:lstStyle/>
            <a:p>
              <a:endParaRPr lang="fr-FR"/>
            </a:p>
          </p:txBody>
        </p:sp>
        <p:sp>
          <p:nvSpPr>
            <p:cNvPr id="9225" name="Text Box 19"/>
            <p:cNvSpPr txBox="1">
              <a:spLocks noChangeArrowheads="1"/>
            </p:cNvSpPr>
            <p:nvPr/>
          </p:nvSpPr>
          <p:spPr bwMode="auto">
            <a:xfrm rot="561546">
              <a:off x="1482" y="3317"/>
              <a:ext cx="2016" cy="416"/>
            </a:xfrm>
            <a:prstGeom prst="rect">
              <a:avLst/>
            </a:prstGeom>
            <a:solidFill>
              <a:srgbClr val="FFFF00"/>
            </a:solidFill>
            <a:ln w="19050">
              <a:solidFill>
                <a:srgbClr val="FF3300"/>
              </a:solidFill>
              <a:miter lim="800000"/>
              <a:headEnd/>
              <a:tailEnd/>
            </a:ln>
          </p:spPr>
          <p:txBody>
            <a:bodyPr>
              <a:spAutoFit/>
            </a:bodyPr>
            <a:lstStyle/>
            <a:p>
              <a:pPr algn="ctr">
                <a:spcBef>
                  <a:spcPct val="50000"/>
                </a:spcBef>
              </a:pPr>
              <a:r>
                <a:rPr lang="fr-CA" sz="1800" b="1" dirty="0">
                  <a:latin typeface="Arial" charset="0"/>
                </a:rPr>
                <a:t>Axone, l'influx s'éloigne du corps cellulaire</a:t>
              </a:r>
            </a:p>
          </p:txBody>
        </p:sp>
      </p:grpSp>
      <p:sp>
        <p:nvSpPr>
          <p:cNvPr id="22" name="Rectangle 21"/>
          <p:cNvSpPr/>
          <p:nvPr/>
        </p:nvSpPr>
        <p:spPr>
          <a:xfrm>
            <a:off x="571472" y="500042"/>
            <a:ext cx="7358114" cy="954107"/>
          </a:xfrm>
          <a:prstGeom prst="rect">
            <a:avLst/>
          </a:prstGeom>
        </p:spPr>
        <p:txBody>
          <a:bodyPr wrap="square">
            <a:spAutoFit/>
          </a:bodyPr>
          <a:lstStyle/>
          <a:p>
            <a:r>
              <a:rPr lang="fr-FR" sz="2800" dirty="0" smtClean="0"/>
              <a:t/>
            </a:r>
            <a:br>
              <a:rPr lang="fr-FR" sz="2800" dirty="0" smtClean="0"/>
            </a:br>
            <a:endParaRPr lang="fr-FR" sz="2800"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ynapsechimel2"/>
          <p:cNvPicPr>
            <a:picLocks noChangeAspect="1" noChangeArrowheads="1"/>
          </p:cNvPicPr>
          <p:nvPr/>
        </p:nvPicPr>
        <p:blipFill>
          <a:blip r:embed="rId2"/>
          <a:srcRect/>
          <a:stretch>
            <a:fillRect/>
          </a:stretch>
        </p:blipFill>
        <p:spPr bwMode="auto">
          <a:xfrm>
            <a:off x="0" y="0"/>
            <a:ext cx="9036496" cy="68580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ynapsecoul"/>
          <p:cNvPicPr>
            <a:picLocks noChangeAspect="1" noChangeArrowheads="1"/>
          </p:cNvPicPr>
          <p:nvPr/>
        </p:nvPicPr>
        <p:blipFill>
          <a:blip r:embed="rId2"/>
          <a:srcRect/>
          <a:stretch>
            <a:fillRect/>
          </a:stretch>
        </p:blipFill>
        <p:spPr bwMode="auto">
          <a:xfrm>
            <a:off x="428596" y="304800"/>
            <a:ext cx="8215370" cy="6256338"/>
          </a:xfrm>
          <a:prstGeom prst="rect">
            <a:avLst/>
          </a:prstGeom>
          <a:noFill/>
        </p:spPr>
      </p:pic>
    </p:spTree>
  </p:cSld>
  <p:clrMapOvr>
    <a:masterClrMapping/>
  </p:clrMapOvr>
  <p:transition>
    <p:newsflash/>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synapse4"/>
          <p:cNvPicPr>
            <a:picLocks noChangeAspect="1" noChangeArrowheads="1"/>
          </p:cNvPicPr>
          <p:nvPr/>
        </p:nvPicPr>
        <p:blipFill>
          <a:blip r:embed="rId2"/>
          <a:srcRect r="17848"/>
          <a:stretch>
            <a:fillRect/>
          </a:stretch>
        </p:blipFill>
        <p:spPr bwMode="auto">
          <a:xfrm>
            <a:off x="107504" y="188640"/>
            <a:ext cx="8856984" cy="6552728"/>
          </a:xfrm>
          <a:prstGeom prst="rect">
            <a:avLst/>
          </a:prstGeom>
          <a:noFill/>
          <a:ln w="9525">
            <a:solidFill>
              <a:schemeClr val="tx1"/>
            </a:solidFill>
            <a:miter lim="800000"/>
            <a:headEnd/>
            <a:tailEnd/>
          </a:ln>
        </p:spPr>
      </p:pic>
    </p:spTree>
  </p:cSld>
  <p:clrMapOvr>
    <a:masterClrMapping/>
  </p:clrMapOvr>
  <p:transition>
    <p:newsflash/>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572560" cy="6154758"/>
          </a:xfrm>
        </p:spPr>
        <p:txBody>
          <a:bodyPr>
            <a:normAutofit/>
          </a:bodyPr>
          <a:lstStyle/>
          <a:p>
            <a:r>
              <a:rPr lang="fr-FR" sz="5400" b="1" dirty="0" smtClean="0">
                <a:solidFill>
                  <a:srgbClr val="FF0000"/>
                </a:solidFill>
                <a:latin typeface="Arial Black" pitchFamily="34" charset="0"/>
              </a:rPr>
              <a:t>IV- CLASSIFICATION        STRUCTURELLE     DES NEURONES </a:t>
            </a:r>
            <a:r>
              <a:rPr lang="fr-FR" sz="5400" b="1" dirty="0" smtClean="0">
                <a:solidFill>
                  <a:srgbClr val="FF0000"/>
                </a:solidFill>
              </a:rPr>
              <a:t>:</a:t>
            </a:r>
            <a:endParaRPr lang="fr-FR" sz="5400" b="1" dirty="0">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97634"/>
          </a:xfrm>
        </p:spPr>
        <p:txBody>
          <a:bodyPr/>
          <a:lstStyle/>
          <a:p>
            <a:r>
              <a:rPr lang="fr-FR" dirty="0" smtClean="0">
                <a:latin typeface="Arial Black" pitchFamily="34" charset="0"/>
              </a:rPr>
              <a:t>Grâce à l’</a:t>
            </a:r>
            <a:r>
              <a:rPr lang="fr-FR" dirty="0" smtClean="0">
                <a:solidFill>
                  <a:srgbClr val="FF0000"/>
                </a:solidFill>
                <a:latin typeface="Arial Black" pitchFamily="34" charset="0"/>
              </a:rPr>
              <a:t>ADN</a:t>
            </a:r>
            <a:r>
              <a:rPr lang="fr-FR" dirty="0" smtClean="0">
                <a:latin typeface="Arial Black" pitchFamily="34" charset="0"/>
              </a:rPr>
              <a:t> ou matériel génétique ou </a:t>
            </a:r>
            <a:r>
              <a:rPr lang="fr-FR" dirty="0" smtClean="0">
                <a:solidFill>
                  <a:srgbClr val="FF0000"/>
                </a:solidFill>
                <a:latin typeface="Arial Black" pitchFamily="34" charset="0"/>
              </a:rPr>
              <a:t>Génome</a:t>
            </a:r>
            <a:r>
              <a:rPr lang="fr-FR" dirty="0" smtClean="0">
                <a:latin typeface="Arial Black" pitchFamily="34" charset="0"/>
              </a:rPr>
              <a:t> chaque être humain est unique sur la planète.</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t>
            </a:r>
            <a:br>
              <a:rPr lang="fr-FR" dirty="0" smtClean="0">
                <a:latin typeface="Arial Black" pitchFamily="34" charset="0"/>
              </a:rPr>
            </a:br>
            <a:r>
              <a:rPr lang="fr-FR" dirty="0" smtClean="0">
                <a:latin typeface="Arial Black" pitchFamily="34" charset="0"/>
              </a:rPr>
              <a:t> </a:t>
            </a:r>
            <a:endParaRPr lang="fr-FR" dirty="0">
              <a:latin typeface="Arial Black" pitchFamily="34" charset="0"/>
            </a:endParaRPr>
          </a:p>
        </p:txBody>
      </p:sp>
      <p:pic>
        <p:nvPicPr>
          <p:cNvPr id="5122" name="Picture 2" descr="C:\Documents and Settings\dac.com\Bureau\69380703.png"/>
          <p:cNvPicPr>
            <a:picLocks noChangeAspect="1" noChangeArrowheads="1"/>
          </p:cNvPicPr>
          <p:nvPr/>
        </p:nvPicPr>
        <p:blipFill>
          <a:blip r:embed="rId2"/>
          <a:srcRect/>
          <a:stretch>
            <a:fillRect/>
          </a:stretch>
        </p:blipFill>
        <p:spPr bwMode="auto">
          <a:xfrm>
            <a:off x="1714480" y="3143248"/>
            <a:ext cx="5072098" cy="3429024"/>
          </a:xfrm>
          <a:prstGeom prst="rect">
            <a:avLst/>
          </a:prstGeom>
          <a:noFill/>
        </p:spPr>
      </p:pic>
    </p:spTree>
  </p:cSld>
  <p:clrMapOvr>
    <a:masterClrMapping/>
  </p:clrMapOvr>
  <p:transition>
    <p:newsflash/>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8928992" cy="6394722"/>
          </a:xfrm>
        </p:spPr>
        <p:txBody>
          <a:bodyPr/>
          <a:lstStyle/>
          <a:p>
            <a:r>
              <a:rPr lang="fr-FR" b="1" dirty="0" smtClean="0"/>
              <a:t>La classification structurale distribue </a:t>
            </a:r>
            <a:r>
              <a:rPr lang="fr-FR" b="1" u="sng" dirty="0" smtClean="0"/>
              <a:t>les neurones </a:t>
            </a:r>
            <a:r>
              <a:rPr lang="fr-FR" b="1" u="sng" dirty="0" smtClean="0">
                <a:solidFill>
                  <a:srgbClr val="FF0000"/>
                </a:solidFill>
              </a:rPr>
              <a:t>en trois groupes </a:t>
            </a:r>
            <a:r>
              <a:rPr lang="fr-FR" b="1" dirty="0" smtClean="0"/>
              <a:t>principaux selon le nombre de prolongement qui émergent des corps cellulaires:</a:t>
            </a:r>
            <a:endParaRPr lang="fr-FR" b="1" dirty="0"/>
          </a:p>
        </p:txBody>
      </p:sp>
    </p:spTree>
  </p:cSld>
  <p:clrMapOvr>
    <a:masterClrMapping/>
  </p:clrMapOvr>
  <p:transition>
    <p:newsflash/>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8856984" cy="6297634"/>
          </a:xfrm>
        </p:spPr>
        <p:txBody>
          <a:bodyPr>
            <a:normAutofit/>
          </a:bodyPr>
          <a:lstStyle/>
          <a:p>
            <a:pPr algn="l"/>
            <a:r>
              <a:rPr lang="fr-FR" sz="3200" b="1" dirty="0" smtClean="0"/>
              <a:t>•  </a:t>
            </a:r>
            <a:r>
              <a:rPr lang="fr-FR" sz="3200" b="1" dirty="0" smtClean="0">
                <a:latin typeface="Arial Black" panose="020B0A04020102020204" pitchFamily="34" charset="0"/>
              </a:rPr>
              <a:t>LES NEURONES </a:t>
            </a:r>
            <a:r>
              <a:rPr lang="fr-FR" sz="3200" b="1" dirty="0" smtClean="0">
                <a:solidFill>
                  <a:srgbClr val="FF0000"/>
                </a:solidFill>
                <a:latin typeface="Arial Black" panose="020B0A04020102020204" pitchFamily="34" charset="0"/>
              </a:rPr>
              <a:t>MULTIPOLAIRES</a:t>
            </a:r>
            <a:r>
              <a:rPr lang="fr-FR" sz="3200" b="1" dirty="0" smtClean="0">
                <a:solidFill>
                  <a:srgbClr val="FF0000"/>
                </a:solidFill>
              </a:rPr>
              <a:t>.</a:t>
            </a:r>
            <a:br>
              <a:rPr lang="fr-FR" sz="3200" b="1" dirty="0" smtClean="0">
                <a:solidFill>
                  <a:srgbClr val="FF0000"/>
                </a:solidFill>
              </a:rPr>
            </a:br>
            <a:r>
              <a:rPr lang="fr-FR" sz="3200" b="1" dirty="0" smtClean="0"/>
              <a:t/>
            </a:r>
            <a:br>
              <a:rPr lang="fr-FR" sz="3200" b="1" dirty="0" smtClean="0"/>
            </a:br>
            <a:r>
              <a:rPr lang="fr-FR" sz="3200" b="1" dirty="0" smtClean="0"/>
              <a:t>•  </a:t>
            </a:r>
            <a:r>
              <a:rPr lang="fr-FR" sz="3200" b="1" dirty="0" smtClean="0">
                <a:latin typeface="Arial Black" panose="020B0A04020102020204" pitchFamily="34" charset="0"/>
              </a:rPr>
              <a:t>LES NEURONES </a:t>
            </a:r>
            <a:r>
              <a:rPr lang="fr-FR" sz="3200" b="1" dirty="0" smtClean="0">
                <a:solidFill>
                  <a:srgbClr val="FF0000"/>
                </a:solidFill>
                <a:latin typeface="Arial Black" panose="020B0A04020102020204" pitchFamily="34" charset="0"/>
              </a:rPr>
              <a:t>BIPOLAIRES.</a:t>
            </a:r>
            <a:r>
              <a:rPr lang="fr-FR" sz="3200" b="1" dirty="0" smtClean="0">
                <a:latin typeface="Arial Black" panose="020B0A04020102020204" pitchFamily="34" charset="0"/>
              </a:rPr>
              <a:t> </a:t>
            </a:r>
            <a:br>
              <a:rPr lang="fr-FR" sz="3200" b="1" dirty="0" smtClean="0">
                <a:latin typeface="Arial Black" panose="020B0A04020102020204" pitchFamily="34" charset="0"/>
              </a:rPr>
            </a:br>
            <a:r>
              <a:rPr lang="fr-FR" sz="3200" b="1" dirty="0" smtClean="0"/>
              <a:t/>
            </a:r>
            <a:br>
              <a:rPr lang="fr-FR" sz="3200" b="1" dirty="0" smtClean="0"/>
            </a:br>
            <a:r>
              <a:rPr lang="fr-FR" sz="3200" b="1" dirty="0" smtClean="0">
                <a:latin typeface="Arial Black" panose="020B0A04020102020204" pitchFamily="34" charset="0"/>
              </a:rPr>
              <a:t>• LES NEURONES </a:t>
            </a:r>
            <a:r>
              <a:rPr lang="fr-FR" sz="3200" b="1" dirty="0" smtClean="0">
                <a:solidFill>
                  <a:srgbClr val="FF0000"/>
                </a:solidFill>
                <a:latin typeface="Arial Black" panose="020B0A04020102020204" pitchFamily="34" charset="0"/>
              </a:rPr>
              <a:t>UNIPOLAIRES. </a:t>
            </a:r>
            <a:endParaRPr lang="fr-FR" sz="3200" b="1" dirty="0">
              <a:solidFill>
                <a:srgbClr val="FF0000"/>
              </a:solidFill>
              <a:latin typeface="Arial Black" panose="020B0A04020102020204" pitchFamily="34" charset="0"/>
            </a:endParaRPr>
          </a:p>
        </p:txBody>
      </p:sp>
    </p:spTree>
  </p:cSld>
  <p:clrMapOvr>
    <a:masterClrMapping/>
  </p:clrMapOvr>
  <p:transition>
    <p:newsflash/>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c\Desktop\illustration-des-types-fondamentaux-de-neurone-1243622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newsflash/>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274638"/>
            <a:ext cx="8858312" cy="6083320"/>
          </a:xfrm>
        </p:spPr>
        <p:txBody>
          <a:bodyPr/>
          <a:lstStyle/>
          <a:p>
            <a:r>
              <a:rPr lang="fr-FR" b="1" u="sng" dirty="0" smtClean="0">
                <a:solidFill>
                  <a:srgbClr val="FF0000"/>
                </a:solidFill>
              </a:rPr>
              <a:t>•LES NEURONES </a:t>
            </a:r>
            <a:r>
              <a:rPr lang="fr-FR" sz="4000" b="1" u="sng" dirty="0" smtClean="0">
                <a:solidFill>
                  <a:srgbClr val="FF0000"/>
                </a:solidFill>
              </a:rPr>
              <a:t>MULTIPOLAIRES </a:t>
            </a:r>
            <a:r>
              <a:rPr lang="fr-FR" sz="4000" b="1" u="sng" dirty="0" smtClean="0"/>
              <a:t>: </a:t>
            </a:r>
            <a:br>
              <a:rPr lang="fr-FR" sz="4000" b="1" u="sng" dirty="0" smtClean="0"/>
            </a:br>
            <a:r>
              <a:rPr lang="fr-FR" sz="4000" b="1" u="sng" dirty="0"/>
              <a:t/>
            </a:r>
            <a:br>
              <a:rPr lang="fr-FR" sz="4000" b="1" u="sng" dirty="0"/>
            </a:br>
            <a:r>
              <a:rPr lang="fr-FR" sz="4000" b="1" dirty="0" smtClean="0"/>
              <a:t>Possèdent trois prolongements au plus. Ce sont des neurones qu’on trouve fréquemment chez les êtres </a:t>
            </a:r>
            <a:r>
              <a:rPr lang="fr-FR" sz="4000" b="1" dirty="0" err="1" smtClean="0"/>
              <a:t>humains,ils</a:t>
            </a:r>
            <a:r>
              <a:rPr lang="fr-FR" sz="4000" b="1" dirty="0" smtClean="0"/>
              <a:t> sont abandons dans le </a:t>
            </a:r>
            <a:r>
              <a:rPr lang="fr-FR" sz="4000" b="1" dirty="0" smtClean="0">
                <a:solidFill>
                  <a:srgbClr val="FF0000"/>
                </a:solidFill>
              </a:rPr>
              <a:t>Système Nerveux Central</a:t>
            </a:r>
            <a:r>
              <a:rPr lang="fr-FR" sz="4000" b="1" dirty="0" smtClean="0"/>
              <a:t> (S.NC). Ils possèdent de nombreuses dendrites et un seul axone.  </a:t>
            </a:r>
            <a:r>
              <a:rPr lang="fr-FR" b="1" dirty="0" smtClean="0"/>
              <a:t/>
            </a:r>
            <a:br>
              <a:rPr lang="fr-FR" b="1" dirty="0" smtClean="0"/>
            </a:br>
            <a:endParaRPr lang="fr-FR" dirty="0"/>
          </a:p>
        </p:txBody>
      </p:sp>
    </p:spTree>
  </p:cSld>
  <p:clrMapOvr>
    <a:masterClrMapping/>
  </p:clrMapOvr>
  <p:transition>
    <p:newsflash/>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dac.com\Bureau\image4024.jpg"/>
          <p:cNvPicPr>
            <a:picLocks noChangeAspect="1" noChangeArrowheads="1"/>
          </p:cNvPicPr>
          <p:nvPr/>
        </p:nvPicPr>
        <p:blipFill>
          <a:blip r:embed="rId2"/>
          <a:srcRect/>
          <a:stretch>
            <a:fillRect/>
          </a:stretch>
        </p:blipFill>
        <p:spPr bwMode="auto">
          <a:xfrm>
            <a:off x="179512" y="332656"/>
            <a:ext cx="8784976" cy="6096740"/>
          </a:xfrm>
          <a:prstGeom prst="rect">
            <a:avLst/>
          </a:prstGeom>
          <a:noFill/>
        </p:spPr>
      </p:pic>
    </p:spTree>
    <p:extLst>
      <p:ext uri="{BB962C8B-B14F-4D97-AF65-F5344CB8AC3E}">
        <p14:creationId xmlns:p14="http://schemas.microsoft.com/office/powerpoint/2010/main" val="989001307"/>
      </p:ext>
    </p:extLst>
  </p:cSld>
  <p:clrMapOvr>
    <a:masterClrMapping/>
  </p:clrMapOvr>
  <p:transition>
    <p:newsfla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036496" cy="6394722"/>
          </a:xfrm>
        </p:spPr>
        <p:txBody>
          <a:bodyPr>
            <a:normAutofit fontScale="90000"/>
          </a:bodyPr>
          <a:lstStyle/>
          <a:p>
            <a:r>
              <a:rPr lang="fr-FR" sz="5400" b="1" dirty="0" smtClean="0"/>
              <a:t/>
            </a:r>
            <a:br>
              <a:rPr lang="fr-FR" sz="5400" b="1" dirty="0" smtClean="0"/>
            </a:br>
            <a:r>
              <a:rPr lang="fr-FR" sz="5400" b="1" u="sng" dirty="0" smtClean="0">
                <a:solidFill>
                  <a:srgbClr val="FF0000"/>
                </a:solidFill>
              </a:rPr>
              <a:t>• LES NEURONES BIPOLAIRES</a:t>
            </a:r>
            <a:r>
              <a:rPr lang="fr-FR" sz="5400" b="1" dirty="0" smtClean="0">
                <a:solidFill>
                  <a:srgbClr val="FF0000"/>
                </a:solidFill>
              </a:rPr>
              <a:t>:</a:t>
            </a:r>
            <a:br>
              <a:rPr lang="fr-FR" sz="5400" b="1" dirty="0" smtClean="0">
                <a:solidFill>
                  <a:srgbClr val="FF0000"/>
                </a:solidFill>
              </a:rPr>
            </a:br>
            <a:r>
              <a:rPr lang="fr-FR" sz="5400" b="1" dirty="0" smtClean="0">
                <a:solidFill>
                  <a:srgbClr val="FF0000"/>
                </a:solidFill>
              </a:rPr>
              <a:t/>
            </a:r>
            <a:br>
              <a:rPr lang="fr-FR" sz="5400" b="1" dirty="0" smtClean="0">
                <a:solidFill>
                  <a:srgbClr val="FF0000"/>
                </a:solidFill>
              </a:rPr>
            </a:br>
            <a:r>
              <a:rPr lang="fr-FR" sz="5400" b="1" dirty="0" smtClean="0"/>
              <a:t>Ont deux prolongements, soit un axone et une dendrite, qui sont issus des côtés opposés du corps cellulaires. Ils sont peu nombreux dans l’organisme adulte.   </a:t>
            </a:r>
            <a:r>
              <a:rPr lang="fr-FR" sz="5400" b="1" dirty="0" smtClean="0">
                <a:solidFill>
                  <a:srgbClr val="FF0000"/>
                </a:solidFill>
              </a:rPr>
              <a:t/>
            </a:r>
            <a:br>
              <a:rPr lang="fr-FR" sz="5400" b="1" dirty="0" smtClean="0">
                <a:solidFill>
                  <a:srgbClr val="FF0000"/>
                </a:solidFill>
              </a:rPr>
            </a:br>
            <a:r>
              <a:rPr lang="fr-FR" sz="5400" b="1" dirty="0" smtClean="0"/>
              <a:t> </a:t>
            </a:r>
            <a:br>
              <a:rPr lang="fr-FR" sz="5400" b="1" dirty="0" smtClean="0"/>
            </a:br>
            <a:endParaRPr lang="fr-FR" sz="5400" dirty="0"/>
          </a:p>
        </p:txBody>
      </p:sp>
    </p:spTree>
  </p:cSld>
  <p:clrMapOvr>
    <a:masterClrMapping/>
  </p:clrMapOvr>
  <p:transition>
    <p:newsflash/>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pc\Desktop\illustration-des-types-fondamentaux-de-neurone-12436227.jpg"/>
          <p:cNvPicPr>
            <a:picLocks noChangeAspect="1" noChangeArrowheads="1"/>
          </p:cNvPicPr>
          <p:nvPr/>
        </p:nvPicPr>
        <p:blipFill>
          <a:blip r:embed="rId2"/>
          <a:srcRect/>
          <a:stretch>
            <a:fillRect/>
          </a:stretch>
        </p:blipFill>
        <p:spPr bwMode="auto">
          <a:xfrm>
            <a:off x="179512" y="980728"/>
            <a:ext cx="8640960" cy="4797152"/>
          </a:xfrm>
          <a:prstGeom prst="rect">
            <a:avLst/>
          </a:prstGeom>
        </p:spPr>
        <p:style>
          <a:lnRef idx="2">
            <a:schemeClr val="dk1"/>
          </a:lnRef>
          <a:fillRef idx="1">
            <a:schemeClr val="lt1"/>
          </a:fillRef>
          <a:effectRef idx="0">
            <a:schemeClr val="dk1"/>
          </a:effectRef>
          <a:fontRef idx="minor">
            <a:schemeClr val="dk1"/>
          </a:fontRef>
        </p:style>
      </p:pic>
      <p:sp>
        <p:nvSpPr>
          <p:cNvPr id="5" name="Flèche vers le haut 4"/>
          <p:cNvSpPr/>
          <p:nvPr/>
        </p:nvSpPr>
        <p:spPr>
          <a:xfrm rot="5400000">
            <a:off x="1907704" y="758780"/>
            <a:ext cx="1872208" cy="4320480"/>
          </a:xfrm>
          <a:prstGeom prst="upArrow">
            <a:avLst>
              <a:gd name="adj1" fmla="val 43494"/>
              <a:gd name="adj2" fmla="val 52737"/>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vers le haut 5"/>
          <p:cNvSpPr/>
          <p:nvPr/>
        </p:nvSpPr>
        <p:spPr>
          <a:xfrm rot="16200000">
            <a:off x="6292735" y="1774349"/>
            <a:ext cx="1872208" cy="2289342"/>
          </a:xfrm>
          <a:prstGeom prst="upArrow">
            <a:avLst>
              <a:gd name="adj1" fmla="val 43494"/>
              <a:gd name="adj2" fmla="val 52737"/>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87762863"/>
      </p:ext>
    </p:extLst>
  </p:cSld>
  <p:clrMapOvr>
    <a:masterClrMapping/>
  </p:clrMapOvr>
  <p:transition>
    <p:newsflash/>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572560" cy="6297634"/>
          </a:xfrm>
        </p:spPr>
        <p:txBody>
          <a:bodyPr/>
          <a:lstStyle/>
          <a:p>
            <a:r>
              <a:rPr lang="fr-FR" b="1" dirty="0" smtClean="0">
                <a:solidFill>
                  <a:srgbClr val="FF0000"/>
                </a:solidFill>
              </a:rPr>
              <a:t>• LES NEURONES  UNIPOLAIRES:</a:t>
            </a:r>
            <a:br>
              <a:rPr lang="fr-FR" b="1" dirty="0" smtClean="0">
                <a:solidFill>
                  <a:srgbClr val="FF0000"/>
                </a:solidFill>
              </a:rPr>
            </a:br>
            <a:r>
              <a:rPr lang="fr-FR" b="1" dirty="0" smtClean="0"/>
              <a:t>Comportent un prolongement unique qui émerge du corps cellulaire. Ce prolongement est d’ailleurs très court et il se divise en forme de T en une neurofibre proximale et une neurofibre distale.   </a:t>
            </a:r>
            <a:endParaRPr lang="fr-FR" b="1" dirty="0"/>
          </a:p>
        </p:txBody>
      </p:sp>
    </p:spTree>
  </p:cSld>
  <p:clrMapOvr>
    <a:masterClrMapping/>
  </p:clrMapOvr>
  <p:transition>
    <p:newsflash/>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26196"/>
          </a:xfrm>
        </p:spPr>
        <p:txBody>
          <a:bodyPr/>
          <a:lstStyle/>
          <a:p>
            <a:r>
              <a:rPr lang="fr-FR" b="1" dirty="0" smtClean="0">
                <a:solidFill>
                  <a:srgbClr val="FF0000"/>
                </a:solidFill>
              </a:rPr>
              <a:t>Les neurones unipolaires </a:t>
            </a:r>
            <a:r>
              <a:rPr lang="fr-FR" b="1" dirty="0" smtClean="0"/>
              <a:t>sont aussi désignés par le terme NEURONE PSEUDO-UNIPOLAIRE, car se sont des neurones bipolaires à l’origine. </a:t>
            </a:r>
            <a:endParaRPr lang="fr-FR" b="1" dirty="0"/>
          </a:p>
        </p:txBody>
      </p:sp>
    </p:spTree>
  </p:cSld>
  <p:clrMapOvr>
    <a:masterClrMapping/>
  </p:clrMapOvr>
  <p:transition>
    <p:newsflash/>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Picture 3" descr="C:\Users\pc\Desktop\illustration-des-types-fondamentaux-de-neurone-12436227.jpg"/>
          <p:cNvPicPr>
            <a:picLocks noChangeAspect="1" noChangeArrowheads="1"/>
          </p:cNvPicPr>
          <p:nvPr/>
        </p:nvPicPr>
        <p:blipFill>
          <a:blip r:embed="rId2"/>
          <a:srcRect/>
          <a:stretch>
            <a:fillRect/>
          </a:stretch>
        </p:blipFill>
        <p:spPr bwMode="auto">
          <a:xfrm>
            <a:off x="186060" y="1674152"/>
            <a:ext cx="8075240" cy="5157192"/>
          </a:xfrm>
          <a:prstGeom prst="rect">
            <a:avLst/>
          </a:prstGeom>
          <a:noFill/>
        </p:spPr>
      </p:pic>
      <p:sp>
        <p:nvSpPr>
          <p:cNvPr id="8" name="Flèche gauche 7"/>
          <p:cNvSpPr/>
          <p:nvPr/>
        </p:nvSpPr>
        <p:spPr>
          <a:xfrm>
            <a:off x="3995936" y="5895240"/>
            <a:ext cx="4017596" cy="936104"/>
          </a:xfrm>
          <a:prstGeom prst="lef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rot="2395192">
            <a:off x="45281" y="1936166"/>
            <a:ext cx="2091575" cy="900742"/>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42276894"/>
      </p:ext>
    </p:extLst>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215370" cy="3225800"/>
          </a:xfrm>
        </p:spPr>
        <p:txBody>
          <a:bodyPr>
            <a:normAutofit fontScale="90000"/>
          </a:bodyPr>
          <a:lstStyle/>
          <a:p>
            <a:r>
              <a:rPr lang="fr-FR" sz="3600" dirty="0" smtClean="0">
                <a:latin typeface="Arial Black" pitchFamily="34" charset="0"/>
              </a:rPr>
              <a:t>Il existe environ 50 000 Gênes dans l’</a:t>
            </a:r>
            <a:r>
              <a:rPr lang="fr-FR" sz="3600" dirty="0" smtClean="0">
                <a:solidFill>
                  <a:srgbClr val="FF0000"/>
                </a:solidFill>
                <a:latin typeface="Arial Black" pitchFamily="34" charset="0"/>
              </a:rPr>
              <a:t>ADN</a:t>
            </a:r>
            <a:r>
              <a:rPr lang="fr-FR" sz="3600" dirty="0" smtClean="0">
                <a:latin typeface="Arial Black" pitchFamily="34" charset="0"/>
              </a:rPr>
              <a:t> qui déterminent                         les moindres caractères physiques de l’être humain ( ex: yeux, couleur de la peau, taille…etc.)</a:t>
            </a:r>
            <a:endParaRPr lang="fr-FR" sz="3600" dirty="0">
              <a:latin typeface="Arial Black" pitchFamily="34" charset="0"/>
            </a:endParaRPr>
          </a:p>
        </p:txBody>
      </p:sp>
      <p:pic>
        <p:nvPicPr>
          <p:cNvPr id="6147" name="Picture 3" descr="C:\Documents and Settings\dac.com\Bureau\00adnfr.jpg"/>
          <p:cNvPicPr>
            <a:picLocks noChangeAspect="1" noChangeArrowheads="1"/>
          </p:cNvPicPr>
          <p:nvPr/>
        </p:nvPicPr>
        <p:blipFill>
          <a:blip r:embed="rId2"/>
          <a:srcRect/>
          <a:stretch>
            <a:fillRect/>
          </a:stretch>
        </p:blipFill>
        <p:spPr bwMode="auto">
          <a:xfrm>
            <a:off x="714348" y="3286124"/>
            <a:ext cx="7715304" cy="3357586"/>
          </a:xfrm>
          <a:prstGeom prst="rect">
            <a:avLst/>
          </a:prstGeom>
          <a:noFill/>
        </p:spPr>
      </p:pic>
    </p:spTree>
  </p:cSld>
  <p:clrMapOvr>
    <a:masterClrMapping/>
  </p:clrMapOvr>
  <p:transition>
    <p:newsflash/>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726130"/>
          </a:xfrm>
        </p:spPr>
        <p:txBody>
          <a:bodyPr>
            <a:normAutofit/>
          </a:bodyPr>
          <a:lstStyle/>
          <a:p>
            <a:r>
              <a:rPr lang="fr-FR" sz="5400" b="1" dirty="0">
                <a:solidFill>
                  <a:srgbClr val="FF0000"/>
                </a:solidFill>
                <a:latin typeface="Arial Black" pitchFamily="34" charset="0"/>
              </a:rPr>
              <a:t>V</a:t>
            </a:r>
            <a:r>
              <a:rPr lang="fr-FR" sz="5400" b="1" dirty="0" smtClean="0">
                <a:solidFill>
                  <a:srgbClr val="FF0000"/>
                </a:solidFill>
                <a:latin typeface="Arial Black" pitchFamily="34" charset="0"/>
              </a:rPr>
              <a:t>- CLASSIFICATION FONCTIONNELLE DES </a:t>
            </a:r>
            <a:br>
              <a:rPr lang="fr-FR" sz="5400" b="1" dirty="0" smtClean="0">
                <a:solidFill>
                  <a:srgbClr val="FF0000"/>
                </a:solidFill>
                <a:latin typeface="Arial Black" pitchFamily="34" charset="0"/>
              </a:rPr>
            </a:br>
            <a:r>
              <a:rPr lang="fr-FR" sz="5400" b="1" dirty="0" smtClean="0">
                <a:solidFill>
                  <a:srgbClr val="FF0000"/>
                </a:solidFill>
                <a:latin typeface="Arial Black" pitchFamily="34" charset="0"/>
              </a:rPr>
              <a:t>NEURONES :</a:t>
            </a:r>
            <a:r>
              <a:rPr lang="fr-FR" sz="5400" b="1" dirty="0" smtClean="0">
                <a:latin typeface="Arial Black" pitchFamily="34" charset="0"/>
              </a:rPr>
              <a:t> </a:t>
            </a:r>
            <a:endParaRPr lang="fr-FR" sz="5400" b="1" dirty="0">
              <a:latin typeface="Arial Black" pitchFamily="34" charset="0"/>
            </a:endParaRPr>
          </a:p>
        </p:txBody>
      </p:sp>
    </p:spTree>
  </p:cSld>
  <p:clrMapOvr>
    <a:masterClrMapping/>
  </p:clrMapOvr>
  <p:transition>
    <p:newsflash/>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nc_sn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95400"/>
            <a:ext cx="8928992"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1"/>
          <p:cNvSpPr txBox="1">
            <a:spLocks/>
          </p:cNvSpPr>
          <p:nvPr/>
        </p:nvSpPr>
        <p:spPr>
          <a:xfrm>
            <a:off x="0" y="188640"/>
            <a:ext cx="9036496" cy="1228998"/>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solidFill>
                  <a:srgbClr val="FF0000"/>
                </a:solidFill>
                <a:latin typeface="Arial Black" panose="020B0A04020102020204" pitchFamily="34" charset="0"/>
              </a:rPr>
              <a:t>SYSTÈME  NERVEUX  CENTRAL ET SYSTÈME  NEVEUX  PÉRIPHÉRIQUE.</a:t>
            </a:r>
            <a:endParaRPr lang="fr-FR"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420732453"/>
      </p:ext>
    </p:extLst>
  </p:cSld>
  <p:clrMapOvr>
    <a:masterClrMapping/>
  </p:clrMapOvr>
  <p:transition>
    <p:newsflash/>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600200" y="762000"/>
            <a:ext cx="5275263" cy="495300"/>
          </a:xfrm>
          <a:prstGeom prst="rect">
            <a:avLst/>
          </a:prstGeom>
          <a:noFill/>
          <a:ln w="38100">
            <a:solidFill>
              <a:srgbClr val="FFFF00"/>
            </a:solidFill>
            <a:miter lim="800000"/>
            <a:headEnd/>
            <a:tailEnd/>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50000"/>
              </a:spcBef>
              <a:spcAft>
                <a:spcPct val="0"/>
              </a:spcAft>
            </a:pPr>
            <a:r>
              <a:rPr lang="fr-CA" smtClean="0">
                <a:solidFill>
                  <a:srgbClr val="FFFF00"/>
                </a:solidFill>
                <a:latin typeface="Arial" panose="020B0604020202020204" pitchFamily="34" charset="0"/>
              </a:rPr>
              <a:t>Système nerveux périphérique (SNP)</a:t>
            </a:r>
          </a:p>
        </p:txBody>
      </p:sp>
      <p:grpSp>
        <p:nvGrpSpPr>
          <p:cNvPr id="7176" name="Group 8"/>
          <p:cNvGrpSpPr>
            <a:grpSpLocks/>
          </p:cNvGrpSpPr>
          <p:nvPr/>
        </p:nvGrpSpPr>
        <p:grpSpPr bwMode="auto">
          <a:xfrm>
            <a:off x="2590800" y="2895600"/>
            <a:ext cx="6186488" cy="2009775"/>
            <a:chOff x="1632" y="1824"/>
            <a:chExt cx="3897" cy="1266"/>
          </a:xfrm>
        </p:grpSpPr>
        <p:sp>
          <p:nvSpPr>
            <p:cNvPr id="8205" name="Text Box 9"/>
            <p:cNvSpPr txBox="1">
              <a:spLocks noChangeArrowheads="1"/>
            </p:cNvSpPr>
            <p:nvPr/>
          </p:nvSpPr>
          <p:spPr bwMode="auto">
            <a:xfrm>
              <a:off x="1632" y="2784"/>
              <a:ext cx="1544" cy="306"/>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50000"/>
                </a:spcBef>
                <a:spcAft>
                  <a:spcPct val="0"/>
                </a:spcAft>
              </a:pPr>
              <a:r>
                <a:rPr lang="fr-CA" smtClean="0">
                  <a:solidFill>
                    <a:srgbClr val="FFFF00"/>
                  </a:solidFill>
                  <a:latin typeface="Arial" panose="020B0604020202020204" pitchFamily="34" charset="0"/>
                </a:rPr>
                <a:t>SN sympathique</a:t>
              </a:r>
            </a:p>
          </p:txBody>
        </p:sp>
        <p:sp>
          <p:nvSpPr>
            <p:cNvPr id="8206" name="Text Box 10"/>
            <p:cNvSpPr txBox="1">
              <a:spLocks noChangeArrowheads="1"/>
            </p:cNvSpPr>
            <p:nvPr/>
          </p:nvSpPr>
          <p:spPr bwMode="auto">
            <a:xfrm>
              <a:off x="3600" y="2784"/>
              <a:ext cx="1929" cy="306"/>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50000"/>
                </a:spcBef>
                <a:spcAft>
                  <a:spcPct val="0"/>
                </a:spcAft>
              </a:pPr>
              <a:r>
                <a:rPr lang="fr-CA" smtClean="0">
                  <a:solidFill>
                    <a:srgbClr val="FFFF00"/>
                  </a:solidFill>
                  <a:latin typeface="Arial" panose="020B0604020202020204" pitchFamily="34" charset="0"/>
                </a:rPr>
                <a:t>SN parasympathique</a:t>
              </a:r>
            </a:p>
          </p:txBody>
        </p:sp>
        <p:sp>
          <p:nvSpPr>
            <p:cNvPr id="8207" name="Freeform 11"/>
            <p:cNvSpPr>
              <a:spLocks/>
            </p:cNvSpPr>
            <p:nvPr/>
          </p:nvSpPr>
          <p:spPr bwMode="auto">
            <a:xfrm>
              <a:off x="2352" y="2400"/>
              <a:ext cx="2256" cy="384"/>
            </a:xfrm>
            <a:custGeom>
              <a:avLst/>
              <a:gdLst>
                <a:gd name="T0" fmla="*/ 0 w 2256"/>
                <a:gd name="T1" fmla="*/ 384 h 384"/>
                <a:gd name="T2" fmla="*/ 0 w 2256"/>
                <a:gd name="T3" fmla="*/ 0 h 384"/>
                <a:gd name="T4" fmla="*/ 2256 w 2256"/>
                <a:gd name="T5" fmla="*/ 0 h 384"/>
                <a:gd name="T6" fmla="*/ 2256 w 2256"/>
                <a:gd name="T7" fmla="*/ 384 h 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56" h="384">
                  <a:moveTo>
                    <a:pt x="0" y="384"/>
                  </a:moveTo>
                  <a:lnTo>
                    <a:pt x="0" y="0"/>
                  </a:lnTo>
                  <a:lnTo>
                    <a:pt x="2256" y="0"/>
                  </a:lnTo>
                  <a:lnTo>
                    <a:pt x="2256" y="384"/>
                  </a:lnTo>
                </a:path>
              </a:pathLst>
            </a:custGeom>
            <a:noFill/>
            <a:ln w="38100" cap="flat" cmpd="sng">
              <a:solidFill>
                <a:srgbClr val="FF3300"/>
              </a:solidFill>
              <a:prstDash val="solid"/>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endParaRPr lang="fr-FR" sz="2400" smtClean="0">
                <a:solidFill>
                  <a:srgbClr val="000000"/>
                </a:solidFill>
              </a:endParaRPr>
            </a:p>
          </p:txBody>
        </p:sp>
        <p:sp>
          <p:nvSpPr>
            <p:cNvPr id="8208" name="Line 12"/>
            <p:cNvSpPr>
              <a:spLocks noChangeShapeType="1"/>
            </p:cNvSpPr>
            <p:nvPr/>
          </p:nvSpPr>
          <p:spPr bwMode="auto">
            <a:xfrm>
              <a:off x="3600" y="1824"/>
              <a:ext cx="0" cy="576"/>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endParaRPr lang="fr-FR" sz="2400" smtClean="0">
                <a:solidFill>
                  <a:srgbClr val="000000"/>
                </a:solidFill>
              </a:endParaRPr>
            </a:p>
          </p:txBody>
        </p:sp>
      </p:grpSp>
      <p:sp>
        <p:nvSpPr>
          <p:cNvPr id="8196" name="Text Box 13"/>
          <p:cNvSpPr txBox="1">
            <a:spLocks noChangeArrowheads="1"/>
          </p:cNvSpPr>
          <p:nvPr/>
        </p:nvSpPr>
        <p:spPr bwMode="auto">
          <a:xfrm>
            <a:off x="4114800" y="5791200"/>
            <a:ext cx="4528804" cy="461665"/>
          </a:xfrm>
          <a:prstGeom prst="rect">
            <a:avLst/>
          </a:prstGeom>
          <a:solidFill>
            <a:srgbClr val="FF0000"/>
          </a:solid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50000"/>
              </a:spcBef>
              <a:spcAft>
                <a:spcPct val="0"/>
              </a:spcAft>
            </a:pPr>
            <a:r>
              <a:rPr lang="fr-CA" b="1" dirty="0" smtClean="0">
                <a:solidFill>
                  <a:srgbClr val="FF0000"/>
                </a:solidFill>
                <a:latin typeface="Arial" panose="020B0604020202020204" pitchFamily="34" charset="0"/>
                <a:hlinkClick r:id="rId2"/>
              </a:rPr>
              <a:t>Le cerveau à tous les niveaux</a:t>
            </a:r>
            <a:endParaRPr lang="fr-CA" b="1" dirty="0" smtClean="0">
              <a:solidFill>
                <a:srgbClr val="FF0000"/>
              </a:solidFill>
              <a:latin typeface="Arial" panose="020B0604020202020204" pitchFamily="34" charset="0"/>
            </a:endParaRPr>
          </a:p>
        </p:txBody>
      </p:sp>
      <p:grpSp>
        <p:nvGrpSpPr>
          <p:cNvPr id="7184" name="Group 16"/>
          <p:cNvGrpSpPr>
            <a:grpSpLocks/>
          </p:cNvGrpSpPr>
          <p:nvPr/>
        </p:nvGrpSpPr>
        <p:grpSpPr bwMode="auto">
          <a:xfrm>
            <a:off x="304800" y="1295400"/>
            <a:ext cx="7467600" cy="1590675"/>
            <a:chOff x="192" y="816"/>
            <a:chExt cx="4704" cy="1002"/>
          </a:xfrm>
        </p:grpSpPr>
        <p:grpSp>
          <p:nvGrpSpPr>
            <p:cNvPr id="8198" name="Group 3"/>
            <p:cNvGrpSpPr>
              <a:grpSpLocks/>
            </p:cNvGrpSpPr>
            <p:nvPr/>
          </p:nvGrpSpPr>
          <p:grpSpPr bwMode="auto">
            <a:xfrm>
              <a:off x="912" y="816"/>
              <a:ext cx="3244" cy="1002"/>
              <a:chOff x="912" y="816"/>
              <a:chExt cx="3244" cy="1002"/>
            </a:xfrm>
          </p:grpSpPr>
          <p:sp>
            <p:nvSpPr>
              <p:cNvPr id="8201" name="Text Box 4"/>
              <p:cNvSpPr txBox="1">
                <a:spLocks noChangeArrowheads="1"/>
              </p:cNvSpPr>
              <p:nvPr/>
            </p:nvSpPr>
            <p:spPr bwMode="auto">
              <a:xfrm>
                <a:off x="912" y="1512"/>
                <a:ext cx="1341" cy="306"/>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50000"/>
                  </a:spcBef>
                  <a:spcAft>
                    <a:spcPct val="0"/>
                  </a:spcAft>
                </a:pPr>
                <a:r>
                  <a:rPr lang="fr-CA" smtClean="0">
                    <a:solidFill>
                      <a:srgbClr val="FFFF00"/>
                    </a:solidFill>
                    <a:latin typeface="Arial" panose="020B0604020202020204" pitchFamily="34" charset="0"/>
                  </a:rPr>
                  <a:t>SN somatique</a:t>
                </a:r>
              </a:p>
            </p:txBody>
          </p:sp>
          <p:sp>
            <p:nvSpPr>
              <p:cNvPr id="8202" name="Text Box 5"/>
              <p:cNvSpPr txBox="1">
                <a:spLocks noChangeArrowheads="1"/>
              </p:cNvSpPr>
              <p:nvPr/>
            </p:nvSpPr>
            <p:spPr bwMode="auto">
              <a:xfrm>
                <a:off x="2976" y="1512"/>
                <a:ext cx="1180" cy="306"/>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50000"/>
                  </a:spcBef>
                  <a:spcAft>
                    <a:spcPct val="0"/>
                  </a:spcAft>
                </a:pPr>
                <a:r>
                  <a:rPr lang="fr-CA" smtClean="0">
                    <a:solidFill>
                      <a:srgbClr val="FFFF00"/>
                    </a:solidFill>
                    <a:latin typeface="Arial" panose="020B0604020202020204" pitchFamily="34" charset="0"/>
                  </a:rPr>
                  <a:t>SN végétatif</a:t>
                </a:r>
              </a:p>
            </p:txBody>
          </p:sp>
          <p:sp>
            <p:nvSpPr>
              <p:cNvPr id="8203" name="Freeform 6"/>
              <p:cNvSpPr>
                <a:spLocks/>
              </p:cNvSpPr>
              <p:nvPr/>
            </p:nvSpPr>
            <p:spPr bwMode="auto">
              <a:xfrm>
                <a:off x="1536" y="1200"/>
                <a:ext cx="2064" cy="288"/>
              </a:xfrm>
              <a:custGeom>
                <a:avLst/>
                <a:gdLst>
                  <a:gd name="T0" fmla="*/ 0 w 2064"/>
                  <a:gd name="T1" fmla="*/ 288 h 288"/>
                  <a:gd name="T2" fmla="*/ 0 w 2064"/>
                  <a:gd name="T3" fmla="*/ 0 h 288"/>
                  <a:gd name="T4" fmla="*/ 2064 w 2064"/>
                  <a:gd name="T5" fmla="*/ 0 h 288"/>
                  <a:gd name="T6" fmla="*/ 2064 w 2064"/>
                  <a:gd name="T7" fmla="*/ 288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4" h="288">
                    <a:moveTo>
                      <a:pt x="0" y="288"/>
                    </a:moveTo>
                    <a:lnTo>
                      <a:pt x="0" y="0"/>
                    </a:lnTo>
                    <a:lnTo>
                      <a:pt x="2064" y="0"/>
                    </a:lnTo>
                    <a:lnTo>
                      <a:pt x="2064" y="288"/>
                    </a:lnTo>
                  </a:path>
                </a:pathLst>
              </a:custGeom>
              <a:noFill/>
              <a:ln w="38100" cap="flat" cmpd="sng">
                <a:solidFill>
                  <a:srgbClr val="FF3300"/>
                </a:solidFill>
                <a:prstDash val="solid"/>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endParaRPr lang="fr-FR" sz="2400" smtClean="0">
                  <a:solidFill>
                    <a:srgbClr val="000000"/>
                  </a:solidFill>
                </a:endParaRPr>
              </a:p>
            </p:txBody>
          </p:sp>
          <p:sp>
            <p:nvSpPr>
              <p:cNvPr id="8204" name="Line 7"/>
              <p:cNvSpPr>
                <a:spLocks noChangeShapeType="1"/>
              </p:cNvSpPr>
              <p:nvPr/>
            </p:nvSpPr>
            <p:spPr bwMode="auto">
              <a:xfrm>
                <a:off x="2592" y="816"/>
                <a:ext cx="0" cy="384"/>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endParaRPr lang="fr-FR" sz="2400" smtClean="0">
                  <a:solidFill>
                    <a:srgbClr val="000000"/>
                  </a:solidFill>
                </a:endParaRPr>
              </a:p>
            </p:txBody>
          </p:sp>
        </p:grpSp>
        <p:sp>
          <p:nvSpPr>
            <p:cNvPr id="8199" name="Text Box 14"/>
            <p:cNvSpPr txBox="1">
              <a:spLocks noChangeArrowheads="1"/>
            </p:cNvSpPr>
            <p:nvPr/>
          </p:nvSpPr>
          <p:spPr bwMode="auto">
            <a:xfrm>
              <a:off x="192" y="864"/>
              <a:ext cx="1200" cy="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50000"/>
                </a:spcBef>
                <a:spcAft>
                  <a:spcPct val="0"/>
                </a:spcAft>
              </a:pPr>
              <a:r>
                <a:rPr lang="fr-CA" sz="1800" smtClean="0">
                  <a:solidFill>
                    <a:srgbClr val="FFFF00"/>
                  </a:solidFill>
                  <a:latin typeface="Arial" panose="020B0604020202020204" pitchFamily="34" charset="0"/>
                </a:rPr>
                <a:t>Muscles volontaires et organes des sens</a:t>
              </a:r>
            </a:p>
          </p:txBody>
        </p:sp>
        <p:sp>
          <p:nvSpPr>
            <p:cNvPr id="8200" name="Text Box 15"/>
            <p:cNvSpPr txBox="1">
              <a:spLocks noChangeArrowheads="1"/>
            </p:cNvSpPr>
            <p:nvPr/>
          </p:nvSpPr>
          <p:spPr bwMode="auto">
            <a:xfrm>
              <a:off x="3696" y="1008"/>
              <a:ext cx="1200"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50000"/>
                </a:spcBef>
                <a:spcAft>
                  <a:spcPct val="0"/>
                </a:spcAft>
              </a:pPr>
              <a:r>
                <a:rPr lang="fr-CA" sz="1800" smtClean="0">
                  <a:solidFill>
                    <a:srgbClr val="FFFF00"/>
                  </a:solidFill>
                  <a:latin typeface="Arial" panose="020B0604020202020204" pitchFamily="34" charset="0"/>
                </a:rPr>
                <a:t>Organes végétatifs</a:t>
              </a:r>
            </a:p>
          </p:txBody>
        </p:sp>
      </p:grpSp>
    </p:spTree>
    <p:extLst>
      <p:ext uri="{BB962C8B-B14F-4D97-AF65-F5344CB8AC3E}">
        <p14:creationId xmlns:p14="http://schemas.microsoft.com/office/powerpoint/2010/main" val="84618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184"/>
                                        </p:tgtEl>
                                        <p:attrNameLst>
                                          <p:attrName>style.visibility</p:attrName>
                                        </p:attrNameLst>
                                      </p:cBhvr>
                                      <p:to>
                                        <p:strVal val="visible"/>
                                      </p:to>
                                    </p:set>
                                    <p:animEffect transition="in" filter="wipe(up)">
                                      <p:cBhvr>
                                        <p:cTn id="7" dur="500"/>
                                        <p:tgtEl>
                                          <p:spTgt spid="71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176"/>
                                        </p:tgtEl>
                                        <p:attrNameLst>
                                          <p:attrName>style.visibility</p:attrName>
                                        </p:attrNameLst>
                                      </p:cBhvr>
                                      <p:to>
                                        <p:strVal val="visible"/>
                                      </p:to>
                                    </p:set>
                                    <p:animEffect transition="in" filter="wipe(up)">
                                      <p:cBhvr>
                                        <p:cTn id="12"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85800" y="838200"/>
            <a:ext cx="5486400" cy="191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50000"/>
              </a:spcBef>
              <a:spcAft>
                <a:spcPct val="0"/>
              </a:spcAft>
            </a:pPr>
            <a:r>
              <a:rPr lang="fr-CA" smtClean="0">
                <a:solidFill>
                  <a:srgbClr val="FFFF00"/>
                </a:solidFill>
                <a:latin typeface="Arial" panose="020B0604020202020204" pitchFamily="34" charset="0"/>
              </a:rPr>
              <a:t>Substance blanche : </a:t>
            </a:r>
          </a:p>
          <a:p>
            <a:pPr eaLnBrk="0" fontAlgn="base" hangingPunct="0">
              <a:spcBef>
                <a:spcPct val="50000"/>
              </a:spcBef>
              <a:spcAft>
                <a:spcPct val="0"/>
              </a:spcAft>
              <a:buFontTx/>
              <a:buChar char="•"/>
            </a:pPr>
            <a:r>
              <a:rPr lang="fr-CA" smtClean="0">
                <a:solidFill>
                  <a:srgbClr val="FFFF00"/>
                </a:solidFill>
                <a:latin typeface="Arial" panose="020B0604020202020204" pitchFamily="34" charset="0"/>
              </a:rPr>
              <a:t>formée surtout d’axones myélinisés</a:t>
            </a:r>
          </a:p>
          <a:p>
            <a:pPr eaLnBrk="0" fontAlgn="base" hangingPunct="0">
              <a:spcBef>
                <a:spcPct val="50000"/>
              </a:spcBef>
              <a:spcAft>
                <a:spcPct val="0"/>
              </a:spcAft>
              <a:buFontTx/>
              <a:buChar char="•"/>
            </a:pPr>
            <a:r>
              <a:rPr lang="fr-CA" smtClean="0">
                <a:solidFill>
                  <a:srgbClr val="FFFF00"/>
                </a:solidFill>
                <a:latin typeface="Arial" panose="020B0604020202020204" pitchFamily="34" charset="0"/>
              </a:rPr>
              <a:t>permet la liaison nerveuse entre les zones éloignées</a:t>
            </a:r>
          </a:p>
        </p:txBody>
      </p:sp>
      <p:sp>
        <p:nvSpPr>
          <p:cNvPr id="16387" name="Text Box 3"/>
          <p:cNvSpPr txBox="1">
            <a:spLocks noChangeArrowheads="1"/>
          </p:cNvSpPr>
          <p:nvPr/>
        </p:nvSpPr>
        <p:spPr bwMode="auto">
          <a:xfrm>
            <a:off x="685800" y="3810000"/>
            <a:ext cx="3048000" cy="246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50000"/>
              </a:spcBef>
              <a:spcAft>
                <a:spcPct val="0"/>
              </a:spcAft>
            </a:pPr>
            <a:r>
              <a:rPr lang="fr-CA" smtClean="0">
                <a:solidFill>
                  <a:srgbClr val="FFFF00"/>
                </a:solidFill>
                <a:latin typeface="Arial" panose="020B0604020202020204" pitchFamily="34" charset="0"/>
              </a:rPr>
              <a:t>Substance grise :</a:t>
            </a:r>
          </a:p>
          <a:p>
            <a:pPr eaLnBrk="0" fontAlgn="base" hangingPunct="0">
              <a:spcBef>
                <a:spcPct val="50000"/>
              </a:spcBef>
              <a:spcAft>
                <a:spcPct val="0"/>
              </a:spcAft>
              <a:buFontTx/>
              <a:buChar char="•"/>
            </a:pPr>
            <a:r>
              <a:rPr lang="fr-CA" smtClean="0">
                <a:solidFill>
                  <a:srgbClr val="FFFF00"/>
                </a:solidFill>
                <a:latin typeface="Arial" panose="020B0604020202020204" pitchFamily="34" charset="0"/>
              </a:rPr>
              <a:t>formée surtout de corps cellulaires et de prolongements courts</a:t>
            </a:r>
          </a:p>
        </p:txBody>
      </p:sp>
      <p:pic>
        <p:nvPicPr>
          <p:cNvPr id="17412" name="Picture 4" descr="grisblan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819400"/>
            <a:ext cx="45593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brain1i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0" y="228600"/>
            <a:ext cx="22733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Oval 6"/>
          <p:cNvSpPr>
            <a:spLocks noChangeArrowheads="1"/>
          </p:cNvSpPr>
          <p:nvPr/>
        </p:nvSpPr>
        <p:spPr bwMode="auto">
          <a:xfrm>
            <a:off x="7696200" y="1066800"/>
            <a:ext cx="762000" cy="762000"/>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endParaRPr lang="fr-FR" smtClean="0">
              <a:solidFill>
                <a:srgbClr val="000000"/>
              </a:solidFill>
            </a:endParaRPr>
          </a:p>
        </p:txBody>
      </p:sp>
      <p:sp>
        <p:nvSpPr>
          <p:cNvPr id="17415" name="Text Box 7"/>
          <p:cNvSpPr txBox="1">
            <a:spLocks noChangeArrowheads="1"/>
          </p:cNvSpPr>
          <p:nvPr/>
        </p:nvSpPr>
        <p:spPr bwMode="auto">
          <a:xfrm>
            <a:off x="3429000" y="152400"/>
            <a:ext cx="24384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50000"/>
              </a:spcBef>
              <a:spcAft>
                <a:spcPct val="0"/>
              </a:spcAft>
            </a:pPr>
            <a:r>
              <a:rPr lang="fr-CA" sz="2000" smtClean="0">
                <a:solidFill>
                  <a:srgbClr val="FFFF00"/>
                </a:solidFill>
                <a:latin typeface="Arial" panose="020B0604020202020204" pitchFamily="34" charset="0"/>
              </a:rPr>
              <a:t>Substance blanche</a:t>
            </a:r>
            <a:endParaRPr lang="fr-CA" smtClean="0">
              <a:solidFill>
                <a:srgbClr val="FFFF00"/>
              </a:solidFill>
              <a:latin typeface="Arial" panose="020B0604020202020204" pitchFamily="34" charset="0"/>
            </a:endParaRPr>
          </a:p>
        </p:txBody>
      </p:sp>
      <p:sp>
        <p:nvSpPr>
          <p:cNvPr id="17416" name="Text Box 8"/>
          <p:cNvSpPr txBox="1">
            <a:spLocks noChangeArrowheads="1"/>
          </p:cNvSpPr>
          <p:nvPr/>
        </p:nvSpPr>
        <p:spPr bwMode="auto">
          <a:xfrm>
            <a:off x="3429000" y="533400"/>
            <a:ext cx="24384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50000"/>
              </a:spcBef>
              <a:spcAft>
                <a:spcPct val="0"/>
              </a:spcAft>
            </a:pPr>
            <a:r>
              <a:rPr lang="fr-CA" sz="2000" smtClean="0">
                <a:solidFill>
                  <a:srgbClr val="FFFF00"/>
                </a:solidFill>
                <a:latin typeface="Arial" panose="020B0604020202020204" pitchFamily="34" charset="0"/>
              </a:rPr>
              <a:t>Substance grise</a:t>
            </a:r>
            <a:endParaRPr lang="fr-CA" smtClean="0">
              <a:solidFill>
                <a:srgbClr val="FFFF00"/>
              </a:solidFill>
              <a:latin typeface="Arial" panose="020B0604020202020204" pitchFamily="34" charset="0"/>
            </a:endParaRPr>
          </a:p>
        </p:txBody>
      </p:sp>
      <p:sp>
        <p:nvSpPr>
          <p:cNvPr id="17417" name="Line 9"/>
          <p:cNvSpPr>
            <a:spLocks noChangeShapeType="1"/>
          </p:cNvSpPr>
          <p:nvPr/>
        </p:nvSpPr>
        <p:spPr bwMode="auto">
          <a:xfrm>
            <a:off x="5410200" y="762000"/>
            <a:ext cx="1371600" cy="3810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endParaRPr lang="fr-FR" sz="2400" smtClean="0">
              <a:solidFill>
                <a:srgbClr val="000000"/>
              </a:solidFill>
            </a:endParaRPr>
          </a:p>
        </p:txBody>
      </p:sp>
      <p:sp>
        <p:nvSpPr>
          <p:cNvPr id="17418" name="Line 10"/>
          <p:cNvSpPr>
            <a:spLocks noChangeShapeType="1"/>
          </p:cNvSpPr>
          <p:nvPr/>
        </p:nvSpPr>
        <p:spPr bwMode="auto">
          <a:xfrm>
            <a:off x="5715000" y="381000"/>
            <a:ext cx="1524000" cy="7620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endParaRPr lang="fr-FR" sz="2400" smtClean="0">
              <a:solidFill>
                <a:srgbClr val="000000"/>
              </a:solidFill>
            </a:endParaRPr>
          </a:p>
        </p:txBody>
      </p:sp>
      <p:sp>
        <p:nvSpPr>
          <p:cNvPr id="17419" name="Text Box 11"/>
          <p:cNvSpPr txBox="1">
            <a:spLocks noChangeArrowheads="1"/>
          </p:cNvSpPr>
          <p:nvPr/>
        </p:nvSpPr>
        <p:spPr bwMode="auto">
          <a:xfrm>
            <a:off x="304800" y="3124200"/>
            <a:ext cx="3206750" cy="366713"/>
          </a:xfrm>
          <a:prstGeom prst="rect">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fr-CA" sz="1800" smtClean="0">
                <a:solidFill>
                  <a:srgbClr val="000000"/>
                </a:solidFill>
                <a:latin typeface="Arial" panose="020B0604020202020204" pitchFamily="34" charset="0"/>
                <a:hlinkClick r:id="rId4"/>
              </a:rPr>
              <a:t>Le cerveau à tous les niveaux</a:t>
            </a:r>
            <a:endParaRPr lang="fr-CA" smtClean="0">
              <a:solidFill>
                <a:srgbClr val="000000"/>
              </a:solidFill>
            </a:endParaRPr>
          </a:p>
        </p:txBody>
      </p:sp>
    </p:spTree>
    <p:extLst>
      <p:ext uri="{BB962C8B-B14F-4D97-AF65-F5344CB8AC3E}">
        <p14:creationId xmlns:p14="http://schemas.microsoft.com/office/powerpoint/2010/main" val="1177098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0-#ppt_w/2"/>
                                          </p:val>
                                        </p:tav>
                                        <p:tav tm="100000">
                                          <p:val>
                                            <p:strVal val="#ppt_x"/>
                                          </p:val>
                                        </p:tav>
                                      </p:tavLst>
                                    </p:anim>
                                    <p:anim calcmode="lin" valueType="num">
                                      <p:cBhvr additive="base">
                                        <p:cTn id="8"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gtEl>
                                        <p:attrNameLst>
                                          <p:attrName>style.visibility</p:attrName>
                                        </p:attrNameLst>
                                      </p:cBhvr>
                                      <p:to>
                                        <p:strVal val="visible"/>
                                      </p:to>
                                    </p:set>
                                    <p:anim calcmode="lin" valueType="num">
                                      <p:cBhvr additive="base">
                                        <p:cTn id="13" dur="500" fill="hold"/>
                                        <p:tgtEl>
                                          <p:spTgt spid="16387"/>
                                        </p:tgtEl>
                                        <p:attrNameLst>
                                          <p:attrName>ppt_x</p:attrName>
                                        </p:attrNameLst>
                                      </p:cBhvr>
                                      <p:tavLst>
                                        <p:tav tm="0">
                                          <p:val>
                                            <p:strVal val="0-#ppt_w/2"/>
                                          </p:val>
                                        </p:tav>
                                        <p:tav tm="100000">
                                          <p:val>
                                            <p:strVal val="#ppt_x"/>
                                          </p:val>
                                        </p:tav>
                                      </p:tavLst>
                                    </p:anim>
                                    <p:anim calcmode="lin" valueType="num">
                                      <p:cBhvr additive="base">
                                        <p:cTn id="14" dur="500" fill="hold"/>
                                        <p:tgtEl>
                                          <p:spTgt spid="1638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390"/>
                                        </p:tgtEl>
                                        <p:attrNameLst>
                                          <p:attrName>style.visibility</p:attrName>
                                        </p:attrNameLst>
                                      </p:cBhvr>
                                      <p:to>
                                        <p:strVal val="visible"/>
                                      </p:to>
                                    </p:set>
                                    <p:anim calcmode="lin" valueType="num">
                                      <p:cBhvr additive="base">
                                        <p:cTn id="19" dur="500" fill="hold"/>
                                        <p:tgtEl>
                                          <p:spTgt spid="16390"/>
                                        </p:tgtEl>
                                        <p:attrNameLst>
                                          <p:attrName>ppt_x</p:attrName>
                                        </p:attrNameLst>
                                      </p:cBhvr>
                                      <p:tavLst>
                                        <p:tav tm="0">
                                          <p:val>
                                            <p:strVal val="1+#ppt_w/2"/>
                                          </p:val>
                                        </p:tav>
                                        <p:tav tm="100000">
                                          <p:val>
                                            <p:strVal val="#ppt_x"/>
                                          </p:val>
                                        </p:tav>
                                      </p:tavLst>
                                    </p:anim>
                                    <p:anim calcmode="lin" valueType="num">
                                      <p:cBhvr additive="base">
                                        <p:cTn id="20" dur="500" fill="hold"/>
                                        <p:tgtEl>
                                          <p:spTgt spid="163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autoUpdateAnimBg="0"/>
      <p:bldP spid="1639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57200" y="533400"/>
            <a:ext cx="4114800" cy="457200"/>
          </a:xfrm>
          <a:prstGeom prst="rect">
            <a:avLst/>
          </a:prstGeom>
          <a:solidFill>
            <a:srgbClr val="6699FF"/>
          </a:solidFill>
          <a:ln>
            <a:noFill/>
          </a:ln>
          <a:effectLst/>
          <a:extLs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50000"/>
              </a:spcBef>
              <a:spcAft>
                <a:spcPct val="0"/>
              </a:spcAft>
            </a:pPr>
            <a:r>
              <a:rPr lang="fr-CA" smtClean="0">
                <a:solidFill>
                  <a:srgbClr val="000000"/>
                </a:solidFill>
                <a:latin typeface="Arial" panose="020B0604020202020204" pitchFamily="34" charset="0"/>
              </a:rPr>
              <a:t>Classification fonctionnelle</a:t>
            </a:r>
          </a:p>
        </p:txBody>
      </p:sp>
      <p:sp>
        <p:nvSpPr>
          <p:cNvPr id="18435" name="Text Box 3"/>
          <p:cNvSpPr txBox="1">
            <a:spLocks noChangeArrowheads="1"/>
          </p:cNvSpPr>
          <p:nvPr/>
        </p:nvSpPr>
        <p:spPr bwMode="auto">
          <a:xfrm>
            <a:off x="1524000" y="1600200"/>
            <a:ext cx="2743200" cy="4572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50000"/>
              </a:spcBef>
              <a:spcAft>
                <a:spcPct val="0"/>
              </a:spcAft>
            </a:pPr>
            <a:r>
              <a:rPr lang="fr-CA" smtClean="0">
                <a:solidFill>
                  <a:srgbClr val="FFFF00"/>
                </a:solidFill>
                <a:latin typeface="Arial" panose="020B0604020202020204" pitchFamily="34" charset="0"/>
              </a:rPr>
              <a:t>Neurone sensitif</a:t>
            </a:r>
          </a:p>
        </p:txBody>
      </p:sp>
      <p:sp>
        <p:nvSpPr>
          <p:cNvPr id="18436" name="Text Box 4"/>
          <p:cNvSpPr txBox="1">
            <a:spLocks noChangeArrowheads="1"/>
          </p:cNvSpPr>
          <p:nvPr/>
        </p:nvSpPr>
        <p:spPr bwMode="auto">
          <a:xfrm>
            <a:off x="1524000" y="2971800"/>
            <a:ext cx="2819400" cy="4572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50000"/>
              </a:spcBef>
              <a:spcAft>
                <a:spcPct val="0"/>
              </a:spcAft>
            </a:pPr>
            <a:r>
              <a:rPr lang="fr-CA" smtClean="0">
                <a:solidFill>
                  <a:srgbClr val="FFFF00"/>
                </a:solidFill>
                <a:latin typeface="Arial" panose="020B0604020202020204" pitchFamily="34" charset="0"/>
              </a:rPr>
              <a:t>Neurone moteur</a:t>
            </a:r>
          </a:p>
        </p:txBody>
      </p:sp>
      <p:sp>
        <p:nvSpPr>
          <p:cNvPr id="18437" name="Text Box 5"/>
          <p:cNvSpPr txBox="1">
            <a:spLocks noChangeArrowheads="1"/>
          </p:cNvSpPr>
          <p:nvPr/>
        </p:nvSpPr>
        <p:spPr bwMode="auto">
          <a:xfrm>
            <a:off x="1524000" y="4191000"/>
            <a:ext cx="6172200" cy="4572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50000"/>
              </a:spcBef>
              <a:spcAft>
                <a:spcPct val="0"/>
              </a:spcAft>
            </a:pPr>
            <a:r>
              <a:rPr lang="fr-CA" smtClean="0">
                <a:solidFill>
                  <a:srgbClr val="FFFF00"/>
                </a:solidFill>
                <a:latin typeface="Arial" panose="020B0604020202020204" pitchFamily="34" charset="0"/>
              </a:rPr>
              <a:t>Neurone d ’association</a:t>
            </a:r>
          </a:p>
        </p:txBody>
      </p:sp>
      <p:pic>
        <p:nvPicPr>
          <p:cNvPr id="17414" name="Picture 6" descr="neursensmo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667000"/>
            <a:ext cx="3213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descr="neursensmo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95400"/>
            <a:ext cx="3213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descr="neursensmo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876800"/>
            <a:ext cx="49212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185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7415"/>
                                        </p:tgtEl>
                                        <p:attrNameLst>
                                          <p:attrName>style.visibility</p:attrName>
                                        </p:attrNameLst>
                                      </p:cBhvr>
                                      <p:to>
                                        <p:strVal val="visible"/>
                                      </p:to>
                                    </p:set>
                                    <p:anim calcmode="lin" valueType="num">
                                      <p:cBhvr additive="base">
                                        <p:cTn id="7" dur="500" fill="hold"/>
                                        <p:tgtEl>
                                          <p:spTgt spid="17415"/>
                                        </p:tgtEl>
                                        <p:attrNameLst>
                                          <p:attrName>ppt_x</p:attrName>
                                        </p:attrNameLst>
                                      </p:cBhvr>
                                      <p:tavLst>
                                        <p:tav tm="0">
                                          <p:val>
                                            <p:strVal val="1+#ppt_w/2"/>
                                          </p:val>
                                        </p:tav>
                                        <p:tav tm="100000">
                                          <p:val>
                                            <p:strVal val="#ppt_x"/>
                                          </p:val>
                                        </p:tav>
                                      </p:tavLst>
                                    </p:anim>
                                    <p:anim calcmode="lin" valueType="num">
                                      <p:cBhvr additive="base">
                                        <p:cTn id="8" dur="500" fill="hold"/>
                                        <p:tgtEl>
                                          <p:spTgt spid="174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7414"/>
                                        </p:tgtEl>
                                        <p:attrNameLst>
                                          <p:attrName>style.visibility</p:attrName>
                                        </p:attrNameLst>
                                      </p:cBhvr>
                                      <p:to>
                                        <p:strVal val="visible"/>
                                      </p:to>
                                    </p:set>
                                    <p:anim calcmode="lin" valueType="num">
                                      <p:cBhvr additive="base">
                                        <p:cTn id="13" dur="500" fill="hold"/>
                                        <p:tgtEl>
                                          <p:spTgt spid="17414"/>
                                        </p:tgtEl>
                                        <p:attrNameLst>
                                          <p:attrName>ppt_x</p:attrName>
                                        </p:attrNameLst>
                                      </p:cBhvr>
                                      <p:tavLst>
                                        <p:tav tm="0">
                                          <p:val>
                                            <p:strVal val="1+#ppt_w/2"/>
                                          </p:val>
                                        </p:tav>
                                        <p:tav tm="100000">
                                          <p:val>
                                            <p:strVal val="#ppt_x"/>
                                          </p:val>
                                        </p:tav>
                                      </p:tavLst>
                                    </p:anim>
                                    <p:anim calcmode="lin" valueType="num">
                                      <p:cBhvr additive="base">
                                        <p:cTn id="14" dur="500" fill="hold"/>
                                        <p:tgtEl>
                                          <p:spTgt spid="174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416"/>
                                        </p:tgtEl>
                                        <p:attrNameLst>
                                          <p:attrName>style.visibility</p:attrName>
                                        </p:attrNameLst>
                                      </p:cBhvr>
                                      <p:to>
                                        <p:strVal val="visible"/>
                                      </p:to>
                                    </p:set>
                                    <p:anim calcmode="lin" valueType="num">
                                      <p:cBhvr additive="base">
                                        <p:cTn id="19" dur="500" fill="hold"/>
                                        <p:tgtEl>
                                          <p:spTgt spid="17416"/>
                                        </p:tgtEl>
                                        <p:attrNameLst>
                                          <p:attrName>ppt_x</p:attrName>
                                        </p:attrNameLst>
                                      </p:cBhvr>
                                      <p:tavLst>
                                        <p:tav tm="0">
                                          <p:val>
                                            <p:strVal val="#ppt_x"/>
                                          </p:val>
                                        </p:tav>
                                        <p:tav tm="100000">
                                          <p:val>
                                            <p:strVal val="#ppt_x"/>
                                          </p:val>
                                        </p:tav>
                                      </p:tavLst>
                                    </p:anim>
                                    <p:anim calcmode="lin" valueType="num">
                                      <p:cBhvr additive="base">
                                        <p:cTn id="20" dur="500" fill="hold"/>
                                        <p:tgtEl>
                                          <p:spTgt spid="174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neurs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57200"/>
            <a:ext cx="70866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neurmote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00400"/>
            <a:ext cx="3962400"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
          <p:cNvSpPr txBox="1">
            <a:spLocks noChangeArrowheads="1"/>
          </p:cNvSpPr>
          <p:nvPr/>
        </p:nvSpPr>
        <p:spPr bwMode="auto">
          <a:xfrm>
            <a:off x="1066800" y="3962400"/>
            <a:ext cx="3200400" cy="4572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50000"/>
              </a:spcBef>
              <a:spcAft>
                <a:spcPct val="0"/>
              </a:spcAft>
            </a:pPr>
            <a:r>
              <a:rPr lang="fr-CA" smtClean="0">
                <a:solidFill>
                  <a:srgbClr val="FFFF00"/>
                </a:solidFill>
                <a:latin typeface="Arial" panose="020B0604020202020204" pitchFamily="34" charset="0"/>
              </a:rPr>
              <a:t>Neurone sensitif</a:t>
            </a:r>
          </a:p>
        </p:txBody>
      </p:sp>
      <p:sp>
        <p:nvSpPr>
          <p:cNvPr id="19461" name="Text Box 5"/>
          <p:cNvSpPr txBox="1">
            <a:spLocks noChangeArrowheads="1"/>
          </p:cNvSpPr>
          <p:nvPr/>
        </p:nvSpPr>
        <p:spPr bwMode="auto">
          <a:xfrm>
            <a:off x="2895600" y="5334000"/>
            <a:ext cx="1447800" cy="82232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50000"/>
              </a:spcBef>
              <a:spcAft>
                <a:spcPct val="0"/>
              </a:spcAft>
            </a:pPr>
            <a:r>
              <a:rPr lang="fr-CA" smtClean="0">
                <a:solidFill>
                  <a:srgbClr val="FFFF00"/>
                </a:solidFill>
                <a:latin typeface="Arial" panose="020B0604020202020204" pitchFamily="34" charset="0"/>
              </a:rPr>
              <a:t>Neurone moteur</a:t>
            </a:r>
          </a:p>
        </p:txBody>
      </p:sp>
    </p:spTree>
    <p:extLst>
      <p:ext uri="{BB962C8B-B14F-4D97-AF65-F5344CB8AC3E}">
        <p14:creationId xmlns:p14="http://schemas.microsoft.com/office/powerpoint/2010/main" val="29874509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643998" cy="5511816"/>
          </a:xfrm>
        </p:spPr>
        <p:txBody>
          <a:bodyPr>
            <a:normAutofit/>
          </a:bodyPr>
          <a:lstStyle/>
          <a:p>
            <a:r>
              <a:rPr lang="fr-FR" sz="4800" b="1" dirty="0" smtClean="0"/>
              <a:t>La classification distribue                  les neurones selon le sens de propagation de</a:t>
            </a:r>
            <a:br>
              <a:rPr lang="fr-FR" sz="4800" b="1" dirty="0" smtClean="0"/>
            </a:br>
            <a:r>
              <a:rPr lang="fr-FR" sz="4800" b="1" dirty="0" smtClean="0">
                <a:solidFill>
                  <a:srgbClr val="FF0000"/>
                </a:solidFill>
              </a:rPr>
              <a:t> L’INFLUX NERVEUX</a:t>
            </a:r>
            <a:r>
              <a:rPr lang="fr-FR" sz="4800" b="1" dirty="0" smtClean="0"/>
              <a:t/>
            </a:r>
            <a:br>
              <a:rPr lang="fr-FR" sz="4800" b="1" dirty="0" smtClean="0"/>
            </a:br>
            <a:r>
              <a:rPr lang="fr-FR" sz="4800" b="1" dirty="0" smtClean="0"/>
              <a:t>par rapport au système nerveux central</a:t>
            </a:r>
            <a:r>
              <a:rPr lang="fr-FR" sz="4800" b="1" smtClean="0"/>
              <a:t>. C’est </a:t>
            </a:r>
            <a:r>
              <a:rPr lang="fr-FR" sz="4800" b="1" dirty="0" smtClean="0"/>
              <a:t>ainsi que l’on trouve </a:t>
            </a:r>
            <a:r>
              <a:rPr lang="fr-FR" sz="4800" dirty="0" smtClean="0"/>
              <a:t>: </a:t>
            </a:r>
            <a:endParaRPr lang="fr-FR" sz="4800" dirty="0"/>
          </a:p>
        </p:txBody>
      </p:sp>
    </p:spTree>
  </p:cSld>
  <p:clrMapOvr>
    <a:masterClrMapping/>
  </p:clrMapOvr>
  <p:transition>
    <p:newsflash/>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8928992" cy="5940444"/>
          </a:xfrm>
        </p:spPr>
        <p:txBody>
          <a:bodyPr>
            <a:noAutofit/>
          </a:bodyPr>
          <a:lstStyle/>
          <a:p>
            <a:pPr algn="l"/>
            <a:r>
              <a:rPr lang="fr-FR" sz="3200" b="1" dirty="0" smtClean="0">
                <a:solidFill>
                  <a:srgbClr val="00B0F0"/>
                </a:solidFill>
                <a:latin typeface="Arial Black" panose="020B0A04020102020204" pitchFamily="34" charset="0"/>
              </a:rPr>
              <a:t>❶</a:t>
            </a:r>
            <a:r>
              <a:rPr lang="fr-FR" sz="3200" b="1" dirty="0" smtClean="0">
                <a:latin typeface="Arial Black" panose="020B0A04020102020204" pitchFamily="34" charset="0"/>
              </a:rPr>
              <a:t> </a:t>
            </a:r>
            <a:r>
              <a:rPr lang="fr-FR" sz="3200" b="1" dirty="0" smtClean="0">
                <a:solidFill>
                  <a:srgbClr val="FF0000"/>
                </a:solidFill>
                <a:latin typeface="Arial Black" panose="020B0A04020102020204" pitchFamily="34" charset="0"/>
              </a:rPr>
              <a:t>LES NEURONES  SENSITIFS</a:t>
            </a:r>
            <a:r>
              <a:rPr lang="fr-FR" sz="3200" b="1" dirty="0" smtClean="0">
                <a:latin typeface="Arial Black" panose="020B0A04020102020204" pitchFamily="34" charset="0"/>
              </a:rPr>
              <a:t>.</a:t>
            </a:r>
            <a:br>
              <a:rPr lang="fr-FR" sz="3200" b="1" dirty="0" smtClean="0">
                <a:latin typeface="Arial Black" panose="020B0A04020102020204" pitchFamily="34" charset="0"/>
              </a:rPr>
            </a:br>
            <a:r>
              <a:rPr lang="fr-FR" sz="3200" b="1" dirty="0" smtClean="0">
                <a:latin typeface="Arial Black" panose="020B0A04020102020204" pitchFamily="34" charset="0"/>
              </a:rPr>
              <a:t/>
            </a:r>
            <a:br>
              <a:rPr lang="fr-FR" sz="3200" b="1" dirty="0" smtClean="0">
                <a:latin typeface="Arial Black" panose="020B0A04020102020204" pitchFamily="34" charset="0"/>
              </a:rPr>
            </a:br>
            <a:r>
              <a:rPr lang="fr-FR" sz="3200" b="1" dirty="0" smtClean="0">
                <a:solidFill>
                  <a:srgbClr val="00B0F0"/>
                </a:solidFill>
                <a:latin typeface="Arial Black" panose="020B0A04020102020204" pitchFamily="34" charset="0"/>
              </a:rPr>
              <a:t>❷</a:t>
            </a:r>
            <a:r>
              <a:rPr lang="fr-FR" sz="3200" b="1" dirty="0" smtClean="0">
                <a:latin typeface="Arial Black" panose="020B0A04020102020204" pitchFamily="34" charset="0"/>
              </a:rPr>
              <a:t> </a:t>
            </a:r>
            <a:r>
              <a:rPr lang="fr-FR" sz="3200" b="1" dirty="0" smtClean="0">
                <a:solidFill>
                  <a:srgbClr val="FF0000"/>
                </a:solidFill>
                <a:latin typeface="Arial Black" panose="020B0A04020102020204" pitchFamily="34" charset="0"/>
              </a:rPr>
              <a:t>LES NEURONES  MOTEURS.</a:t>
            </a:r>
            <a:r>
              <a:rPr lang="fr-FR" sz="3200" b="1" dirty="0" smtClean="0">
                <a:latin typeface="Arial Black" panose="020B0A04020102020204" pitchFamily="34" charset="0"/>
              </a:rPr>
              <a:t/>
            </a:r>
            <a:br>
              <a:rPr lang="fr-FR" sz="3200" b="1" dirty="0" smtClean="0">
                <a:latin typeface="Arial Black" panose="020B0A04020102020204" pitchFamily="34" charset="0"/>
              </a:rPr>
            </a:br>
            <a:r>
              <a:rPr lang="fr-FR" sz="3200" b="1" dirty="0" smtClean="0">
                <a:latin typeface="Arial Black" panose="020B0A04020102020204" pitchFamily="34" charset="0"/>
              </a:rPr>
              <a:t/>
            </a:r>
            <a:br>
              <a:rPr lang="fr-FR" sz="3200" b="1" dirty="0" smtClean="0">
                <a:latin typeface="Arial Black" panose="020B0A04020102020204" pitchFamily="34" charset="0"/>
              </a:rPr>
            </a:br>
            <a:r>
              <a:rPr lang="fr-FR" sz="3200" b="1" dirty="0" smtClean="0">
                <a:solidFill>
                  <a:srgbClr val="00B0F0"/>
                </a:solidFill>
                <a:latin typeface="Arial Black" panose="020B0A04020102020204" pitchFamily="34" charset="0"/>
              </a:rPr>
              <a:t>❸</a:t>
            </a:r>
            <a:r>
              <a:rPr lang="fr-FR" sz="3200" b="1" dirty="0" smtClean="0">
                <a:latin typeface="Arial Black" panose="020B0A04020102020204" pitchFamily="34" charset="0"/>
              </a:rPr>
              <a:t> </a:t>
            </a:r>
            <a:r>
              <a:rPr lang="fr-FR" sz="3200" b="1" dirty="0" smtClean="0">
                <a:solidFill>
                  <a:srgbClr val="FF0000"/>
                </a:solidFill>
                <a:latin typeface="Arial Black" panose="020B0A04020102020204" pitchFamily="34" charset="0"/>
              </a:rPr>
              <a:t>LES NEURONES D’ASSOCIATION         </a:t>
            </a:r>
            <a:br>
              <a:rPr lang="fr-FR" sz="3200" b="1" dirty="0" smtClean="0">
                <a:solidFill>
                  <a:srgbClr val="FF0000"/>
                </a:solidFill>
                <a:latin typeface="Arial Black" panose="020B0A04020102020204" pitchFamily="34" charset="0"/>
              </a:rPr>
            </a:br>
            <a:r>
              <a:rPr lang="fr-FR" sz="3200" b="1" dirty="0">
                <a:solidFill>
                  <a:srgbClr val="FF0000"/>
                </a:solidFill>
                <a:latin typeface="Arial Black" panose="020B0A04020102020204" pitchFamily="34" charset="0"/>
              </a:rPr>
              <a:t> </a:t>
            </a:r>
            <a:r>
              <a:rPr lang="fr-FR" sz="3200" b="1" dirty="0" smtClean="0">
                <a:solidFill>
                  <a:srgbClr val="FF0000"/>
                </a:solidFill>
                <a:latin typeface="Arial Black" panose="020B0A04020102020204" pitchFamily="34" charset="0"/>
              </a:rPr>
              <a:t>      (INTERNEURONES). </a:t>
            </a:r>
            <a:endParaRPr lang="fr-FR" sz="3200" b="1" dirty="0">
              <a:solidFill>
                <a:srgbClr val="FF0000"/>
              </a:solidFill>
              <a:latin typeface="Arial Black" panose="020B0A04020102020204" pitchFamily="34" charset="0"/>
            </a:endParaRPr>
          </a:p>
        </p:txBody>
      </p:sp>
    </p:spTree>
  </p:cSld>
  <p:clrMapOvr>
    <a:masterClrMapping/>
  </p:clrMapOvr>
  <p:transition>
    <p:newsflash/>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pc\Desktop\neurones.jpg"/>
          <p:cNvPicPr>
            <a:picLocks noChangeAspect="1" noChangeArrowheads="1"/>
          </p:cNvPicPr>
          <p:nvPr/>
        </p:nvPicPr>
        <p:blipFill>
          <a:blip r:embed="rId2"/>
          <a:srcRect/>
          <a:stretch>
            <a:fillRect/>
          </a:stretch>
        </p:blipFill>
        <p:spPr bwMode="auto">
          <a:xfrm>
            <a:off x="35784" y="1196752"/>
            <a:ext cx="9036495" cy="3528392"/>
          </a:xfrm>
          <a:prstGeom prst="rect">
            <a:avLst/>
          </a:prstGeom>
          <a:noFill/>
        </p:spPr>
      </p:pic>
    </p:spTree>
  </p:cSld>
  <p:clrMapOvr>
    <a:masterClrMapping/>
  </p:clrMapOvr>
  <p:transition>
    <p:newsflash/>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p\Desktop\animation.gif"/>
          <p:cNvPicPr>
            <a:picLocks noChangeAspect="1" noChangeArrowheads="1" noCrop="1"/>
          </p:cNvPicPr>
          <p:nvPr/>
        </p:nvPicPr>
        <p:blipFill>
          <a:blip r:embed="rId2"/>
          <a:srcRect/>
          <a:stretch>
            <a:fillRect/>
          </a:stretch>
        </p:blipFill>
        <p:spPr bwMode="auto">
          <a:xfrm>
            <a:off x="179512" y="1124744"/>
            <a:ext cx="8784976" cy="4104456"/>
          </a:xfrm>
          <a:prstGeom prst="rect">
            <a:avLst/>
          </a:prstGeom>
          <a:noFill/>
        </p:spPr>
      </p:pic>
    </p:spTree>
    <p:extLst>
      <p:ext uri="{BB962C8B-B14F-4D97-AF65-F5344CB8AC3E}">
        <p14:creationId xmlns:p14="http://schemas.microsoft.com/office/powerpoint/2010/main" val="580395832"/>
      </p:ext>
    </p:extLst>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97634"/>
          </a:xfrm>
        </p:spPr>
        <p:txBody>
          <a:bodyPr>
            <a:noAutofit/>
          </a:bodyPr>
          <a:lstStyle/>
          <a:p>
            <a:r>
              <a:rPr lang="fr-FR" sz="3600" dirty="0" smtClean="0">
                <a:latin typeface="Arial Black" pitchFamily="34" charset="0"/>
              </a:rPr>
              <a:t>Donc, tout système vivant est constitué fondamentalement de  cellules. </a:t>
            </a:r>
            <a:br>
              <a:rPr lang="fr-FR" sz="3600" dirty="0" smtClean="0">
                <a:latin typeface="Arial Black" pitchFamily="34" charset="0"/>
              </a:rPr>
            </a:br>
            <a:r>
              <a:rPr lang="fr-FR" sz="3600" dirty="0" smtClean="0">
                <a:latin typeface="Arial Black" pitchFamily="34" charset="0"/>
              </a:rPr>
              <a:t/>
            </a:r>
            <a:br>
              <a:rPr lang="fr-FR" sz="3600" dirty="0" smtClean="0">
                <a:latin typeface="Arial Black" pitchFamily="34" charset="0"/>
              </a:rPr>
            </a:br>
            <a:r>
              <a:rPr lang="fr-FR" sz="3600" dirty="0" smtClean="0">
                <a:latin typeface="Arial Black" pitchFamily="34" charset="0"/>
              </a:rPr>
              <a:t/>
            </a:r>
            <a:br>
              <a:rPr lang="fr-FR" sz="3600" dirty="0" smtClean="0">
                <a:latin typeface="Arial Black" pitchFamily="34" charset="0"/>
              </a:rPr>
            </a:br>
            <a:r>
              <a:rPr lang="fr-FR" sz="3600" dirty="0" smtClean="0">
                <a:latin typeface="Arial Black" pitchFamily="34" charset="0"/>
              </a:rPr>
              <a:t/>
            </a:r>
            <a:br>
              <a:rPr lang="fr-FR" sz="3600" dirty="0" smtClean="0">
                <a:latin typeface="Arial Black" pitchFamily="34" charset="0"/>
              </a:rPr>
            </a:br>
            <a:r>
              <a:rPr lang="fr-FR" sz="3600" dirty="0" smtClean="0">
                <a:latin typeface="Arial Black" pitchFamily="34" charset="0"/>
              </a:rPr>
              <a:t/>
            </a:r>
            <a:br>
              <a:rPr lang="fr-FR" sz="3600" dirty="0" smtClean="0">
                <a:latin typeface="Arial Black" pitchFamily="34" charset="0"/>
              </a:rPr>
            </a:br>
            <a:endParaRPr lang="fr-FR" sz="3600" dirty="0">
              <a:latin typeface="Arial Black" pitchFamily="34" charset="0"/>
            </a:endParaRPr>
          </a:p>
        </p:txBody>
      </p:sp>
      <p:pic>
        <p:nvPicPr>
          <p:cNvPr id="7170" name="Picture 2" descr="C:\Documents and Settings\dac.com\Bureau\homme19.jpg"/>
          <p:cNvPicPr>
            <a:picLocks noChangeAspect="1" noChangeArrowheads="1"/>
          </p:cNvPicPr>
          <p:nvPr/>
        </p:nvPicPr>
        <p:blipFill>
          <a:blip r:embed="rId2"/>
          <a:srcRect/>
          <a:stretch>
            <a:fillRect/>
          </a:stretch>
        </p:blipFill>
        <p:spPr bwMode="auto">
          <a:xfrm>
            <a:off x="928662" y="2857496"/>
            <a:ext cx="6786610" cy="3643338"/>
          </a:xfrm>
          <a:prstGeom prst="rect">
            <a:avLst/>
          </a:prstGeom>
          <a:noFill/>
        </p:spPr>
      </p:pic>
    </p:spTree>
  </p:cSld>
  <p:clrMapOvr>
    <a:masterClrMapping/>
  </p:clrMapOvr>
  <p:transition>
    <p:newsflash/>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643998" cy="6369072"/>
          </a:xfrm>
        </p:spPr>
        <p:txBody>
          <a:bodyPr>
            <a:normAutofit fontScale="90000"/>
          </a:bodyPr>
          <a:lstStyle/>
          <a:p>
            <a:r>
              <a:rPr lang="fr-FR" b="1" u="sng" dirty="0" smtClean="0"/>
              <a:t/>
            </a:r>
            <a:br>
              <a:rPr lang="fr-FR" b="1" u="sng" dirty="0" smtClean="0"/>
            </a:br>
            <a:r>
              <a:rPr lang="fr-FR" b="1" u="sng" dirty="0" smtClean="0"/>
              <a:t/>
            </a:r>
            <a:br>
              <a:rPr lang="fr-FR" b="1" u="sng" dirty="0" smtClean="0"/>
            </a:br>
            <a:r>
              <a:rPr lang="fr-FR" b="1" u="sng" dirty="0" smtClean="0"/>
              <a:t>❶  LES  NEURONES  SENSITIFS :</a:t>
            </a: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t>Ce sont des neurones qui transmettent les influx nerveux des récepteurs sensoriels de la peau ou des organes  internes vers le SNC . Ils sont appelés aussi </a:t>
            </a:r>
            <a:r>
              <a:rPr lang="fr-FR" b="1" i="1" dirty="0" smtClean="0">
                <a:solidFill>
                  <a:srgbClr val="FF0000"/>
                </a:solidFill>
              </a:rPr>
              <a:t>NEURONES  AFFERENT</a:t>
            </a:r>
            <a:r>
              <a:rPr lang="fr-FR" b="1" dirty="0" smtClean="0">
                <a:solidFill>
                  <a:srgbClr val="FF0000"/>
                </a:solidFill>
              </a:rPr>
              <a:t>S.</a:t>
            </a:r>
            <a:r>
              <a:rPr lang="fr-FR" b="1" dirty="0" smtClean="0"/>
              <a:t/>
            </a:r>
            <a:br>
              <a:rPr lang="fr-FR" b="1" dirty="0" smtClean="0"/>
            </a:br>
            <a:r>
              <a:rPr lang="fr-FR" b="1" dirty="0" smtClean="0"/>
              <a:t/>
            </a:r>
            <a:br>
              <a:rPr lang="fr-FR" b="1" dirty="0" smtClean="0"/>
            </a:br>
            <a:r>
              <a:rPr lang="fr-FR" sz="3600" b="1" i="1" dirty="0" smtClean="0">
                <a:solidFill>
                  <a:srgbClr val="7030A0"/>
                </a:solidFill>
              </a:rPr>
              <a:t>N.B/ La quasi-totalité des neurones sensitifs        de l’organisme sont unipolaires. </a:t>
            </a:r>
            <a:r>
              <a:rPr lang="fr-FR" sz="3600" b="1" i="1" dirty="0" smtClean="0">
                <a:solidFill>
                  <a:srgbClr val="FF0000"/>
                </a:solidFill>
              </a:rPr>
              <a:t/>
            </a:r>
            <a:br>
              <a:rPr lang="fr-FR" sz="3600" b="1" i="1" dirty="0" smtClean="0">
                <a:solidFill>
                  <a:srgbClr val="FF0000"/>
                </a:solidFill>
              </a:rPr>
            </a:br>
            <a:endParaRPr lang="fr-FR" i="1" dirty="0">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714356"/>
            <a:ext cx="8643998" cy="5929354"/>
          </a:xfrm>
        </p:spPr>
        <p:txBody>
          <a:bodyPr>
            <a:normAutofit fontScale="90000"/>
          </a:bodyPr>
          <a:lstStyle/>
          <a:p>
            <a:r>
              <a:rPr lang="fr-FR" b="1" u="sng" dirty="0" smtClean="0"/>
              <a:t/>
            </a:r>
            <a:br>
              <a:rPr lang="fr-FR" b="1" u="sng" dirty="0" smtClean="0"/>
            </a:br>
            <a:r>
              <a:rPr lang="fr-FR" b="1" u="sng" dirty="0" smtClean="0"/>
              <a:t/>
            </a:r>
            <a:br>
              <a:rPr lang="fr-FR" b="1" u="sng" dirty="0" smtClean="0"/>
            </a:br>
            <a:r>
              <a:rPr lang="fr-FR" b="1" u="sng" dirty="0" smtClean="0"/>
              <a:t/>
            </a:r>
            <a:br>
              <a:rPr lang="fr-FR" b="1" u="sng" dirty="0" smtClean="0"/>
            </a:br>
            <a:r>
              <a:rPr lang="fr-FR" b="1" u="sng" dirty="0" smtClean="0"/>
              <a:t/>
            </a:r>
            <a:br>
              <a:rPr lang="fr-FR" b="1" u="sng" dirty="0" smtClean="0"/>
            </a:br>
            <a:r>
              <a:rPr lang="fr-FR" b="1" u="sng" dirty="0" smtClean="0"/>
              <a:t/>
            </a:r>
            <a:br>
              <a:rPr lang="fr-FR" b="1" u="sng" dirty="0" smtClean="0"/>
            </a:br>
            <a:r>
              <a:rPr lang="fr-FR" b="1" u="sng" dirty="0" smtClean="0"/>
              <a:t/>
            </a:r>
            <a:br>
              <a:rPr lang="fr-FR" b="1" u="sng" dirty="0" smtClean="0"/>
            </a:br>
            <a:r>
              <a:rPr lang="fr-FR" b="1" u="sng" dirty="0" smtClean="0"/>
              <a:t/>
            </a:r>
            <a:br>
              <a:rPr lang="fr-FR" b="1" u="sng" dirty="0" smtClean="0"/>
            </a:br>
            <a:r>
              <a:rPr lang="fr-FR" b="1" u="sng" dirty="0" smtClean="0"/>
              <a:t/>
            </a:r>
            <a:br>
              <a:rPr lang="fr-FR" b="1" u="sng" dirty="0" smtClean="0"/>
            </a:br>
            <a:r>
              <a:rPr lang="fr-FR" b="1" u="sng" dirty="0" smtClean="0"/>
              <a:t/>
            </a:r>
            <a:br>
              <a:rPr lang="fr-FR" b="1" u="sng" dirty="0" smtClean="0"/>
            </a:br>
            <a:r>
              <a:rPr lang="fr-FR" b="1" u="sng" dirty="0" smtClean="0"/>
              <a:t>❷ LES  NEURONES  MOTEURS :</a:t>
            </a:r>
            <a:br>
              <a:rPr lang="fr-FR" b="1" u="sng" dirty="0" smtClean="0"/>
            </a:br>
            <a:r>
              <a:rPr lang="fr-FR" b="1" dirty="0" smtClean="0"/>
              <a:t>Appelés aussi </a:t>
            </a:r>
            <a:r>
              <a:rPr lang="fr-FR" b="1" dirty="0" smtClean="0">
                <a:solidFill>
                  <a:srgbClr val="FF0000"/>
                </a:solidFill>
              </a:rPr>
              <a:t>Neurones EFFERENTS</a:t>
            </a:r>
            <a:r>
              <a:rPr lang="fr-FR" b="1" dirty="0" smtClean="0"/>
              <a:t>,     ils transportent les influx nerveux hors du SNC jusqu’au organes effecteurs :            (les muscles et les glandes) situés à la périphérie du corps. </a:t>
            </a:r>
            <a:br>
              <a:rPr lang="fr-FR" b="1" dirty="0" smtClean="0"/>
            </a:br>
            <a:r>
              <a:rPr lang="fr-FR" b="1" dirty="0" smtClean="0">
                <a:solidFill>
                  <a:srgbClr val="FF0000"/>
                </a:solidFill>
              </a:rPr>
              <a:t/>
            </a:r>
            <a:br>
              <a:rPr lang="fr-FR" b="1" dirty="0" smtClean="0">
                <a:solidFill>
                  <a:srgbClr val="FF0000"/>
                </a:solidFill>
              </a:rPr>
            </a:br>
            <a:r>
              <a:rPr lang="fr-FR" sz="3600" b="1" dirty="0" smtClean="0">
                <a:solidFill>
                  <a:srgbClr val="7030A0"/>
                </a:solidFill>
              </a:rPr>
              <a:t>N.B/ Les neurones moteurs sont multipolaires et leur corps cellulaires sont situés dans le SNC.</a:t>
            </a: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t>
            </a:r>
            <a:br>
              <a:rPr lang="fr-FR" b="1" dirty="0" smtClean="0"/>
            </a:br>
            <a:r>
              <a:rPr lang="fr-FR" b="1" u="sng" dirty="0" smtClean="0"/>
              <a:t/>
            </a:r>
            <a:br>
              <a:rPr lang="fr-FR" b="1" u="sng" dirty="0" smtClean="0"/>
            </a:br>
            <a:r>
              <a:rPr lang="fr-FR" b="1" u="sng" dirty="0" smtClean="0"/>
              <a:t/>
            </a:r>
            <a:br>
              <a:rPr lang="fr-FR" b="1" u="sng" dirty="0" smtClean="0"/>
            </a:br>
            <a:r>
              <a:rPr lang="fr-FR" b="1" u="sng" dirty="0" smtClean="0"/>
              <a:t/>
            </a:r>
            <a:br>
              <a:rPr lang="fr-FR" b="1" u="sng" dirty="0" smtClean="0"/>
            </a:br>
            <a:r>
              <a:rPr lang="fr-FR" b="1" u="sng" dirty="0" smtClean="0"/>
              <a:t/>
            </a:r>
            <a:br>
              <a:rPr lang="fr-FR" b="1" u="sng" dirty="0" smtClean="0"/>
            </a:br>
            <a:r>
              <a:rPr lang="fr-FR" b="1" u="sng" dirty="0" smtClean="0"/>
              <a:t/>
            </a:r>
            <a:br>
              <a:rPr lang="fr-FR" b="1" u="sng" dirty="0" smtClean="0"/>
            </a:br>
            <a:r>
              <a:rPr lang="fr-FR" dirty="0" smtClean="0"/>
              <a:t> </a:t>
            </a:r>
            <a:endParaRPr lang="fr-FR" dirty="0"/>
          </a:p>
        </p:txBody>
      </p:sp>
    </p:spTree>
  </p:cSld>
  <p:clrMapOvr>
    <a:masterClrMapping/>
  </p:clrMapOvr>
  <p:transition>
    <p:newsflash/>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715436" cy="6369072"/>
          </a:xfrm>
        </p:spPr>
        <p:txBody>
          <a:bodyPr>
            <a:normAutofit fontScale="90000"/>
          </a:bodyPr>
          <a:lstStyle/>
          <a:p>
            <a:r>
              <a:rPr lang="fr-FR" b="1" u="sng" dirty="0" smtClean="0"/>
              <a:t>❸ LES NEURONES  D’ASSOCIATION      ou  INTERNEURONES: </a:t>
            </a:r>
            <a:br>
              <a:rPr lang="fr-FR" b="1" u="sng" dirty="0" smtClean="0"/>
            </a:br>
            <a:r>
              <a:rPr lang="fr-FR" b="1" dirty="0" smtClean="0"/>
              <a:t>Sont situés entre les neurones sensitifs (voies afférentes) et les neurones moteurs (voies efférentes). </a:t>
            </a:r>
            <a:br>
              <a:rPr lang="fr-FR" b="1" dirty="0" smtClean="0"/>
            </a:br>
            <a:r>
              <a:rPr lang="fr-FR" b="1" dirty="0" smtClean="0"/>
              <a:t>Ils servent de relais, aux influx nerveux qui sont acheminés vers les centres du SNC où s’effectue l’analyse des informations sensorielles. </a:t>
            </a:r>
            <a:endParaRPr lang="fr-FR" dirty="0"/>
          </a:p>
        </p:txBody>
      </p:sp>
    </p:spTree>
  </p:cSld>
  <p:clrMapOvr>
    <a:masterClrMapping/>
  </p:clrMapOvr>
  <p:transition>
    <p:newsflash/>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572560" cy="5869006"/>
          </a:xfrm>
        </p:spPr>
        <p:txBody>
          <a:bodyPr/>
          <a:lstStyle/>
          <a:p>
            <a:r>
              <a:rPr lang="fr-FR" b="1" dirty="0" smtClean="0">
                <a:solidFill>
                  <a:srgbClr val="7030A0"/>
                </a:solidFill>
              </a:rPr>
              <a:t>N.B/ Les interneurones sont multipolaires, et on les trouve en général dans le SNC.                              Ils représentent plus de 99%                   des neurones de l’organisme. </a:t>
            </a:r>
            <a:endParaRPr lang="fr-FR" b="1" dirty="0">
              <a:solidFill>
                <a:srgbClr val="7030A0"/>
              </a:solidFill>
            </a:endParaRPr>
          </a:p>
        </p:txBody>
      </p:sp>
    </p:spTree>
  </p:cSld>
  <p:clrMapOvr>
    <a:masterClrMapping/>
  </p:clrMapOvr>
  <p:transition>
    <p:newsflash/>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750206" cy="6154758"/>
          </a:xfrm>
        </p:spPr>
        <p:txBody>
          <a:bodyPr>
            <a:normAutofit/>
          </a:bodyPr>
          <a:lstStyle/>
          <a:p>
            <a:r>
              <a:rPr lang="fr-FR" sz="4800" dirty="0" smtClean="0">
                <a:solidFill>
                  <a:srgbClr val="FF0000"/>
                </a:solidFill>
                <a:latin typeface="Arial Black" pitchFamily="34" charset="0"/>
              </a:rPr>
              <a:t>VI - ELECTROCHIMIE SYNAPTIQUE: principes fondamentaux. </a:t>
            </a:r>
            <a:endParaRPr lang="fr-FR" sz="4800" dirty="0">
              <a:solidFill>
                <a:srgbClr val="FF0000"/>
              </a:solidFill>
              <a:latin typeface="Arial Black" pitchFamily="34" charset="0"/>
            </a:endParaRPr>
          </a:p>
        </p:txBody>
      </p:sp>
    </p:spTree>
  </p:cSld>
  <p:clrMapOvr>
    <a:masterClrMapping/>
  </p:clrMapOvr>
  <p:transition>
    <p:newsflash/>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26196"/>
          </a:xfrm>
        </p:spPr>
        <p:txBody>
          <a:bodyPr/>
          <a:lstStyle/>
          <a:p>
            <a:r>
              <a:rPr lang="fr-FR" sz="3600" dirty="0" smtClean="0">
                <a:solidFill>
                  <a:srgbClr val="FF0000"/>
                </a:solidFill>
                <a:latin typeface="Arial Black" pitchFamily="34" charset="0"/>
              </a:rPr>
              <a:t>Le voltage </a:t>
            </a:r>
            <a:r>
              <a:rPr lang="fr-FR" sz="3600" dirty="0" smtClean="0">
                <a:latin typeface="Arial Black" pitchFamily="34" charset="0"/>
              </a:rPr>
              <a:t>se mesure toujours entre deux points de charge contraire: on l’appelle</a:t>
            </a:r>
            <a:r>
              <a:rPr lang="fr-FR" sz="3600" dirty="0" smtClean="0">
                <a:solidFill>
                  <a:srgbClr val="FF0000"/>
                </a:solidFill>
                <a:latin typeface="Arial Black" pitchFamily="34" charset="0"/>
              </a:rPr>
              <a:t/>
            </a:r>
            <a:br>
              <a:rPr lang="fr-FR" sz="3600" dirty="0" smtClean="0">
                <a:solidFill>
                  <a:srgbClr val="FF0000"/>
                </a:solidFill>
                <a:latin typeface="Arial Black" pitchFamily="34" charset="0"/>
              </a:rPr>
            </a:br>
            <a:r>
              <a:rPr lang="fr-FR" sz="3600" dirty="0" smtClean="0">
                <a:solidFill>
                  <a:srgbClr val="FF0000"/>
                </a:solidFill>
                <a:latin typeface="Arial Black" pitchFamily="34" charset="0"/>
              </a:rPr>
              <a:t> DIFFERENCE DE POTENTIEL </a:t>
            </a:r>
            <a:br>
              <a:rPr lang="fr-FR" sz="3600" dirty="0" smtClean="0">
                <a:solidFill>
                  <a:srgbClr val="FF0000"/>
                </a:solidFill>
                <a:latin typeface="Arial Black" pitchFamily="34" charset="0"/>
              </a:rPr>
            </a:br>
            <a:r>
              <a:rPr lang="fr-FR" sz="3600" dirty="0" smtClean="0">
                <a:latin typeface="Arial Black" pitchFamily="34" charset="0"/>
              </a:rPr>
              <a:t>ou simplement </a:t>
            </a:r>
            <a:br>
              <a:rPr lang="fr-FR" sz="3600" dirty="0" smtClean="0">
                <a:latin typeface="Arial Black" pitchFamily="34" charset="0"/>
              </a:rPr>
            </a:br>
            <a:r>
              <a:rPr lang="fr-FR" sz="3600" dirty="0" smtClean="0">
                <a:solidFill>
                  <a:srgbClr val="FF0000"/>
                </a:solidFill>
                <a:latin typeface="Arial Black" pitchFamily="34" charset="0"/>
              </a:rPr>
              <a:t>POTENTIEL.</a:t>
            </a:r>
            <a:br>
              <a:rPr lang="fr-FR" sz="3600" dirty="0" smtClean="0">
                <a:solidFill>
                  <a:srgbClr val="FF0000"/>
                </a:solidFill>
                <a:latin typeface="Arial Black" pitchFamily="34" charset="0"/>
              </a:rPr>
            </a:br>
            <a:r>
              <a:rPr lang="fr-FR" sz="3600" dirty="0" smtClean="0">
                <a:solidFill>
                  <a:srgbClr val="FF0000"/>
                </a:solidFill>
                <a:latin typeface="Arial Black" pitchFamily="34" charset="0"/>
              </a:rPr>
              <a:t/>
            </a:r>
            <a:br>
              <a:rPr lang="fr-FR" sz="3600" dirty="0" smtClean="0">
                <a:solidFill>
                  <a:srgbClr val="FF0000"/>
                </a:solidFill>
                <a:latin typeface="Arial Black" pitchFamily="34" charset="0"/>
              </a:rPr>
            </a:br>
            <a:r>
              <a:rPr lang="fr-FR" sz="3600" dirty="0" smtClean="0">
                <a:solidFill>
                  <a:srgbClr val="FF0000"/>
                </a:solidFill>
                <a:latin typeface="Arial Black" pitchFamily="34" charset="0"/>
              </a:rPr>
              <a:t/>
            </a:r>
            <a:br>
              <a:rPr lang="fr-FR" sz="3600" dirty="0" smtClean="0">
                <a:solidFill>
                  <a:srgbClr val="FF0000"/>
                </a:solidFill>
                <a:latin typeface="Arial Black" pitchFamily="34" charset="0"/>
              </a:rPr>
            </a:br>
            <a:r>
              <a:rPr lang="fr-FR" sz="3600" dirty="0" smtClean="0">
                <a:solidFill>
                  <a:srgbClr val="FF0000"/>
                </a:solidFill>
                <a:latin typeface="Arial Black" pitchFamily="34" charset="0"/>
              </a:rPr>
              <a:t/>
            </a:r>
            <a:br>
              <a:rPr lang="fr-FR" sz="3600" dirty="0" smtClean="0">
                <a:solidFill>
                  <a:srgbClr val="FF0000"/>
                </a:solidFill>
                <a:latin typeface="Arial Black" pitchFamily="34" charset="0"/>
              </a:rPr>
            </a:br>
            <a:endParaRPr lang="fr-FR" dirty="0">
              <a:solidFill>
                <a:srgbClr val="FF0000"/>
              </a:solidFill>
              <a:latin typeface="Arial Black" pitchFamily="34" charset="0"/>
            </a:endParaRPr>
          </a:p>
        </p:txBody>
      </p:sp>
    </p:spTree>
  </p:cSld>
  <p:clrMapOvr>
    <a:masterClrMapping/>
  </p:clrMapOvr>
  <p:transition>
    <p:newsflash/>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c\Desktop\image004.gif"/>
          <p:cNvPicPr>
            <a:picLocks noChangeAspect="1" noChangeArrowheads="1"/>
          </p:cNvPicPr>
          <p:nvPr/>
        </p:nvPicPr>
        <p:blipFill>
          <a:blip r:embed="rId2"/>
          <a:srcRect/>
          <a:stretch>
            <a:fillRect/>
          </a:stretch>
        </p:blipFill>
        <p:spPr bwMode="auto">
          <a:xfrm>
            <a:off x="214282" y="404664"/>
            <a:ext cx="8750206" cy="6167608"/>
          </a:xfrm>
          <a:prstGeom prst="rect">
            <a:avLst/>
          </a:prstGeom>
          <a:noFill/>
        </p:spPr>
      </p:pic>
    </p:spTree>
    <p:extLst>
      <p:ext uri="{BB962C8B-B14F-4D97-AF65-F5344CB8AC3E}">
        <p14:creationId xmlns:p14="http://schemas.microsoft.com/office/powerpoint/2010/main" val="3621896822"/>
      </p:ext>
    </p:extLst>
  </p:cSld>
  <p:clrMapOvr>
    <a:masterClrMapping/>
  </p:clrMapOvr>
  <p:transition>
    <p:newsflash/>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p\Desktop\image002-1.jpg"/>
          <p:cNvPicPr>
            <a:picLocks noChangeAspect="1" noChangeArrowheads="1"/>
          </p:cNvPicPr>
          <p:nvPr/>
        </p:nvPicPr>
        <p:blipFill>
          <a:blip r:embed="rId2"/>
          <a:srcRect/>
          <a:stretch>
            <a:fillRect/>
          </a:stretch>
        </p:blipFill>
        <p:spPr bwMode="auto">
          <a:xfrm>
            <a:off x="251520" y="260648"/>
            <a:ext cx="8678198" cy="6311624"/>
          </a:xfrm>
          <a:prstGeom prst="rect">
            <a:avLst/>
          </a:prstGeom>
          <a:noFill/>
        </p:spPr>
      </p:pic>
    </p:spTree>
    <p:extLst>
      <p:ext uri="{BB962C8B-B14F-4D97-AF65-F5344CB8AC3E}">
        <p14:creationId xmlns:p14="http://schemas.microsoft.com/office/powerpoint/2010/main" val="4151430555"/>
      </p:ext>
    </p:extLst>
  </p:cSld>
  <p:clrMapOvr>
    <a:masterClrMapping/>
  </p:clrMapOvr>
  <p:transition>
    <p:newsflash/>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401080" cy="4083056"/>
          </a:xfrm>
        </p:spPr>
        <p:txBody>
          <a:bodyPr>
            <a:normAutofit/>
          </a:bodyPr>
          <a:lstStyle/>
          <a:p>
            <a:r>
              <a:rPr lang="fr-FR" sz="3600" dirty="0" smtClean="0">
                <a:latin typeface="Arial Black" pitchFamily="34" charset="0"/>
              </a:rPr>
              <a:t>Quand on place une électrode d’un voltmètre sur l’extérieur de la membrane plasmique et qu’on insère l’autre électrode dans le cytoplasme, on enregistre </a:t>
            </a:r>
            <a:r>
              <a:rPr lang="fr-FR" sz="3600" dirty="0" smtClean="0">
                <a:solidFill>
                  <a:srgbClr val="FF0000"/>
                </a:solidFill>
                <a:latin typeface="Arial Black" pitchFamily="34" charset="0"/>
              </a:rPr>
              <a:t>un voltage </a:t>
            </a:r>
            <a:r>
              <a:rPr lang="fr-FR" sz="3600" dirty="0" smtClean="0">
                <a:latin typeface="Arial Black" pitchFamily="34" charset="0"/>
              </a:rPr>
              <a:t>(</a:t>
            </a:r>
            <a:r>
              <a:rPr lang="fr-FR" sz="3600" dirty="0" smtClean="0">
                <a:solidFill>
                  <a:srgbClr val="0070C0"/>
                </a:solidFill>
                <a:latin typeface="Arial Black" pitchFamily="34" charset="0"/>
              </a:rPr>
              <a:t>potentiel membranaire </a:t>
            </a:r>
            <a:r>
              <a:rPr lang="fr-FR" sz="3600" dirty="0" smtClean="0">
                <a:latin typeface="Arial Black" pitchFamily="34" charset="0"/>
              </a:rPr>
              <a:t>)                 d’environ -70mv. </a:t>
            </a:r>
            <a:endParaRPr lang="fr-FR" sz="3600" dirty="0">
              <a:latin typeface="Arial Black" pitchFamily="34" charset="0"/>
            </a:endParaRPr>
          </a:p>
        </p:txBody>
      </p:sp>
    </p:spTree>
  </p:cSld>
  <p:clrMapOvr>
    <a:masterClrMapping/>
  </p:clrMapOvr>
  <p:transition>
    <p:newsflash/>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p\Desktop\téléchargement (1).jpg"/>
          <p:cNvPicPr>
            <a:picLocks noChangeAspect="1" noChangeArrowheads="1"/>
          </p:cNvPicPr>
          <p:nvPr/>
        </p:nvPicPr>
        <p:blipFill>
          <a:blip r:embed="rId2"/>
          <a:srcRect/>
          <a:stretch>
            <a:fillRect/>
          </a:stretch>
        </p:blipFill>
        <p:spPr bwMode="auto">
          <a:xfrm>
            <a:off x="0" y="548680"/>
            <a:ext cx="9144000" cy="6028722"/>
          </a:xfrm>
          <a:prstGeom prst="rect">
            <a:avLst/>
          </a:prstGeom>
          <a:noFill/>
        </p:spPr>
      </p:pic>
    </p:spTree>
    <p:extLst>
      <p:ext uri="{BB962C8B-B14F-4D97-AF65-F5344CB8AC3E}">
        <p14:creationId xmlns:p14="http://schemas.microsoft.com/office/powerpoint/2010/main" val="3638802557"/>
      </p:ext>
    </p:extLst>
  </p:cSld>
  <p:clrMapOvr>
    <a:masterClrMapping/>
  </p:clrMapOvr>
  <p:transition>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357166"/>
            <a:ext cx="4786346" cy="6011882"/>
          </a:xfrm>
        </p:spPr>
        <p:txBody>
          <a:bodyPr>
            <a:normAutofit fontScale="90000"/>
          </a:bodyPr>
          <a:lstStyle/>
          <a:p>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Le maintien de la vie dépend de la cellule. La cellule humaine mesure environ 10 micromètre de diamètre.</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t>
            </a:r>
            <a:endParaRPr lang="fr-FR" dirty="0"/>
          </a:p>
        </p:txBody>
      </p:sp>
      <p:pic>
        <p:nvPicPr>
          <p:cNvPr id="8194" name="Picture 2" descr="C:\Documents and Settings\dac.com\Bureau\ADN_au_chromosome.gif"/>
          <p:cNvPicPr>
            <a:picLocks noChangeAspect="1" noChangeArrowheads="1"/>
          </p:cNvPicPr>
          <p:nvPr/>
        </p:nvPicPr>
        <p:blipFill>
          <a:blip r:embed="rId2"/>
          <a:srcRect/>
          <a:stretch>
            <a:fillRect/>
          </a:stretch>
        </p:blipFill>
        <p:spPr bwMode="auto">
          <a:xfrm>
            <a:off x="4929190" y="285728"/>
            <a:ext cx="4000528" cy="6134100"/>
          </a:xfrm>
          <a:prstGeom prst="rect">
            <a:avLst/>
          </a:prstGeom>
          <a:noFill/>
        </p:spPr>
      </p:pic>
    </p:spTree>
  </p:cSld>
  <p:clrMapOvr>
    <a:masterClrMapping/>
  </p:clrMapOvr>
  <p:transition>
    <p:newsflash/>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60648"/>
            <a:ext cx="8712968" cy="6383062"/>
          </a:xfrm>
        </p:spPr>
        <p:txBody>
          <a:bodyPr>
            <a:noAutofit/>
          </a:bodyPr>
          <a:lstStyle/>
          <a:p>
            <a:r>
              <a:rPr lang="fr-FR" sz="3200" dirty="0" smtClean="0">
                <a:latin typeface="Arial Black" pitchFamily="34" charset="0"/>
              </a:rPr>
              <a:t/>
            </a:r>
            <a:br>
              <a:rPr lang="fr-FR" sz="3200" dirty="0" smtClean="0">
                <a:latin typeface="Arial Black" pitchFamily="34" charset="0"/>
              </a:rPr>
            </a:br>
            <a:r>
              <a:rPr lang="fr-FR" sz="3200" dirty="0">
                <a:latin typeface="Arial Black" pitchFamily="34" charset="0"/>
              </a:rPr>
              <a:t/>
            </a:r>
            <a:br>
              <a:rPr lang="fr-FR" sz="3200" dirty="0">
                <a:latin typeface="Arial Black" pitchFamily="34" charset="0"/>
              </a:rPr>
            </a:br>
            <a:r>
              <a:rPr lang="fr-FR" dirty="0" smtClean="0">
                <a:latin typeface="Arial Black" pitchFamily="34" charset="0"/>
              </a:rPr>
              <a:t>Le cytoplasme contient </a:t>
            </a:r>
            <a:br>
              <a:rPr lang="fr-FR" dirty="0" smtClean="0">
                <a:latin typeface="Arial Black" pitchFamily="34" charset="0"/>
              </a:rPr>
            </a:br>
            <a:r>
              <a:rPr lang="fr-FR" dirty="0" smtClean="0">
                <a:latin typeface="Arial Black" pitchFamily="34" charset="0"/>
              </a:rPr>
              <a:t>une plus faible concentration de</a:t>
            </a:r>
            <a:br>
              <a:rPr lang="fr-FR" dirty="0" smtClean="0">
                <a:latin typeface="Arial Black" pitchFamily="34" charset="0"/>
              </a:rPr>
            </a:br>
            <a:r>
              <a:rPr lang="fr-FR" dirty="0" smtClean="0">
                <a:latin typeface="Arial Black" pitchFamily="34" charset="0"/>
              </a:rPr>
              <a:t> </a:t>
            </a:r>
            <a:r>
              <a:rPr lang="fr-FR" sz="6600" dirty="0" smtClean="0">
                <a:solidFill>
                  <a:srgbClr val="FF0000"/>
                </a:solidFill>
                <a:latin typeface="Arial Black" pitchFamily="34" charset="0"/>
              </a:rPr>
              <a:t>SODIUM (</a:t>
            </a:r>
            <a:r>
              <a:rPr lang="fr-FR" sz="4800" dirty="0" smtClean="0">
                <a:solidFill>
                  <a:srgbClr val="FF0000"/>
                </a:solidFill>
                <a:latin typeface="Arial Black" pitchFamily="34" charset="0"/>
              </a:rPr>
              <a:t>NA+</a:t>
            </a:r>
            <a:r>
              <a:rPr lang="fr-FR" sz="6600" dirty="0" smtClean="0">
                <a:solidFill>
                  <a:srgbClr val="FF0000"/>
                </a:solidFill>
                <a:latin typeface="Arial Black" pitchFamily="34" charset="0"/>
              </a:rPr>
              <a:t>) </a:t>
            </a:r>
            <a:r>
              <a:rPr lang="fr-FR" dirty="0" smtClean="0">
                <a:latin typeface="Arial Black" pitchFamily="34" charset="0"/>
              </a:rPr>
              <a:t>et une plus forte concentration de </a:t>
            </a:r>
            <a:r>
              <a:rPr lang="fr-FR" sz="6000" dirty="0" smtClean="0">
                <a:solidFill>
                  <a:srgbClr val="7030A0"/>
                </a:solidFill>
                <a:latin typeface="Arial Black" pitchFamily="34" charset="0"/>
              </a:rPr>
              <a:t>POTASSIUM </a:t>
            </a:r>
            <a:r>
              <a:rPr lang="fr-FR" dirty="0" smtClean="0">
                <a:solidFill>
                  <a:srgbClr val="7030A0"/>
                </a:solidFill>
                <a:latin typeface="Arial Black" pitchFamily="34" charset="0"/>
              </a:rPr>
              <a:t>(K+).</a:t>
            </a:r>
            <a:r>
              <a:rPr lang="fr-FR" dirty="0" smtClean="0">
                <a:latin typeface="Arial Black" pitchFamily="34" charset="0"/>
              </a:rPr>
              <a:t>   </a:t>
            </a:r>
            <a:r>
              <a:rPr lang="fr-FR" sz="3200" dirty="0" smtClean="0">
                <a:latin typeface="Arial Black" pitchFamily="34" charset="0"/>
              </a:rPr>
              <a:t>                                </a:t>
            </a:r>
            <a:br>
              <a:rPr lang="fr-FR" sz="3200" dirty="0" smtClean="0">
                <a:latin typeface="Arial Black" pitchFamily="34" charset="0"/>
              </a:rPr>
            </a:br>
            <a:r>
              <a:rPr lang="fr-FR" sz="3200" dirty="0">
                <a:latin typeface="Arial Black" pitchFamily="34" charset="0"/>
              </a:rPr>
              <a:t/>
            </a:r>
            <a:br>
              <a:rPr lang="fr-FR" sz="3200" dirty="0">
                <a:latin typeface="Arial Black" pitchFamily="34" charset="0"/>
              </a:rPr>
            </a:br>
            <a:r>
              <a:rPr lang="fr-FR" sz="3200" dirty="0" smtClean="0">
                <a:latin typeface="Arial Black" pitchFamily="34" charset="0"/>
              </a:rPr>
              <a:t/>
            </a:r>
            <a:br>
              <a:rPr lang="fr-FR" sz="3200" dirty="0" smtClean="0">
                <a:latin typeface="Arial Black" pitchFamily="34" charset="0"/>
              </a:rPr>
            </a:br>
            <a:r>
              <a:rPr lang="fr-FR" sz="3200" b="1" dirty="0" smtClean="0">
                <a:solidFill>
                  <a:srgbClr val="FF0000"/>
                </a:solidFill>
                <a:latin typeface="Arial Black" pitchFamily="34" charset="0"/>
              </a:rPr>
              <a:t/>
            </a:r>
            <a:br>
              <a:rPr lang="fr-FR" sz="3200" b="1" dirty="0" smtClean="0">
                <a:solidFill>
                  <a:srgbClr val="FF0000"/>
                </a:solidFill>
                <a:latin typeface="Arial Black" pitchFamily="34" charset="0"/>
              </a:rPr>
            </a:br>
            <a:endParaRPr lang="fr-FR" sz="3200" b="1" dirty="0">
              <a:solidFill>
                <a:srgbClr val="FF0000"/>
              </a:solidFill>
              <a:latin typeface="Arial Black" pitchFamily="34" charset="0"/>
            </a:endParaRPr>
          </a:p>
        </p:txBody>
      </p:sp>
    </p:spTree>
  </p:cSld>
  <p:clrMapOvr>
    <a:masterClrMapping/>
  </p:clrMapOvr>
  <p:transition>
    <p:newsflash/>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6394722"/>
          </a:xfrm>
        </p:spPr>
        <p:txBody>
          <a:bodyPr>
            <a:normAutofit/>
          </a:bodyPr>
          <a:lstStyle/>
          <a:p>
            <a:r>
              <a:rPr lang="fr-FR" sz="5300" dirty="0">
                <a:solidFill>
                  <a:prstClr val="black"/>
                </a:solidFill>
                <a:latin typeface="Arial Black" pitchFamily="34" charset="0"/>
              </a:rPr>
              <a:t>Ils sont (</a:t>
            </a:r>
            <a:r>
              <a:rPr lang="fr-FR" sz="5300" dirty="0">
                <a:solidFill>
                  <a:srgbClr val="7030A0"/>
                </a:solidFill>
                <a:latin typeface="Arial Black" pitchFamily="34" charset="0"/>
              </a:rPr>
              <a:t>Potassium</a:t>
            </a:r>
            <a:r>
              <a:rPr lang="fr-FR" sz="5300" dirty="0">
                <a:solidFill>
                  <a:prstClr val="black"/>
                </a:solidFill>
                <a:latin typeface="Arial Black" pitchFamily="34" charset="0"/>
              </a:rPr>
              <a:t>/</a:t>
            </a:r>
            <a:r>
              <a:rPr lang="fr-FR" sz="5300" dirty="0">
                <a:solidFill>
                  <a:srgbClr val="FF0000"/>
                </a:solidFill>
                <a:latin typeface="Arial Black" pitchFamily="34" charset="0"/>
              </a:rPr>
              <a:t>Sodium</a:t>
            </a:r>
            <a:r>
              <a:rPr lang="fr-FR" sz="5300" dirty="0">
                <a:solidFill>
                  <a:prstClr val="black"/>
                </a:solidFill>
                <a:latin typeface="Arial Black" pitchFamily="34" charset="0"/>
              </a:rPr>
              <a:t>) </a:t>
            </a:r>
            <a:r>
              <a:rPr lang="fr-FR" sz="5300" dirty="0" smtClean="0">
                <a:solidFill>
                  <a:prstClr val="black"/>
                </a:solidFill>
                <a:latin typeface="Arial Black" pitchFamily="34" charset="0"/>
              </a:rPr>
              <a:t/>
            </a:r>
            <a:br>
              <a:rPr lang="fr-FR" sz="5300" dirty="0" smtClean="0">
                <a:solidFill>
                  <a:prstClr val="black"/>
                </a:solidFill>
                <a:latin typeface="Arial Black" pitchFamily="34" charset="0"/>
              </a:rPr>
            </a:br>
            <a:r>
              <a:rPr lang="fr-FR" sz="5300" dirty="0" smtClean="0">
                <a:solidFill>
                  <a:prstClr val="black"/>
                </a:solidFill>
                <a:latin typeface="Arial Black" pitchFamily="34" charset="0"/>
              </a:rPr>
              <a:t>les </a:t>
            </a:r>
            <a:r>
              <a:rPr lang="fr-FR" sz="5300" dirty="0">
                <a:solidFill>
                  <a:prstClr val="black"/>
                </a:solidFill>
                <a:latin typeface="Arial Black" pitchFamily="34" charset="0"/>
              </a:rPr>
              <a:t>plus importants </a:t>
            </a:r>
            <a:r>
              <a:rPr lang="fr-FR" sz="5300" dirty="0" smtClean="0">
                <a:solidFill>
                  <a:prstClr val="black"/>
                </a:solidFill>
                <a:latin typeface="Arial Black" pitchFamily="34" charset="0"/>
              </a:rPr>
              <a:t/>
            </a:r>
            <a:br>
              <a:rPr lang="fr-FR" sz="5300" dirty="0" smtClean="0">
                <a:solidFill>
                  <a:prstClr val="black"/>
                </a:solidFill>
                <a:latin typeface="Arial Black" pitchFamily="34" charset="0"/>
              </a:rPr>
            </a:br>
            <a:r>
              <a:rPr lang="fr-FR" sz="5300" dirty="0" smtClean="0">
                <a:solidFill>
                  <a:prstClr val="black"/>
                </a:solidFill>
                <a:latin typeface="Arial Black" pitchFamily="34" charset="0"/>
              </a:rPr>
              <a:t>en </a:t>
            </a:r>
            <a:r>
              <a:rPr lang="fr-FR" sz="5300" dirty="0">
                <a:solidFill>
                  <a:prstClr val="black"/>
                </a:solidFill>
                <a:latin typeface="Arial Black" pitchFamily="34" charset="0"/>
              </a:rPr>
              <a:t>ce qui concerne</a:t>
            </a:r>
            <a:br>
              <a:rPr lang="fr-FR" sz="5300" dirty="0">
                <a:solidFill>
                  <a:prstClr val="black"/>
                </a:solidFill>
                <a:latin typeface="Arial Black" pitchFamily="34" charset="0"/>
              </a:rPr>
            </a:br>
            <a:r>
              <a:rPr lang="fr-FR" sz="5300" dirty="0">
                <a:solidFill>
                  <a:prstClr val="black"/>
                </a:solidFill>
                <a:latin typeface="Arial Black" pitchFamily="34" charset="0"/>
              </a:rPr>
              <a:t> la production du</a:t>
            </a:r>
            <a:br>
              <a:rPr lang="fr-FR" sz="5300" dirty="0">
                <a:solidFill>
                  <a:prstClr val="black"/>
                </a:solidFill>
                <a:latin typeface="Arial Black" pitchFamily="34" charset="0"/>
              </a:rPr>
            </a:br>
            <a:r>
              <a:rPr lang="fr-FR" sz="5300" dirty="0">
                <a:solidFill>
                  <a:prstClr val="black"/>
                </a:solidFill>
                <a:latin typeface="Arial Black" pitchFamily="34" charset="0"/>
              </a:rPr>
              <a:t> </a:t>
            </a:r>
            <a:r>
              <a:rPr lang="fr-FR" sz="5300" b="1" dirty="0">
                <a:solidFill>
                  <a:srgbClr val="FF0000"/>
                </a:solidFill>
                <a:latin typeface="Arial Black" pitchFamily="34" charset="0"/>
              </a:rPr>
              <a:t>potentiel membranaire. </a:t>
            </a:r>
            <a:br>
              <a:rPr lang="fr-FR" sz="5300" b="1" dirty="0">
                <a:solidFill>
                  <a:srgbClr val="FF0000"/>
                </a:solidFill>
                <a:latin typeface="Arial Black" pitchFamily="34" charset="0"/>
              </a:rPr>
            </a:br>
            <a:endParaRPr lang="fr-FR" sz="5300" dirty="0"/>
          </a:p>
        </p:txBody>
      </p:sp>
    </p:spTree>
    <p:extLst>
      <p:ext uri="{BB962C8B-B14F-4D97-AF65-F5344CB8AC3E}">
        <p14:creationId xmlns:p14="http://schemas.microsoft.com/office/powerpoint/2010/main" val="2385858380"/>
      </p:ext>
    </p:extLst>
  </p:cSld>
  <p:clrMapOvr>
    <a:masterClrMapping/>
  </p:clrMapOvr>
  <p:transition>
    <p:newsflash/>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p\Desktop\image12.jpeg"/>
          <p:cNvPicPr>
            <a:picLocks noChangeAspect="1" noChangeArrowheads="1"/>
          </p:cNvPicPr>
          <p:nvPr/>
        </p:nvPicPr>
        <p:blipFill>
          <a:blip r:embed="rId2"/>
          <a:srcRect/>
          <a:stretch>
            <a:fillRect/>
          </a:stretch>
        </p:blipFill>
        <p:spPr bwMode="auto">
          <a:xfrm>
            <a:off x="107504" y="116632"/>
            <a:ext cx="9036496" cy="6384202"/>
          </a:xfrm>
          <a:prstGeom prst="rect">
            <a:avLst/>
          </a:prstGeom>
          <a:noFill/>
        </p:spPr>
      </p:pic>
    </p:spTree>
    <p:extLst>
      <p:ext uri="{BB962C8B-B14F-4D97-AF65-F5344CB8AC3E}">
        <p14:creationId xmlns:p14="http://schemas.microsoft.com/office/powerpoint/2010/main" val="1366167275"/>
      </p:ext>
    </p:extLst>
  </p:cSld>
  <p:clrMapOvr>
    <a:masterClrMapping/>
  </p:clrMapOvr>
  <p:transition>
    <p:newsflash/>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88640"/>
            <a:ext cx="8640960" cy="6250706"/>
          </a:xfrm>
        </p:spPr>
        <p:txBody>
          <a:bodyPr>
            <a:normAutofit/>
          </a:bodyPr>
          <a:lstStyle/>
          <a:p>
            <a:r>
              <a:rPr lang="fr-FR" dirty="0" smtClean="0">
                <a:latin typeface="Arial Black" panose="020B0A04020102020204" pitchFamily="34" charset="0"/>
              </a:rPr>
              <a:t>VOIR VIDEO SUR L’ACTIVATION </a:t>
            </a:r>
            <a:br>
              <a:rPr lang="fr-FR" dirty="0" smtClean="0">
                <a:latin typeface="Arial Black" panose="020B0A04020102020204" pitchFamily="34" charset="0"/>
              </a:rPr>
            </a:br>
            <a:r>
              <a:rPr lang="fr-FR" dirty="0" smtClean="0">
                <a:latin typeface="Arial Black" panose="020B0A04020102020204" pitchFamily="34" charset="0"/>
              </a:rPr>
              <a:t>DU NEURONE.</a:t>
            </a:r>
            <a:br>
              <a:rPr lang="fr-FR" dirty="0" smtClean="0">
                <a:latin typeface="Arial Black" panose="020B0A04020102020204" pitchFamily="34" charset="0"/>
              </a:rPr>
            </a:br>
            <a:r>
              <a:rPr lang="fr-FR" dirty="0">
                <a:latin typeface="Arial Black" panose="020B0A04020102020204" pitchFamily="34" charset="0"/>
              </a:rPr>
              <a:t/>
            </a:r>
            <a:br>
              <a:rPr lang="fr-FR" dirty="0">
                <a:latin typeface="Arial Black" panose="020B0A04020102020204" pitchFamily="34" charset="0"/>
              </a:rPr>
            </a:br>
            <a:r>
              <a:rPr lang="fr-FR" sz="7200" dirty="0" smtClean="0">
                <a:latin typeface="Arial Black" panose="020B0A04020102020204" pitchFamily="34" charset="0"/>
              </a:rPr>
              <a:t>?</a:t>
            </a:r>
            <a:endParaRPr lang="fr-FR" dirty="0">
              <a:latin typeface="Arial Black" panose="020B0A04020102020204" pitchFamily="34" charset="0"/>
            </a:endParaRPr>
          </a:p>
        </p:txBody>
      </p:sp>
    </p:spTree>
    <p:extLst>
      <p:ext uri="{BB962C8B-B14F-4D97-AF65-F5344CB8AC3E}">
        <p14:creationId xmlns:p14="http://schemas.microsoft.com/office/powerpoint/2010/main" val="3698732824"/>
      </p:ext>
    </p:extLst>
  </p:cSld>
  <p:clrMapOvr>
    <a:masterClrMapping/>
  </p:clrMapOvr>
  <p:transition>
    <p:newsflash/>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154230"/>
          </a:xfrm>
        </p:spPr>
        <p:txBody>
          <a:bodyPr>
            <a:normAutofit fontScale="90000"/>
          </a:bodyPr>
          <a:lstStyle/>
          <a:p>
            <a:r>
              <a:rPr lang="fr-FR" sz="6000" dirty="0" smtClean="0">
                <a:solidFill>
                  <a:srgbClr val="FF0000"/>
                </a:solidFill>
                <a:latin typeface="Arial Black" pitchFamily="34" charset="0"/>
              </a:rPr>
              <a:t/>
            </a:r>
            <a:br>
              <a:rPr lang="fr-FR" sz="6000" dirty="0" smtClean="0">
                <a:solidFill>
                  <a:srgbClr val="FF0000"/>
                </a:solidFill>
                <a:latin typeface="Arial Black" pitchFamily="34" charset="0"/>
              </a:rPr>
            </a:br>
            <a:r>
              <a:rPr lang="fr-FR" sz="6000" dirty="0" smtClean="0">
                <a:solidFill>
                  <a:srgbClr val="FF0000"/>
                </a:solidFill>
                <a:latin typeface="Arial Black" pitchFamily="34" charset="0"/>
              </a:rPr>
              <a:t/>
            </a:r>
            <a:br>
              <a:rPr lang="fr-FR" sz="6000" dirty="0" smtClean="0">
                <a:solidFill>
                  <a:srgbClr val="FF0000"/>
                </a:solidFill>
                <a:latin typeface="Arial Black" pitchFamily="34" charset="0"/>
              </a:rPr>
            </a:br>
            <a:r>
              <a:rPr lang="fr-FR" sz="6000" dirty="0" smtClean="0">
                <a:solidFill>
                  <a:srgbClr val="FF0000"/>
                </a:solidFill>
                <a:latin typeface="Arial Black" pitchFamily="34" charset="0"/>
              </a:rPr>
              <a:t/>
            </a:r>
            <a:br>
              <a:rPr lang="fr-FR" sz="6000" dirty="0" smtClean="0">
                <a:solidFill>
                  <a:srgbClr val="FF0000"/>
                </a:solidFill>
                <a:latin typeface="Arial Black" pitchFamily="34" charset="0"/>
              </a:rPr>
            </a:br>
            <a:r>
              <a:rPr lang="fr-FR" sz="6000" dirty="0" smtClean="0">
                <a:solidFill>
                  <a:srgbClr val="FF0000"/>
                </a:solidFill>
                <a:latin typeface="Arial Black" pitchFamily="34" charset="0"/>
              </a:rPr>
              <a:t/>
            </a:r>
            <a:br>
              <a:rPr lang="fr-FR" sz="6000" dirty="0" smtClean="0">
                <a:solidFill>
                  <a:srgbClr val="FF0000"/>
                </a:solidFill>
                <a:latin typeface="Arial Black" pitchFamily="34" charset="0"/>
              </a:rPr>
            </a:br>
            <a:r>
              <a:rPr lang="fr-FR" sz="6000" dirty="0" smtClean="0">
                <a:solidFill>
                  <a:srgbClr val="FF0000"/>
                </a:solidFill>
                <a:latin typeface="Arial Black" pitchFamily="34" charset="0"/>
              </a:rPr>
              <a:t/>
            </a:r>
            <a:br>
              <a:rPr lang="fr-FR" sz="6000" dirty="0" smtClean="0">
                <a:solidFill>
                  <a:srgbClr val="FF0000"/>
                </a:solidFill>
                <a:latin typeface="Arial Black" pitchFamily="34" charset="0"/>
              </a:rPr>
            </a:br>
            <a:r>
              <a:rPr lang="fr-FR" sz="6000" dirty="0" smtClean="0">
                <a:solidFill>
                  <a:srgbClr val="FF0000"/>
                </a:solidFill>
                <a:latin typeface="Arial Black" pitchFamily="34" charset="0"/>
              </a:rPr>
              <a:t/>
            </a:r>
            <a:br>
              <a:rPr lang="fr-FR" sz="6000" dirty="0" smtClean="0">
                <a:solidFill>
                  <a:srgbClr val="FF0000"/>
                </a:solidFill>
                <a:latin typeface="Arial Black" pitchFamily="34" charset="0"/>
              </a:rPr>
            </a:br>
            <a:r>
              <a:rPr lang="fr-FR" sz="6000" dirty="0" smtClean="0">
                <a:solidFill>
                  <a:srgbClr val="FF0000"/>
                </a:solidFill>
                <a:latin typeface="Arial Black" pitchFamily="34" charset="0"/>
              </a:rPr>
              <a:t/>
            </a:r>
            <a:br>
              <a:rPr lang="fr-FR" sz="6000" dirty="0" smtClean="0">
                <a:solidFill>
                  <a:srgbClr val="FF0000"/>
                </a:solidFill>
                <a:latin typeface="Arial Black" pitchFamily="34" charset="0"/>
              </a:rPr>
            </a:br>
            <a:r>
              <a:rPr lang="fr-FR" sz="6000" dirty="0" smtClean="0">
                <a:solidFill>
                  <a:srgbClr val="FF0000"/>
                </a:solidFill>
                <a:latin typeface="Arial Black" pitchFamily="34" charset="0"/>
              </a:rPr>
              <a:t/>
            </a:r>
            <a:br>
              <a:rPr lang="fr-FR" sz="6000" dirty="0" smtClean="0">
                <a:solidFill>
                  <a:srgbClr val="FF0000"/>
                </a:solidFill>
                <a:latin typeface="Arial Black" pitchFamily="34" charset="0"/>
              </a:rPr>
            </a:br>
            <a:r>
              <a:rPr lang="fr-FR" sz="6000" dirty="0" smtClean="0">
                <a:solidFill>
                  <a:srgbClr val="FF0000"/>
                </a:solidFill>
                <a:latin typeface="Arial Black" pitchFamily="34" charset="0"/>
              </a:rPr>
              <a:t/>
            </a:r>
            <a:br>
              <a:rPr lang="fr-FR" sz="6000" dirty="0" smtClean="0">
                <a:solidFill>
                  <a:srgbClr val="FF0000"/>
                </a:solidFill>
                <a:latin typeface="Arial Black" pitchFamily="34" charset="0"/>
              </a:rPr>
            </a:br>
            <a:r>
              <a:rPr lang="fr-FR" sz="6000" dirty="0" smtClean="0">
                <a:solidFill>
                  <a:srgbClr val="FF0000"/>
                </a:solidFill>
                <a:latin typeface="Arial Black" pitchFamily="34" charset="0"/>
              </a:rPr>
              <a:t/>
            </a:r>
            <a:br>
              <a:rPr lang="fr-FR" sz="6000" dirty="0" smtClean="0">
                <a:solidFill>
                  <a:srgbClr val="FF0000"/>
                </a:solidFill>
                <a:latin typeface="Arial Black" pitchFamily="34" charset="0"/>
              </a:rPr>
            </a:br>
            <a:r>
              <a:rPr lang="fr-FR" sz="6000" dirty="0" smtClean="0">
                <a:solidFill>
                  <a:srgbClr val="FF0000"/>
                </a:solidFill>
                <a:latin typeface="Arial Black" pitchFamily="34" charset="0"/>
              </a:rPr>
              <a:t> </a:t>
            </a:r>
            <a:endParaRPr lang="fr-FR" sz="6000" dirty="0">
              <a:solidFill>
                <a:srgbClr val="FF0000"/>
              </a:solidFill>
              <a:latin typeface="Arial Black" pitchFamily="34" charset="0"/>
            </a:endParaRPr>
          </a:p>
        </p:txBody>
      </p:sp>
      <p:sp>
        <p:nvSpPr>
          <p:cNvPr id="4" name="Rectangle 3"/>
          <p:cNvSpPr/>
          <p:nvPr/>
        </p:nvSpPr>
        <p:spPr>
          <a:xfrm>
            <a:off x="0" y="357166"/>
            <a:ext cx="9144000" cy="6001643"/>
          </a:xfrm>
          <a:prstGeom prst="rect">
            <a:avLst/>
          </a:prstGeom>
        </p:spPr>
        <p:txBody>
          <a:bodyPr wrap="square">
            <a:spAutoFit/>
          </a:bodyPr>
          <a:lstStyle/>
          <a:p>
            <a:pPr algn="ctr"/>
            <a:r>
              <a:rPr lang="fr-FR" sz="6000" dirty="0" smtClean="0">
                <a:solidFill>
                  <a:srgbClr val="FF0000"/>
                </a:solidFill>
                <a:latin typeface="Arial Black" pitchFamily="34" charset="0"/>
              </a:rPr>
              <a:t>VII- LES SYNAPSES :</a:t>
            </a:r>
          </a:p>
          <a:p>
            <a:pPr algn="ctr"/>
            <a:r>
              <a:rPr lang="fr-FR" sz="4400" dirty="0" smtClean="0">
                <a:latin typeface="Arial Black" pitchFamily="34" charset="0"/>
              </a:rPr>
              <a:t>Il existe deux formes de synapses : </a:t>
            </a:r>
          </a:p>
          <a:p>
            <a:endParaRPr lang="fr-FR" sz="4400" dirty="0" smtClean="0">
              <a:solidFill>
                <a:srgbClr val="FF0000"/>
              </a:solidFill>
              <a:latin typeface="Arial Black" pitchFamily="34" charset="0"/>
            </a:endParaRPr>
          </a:p>
          <a:p>
            <a:r>
              <a:rPr lang="fr-FR" sz="4400" dirty="0" smtClean="0">
                <a:solidFill>
                  <a:srgbClr val="FF0000"/>
                </a:solidFill>
                <a:latin typeface="Arial Black" pitchFamily="34" charset="0"/>
              </a:rPr>
              <a:t>A/ Synapse électrique.</a:t>
            </a:r>
          </a:p>
          <a:p>
            <a:endParaRPr lang="fr-FR" sz="4400" dirty="0" smtClean="0">
              <a:solidFill>
                <a:srgbClr val="FF0000"/>
              </a:solidFill>
              <a:latin typeface="Arial Black" pitchFamily="34" charset="0"/>
            </a:endParaRPr>
          </a:p>
          <a:p>
            <a:r>
              <a:rPr lang="fr-FR" sz="4400" dirty="0" smtClean="0">
                <a:solidFill>
                  <a:srgbClr val="FF0000"/>
                </a:solidFill>
                <a:latin typeface="Arial Black" pitchFamily="34" charset="0"/>
              </a:rPr>
              <a:t>B/ Synapse chimique.</a:t>
            </a:r>
            <a:r>
              <a:rPr lang="fr-FR" sz="6000" dirty="0" smtClean="0">
                <a:solidFill>
                  <a:srgbClr val="FF0000"/>
                </a:solidFill>
                <a:latin typeface="Arial Black" pitchFamily="34" charset="0"/>
              </a:rPr>
              <a:t/>
            </a:r>
            <a:br>
              <a:rPr lang="fr-FR" sz="6000" dirty="0" smtClean="0">
                <a:solidFill>
                  <a:srgbClr val="FF0000"/>
                </a:solidFill>
                <a:latin typeface="Arial Black" pitchFamily="34" charset="0"/>
              </a:rPr>
            </a:br>
            <a:endParaRPr lang="fr-FR" sz="6000" dirty="0"/>
          </a:p>
        </p:txBody>
      </p:sp>
    </p:spTree>
  </p:cSld>
  <p:clrMapOvr>
    <a:masterClrMapping/>
  </p:clrMapOvr>
  <p:transition>
    <p:newsflash/>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hp\Desktop\histgen716.jpg"/>
          <p:cNvPicPr>
            <a:picLocks noChangeAspect="1" noChangeArrowheads="1"/>
          </p:cNvPicPr>
          <p:nvPr/>
        </p:nvPicPr>
        <p:blipFill>
          <a:blip r:embed="rId2"/>
          <a:srcRect/>
          <a:stretch>
            <a:fillRect/>
          </a:stretch>
        </p:blipFill>
        <p:spPr bwMode="auto">
          <a:xfrm>
            <a:off x="107504" y="116632"/>
            <a:ext cx="8856984" cy="6552728"/>
          </a:xfrm>
          <a:prstGeom prst="rect">
            <a:avLst/>
          </a:prstGeom>
          <a:noFill/>
        </p:spPr>
      </p:pic>
    </p:spTree>
    <p:extLst>
      <p:ext uri="{BB962C8B-B14F-4D97-AF65-F5344CB8AC3E}">
        <p14:creationId xmlns:p14="http://schemas.microsoft.com/office/powerpoint/2010/main" val="2127438736"/>
      </p:ext>
    </p:extLst>
  </p:cSld>
  <p:clrMapOvr>
    <a:masterClrMapping/>
  </p:clrMapOvr>
  <p:transition>
    <p:newsflash/>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85728"/>
            <a:ext cx="7929618" cy="3143272"/>
          </a:xfrm>
        </p:spPr>
        <p:txBody>
          <a:bodyPr>
            <a:normAutofit/>
          </a:bodyPr>
          <a:lstStyle/>
          <a:p>
            <a:r>
              <a:rPr lang="fr-FR" sz="3200" dirty="0" smtClean="0">
                <a:latin typeface="Arial Black" pitchFamily="34" charset="0"/>
              </a:rPr>
              <a:t>Le fonctionnement du système nerveux repose sur la circulation de l’information dans des réseaux compliqués constitués de chaines de neurones reliés par des </a:t>
            </a:r>
            <a:r>
              <a:rPr lang="fr-FR" sz="3200" dirty="0" smtClean="0">
                <a:solidFill>
                  <a:srgbClr val="FF0000"/>
                </a:solidFill>
                <a:latin typeface="Arial Black" pitchFamily="34" charset="0"/>
              </a:rPr>
              <a:t>SYNAPSES. </a:t>
            </a:r>
            <a:endParaRPr lang="fr-FR" sz="3600" dirty="0">
              <a:solidFill>
                <a:srgbClr val="FF0000"/>
              </a:solidFill>
              <a:latin typeface="Arial Black" pitchFamily="34" charset="0"/>
            </a:endParaRPr>
          </a:p>
        </p:txBody>
      </p:sp>
      <p:pic>
        <p:nvPicPr>
          <p:cNvPr id="5" name="Picture 2" descr="C:\Users\hp\Desktop\bg0xb-diffe_rentes_sortes_de_synapses.jpg"/>
          <p:cNvPicPr>
            <a:picLocks noChangeAspect="1" noChangeArrowheads="1"/>
          </p:cNvPicPr>
          <p:nvPr/>
        </p:nvPicPr>
        <p:blipFill>
          <a:blip r:embed="rId2"/>
          <a:srcRect/>
          <a:stretch>
            <a:fillRect/>
          </a:stretch>
        </p:blipFill>
        <p:spPr bwMode="auto">
          <a:xfrm>
            <a:off x="1357290" y="3429000"/>
            <a:ext cx="6429420" cy="3214710"/>
          </a:xfrm>
          <a:prstGeom prst="rect">
            <a:avLst/>
          </a:prstGeom>
          <a:noFill/>
        </p:spPr>
      </p:pic>
    </p:spTree>
  </p:cSld>
  <p:clrMapOvr>
    <a:masterClrMapping/>
  </p:clrMapOvr>
  <p:transition>
    <p:newsflash/>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572560" cy="6394722"/>
          </a:xfrm>
        </p:spPr>
        <p:txBody>
          <a:bodyPr>
            <a:noAutofit/>
          </a:bodyPr>
          <a:lstStyle/>
          <a:p>
            <a:r>
              <a:rPr lang="fr-FR" dirty="0" smtClean="0">
                <a:latin typeface="Arial Black" pitchFamily="34" charset="0"/>
              </a:rPr>
              <a:t>Une synapse : </a:t>
            </a:r>
            <a:br>
              <a:rPr lang="fr-FR" dirty="0" smtClean="0">
                <a:latin typeface="Arial Black" pitchFamily="34" charset="0"/>
              </a:rPr>
            </a:br>
            <a:r>
              <a:rPr lang="fr-FR" dirty="0" smtClean="0">
                <a:latin typeface="Arial Black" pitchFamily="34" charset="0"/>
              </a:rPr>
              <a:t>(</a:t>
            </a:r>
            <a:r>
              <a:rPr lang="fr-FR" dirty="0" err="1" smtClean="0">
                <a:solidFill>
                  <a:srgbClr val="FF0000"/>
                </a:solidFill>
                <a:latin typeface="Arial Black" pitchFamily="34" charset="0"/>
              </a:rPr>
              <a:t>Sunapsis</a:t>
            </a:r>
            <a:r>
              <a:rPr lang="fr-FR" dirty="0" smtClean="0">
                <a:solidFill>
                  <a:srgbClr val="FF0000"/>
                </a:solidFill>
                <a:latin typeface="Arial Black" pitchFamily="34" charset="0"/>
              </a:rPr>
              <a:t> = Point de liaison, point de jonction)</a:t>
            </a:r>
            <a:r>
              <a:rPr lang="fr-FR" dirty="0" smtClean="0">
                <a:latin typeface="Arial Black" pitchFamily="34" charset="0"/>
              </a:rPr>
              <a:t> permet le transfert de l’information d’un neurone à un autre ou d’un neurone à une cellule effectrice. </a:t>
            </a:r>
            <a:endParaRPr lang="fr-FR" sz="3600" dirty="0">
              <a:latin typeface="Arial Black" pitchFamily="34" charset="0"/>
            </a:endParaRPr>
          </a:p>
        </p:txBody>
      </p:sp>
    </p:spTree>
  </p:cSld>
  <p:clrMapOvr>
    <a:masterClrMapping/>
  </p:clrMapOvr>
  <p:transition>
    <p:newsflash/>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p\Desktop\06a.jpg"/>
          <p:cNvPicPr>
            <a:picLocks noChangeAspect="1" noChangeArrowheads="1"/>
          </p:cNvPicPr>
          <p:nvPr/>
        </p:nvPicPr>
        <p:blipFill>
          <a:blip r:embed="rId2"/>
          <a:srcRect/>
          <a:stretch>
            <a:fillRect/>
          </a:stretch>
        </p:blipFill>
        <p:spPr bwMode="auto">
          <a:xfrm>
            <a:off x="323528" y="260648"/>
            <a:ext cx="8568952" cy="6336704"/>
          </a:xfrm>
          <a:prstGeom prst="rect">
            <a:avLst/>
          </a:prstGeom>
          <a:noFill/>
        </p:spPr>
      </p:pic>
    </p:spTree>
    <p:extLst>
      <p:ext uri="{BB962C8B-B14F-4D97-AF65-F5344CB8AC3E}">
        <p14:creationId xmlns:p14="http://schemas.microsoft.com/office/powerpoint/2010/main" val="2153445898"/>
      </p:ext>
    </p:extLst>
  </p:cSld>
  <p:clrMapOvr>
    <a:masterClrMapping/>
  </p:clrMapOvr>
  <p:transition>
    <p:newsflash/>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712968" cy="6226196"/>
          </a:xfrm>
        </p:spPr>
        <p:txBody>
          <a:bodyPr>
            <a:normAutofit/>
          </a:bodyPr>
          <a:lstStyle/>
          <a:p>
            <a:r>
              <a:rPr lang="fr-FR" sz="3600" dirty="0" smtClean="0">
                <a:solidFill>
                  <a:srgbClr val="FF0000"/>
                </a:solidFill>
                <a:latin typeface="Arial Black" pitchFamily="34" charset="0"/>
              </a:rPr>
              <a:t>La plupart des synapses </a:t>
            </a:r>
            <a:r>
              <a:rPr lang="fr-FR" sz="3600" dirty="0" smtClean="0">
                <a:latin typeface="Arial Black" pitchFamily="34" charset="0"/>
              </a:rPr>
              <a:t>sont situés entre les terminaisons axonales d’un neurone et les dendrites ou les corps cellulaires d’autres neurones; on les appelle </a:t>
            </a:r>
            <a:r>
              <a:rPr lang="fr-FR" sz="3600" dirty="0" smtClean="0">
                <a:solidFill>
                  <a:srgbClr val="FF0000"/>
                </a:solidFill>
                <a:latin typeface="Arial Black" pitchFamily="34" charset="0"/>
              </a:rPr>
              <a:t>SYNAPSES </a:t>
            </a:r>
            <a:br>
              <a:rPr lang="fr-FR" sz="3600" dirty="0" smtClean="0">
                <a:solidFill>
                  <a:srgbClr val="FF0000"/>
                </a:solidFill>
                <a:latin typeface="Arial Black" pitchFamily="34" charset="0"/>
              </a:rPr>
            </a:br>
            <a:r>
              <a:rPr lang="fr-FR" sz="3600" dirty="0" smtClean="0">
                <a:solidFill>
                  <a:srgbClr val="FF0000"/>
                </a:solidFill>
                <a:latin typeface="Arial Black" pitchFamily="34" charset="0"/>
              </a:rPr>
              <a:t>AXO-DENDRITIQUES  </a:t>
            </a:r>
            <a:r>
              <a:rPr lang="fr-FR" sz="3600" dirty="0" smtClean="0">
                <a:latin typeface="Arial Black" pitchFamily="34" charset="0"/>
              </a:rPr>
              <a:t>et </a:t>
            </a:r>
            <a:r>
              <a:rPr lang="fr-FR" sz="3600" dirty="0" smtClean="0">
                <a:solidFill>
                  <a:srgbClr val="FF0000"/>
                </a:solidFill>
                <a:latin typeface="Arial Black" pitchFamily="34" charset="0"/>
              </a:rPr>
              <a:t>SYNAPSES AXO-SOMATIQUES</a:t>
            </a:r>
            <a:r>
              <a:rPr lang="fr-FR" sz="3600" dirty="0" smtClean="0">
                <a:latin typeface="Arial Black" pitchFamily="34" charset="0"/>
              </a:rPr>
              <a:t>. </a:t>
            </a:r>
            <a:endParaRPr lang="fr-FR" sz="3600" dirty="0">
              <a:latin typeface="Arial Black" pitchFamily="34" charset="0"/>
            </a:endParaRPr>
          </a:p>
        </p:txBody>
      </p:sp>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CA"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CA"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CA"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CA"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CA"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CA"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CA"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CA"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ouvelle pré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lgn="ctr">
              <a:solidFill>
                <a:srgbClr val="FF33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rgbClr val="FFFF00"/>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lgn="ctr">
              <a:solidFill>
                <a:srgbClr val="FF33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rgbClr val="FFFF00"/>
            </a:solidFill>
            <a:effectLst/>
            <a:latin typeface="Arial" panose="020B0604020202020204" pitchFamily="34" charset="0"/>
          </a:defRPr>
        </a:defPPr>
      </a:lstStyle>
    </a:lnDef>
  </a:objectDefaults>
  <a:extraClrSchemeLst>
    <a:extraClrScheme>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uvelle pré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uvelle pré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uvelle pré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1612</TotalTime>
  <Words>1489</Words>
  <Application>Microsoft Office PowerPoint</Application>
  <PresentationFormat>Affichage à l'écran (4:3)</PresentationFormat>
  <Paragraphs>178</Paragraphs>
  <Slides>139</Slides>
  <Notes>1</Notes>
  <HiddenSlides>0</HiddenSlides>
  <MMClips>0</MMClips>
  <ScaleCrop>false</ScaleCrop>
  <HeadingPairs>
    <vt:vector size="4" baseType="variant">
      <vt:variant>
        <vt:lpstr>Thème</vt:lpstr>
      </vt:variant>
      <vt:variant>
        <vt:i4>6</vt:i4>
      </vt:variant>
      <vt:variant>
        <vt:lpstr>Titres des diapositives</vt:lpstr>
      </vt:variant>
      <vt:variant>
        <vt:i4>139</vt:i4>
      </vt:variant>
    </vt:vector>
  </HeadingPairs>
  <TitlesOfParts>
    <vt:vector size="145" baseType="lpstr">
      <vt:lpstr>Thème Office</vt:lpstr>
      <vt:lpstr>Modèle par défaut</vt:lpstr>
      <vt:lpstr>1_Modèle par défaut</vt:lpstr>
      <vt:lpstr>2_Modèle par défaut</vt:lpstr>
      <vt:lpstr>3_Modèle par défaut</vt:lpstr>
      <vt:lpstr>Nouvelle présentation</vt:lpstr>
      <vt:lpstr>Présentation PowerPoint</vt:lpstr>
      <vt:lpstr>Présentation PowerPoint</vt:lpstr>
      <vt:lpstr>V- CLASSIFICATION      FONCTIONNELLE DES      NEURONES.  VI- NEUROBIOCHIMIE       SYNAPTIQUE: principes       fondamentaux.     VII- LES SYNAPSES: chimique        et électrique. </vt:lpstr>
      <vt:lpstr>VIII- Le système nerveux          périphérique et          l’activité réflexe :          anatomie des          récepteurs          sensoriels  CONCLUSION. </vt:lpstr>
      <vt:lpstr>INTRODUCTION :  L’être humain est une mosaïque de 60 000 milliards de cellules. Chaque cellule est gouvernée par une véritable centrale d’information appelée A.D.N  (acide désoxyribonucléique) </vt:lpstr>
      <vt:lpstr>Grâce à l’ADN ou matériel génétique ou Génome chaque être humain est unique sur la planète.       </vt:lpstr>
      <vt:lpstr>Il existe environ 50 000 Gênes dans l’ADN qui déterminent                         les moindres caractères physiques de l’être humain ( ex: yeux, couleur de la peau, taille…etc.)</vt:lpstr>
      <vt:lpstr>Donc, tout système vivant est constitué fondamentalement de  cellules.      </vt:lpstr>
      <vt:lpstr>   Le maintien de la vie dépend de la cellule. La cellule humaine mesure environ 10 micromètre de diamètre.     </vt:lpstr>
      <vt:lpstr>La cellule du muscle squelettique mesure environ 30cm de long.  Mais, on trouve dans le corps humain plusieurs formes de cellules: </vt:lpstr>
      <vt:lpstr>- Formes sphériques  (ex: cellules adipeuses)       </vt:lpstr>
      <vt:lpstr>- Formes discoïdes  (ex: globules rouges)      </vt:lpstr>
      <vt:lpstr>-Formes Ramifiées  (ex: cellules nerveuses)     </vt:lpstr>
      <vt:lpstr>- Forme cubiques  (ex: cellules des tubes rénaux)    </vt:lpstr>
      <vt:lpstr>- Formes plates  (ex: cellules épithéliales de la joue)      </vt:lpstr>
      <vt:lpstr>I- DEFINITION DE LA PSYCHOPHYSIOLOGIE :  L’objet de                                  la psychophysiologie            c’est l’étude des bases physiologiques du fonctionnement mental.     </vt:lpstr>
      <vt:lpstr>Le fonctionnement mental c’est l’ensemble                 des processus psychophysiologiques           qui précèdent un comportement, dans un environnement donné.  </vt:lpstr>
      <vt:lpstr>    Bien sûr, l’activité mentale est largement liée à l’activité du système nerveux en général.   </vt:lpstr>
      <vt:lpstr>Divers processus endocriniens y contribuent. Donc, on peut avancer que, la complexité du comportement qui en découle est le corollaire de la complexité du système nerveux.</vt:lpstr>
      <vt:lpstr>     II- HISTOLOGIE  DU  TISSU NERVEUX  :     </vt:lpstr>
      <vt:lpstr>   Le cerveau humain                d’un adulte mesure environ 15cm de l’avant à l’arrière              ( 1cm = 10 -2 mètre)         </vt:lpstr>
      <vt:lpstr>Le cortex du cerveau humain a environ 03mm d’épaisseur  (1milimètre = 10 – 3 m)    </vt:lpstr>
      <vt:lpstr>Les gros corps cellulaires corticales ont environ 100 micromètre de diamètre, c’est-à-dire 0,1 millimètre ( 0,1 mm = 10 -4 m = 100 micromètre)   </vt:lpstr>
      <vt:lpstr>Les gros axones et dendrites ont environ 10µm de diamètre (0,01mm) (0,01mm=10 -5m = 10µm)     </vt:lpstr>
      <vt:lpstr>Un Bouton terminal mesure environ 1µm de diamètre.      </vt:lpstr>
      <vt:lpstr>La fente synaptique mesure environ 20 nanomètre de largeur.  ( 0,1µm = 100 nanomètres = 10 -9 m)      </vt:lpstr>
      <vt:lpstr>100 milliards de NEURONES       dans le cerveau humain adulte.     </vt:lpstr>
      <vt:lpstr>La neurogenèse chez l’être humain s’étale entre la 10ème A  la 20ème semaine de la grossesse.      </vt:lpstr>
      <vt:lpstr>Le contingent de neurones une fois migré et fixé à leur position finale , on assiste à un processus d’élimination des neurones excédentaires (entre 15 % à 50%)   </vt:lpstr>
      <vt:lpstr>Le neurone est programmé génétiquement                        pour mourir: (APOPTOSE)      </vt:lpstr>
      <vt:lpstr>La synaptogenèse débute dés la seconde moitié de la grossesse et s’étend jusqu’à l’adolescence.        </vt:lpstr>
      <vt:lpstr>III- LE SYSTÈME NERVEUX : Description Anatomique.</vt:lpstr>
      <vt:lpstr>Le système nerveux central d’un très jeune embryon de vertébré ressemble à un tube.      </vt:lpstr>
      <vt:lpstr>La paroi de ce tube est composée de cellules nerveuses, l’intérieur étant rempli d’un liquide.     </vt:lpstr>
      <vt:lpstr>Quelques semaines après le début du développement d’un embryon humain, le tube neural commence à montrer trois divisions dans sa portion supérieure: </vt:lpstr>
      <vt:lpstr>- Le cerveau antérieur ou PROSENCEPHALE. - Le cerveau moyen ou MESENCEPHALE  Le cerveau postérieur ou RHOMBENCEPHALE.</vt:lpstr>
      <vt:lpstr>Le tissu nerveux   n’est  composé que de deux grands types de cellules:          </vt:lpstr>
      <vt:lpstr>   I - Les cellules de la névroglie :           Plus petites et non excitables qui entourent et protègent les neurones.       </vt:lpstr>
      <vt:lpstr>II- LES NEURONES : Excitables                      qui génèrent, secrètent  et transmettent  les signaux électriques.     </vt:lpstr>
      <vt:lpstr> I- Les cellules de la névroglie : Névroglie terme signifiant littéralement « Colle nerveuse ». Forment l’armature du tissu nerveux et lui confèrent la moyenne partie de sa fermeté. </vt:lpstr>
      <vt:lpstr>Les cellules gliales qui la composent ont une fonction de soutenir et d’isoler les neurones et leur fournir des nutriments. </vt:lpstr>
      <vt:lpstr>La névroglie comprend six types de cellules:  ❶LES ASTROCYTES.     </vt:lpstr>
      <vt:lpstr>❷ LES OLIGODENDROCYTES.       </vt:lpstr>
      <vt:lpstr>❸ Les cellules de la MICROGLIE.       </vt:lpstr>
      <vt:lpstr>❹Les cellules EPENDYMAIRES.        </vt:lpstr>
      <vt:lpstr>❺Les cellules de SCHWANN.      </vt:lpstr>
      <vt:lpstr>    ❻Les cellules SATELLITES.             </vt:lpstr>
      <vt:lpstr>Selon leur situation les cellules gliales sont de 10 à 15 fois plus nombreuses que les Neurones qui, eux se chiffrent en milliards. </vt:lpstr>
      <vt:lpstr>Présentation PowerPoint</vt:lpstr>
      <vt:lpstr>Présentation PowerPoint</vt:lpstr>
      <vt:lpstr>VOIR VIDEO  SUR LA PHYSIOLOGIE DES CELLULES GLIALES.</vt:lpstr>
      <vt:lpstr>II- LES NEURONES : Les neurones ou cellules nerveuses, sont  les unités fonctionnelles du système nerveux.  </vt:lpstr>
      <vt:lpstr>Présentation PowerPoint</vt:lpstr>
      <vt:lpstr>   Les neurones sont  des cellules complexes.  La plupart des neurones ont trois structures fonctionnelles en commun:  ❶ Une structure RECEPTRICE. ❷Une structure CONDUCTRICE.  ❸Une structure SÉCRÉTRICE .    </vt:lpstr>
      <vt:lpstr>Présentation PowerPoint</vt:lpstr>
      <vt:lpstr>Présentation PowerPoint</vt:lpstr>
      <vt:lpstr>Présentation PowerPoint</vt:lpstr>
      <vt:lpstr>Présentation PowerPoint</vt:lpstr>
      <vt:lpstr>IV- CLASSIFICATION        STRUCTURELLE     DES NEURONES :</vt:lpstr>
      <vt:lpstr>La classification structurale distribue les neurones en trois groupes principaux selon le nombre de prolongement qui émergent des corps cellulaires:</vt:lpstr>
      <vt:lpstr>•  LES NEURONES MULTIPOLAIRES.  •  LES NEURONES BIPOLAIRES.   • LES NEURONES UNIPOLAIRES. </vt:lpstr>
      <vt:lpstr>Présentation PowerPoint</vt:lpstr>
      <vt:lpstr>•LES NEURONES MULTIPOLAIRES :   Possèdent trois prolongements au plus. Ce sont des neurones qu’on trouve fréquemment chez les êtres humains,ils sont abandons dans le Système Nerveux Central (S.NC). Ils possèdent de nombreuses dendrites et un seul axone.   </vt:lpstr>
      <vt:lpstr>Présentation PowerPoint</vt:lpstr>
      <vt:lpstr> • LES NEURONES BIPOLAIRES:  Ont deux prolongements, soit un axone et une dendrite, qui sont issus des côtés opposés du corps cellulaires. Ils sont peu nombreux dans l’organisme adulte.      </vt:lpstr>
      <vt:lpstr>Présentation PowerPoint</vt:lpstr>
      <vt:lpstr>• LES NEURONES  UNIPOLAIRES: Comportent un prolongement unique qui émerge du corps cellulaire. Ce prolongement est d’ailleurs très court et il se divise en forme de T en une neurofibre proximale et une neurofibre distale.   </vt:lpstr>
      <vt:lpstr>Les neurones unipolaires sont aussi désignés par le terme NEURONE PSEUDO-UNIPOLAIRE, car se sont des neurones bipolaires à l’origine. </vt:lpstr>
      <vt:lpstr>Présentation PowerPoint</vt:lpstr>
      <vt:lpstr>V- CLASSIFICATION FONCTIONNELLE DES  NEURONES : </vt:lpstr>
      <vt:lpstr>Présentation PowerPoint</vt:lpstr>
      <vt:lpstr>Présentation PowerPoint</vt:lpstr>
      <vt:lpstr>Présentation PowerPoint</vt:lpstr>
      <vt:lpstr>Présentation PowerPoint</vt:lpstr>
      <vt:lpstr>Présentation PowerPoint</vt:lpstr>
      <vt:lpstr>La classification distribue                  les neurones selon le sens de propagation de  L’INFLUX NERVEUX par rapport au système nerveux central. C’est ainsi que l’on trouve : </vt:lpstr>
      <vt:lpstr>❶ LES NEURONES  SENSITIFS.  ❷ LES NEURONES  MOTEURS.  ❸ LES NEURONES D’ASSOCIATION                 (INTERNEURONES). </vt:lpstr>
      <vt:lpstr>Présentation PowerPoint</vt:lpstr>
      <vt:lpstr>Présentation PowerPoint</vt:lpstr>
      <vt:lpstr>  ❶  LES  NEURONES  SENSITIFS :  Ce sont des neurones qui transmettent les influx nerveux des récepteurs sensoriels de la peau ou des organes  internes vers le SNC . Ils sont appelés aussi NEURONES  AFFERENTS.  N.B/ La quasi-totalité des neurones sensitifs        de l’organisme sont unipolaires.  </vt:lpstr>
      <vt:lpstr>         ❷ LES  NEURONES  MOTEURS : Appelés aussi Neurones EFFERENTS,     ils transportent les influx nerveux hors du SNC jusqu’au organes effecteurs :            (les muscles et les glandes) situés à la périphérie du corps.   N.B/ Les neurones moteurs sont multipolaires et leur corps cellulaires sont situés dans le SNC.           </vt:lpstr>
      <vt:lpstr>❸ LES NEURONES  D’ASSOCIATION      ou  INTERNEURONES:  Sont situés entre les neurones sensitifs (voies afférentes) et les neurones moteurs (voies efférentes).  Ils servent de relais, aux influx nerveux qui sont acheminés vers les centres du SNC où s’effectue l’analyse des informations sensorielles. </vt:lpstr>
      <vt:lpstr>N.B/ Les interneurones sont multipolaires, et on les trouve en général dans le SNC.                              Ils représentent plus de 99%                   des neurones de l’organisme. </vt:lpstr>
      <vt:lpstr>VI - ELECTROCHIMIE SYNAPTIQUE: principes fondamentaux. </vt:lpstr>
      <vt:lpstr>Le voltage se mesure toujours entre deux points de charge contraire: on l’appelle  DIFFERENCE DE POTENTIEL  ou simplement  POTENTIEL.    </vt:lpstr>
      <vt:lpstr>Présentation PowerPoint</vt:lpstr>
      <vt:lpstr>Présentation PowerPoint</vt:lpstr>
      <vt:lpstr>Quand on place une électrode d’un voltmètre sur l’extérieur de la membrane plasmique et qu’on insère l’autre électrode dans le cytoplasme, on enregistre un voltage (potentiel membranaire )                 d’environ -70mv. </vt:lpstr>
      <vt:lpstr>Présentation PowerPoint</vt:lpstr>
      <vt:lpstr>  Le cytoplasme contient  une plus faible concentration de  SODIUM (NA+) et une plus forte concentration de POTASSIUM (K+).                                       </vt:lpstr>
      <vt:lpstr>Ils sont (Potassium/Sodium)  les plus importants  en ce qui concerne  la production du  potentiel membranaire.  </vt:lpstr>
      <vt:lpstr>Présentation PowerPoint</vt:lpstr>
      <vt:lpstr>VOIR VIDEO SUR L’ACTIVATION  DU NEURONE.  ?</vt:lpstr>
      <vt:lpstr>           </vt:lpstr>
      <vt:lpstr>Présentation PowerPoint</vt:lpstr>
      <vt:lpstr>Le fonctionnement du système nerveux repose sur la circulation de l’information dans des réseaux compliqués constitués de chaines de neurones reliés par des SYNAPSES. </vt:lpstr>
      <vt:lpstr>Une synapse :  (Sunapsis = Point de liaison, point de jonction) permet le transfert de l’information d’un neurone à un autre ou d’un neurone à une cellule effectrice. </vt:lpstr>
      <vt:lpstr>Présentation PowerPoint</vt:lpstr>
      <vt:lpstr>La plupart des synapses sont situés entre les terminaisons axonales d’un neurone et les dendrites ou les corps cellulaires d’autres neurones; on les appelle SYNAPSES  AXO-DENDRITIQUES  et SYNAPSES AXO-SOMATIQUES. </vt:lpstr>
      <vt:lpstr>Présentation PowerPoint</vt:lpstr>
      <vt:lpstr>Un neurone typique est doté de 1000 à 10000 terminaisons axonales qui forment des synapses et il est stimulé par un nombre équivalent de neurones. </vt:lpstr>
      <vt:lpstr>   Les synapses qui mettent en contact des neurones et des cellules musculaires sont appelées SYNAPSES NEURO-MUSCULAIRES.     </vt:lpstr>
      <vt:lpstr>Présentation PowerPoint</vt:lpstr>
      <vt:lpstr>Présentation PowerPoint</vt:lpstr>
      <vt:lpstr>Les synapses qui relient les neurones et des cellules glandulaires sont des synapses  neuro-glandulaires</vt:lpstr>
      <vt:lpstr>Présentation PowerPoint</vt:lpstr>
      <vt:lpstr>Pour ce qui est des SYNAPSES CHIMIQUES, elles ont pour fonction de libérer et de recevoir les NEUROTRANSMETTEURS. </vt:lpstr>
      <vt:lpstr> SUITE…  </vt:lpstr>
      <vt:lpstr>I- LE SYSTÈME NERVEUX CENTRAL .   </vt:lpstr>
      <vt:lpstr>  VIDEO  SUR LE CERVEAU ?</vt:lpstr>
      <vt:lpstr>  Le système nerveux central  ou cérébro-spinal comprend :  - Le cerveau. - Le cervelet.  - Le tronc cérébral. - La moelle épinière. </vt:lpstr>
      <vt:lpstr>Le cerveau, principale structure de l’encéphale,  se présente en effet comme une masse de tissu gris rosâtre .</vt:lpstr>
      <vt:lpstr>Présentation PowerPoint</vt:lpstr>
      <vt:lpstr>II- LES VENTRICULES CEREBRAUX : </vt:lpstr>
      <vt:lpstr>Les V.C communiquent entre eux et avec le canal de l’épendyme de la moelle épinière. Leurs cavités sont remplies de liquide  céphalo-rachidien (LCR).</vt:lpstr>
      <vt:lpstr>Les ventricules latéraux sont de grandes cavités. On trouve un ventricule latéral enfoui dans chaque hémisphère cérébral.  </vt:lpstr>
      <vt:lpstr>Présentation PowerPoint</vt:lpstr>
      <vt:lpstr>Chaque ventricule, communique avec le troisième ventricule, par le truchement d’un petit orifice appelé : Foramen interventriculaire  (ou le trou de Monro). </vt:lpstr>
      <vt:lpstr>Le troisième ventricule communique à son tour avec le quatrième ventricule par l’intermédiaire d’un canal, appelé Aqueduc Du Mésencéphale  (ou aqueduc de sylvius).</vt:lpstr>
      <vt:lpstr>Le quatrième ventricule apparait comme une cavité entre le pont  et le cervelet; sa partie inférieure communique avec le canal de l’épendyme de la moelle épinière. </vt:lpstr>
      <vt:lpstr>Présentation PowerPoint</vt:lpstr>
      <vt:lpstr>L’orifice situé sur son toit est appelé ouverture médiane du quatrième ventricule (ou trou de Magendie). </vt:lpstr>
      <vt:lpstr>Présentation PowerPoint</vt:lpstr>
      <vt:lpstr>III- LES HEMISPHERES CEREBRAUX : </vt:lpstr>
      <vt:lpstr>Présentation PowerPoint</vt:lpstr>
      <vt:lpstr>Les hémisphères cérébraux composent la partie supérieure de l’encéphale.  Ils représentent environ 83%  de la masse de l’encéphale et ce sont les parties les plus visibles  de l’encéphale intact. </vt:lpstr>
      <vt:lpstr>Les hémisphères cérébraux couvrent le diencéphale et le sommet du tronc cérébral. La surface des hémisphères cérébraux (le cortex) est presque entièrement parcourue de saillies de tissu appelées Gyrus  (ou circonvolution) qui sont séparés par des rainures.</vt:lpstr>
      <vt:lpstr>Présentation PowerPoint</vt:lpstr>
      <vt:lpstr>Les rainures profondes partagent le cortex en plusieurs parties et sont appelées Fissures, tandis que les rainures superficielles séparent les gyrus et sont appelées sillons.</vt:lpstr>
      <vt:lpstr>Présentation PowerPoint</vt:lpstr>
      <vt:lpstr>Les gyrus et les sillons les plus prononcés constituent d’important points de repère anatomique car on les retrouve chez tous les individus.  La fissure longitudinale du cerveau sépare les deux hémisphères cérébraux, tandis que la fissure transverse du cerveau sépare les hémisphères cérébraux du cerveau du cervelet situé en contrebas. </vt:lpstr>
      <vt:lpstr>Quelques sillons un peu plus profonds que les autres divisent la surface corticale de chaque hémisphère en cinq lobes, dont quatre sont nommés d’après les os qui les surmontent. </vt:lpstr>
      <vt:lpstr>Quelques sillons un peu plus profonds que les autres divisent la surface corticale de chaque hémisphère en cinq lobes, dont quatre sont nommés d’après les os qui les surmontent. </vt:lpstr>
      <vt:lpstr>Dans le plan frontal,  le sillon central sépare  le lobe frontal du lobe pariétal. De part et d’autre du sillon centra, on trouve deux gyrus importants:  le gyrus précentral à l’avant, et le gyrus        post-central à l’arrière. </vt:lpstr>
      <vt:lpstr>La limite entre le lobe pariétal et le lobe occipital est établie par plusieurs repères, le plus évident étant le sillon pariéto-occipital. Ce sillon est situé sur la face médiale de l’hémisphère.</vt:lpstr>
      <vt:lpstr>Le profond sillon latéral délimite le lobe temporal en le séparant des parties inférieures des lobes pariétal et frontal. Le cinquième lobe de l’hémisphère cérébral est appelé lobe insulaire: (littéralement ile)</vt:lpstr>
      <vt:lpstr>il est enfoui profondément dans le sillon latéral et constitue une partie de son plancher. Le lobe insulaire est partiellement recouvert par les lobes temporal, pariétal et frontal. Les parties inférieures des lobes frontaux et temporaux s’ajustent parfaitement au crâne. </vt:lpstr>
      <vt:lpstr> </vt:lpstr>
      <vt:lpstr>            NOTES DE REFERENCES BIBLIOGRAPHIQUES :   MARIEB, E.N. 2009. Anatomie et physiologie humaine.        Ed. du Renouveau. Québec .CANADA.   LAZORTHES,G. 1973. Le Système nerveux central, description-systématisation – exploration.  Ed. Masson. Paris. France.  LAOUDJ, M. 2017. La Psychophysiologie au temps des neurosciences. Ed. El-moudjadid. Sétif. Algérie.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  LA  PSYCHOPHYSIOLOGIE </dc:title>
  <dc:creator>dac.com</dc:creator>
  <cp:lastModifiedBy>smarttech</cp:lastModifiedBy>
  <cp:revision>266</cp:revision>
  <dcterms:created xsi:type="dcterms:W3CDTF">2013-11-15T16:06:11Z</dcterms:created>
  <dcterms:modified xsi:type="dcterms:W3CDTF">2021-02-13T11:35:30Z</dcterms:modified>
</cp:coreProperties>
</file>