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6" r:id="rId2"/>
    <p:sldId id="341" r:id="rId3"/>
    <p:sldId id="257" r:id="rId4"/>
    <p:sldId id="266" r:id="rId5"/>
    <p:sldId id="258" r:id="rId6"/>
    <p:sldId id="259" r:id="rId7"/>
    <p:sldId id="260" r:id="rId8"/>
    <p:sldId id="261" r:id="rId9"/>
    <p:sldId id="262" r:id="rId10"/>
    <p:sldId id="263" r:id="rId11"/>
    <p:sldId id="264" r:id="rId12"/>
    <p:sldId id="265" r:id="rId13"/>
    <p:sldId id="268" r:id="rId14"/>
    <p:sldId id="269" r:id="rId15"/>
    <p:sldId id="270" r:id="rId16"/>
    <p:sldId id="271" r:id="rId17"/>
    <p:sldId id="292"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4" r:id="rId36"/>
    <p:sldId id="295" r:id="rId37"/>
    <p:sldId id="296" r:id="rId38"/>
    <p:sldId id="337" r:id="rId39"/>
    <p:sldId id="338" r:id="rId40"/>
    <p:sldId id="339" r:id="rId41"/>
    <p:sldId id="340" r:id="rId42"/>
    <p:sldId id="297" r:id="rId43"/>
    <p:sldId id="310" r:id="rId44"/>
    <p:sldId id="298" r:id="rId45"/>
    <p:sldId id="336" r:id="rId46"/>
    <p:sldId id="299" r:id="rId47"/>
    <p:sldId id="302" r:id="rId48"/>
    <p:sldId id="303" r:id="rId49"/>
    <p:sldId id="304" r:id="rId50"/>
    <p:sldId id="305" r:id="rId51"/>
    <p:sldId id="306" r:id="rId52"/>
    <p:sldId id="307" r:id="rId53"/>
    <p:sldId id="308" r:id="rId54"/>
    <p:sldId id="309" r:id="rId55"/>
    <p:sldId id="289" r:id="rId56"/>
    <p:sldId id="290" r:id="rId57"/>
    <p:sldId id="291"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67" r:id="rId91"/>
    <p:sldId id="358" r:id="rId92"/>
    <p:sldId id="359" r:id="rId93"/>
    <p:sldId id="360" r:id="rId94"/>
    <p:sldId id="361" r:id="rId95"/>
    <p:sldId id="363" r:id="rId96"/>
    <p:sldId id="364" r:id="rId97"/>
    <p:sldId id="365" r:id="rId98"/>
    <p:sldId id="366"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C2554-3FA1-4F67-9C21-D637D15AE9C2}" type="datetimeFigureOut">
              <a:rPr lang="fr-FR" smtClean="0"/>
              <a:t>07/02/2021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36AC-40FA-4B12-9D46-59B516E4D008}" type="slidenum">
              <a:rPr lang="fr-FR" smtClean="0"/>
              <a:t>‹N°›</a:t>
            </a:fld>
            <a:endParaRPr lang="fr-FR"/>
          </a:p>
        </p:txBody>
      </p:sp>
    </p:spTree>
    <p:extLst>
      <p:ext uri="{BB962C8B-B14F-4D97-AF65-F5344CB8AC3E}">
        <p14:creationId xmlns:p14="http://schemas.microsoft.com/office/powerpoint/2010/main" val="266753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ED36AC-40FA-4B12-9D46-59B516E4D008}" type="slidenum">
              <a:rPr lang="fr-FR" smtClean="0"/>
              <a:t>1</a:t>
            </a:fld>
            <a:endParaRPr lang="fr-FR"/>
          </a:p>
        </p:txBody>
      </p:sp>
    </p:spTree>
    <p:extLst>
      <p:ext uri="{BB962C8B-B14F-4D97-AF65-F5344CB8AC3E}">
        <p14:creationId xmlns:p14="http://schemas.microsoft.com/office/powerpoint/2010/main" val="236826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3A79CF5-D70E-404C-9086-1D817D0AFE08}" type="datetimeFigureOut">
              <a:rPr lang="fr-FR" smtClean="0"/>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3A79CF5-D70E-404C-9086-1D817D0AFE08}" type="datetimeFigureOut">
              <a:rPr lang="fr-FR" smtClean="0"/>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A79CF5-D70E-404C-9086-1D817D0AFE08}" type="datetimeFigureOut">
              <a:rPr lang="fr-FR" smtClean="0"/>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3BFF9-5661-4EF8-911C-4C42B84751DE}" type="slidenum">
              <a:rPr lang="fr-FR" smtClean="0"/>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3A79CF5-D70E-404C-9086-1D817D0AFE08}" type="datetimeFigureOut">
              <a:rPr lang="fr-FR" smtClean="0"/>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3BFF9-5661-4EF8-911C-4C42B84751DE}"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A79CF5-D70E-404C-9086-1D817D0AFE08}" type="datetimeFigureOut">
              <a:rPr lang="fr-FR" smtClean="0"/>
              <a:t>07/02/2021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03A79CF5-D70E-404C-9086-1D817D0AFE08}" type="datetimeFigureOut">
              <a:rPr lang="fr-FR" smtClean="0"/>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3BFF9-5661-4EF8-911C-4C42B84751DE}"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3A79CF5-D70E-404C-9086-1D817D0AFE08}" type="datetimeFigureOut">
              <a:rPr lang="fr-FR" smtClean="0"/>
              <a:t>07/02/2021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3A79CF5-D70E-404C-9086-1D817D0AFE08}" type="datetimeFigureOut">
              <a:rPr lang="fr-FR" smtClean="0"/>
              <a:t>07/02/2021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3A79CF5-D70E-404C-9086-1D817D0AFE08}" type="datetimeFigureOut">
              <a:rPr lang="fr-FR" smtClean="0"/>
              <a:t>07/02/2021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B3BFF9-5661-4EF8-911C-4C42B84751D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A79CF5-D70E-404C-9086-1D817D0AFE08}" type="datetimeFigureOut">
              <a:rPr lang="fr-FR" smtClean="0"/>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3BFF9-5661-4EF8-911C-4C42B84751DE}" type="slidenum">
              <a:rPr lang="fr-FR" smtClean="0"/>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3A79CF5-D70E-404C-9086-1D817D0AFE08}" type="datetimeFigureOut">
              <a:rPr lang="fr-FR" smtClean="0"/>
              <a:t>07/02/2021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3BFF9-5661-4EF8-911C-4C42B84751DE}" type="slidenum">
              <a:rPr lang="fr-FR" smtClean="0"/>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3A79CF5-D70E-404C-9086-1D817D0AFE08}" type="datetimeFigureOut">
              <a:rPr lang="fr-FR" smtClean="0"/>
              <a:t>07/02/2021</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AB3BFF9-5661-4EF8-911C-4C42B84751DE}" type="slidenum">
              <a:rPr lang="fr-FR" smtClean="0"/>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1916832"/>
            <a:ext cx="8928992" cy="4248472"/>
          </a:xfrm>
        </p:spPr>
        <p:txBody>
          <a:bodyPr>
            <a:noAutofit/>
          </a:bodyPr>
          <a:lstStyle/>
          <a:p>
            <a:endParaRPr lang="fr-FR" sz="4400" b="1" dirty="0" smtClean="0">
              <a:solidFill>
                <a:srgbClr val="FF0000"/>
              </a:solidFill>
              <a:latin typeface="Arial Black" pitchFamily="34" charset="0"/>
            </a:endParaRPr>
          </a:p>
          <a:p>
            <a:r>
              <a:rPr lang="fr-FR" sz="4800" b="1" dirty="0" smtClean="0">
                <a:solidFill>
                  <a:schemeClr val="bg1"/>
                </a:solidFill>
                <a:latin typeface="Arial Black" pitchFamily="34" charset="0"/>
              </a:rPr>
              <a:t>ÉTUDES DES FONCTIONS  SANITAIRES…</a:t>
            </a:r>
          </a:p>
          <a:p>
            <a:endParaRPr lang="fr-FR" sz="1800" b="1" dirty="0" smtClean="0">
              <a:solidFill>
                <a:srgbClr val="FF0000"/>
              </a:solidFill>
              <a:latin typeface="Arial Black" pitchFamily="34" charset="0"/>
            </a:endParaRPr>
          </a:p>
          <a:p>
            <a:endParaRPr lang="fr-FR" sz="1800" b="1" dirty="0">
              <a:solidFill>
                <a:srgbClr val="FF0000"/>
              </a:solidFill>
              <a:latin typeface="Arial Black" pitchFamily="34" charset="0"/>
            </a:endParaRPr>
          </a:p>
          <a:p>
            <a:endParaRPr lang="fr-FR" sz="1800" b="1" dirty="0" smtClean="0">
              <a:solidFill>
                <a:srgbClr val="FF0000"/>
              </a:solidFill>
              <a:latin typeface="Arial Black" pitchFamily="34" charset="0"/>
            </a:endParaRPr>
          </a:p>
          <a:p>
            <a:endParaRPr lang="fr-FR" sz="1800" b="1" dirty="0" smtClean="0">
              <a:solidFill>
                <a:srgbClr val="FF0000"/>
              </a:solidFill>
              <a:latin typeface="Arial Black" pitchFamily="34" charset="0"/>
            </a:endParaRPr>
          </a:p>
          <a:p>
            <a:r>
              <a:rPr lang="fr-FR" sz="1800" b="1" dirty="0" smtClean="0">
                <a:solidFill>
                  <a:srgbClr val="FF0000"/>
                </a:solidFill>
                <a:latin typeface="Arial Black" pitchFamily="34" charset="0"/>
              </a:rPr>
              <a:t>                                         Dr</a:t>
            </a:r>
            <a:r>
              <a:rPr lang="fr-FR" sz="1800" b="1" dirty="0">
                <a:solidFill>
                  <a:srgbClr val="FF0000"/>
                </a:solidFill>
                <a:latin typeface="Arial Black" pitchFamily="34" charset="0"/>
              </a:rPr>
              <a:t>. LAOUDJ.M (HDR)</a:t>
            </a:r>
          </a:p>
          <a:p>
            <a:pPr algn="r"/>
            <a:r>
              <a:rPr lang="fr-FR" sz="1800" b="1" dirty="0">
                <a:solidFill>
                  <a:srgbClr val="FF0000"/>
                </a:solidFill>
                <a:latin typeface="Arial Black" pitchFamily="34" charset="0"/>
              </a:rPr>
              <a:t> SOCIOLOGIE DE LA SANTE - LE 28/01/2021</a:t>
            </a:r>
          </a:p>
          <a:p>
            <a:endParaRPr lang="fr-FR" sz="1800" b="1" dirty="0">
              <a:solidFill>
                <a:srgbClr val="FF0000"/>
              </a:solidFill>
              <a:latin typeface="Arial Black" pitchFamily="34" charset="0"/>
            </a:endParaRPr>
          </a:p>
          <a:p>
            <a:r>
              <a:rPr lang="fr-FR" sz="1800" b="1" dirty="0" smtClean="0">
                <a:solidFill>
                  <a:srgbClr val="002060"/>
                </a:solidFill>
                <a:latin typeface="Arial Black" pitchFamily="34" charset="0"/>
              </a:rPr>
              <a:t>                                                                                                                       </a:t>
            </a:r>
            <a:endParaRPr lang="fr-FR" sz="4400" b="1" dirty="0">
              <a:solidFill>
                <a:srgbClr val="FF0000"/>
              </a:solidFill>
              <a:latin typeface="Arial Black" pitchFamily="34" charset="0"/>
            </a:endParaRPr>
          </a:p>
        </p:txBody>
      </p:sp>
    </p:spTree>
    <p:extLst>
      <p:ext uri="{BB962C8B-B14F-4D97-AF65-F5344CB8AC3E}">
        <p14:creationId xmlns:p14="http://schemas.microsoft.com/office/powerpoint/2010/main" val="146884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68760"/>
            <a:ext cx="8640960" cy="5400600"/>
          </a:xfrm>
        </p:spPr>
        <p:txBody>
          <a:bodyPr/>
          <a:lstStyle/>
          <a:p>
            <a:r>
              <a:rPr lang="fr-FR" b="1" dirty="0" smtClean="0">
                <a:solidFill>
                  <a:srgbClr val="FF0000"/>
                </a:solidFill>
                <a:latin typeface="Arial Black" pitchFamily="34" charset="0"/>
              </a:rPr>
              <a:t>I- LE SYSTÈME DE SANTE : </a:t>
            </a:r>
            <a:endParaRPr lang="fr-FR" b="1" dirty="0">
              <a:solidFill>
                <a:srgbClr val="FF0000"/>
              </a:solidFill>
              <a:latin typeface="Arial Black" pitchFamily="34" charset="0"/>
            </a:endParaRPr>
          </a:p>
        </p:txBody>
      </p:sp>
    </p:spTree>
    <p:extLst>
      <p:ext uri="{BB962C8B-B14F-4D97-AF65-F5344CB8AC3E}">
        <p14:creationId xmlns:p14="http://schemas.microsoft.com/office/powerpoint/2010/main" val="3556337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84784"/>
            <a:ext cx="8640960" cy="5184576"/>
          </a:xfrm>
        </p:spPr>
        <p:txBody>
          <a:bodyPr/>
          <a:lstStyle/>
          <a:p>
            <a:r>
              <a:rPr lang="fr-FR" b="1" dirty="0" smtClean="0">
                <a:solidFill>
                  <a:schemeClr val="tx1"/>
                </a:solidFill>
              </a:rPr>
              <a:t>La recherche, c’est le développement du savoir médical dans le but de comprendre                  les problématiques de la santé          et d’organiser des  réponse améliorées pour celles-ci. </a:t>
            </a:r>
            <a:endParaRPr lang="fr-FR" b="1" dirty="0">
              <a:solidFill>
                <a:schemeClr val="tx1"/>
              </a:solidFill>
            </a:endParaRPr>
          </a:p>
        </p:txBody>
      </p:sp>
    </p:spTree>
    <p:extLst>
      <p:ext uri="{BB962C8B-B14F-4D97-AF65-F5344CB8AC3E}">
        <p14:creationId xmlns:p14="http://schemas.microsoft.com/office/powerpoint/2010/main" val="35442880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84784"/>
            <a:ext cx="8640960" cy="5256584"/>
          </a:xfrm>
        </p:spPr>
        <p:txBody>
          <a:bodyPr>
            <a:normAutofit fontScale="90000"/>
          </a:bodyPr>
          <a:lstStyle/>
          <a:p>
            <a:r>
              <a:rPr lang="fr-FR" b="1" u="sng" dirty="0" smtClean="0">
                <a:solidFill>
                  <a:srgbClr val="FF0000"/>
                </a:solidFill>
              </a:rPr>
              <a:t>a) La recherche fondamentale : </a:t>
            </a:r>
            <a:r>
              <a:rPr lang="fr-FR" b="1" dirty="0" smtClean="0">
                <a:solidFill>
                  <a:schemeClr val="tx1"/>
                </a:solidFill>
              </a:rPr>
              <a:t>englobe les travaux expérimentaux ou théoriques entrepris principalement en vue d’acquérir de nouvelles connaissances sur les fondements des phénomènes et des faits observables.</a:t>
            </a:r>
            <a:endParaRPr lang="fr-FR" b="1" dirty="0">
              <a:solidFill>
                <a:schemeClr val="tx1"/>
              </a:solidFill>
            </a:endParaRPr>
          </a:p>
        </p:txBody>
      </p:sp>
    </p:spTree>
    <p:extLst>
      <p:ext uri="{BB962C8B-B14F-4D97-AF65-F5344CB8AC3E}">
        <p14:creationId xmlns:p14="http://schemas.microsoft.com/office/powerpoint/2010/main" val="2284751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lstStyle/>
          <a:p>
            <a:r>
              <a:rPr lang="fr-FR" b="1" u="sng" dirty="0" smtClean="0">
                <a:solidFill>
                  <a:srgbClr val="FF0000"/>
                </a:solidFill>
              </a:rPr>
              <a:t>b) La recherche appliquée:  </a:t>
            </a:r>
            <a:r>
              <a:rPr lang="fr-FR" b="1" dirty="0" smtClean="0">
                <a:solidFill>
                  <a:schemeClr val="tx1"/>
                </a:solidFill>
              </a:rPr>
              <a:t>consiste en des travaux originaux entrepris en vue d’acquérir des connaissances scientifiques nouvelles. Elle est souvent dirigé vers un but ou un objectif pratique déterminé.  </a:t>
            </a:r>
            <a:endParaRPr lang="fr-FR" b="1" dirty="0">
              <a:solidFill>
                <a:srgbClr val="FF0000"/>
              </a:solidFill>
            </a:endParaRPr>
          </a:p>
        </p:txBody>
      </p:sp>
    </p:spTree>
    <p:extLst>
      <p:ext uri="{BB962C8B-B14F-4D97-AF65-F5344CB8AC3E}">
        <p14:creationId xmlns:p14="http://schemas.microsoft.com/office/powerpoint/2010/main" val="1994309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680520"/>
          </a:xfrm>
        </p:spPr>
        <p:txBody>
          <a:bodyPr>
            <a:normAutofit/>
          </a:bodyPr>
          <a:lstStyle/>
          <a:p>
            <a:r>
              <a:rPr lang="fr-FR" b="1" u="sng" dirty="0" smtClean="0">
                <a:solidFill>
                  <a:srgbClr val="FF0000"/>
                </a:solidFill>
              </a:rPr>
              <a:t>c) La recherche opérationnelle: </a:t>
            </a:r>
            <a:br>
              <a:rPr lang="fr-FR" b="1" u="sng" dirty="0" smtClean="0">
                <a:solidFill>
                  <a:srgbClr val="FF0000"/>
                </a:solidFill>
              </a:rPr>
            </a:br>
            <a:r>
              <a:rPr lang="fr-FR" sz="3200" b="1" dirty="0" smtClean="0">
                <a:solidFill>
                  <a:schemeClr val="tx1"/>
                </a:solidFill>
              </a:rPr>
              <a:t>Cherche à acquérir des connaissances sur des interventions, stratégies ou outils de manière a améliorer la qualité ou la couverture des systèmes et services de santé. Elle peut </a:t>
            </a:r>
            <a:r>
              <a:rPr lang="fr-FR" sz="3200" b="1" dirty="0" err="1" smtClean="0">
                <a:solidFill>
                  <a:schemeClr val="tx1"/>
                </a:solidFill>
              </a:rPr>
              <a:t>revétir</a:t>
            </a:r>
            <a:r>
              <a:rPr lang="fr-FR" sz="3200" b="1" dirty="0" smtClean="0">
                <a:solidFill>
                  <a:schemeClr val="tx1"/>
                </a:solidFill>
              </a:rPr>
              <a:t> la forme d’une étude d’observation, d’une étude transversale, d’une étude cas-témoin,                  d’une étude de cohorte ou d’un essai              randomisé contrôlé. </a:t>
            </a:r>
            <a:endParaRPr lang="fr-FR" b="1" dirty="0">
              <a:solidFill>
                <a:srgbClr val="FF0000"/>
              </a:solidFill>
            </a:endParaRPr>
          </a:p>
        </p:txBody>
      </p:sp>
    </p:spTree>
    <p:extLst>
      <p:ext uri="{BB962C8B-B14F-4D97-AF65-F5344CB8AC3E}">
        <p14:creationId xmlns:p14="http://schemas.microsoft.com/office/powerpoint/2010/main" val="10268562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628800"/>
            <a:ext cx="8712968" cy="4752528"/>
          </a:xfrm>
        </p:spPr>
        <p:txBody>
          <a:bodyPr>
            <a:noAutofit/>
          </a:bodyPr>
          <a:lstStyle/>
          <a:p>
            <a:r>
              <a:rPr lang="fr-FR" sz="2800" b="1" dirty="0">
                <a:solidFill>
                  <a:srgbClr val="000000"/>
                </a:solidFill>
                <a:latin typeface="Proxima Nova"/>
              </a:rPr>
              <a:t>Une étude de cohorte consiste à observer au fil du temps l'apparition de certains évènements chez les participants. En général, une étude de cohorte est prospective ; cela signifie que l'observation commence avant l'arrivée de l'évènement </a:t>
            </a:r>
            <a:r>
              <a:rPr lang="fr-FR" sz="2800" b="1" dirty="0" smtClean="0">
                <a:solidFill>
                  <a:srgbClr val="000000"/>
                </a:solidFill>
                <a:latin typeface="Proxima Nova"/>
              </a:rPr>
              <a:t>(</a:t>
            </a:r>
            <a:r>
              <a:rPr lang="fr-FR" sz="2800" b="1" dirty="0" smtClean="0">
                <a:solidFill>
                  <a:srgbClr val="FF0000"/>
                </a:solidFill>
                <a:latin typeface="Proxima Nova"/>
              </a:rPr>
              <a:t>crise cardiaque , cancer</a:t>
            </a:r>
            <a:r>
              <a:rPr lang="fr-FR" sz="2800" b="1" dirty="0" smtClean="0">
                <a:solidFill>
                  <a:srgbClr val="000000"/>
                </a:solidFill>
                <a:latin typeface="Proxima Nova"/>
              </a:rPr>
              <a:t>...).                                             </a:t>
            </a:r>
            <a:r>
              <a:rPr lang="fr-FR" sz="2800" b="1" dirty="0">
                <a:solidFill>
                  <a:srgbClr val="000000"/>
                </a:solidFill>
                <a:latin typeface="Proxima Nova"/>
              </a:rPr>
              <a:t>Une étude de cohorte permet d'analyser la </a:t>
            </a:r>
            <a:r>
              <a:rPr lang="fr-FR" sz="2800" b="1" dirty="0" smtClean="0">
                <a:solidFill>
                  <a:srgbClr val="FF0000"/>
                </a:solidFill>
                <a:latin typeface="Proxima Nova"/>
              </a:rPr>
              <a:t>fréquence </a:t>
            </a:r>
            <a:r>
              <a:rPr lang="fr-FR" sz="2800" b="1" dirty="0" smtClean="0">
                <a:solidFill>
                  <a:srgbClr val="000000"/>
                </a:solidFill>
                <a:latin typeface="Proxima Nova"/>
              </a:rPr>
              <a:t>de </a:t>
            </a:r>
            <a:r>
              <a:rPr lang="fr-FR" sz="2800" b="1" dirty="0">
                <a:solidFill>
                  <a:srgbClr val="000000"/>
                </a:solidFill>
                <a:latin typeface="Proxima Nova"/>
              </a:rPr>
              <a:t>certaines </a:t>
            </a:r>
            <a:r>
              <a:rPr lang="fr-FR" sz="2800" b="1" dirty="0" smtClean="0">
                <a:solidFill>
                  <a:srgbClr val="FF0000"/>
                </a:solidFill>
                <a:latin typeface="Proxima Nova"/>
              </a:rPr>
              <a:t>pathologies</a:t>
            </a:r>
            <a:r>
              <a:rPr lang="fr-FR" sz="2800" b="1" dirty="0">
                <a:solidFill>
                  <a:srgbClr val="000000"/>
                </a:solidFill>
                <a:latin typeface="Proxima Nova"/>
              </a:rPr>
              <a:t> dans des populations exposées ou non à un </a:t>
            </a:r>
            <a:r>
              <a:rPr lang="fr-FR" sz="2800" b="1" dirty="0" smtClean="0">
                <a:solidFill>
                  <a:srgbClr val="000000"/>
                </a:solidFill>
                <a:latin typeface="Proxima Nova"/>
              </a:rPr>
              <a:t/>
            </a:r>
            <a:br>
              <a:rPr lang="fr-FR" sz="2800" b="1" dirty="0" smtClean="0">
                <a:solidFill>
                  <a:srgbClr val="000000"/>
                </a:solidFill>
                <a:latin typeface="Proxima Nova"/>
              </a:rPr>
            </a:br>
            <a:r>
              <a:rPr lang="fr-FR" sz="2800" b="1" dirty="0" smtClean="0">
                <a:solidFill>
                  <a:srgbClr val="FF0000"/>
                </a:solidFill>
                <a:latin typeface="Proxima Nova"/>
              </a:rPr>
              <a:t>facteur de risque</a:t>
            </a:r>
            <a:r>
              <a:rPr lang="fr-FR" sz="2800" b="1" dirty="0" smtClean="0">
                <a:solidFill>
                  <a:srgbClr val="000000"/>
                </a:solidFill>
                <a:latin typeface="Proxima Nova"/>
              </a:rPr>
              <a:t>.</a:t>
            </a:r>
            <a:endParaRPr lang="fr-FR" sz="2800" b="1" dirty="0"/>
          </a:p>
        </p:txBody>
      </p:sp>
    </p:spTree>
    <p:extLst>
      <p:ext uri="{BB962C8B-B14F-4D97-AF65-F5344CB8AC3E}">
        <p14:creationId xmlns:p14="http://schemas.microsoft.com/office/powerpoint/2010/main" val="10933559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lstStyle/>
          <a:p>
            <a:r>
              <a:rPr lang="fr-FR" b="1" dirty="0">
                <a:solidFill>
                  <a:srgbClr val="FF0000"/>
                </a:solidFill>
                <a:latin typeface="Proxima Nova"/>
              </a:rPr>
              <a:t>La cohorte </a:t>
            </a:r>
            <a:r>
              <a:rPr lang="fr-FR" b="1" dirty="0">
                <a:solidFill>
                  <a:srgbClr val="000000"/>
                </a:solidFill>
                <a:latin typeface="Proxima Nova"/>
              </a:rPr>
              <a:t>vise donc à savoir </a:t>
            </a:r>
            <a:r>
              <a:rPr lang="fr-FR" b="1" dirty="0" smtClean="0">
                <a:solidFill>
                  <a:srgbClr val="000000"/>
                </a:solidFill>
                <a:latin typeface="Proxima Nova"/>
              </a:rPr>
              <a:t>          s'il </a:t>
            </a:r>
            <a:r>
              <a:rPr lang="fr-FR" b="1" dirty="0">
                <a:solidFill>
                  <a:srgbClr val="000000"/>
                </a:solidFill>
                <a:latin typeface="Proxima Nova"/>
              </a:rPr>
              <a:t>existe un lien entre une pathologie et un facteur donné : par exemple, elle peut permettre de déterminer si le </a:t>
            </a:r>
            <a:r>
              <a:rPr lang="fr-FR" b="1" dirty="0">
                <a:solidFill>
                  <a:srgbClr val="FF0000"/>
                </a:solidFill>
                <a:latin typeface="Proxima Nova"/>
              </a:rPr>
              <a:t>tabagisme</a:t>
            </a:r>
            <a:r>
              <a:rPr lang="fr-FR" b="1" dirty="0">
                <a:solidFill>
                  <a:srgbClr val="000000"/>
                </a:solidFill>
                <a:latin typeface="Proxima Nova"/>
              </a:rPr>
              <a:t> et le risque de </a:t>
            </a:r>
            <a:r>
              <a:rPr lang="fr-FR" b="1" dirty="0">
                <a:solidFill>
                  <a:srgbClr val="FF0000"/>
                </a:solidFill>
                <a:latin typeface="Proxima Nova"/>
              </a:rPr>
              <a:t>cancer</a:t>
            </a:r>
            <a:r>
              <a:rPr lang="fr-FR" b="1" dirty="0">
                <a:solidFill>
                  <a:srgbClr val="000000"/>
                </a:solidFill>
                <a:latin typeface="Proxima Nova"/>
              </a:rPr>
              <a:t> sont liés.</a:t>
            </a:r>
            <a:endParaRPr lang="fr-FR" b="1" dirty="0"/>
          </a:p>
        </p:txBody>
      </p:sp>
    </p:spTree>
    <p:extLst>
      <p:ext uri="{BB962C8B-B14F-4D97-AF65-F5344CB8AC3E}">
        <p14:creationId xmlns:p14="http://schemas.microsoft.com/office/powerpoint/2010/main" val="27360044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4968552"/>
          </a:xfrm>
        </p:spPr>
        <p:txBody>
          <a:bodyPr/>
          <a:lstStyle/>
          <a:p>
            <a:r>
              <a:rPr lang="fr-FR" b="1" dirty="0" smtClean="0">
                <a:solidFill>
                  <a:srgbClr val="FF0000"/>
                </a:solidFill>
              </a:rPr>
              <a:t>A quoi sert la recherche ?</a:t>
            </a:r>
            <a:br>
              <a:rPr lang="fr-FR" b="1" dirty="0" smtClean="0">
                <a:solidFill>
                  <a:srgbClr val="FF0000"/>
                </a:solidFill>
              </a:rPr>
            </a:br>
            <a:r>
              <a:rPr lang="fr-FR" b="1" dirty="0" smtClean="0">
                <a:solidFill>
                  <a:srgbClr val="FF0000"/>
                </a:solidFill>
              </a:rPr>
              <a:t> </a:t>
            </a:r>
            <a:br>
              <a:rPr lang="fr-FR" b="1" dirty="0" smtClean="0">
                <a:solidFill>
                  <a:srgbClr val="FF0000"/>
                </a:solidFill>
              </a:rPr>
            </a:br>
            <a:r>
              <a:rPr lang="fr-FR" b="1" dirty="0" smtClean="0">
                <a:solidFill>
                  <a:schemeClr val="tx1"/>
                </a:solidFill>
              </a:rPr>
              <a:t>La recherche scientifique sert à promouvoir la santé. </a:t>
            </a:r>
            <a:endParaRPr lang="fr-FR" b="1" dirty="0">
              <a:solidFill>
                <a:schemeClr val="tx1"/>
              </a:solidFill>
            </a:endParaRPr>
          </a:p>
        </p:txBody>
      </p:sp>
    </p:spTree>
    <p:extLst>
      <p:ext uri="{BB962C8B-B14F-4D97-AF65-F5344CB8AC3E}">
        <p14:creationId xmlns:p14="http://schemas.microsoft.com/office/powerpoint/2010/main" val="14466030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normAutofit fontScale="90000"/>
          </a:bodyPr>
          <a:lstStyle/>
          <a:p>
            <a:pPr algn="l"/>
            <a:r>
              <a:rPr lang="fr-FR" b="1" dirty="0" smtClean="0">
                <a:solidFill>
                  <a:srgbClr val="FF0000"/>
                </a:solidFill>
              </a:rPr>
              <a:t>Les priorités de la recherche selon l’OMS : </a:t>
            </a:r>
            <a:br>
              <a:rPr lang="fr-FR" b="1" dirty="0" smtClean="0">
                <a:solidFill>
                  <a:srgbClr val="FF0000"/>
                </a:solidFill>
              </a:rPr>
            </a:br>
            <a:r>
              <a:rPr lang="fr-FR" b="1" dirty="0" smtClean="0">
                <a:solidFill>
                  <a:srgbClr val="FF0000"/>
                </a:solidFill>
              </a:rPr>
              <a:t>- Le contexte : </a:t>
            </a:r>
            <a:r>
              <a:rPr lang="fr-FR" b="1" dirty="0" smtClean="0">
                <a:solidFill>
                  <a:schemeClr val="tx1"/>
                </a:solidFill>
              </a:rPr>
              <a:t>sur quoi portent les </a:t>
            </a:r>
            <a:br>
              <a:rPr lang="fr-FR" b="1" dirty="0" smtClean="0">
                <a:solidFill>
                  <a:schemeClr val="tx1"/>
                </a:solidFill>
              </a:rPr>
            </a:br>
            <a:r>
              <a:rPr lang="fr-FR" b="1" dirty="0">
                <a:solidFill>
                  <a:schemeClr val="tx1"/>
                </a:solidFill>
              </a:rPr>
              <a:t> </a:t>
            </a:r>
            <a:r>
              <a:rPr lang="fr-FR" b="1" dirty="0" smtClean="0">
                <a:solidFill>
                  <a:schemeClr val="tx1"/>
                </a:solidFill>
              </a:rPr>
              <a:t> travaux et quel en est le </a:t>
            </a:r>
            <a:br>
              <a:rPr lang="fr-FR" b="1" dirty="0" smtClean="0">
                <a:solidFill>
                  <a:schemeClr val="tx1"/>
                </a:solidFill>
              </a:rPr>
            </a:br>
            <a:r>
              <a:rPr lang="fr-FR" b="1" dirty="0">
                <a:solidFill>
                  <a:schemeClr val="tx1"/>
                </a:solidFill>
              </a:rPr>
              <a:t> </a:t>
            </a:r>
            <a:r>
              <a:rPr lang="fr-FR" b="1" dirty="0" smtClean="0">
                <a:solidFill>
                  <a:schemeClr val="tx1"/>
                </a:solidFill>
              </a:rPr>
              <a:t> destinataire ?  Quels sont les   </a:t>
            </a:r>
            <a:br>
              <a:rPr lang="fr-FR" b="1" dirty="0" smtClean="0">
                <a:solidFill>
                  <a:schemeClr val="tx1"/>
                </a:solidFill>
              </a:rPr>
            </a:br>
            <a:r>
              <a:rPr lang="fr-FR" b="1" dirty="0">
                <a:solidFill>
                  <a:schemeClr val="tx1"/>
                </a:solidFill>
              </a:rPr>
              <a:t> </a:t>
            </a:r>
            <a:r>
              <a:rPr lang="fr-FR" b="1" dirty="0" smtClean="0">
                <a:solidFill>
                  <a:schemeClr val="tx1"/>
                </a:solidFill>
              </a:rPr>
              <a:t> ressources disponibles ? Quels sont  </a:t>
            </a:r>
            <a:br>
              <a:rPr lang="fr-FR" b="1" dirty="0" smtClean="0">
                <a:solidFill>
                  <a:schemeClr val="tx1"/>
                </a:solidFill>
              </a:rPr>
            </a:br>
            <a:r>
              <a:rPr lang="fr-FR" b="1" dirty="0">
                <a:solidFill>
                  <a:schemeClr val="tx1"/>
                </a:solidFill>
              </a:rPr>
              <a:t> </a:t>
            </a:r>
            <a:r>
              <a:rPr lang="fr-FR" b="1" dirty="0" smtClean="0">
                <a:solidFill>
                  <a:schemeClr val="tx1"/>
                </a:solidFill>
              </a:rPr>
              <a:t> les valeurs et les principes </a:t>
            </a:r>
            <a:br>
              <a:rPr lang="fr-FR" b="1" dirty="0" smtClean="0">
                <a:solidFill>
                  <a:schemeClr val="tx1"/>
                </a:solidFill>
              </a:rPr>
            </a:br>
            <a:r>
              <a:rPr lang="fr-FR" b="1" dirty="0">
                <a:solidFill>
                  <a:schemeClr val="tx1"/>
                </a:solidFill>
              </a:rPr>
              <a:t> </a:t>
            </a:r>
            <a:r>
              <a:rPr lang="fr-FR" b="1" dirty="0" smtClean="0">
                <a:solidFill>
                  <a:schemeClr val="tx1"/>
                </a:solidFill>
              </a:rPr>
              <a:t> fondamentaux ? </a:t>
            </a:r>
            <a:endParaRPr lang="fr-FR" b="1" dirty="0">
              <a:solidFill>
                <a:schemeClr val="tx1"/>
              </a:solidFill>
            </a:endParaRPr>
          </a:p>
        </p:txBody>
      </p:sp>
    </p:spTree>
    <p:extLst>
      <p:ext uri="{BB962C8B-B14F-4D97-AF65-F5344CB8AC3E}">
        <p14:creationId xmlns:p14="http://schemas.microsoft.com/office/powerpoint/2010/main" val="5825809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84784"/>
            <a:ext cx="8640960" cy="5184576"/>
          </a:xfrm>
        </p:spPr>
        <p:txBody>
          <a:bodyPr/>
          <a:lstStyle/>
          <a:p>
            <a:pPr algn="l"/>
            <a:r>
              <a:rPr lang="fr-FR" dirty="0" smtClean="0">
                <a:solidFill>
                  <a:schemeClr val="tx1"/>
                </a:solidFill>
              </a:rPr>
              <a:t>- </a:t>
            </a:r>
            <a:r>
              <a:rPr lang="fr-FR" b="1" dirty="0" smtClean="0">
                <a:solidFill>
                  <a:srgbClr val="FF0000"/>
                </a:solidFill>
              </a:rPr>
              <a:t>L’approche</a:t>
            </a:r>
            <a:r>
              <a:rPr lang="fr-FR" dirty="0" smtClean="0">
                <a:solidFill>
                  <a:schemeClr val="tx1"/>
                </a:solidFill>
              </a:rPr>
              <a:t>: </a:t>
            </a:r>
            <a:r>
              <a:rPr lang="fr-FR" b="1" dirty="0" smtClean="0">
                <a:solidFill>
                  <a:schemeClr val="tx1"/>
                </a:solidFill>
              </a:rPr>
              <a:t>faut-il adopter l’une </a:t>
            </a:r>
            <a:br>
              <a:rPr lang="fr-FR" b="1" dirty="0" smtClean="0">
                <a:solidFill>
                  <a:schemeClr val="tx1"/>
                </a:solidFill>
              </a:rPr>
            </a:br>
            <a:r>
              <a:rPr lang="fr-FR" b="1" dirty="0">
                <a:solidFill>
                  <a:schemeClr val="tx1"/>
                </a:solidFill>
              </a:rPr>
              <a:t> </a:t>
            </a:r>
            <a:r>
              <a:rPr lang="fr-FR" b="1" dirty="0" smtClean="0">
                <a:solidFill>
                  <a:schemeClr val="tx1"/>
                </a:solidFill>
              </a:rPr>
              <a:t> des approches standard, ou faut-il </a:t>
            </a:r>
            <a:br>
              <a:rPr lang="fr-FR" b="1" dirty="0" smtClean="0">
                <a:solidFill>
                  <a:schemeClr val="tx1"/>
                </a:solidFill>
              </a:rPr>
            </a:br>
            <a:r>
              <a:rPr lang="fr-FR" b="1" dirty="0">
                <a:solidFill>
                  <a:schemeClr val="tx1"/>
                </a:solidFill>
              </a:rPr>
              <a:t> </a:t>
            </a:r>
            <a:r>
              <a:rPr lang="fr-FR" b="1" dirty="0" smtClean="0">
                <a:solidFill>
                  <a:schemeClr val="tx1"/>
                </a:solidFill>
              </a:rPr>
              <a:t> élaborer  de nouvelles méthodes </a:t>
            </a:r>
            <a:br>
              <a:rPr lang="fr-FR" b="1" dirty="0" smtClean="0">
                <a:solidFill>
                  <a:schemeClr val="tx1"/>
                </a:solidFill>
              </a:rPr>
            </a:br>
            <a:r>
              <a:rPr lang="fr-FR" b="1" dirty="0">
                <a:solidFill>
                  <a:schemeClr val="tx1"/>
                </a:solidFill>
              </a:rPr>
              <a:t> </a:t>
            </a:r>
            <a:r>
              <a:rPr lang="fr-FR" b="1" dirty="0" smtClean="0">
                <a:solidFill>
                  <a:schemeClr val="tx1"/>
                </a:solidFill>
              </a:rPr>
              <a:t> ou d’adapter les méthodes    </a:t>
            </a:r>
            <a:br>
              <a:rPr lang="fr-FR" b="1" dirty="0" smtClean="0">
                <a:solidFill>
                  <a:schemeClr val="tx1"/>
                </a:solidFill>
              </a:rPr>
            </a:br>
            <a:r>
              <a:rPr lang="fr-FR" b="1" dirty="0">
                <a:solidFill>
                  <a:schemeClr val="tx1"/>
                </a:solidFill>
              </a:rPr>
              <a:t> </a:t>
            </a:r>
            <a:r>
              <a:rPr lang="fr-FR" b="1" dirty="0" smtClean="0">
                <a:solidFill>
                  <a:schemeClr val="tx1"/>
                </a:solidFill>
              </a:rPr>
              <a:t> existantes ? </a:t>
            </a:r>
            <a:endParaRPr lang="fr-FR" b="1" dirty="0">
              <a:solidFill>
                <a:schemeClr val="tx1"/>
              </a:solidFill>
            </a:endParaRPr>
          </a:p>
        </p:txBody>
      </p:sp>
    </p:spTree>
    <p:extLst>
      <p:ext uri="{BB962C8B-B14F-4D97-AF65-F5344CB8AC3E}">
        <p14:creationId xmlns:p14="http://schemas.microsoft.com/office/powerpoint/2010/main" val="39164707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lstStyle/>
          <a:p>
            <a:pPr algn="l"/>
            <a:r>
              <a:rPr lang="fr-FR" b="1" dirty="0" smtClean="0">
                <a:solidFill>
                  <a:schemeClr val="tx1"/>
                </a:solidFill>
              </a:rPr>
              <a:t>- </a:t>
            </a:r>
            <a:r>
              <a:rPr lang="fr-FR" b="1" dirty="0" smtClean="0">
                <a:solidFill>
                  <a:srgbClr val="FF0000"/>
                </a:solidFill>
              </a:rPr>
              <a:t>La</a:t>
            </a:r>
            <a:r>
              <a:rPr lang="fr-FR" b="1" dirty="0" smtClean="0">
                <a:solidFill>
                  <a:schemeClr val="tx1"/>
                </a:solidFill>
              </a:rPr>
              <a:t> </a:t>
            </a:r>
            <a:r>
              <a:rPr lang="fr-FR" b="1" dirty="0" smtClean="0">
                <a:solidFill>
                  <a:srgbClr val="FF0000"/>
                </a:solidFill>
              </a:rPr>
              <a:t>participation </a:t>
            </a:r>
            <a:r>
              <a:rPr lang="fr-FR" b="1" dirty="0" smtClean="0">
                <a:solidFill>
                  <a:schemeClr val="tx1"/>
                </a:solidFill>
              </a:rPr>
              <a:t>: qui doit participer à la définition  des priorités de la recherche et pourquoi ?</a:t>
            </a:r>
            <a:endParaRPr lang="fr-FR" b="1" dirty="0">
              <a:solidFill>
                <a:schemeClr val="tx1"/>
              </a:solidFill>
            </a:endParaRPr>
          </a:p>
        </p:txBody>
      </p:sp>
    </p:spTree>
    <p:extLst>
      <p:ext uri="{BB962C8B-B14F-4D97-AF65-F5344CB8AC3E}">
        <p14:creationId xmlns:p14="http://schemas.microsoft.com/office/powerpoint/2010/main" val="360374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normAutofit fontScale="90000"/>
          </a:bodyPr>
          <a:lstStyle/>
          <a:p>
            <a:r>
              <a:rPr lang="fr-FR" b="1" dirty="0" smtClean="0">
                <a:solidFill>
                  <a:srgbClr val="002060"/>
                </a:solidFill>
                <a:latin typeface="Book Antiqua" pitchFamily="18" charset="0"/>
              </a:rPr>
              <a:t>Le système de santé est très compliqué et plein d’interactions.     Il est composé d’un ensemble d’éléments (politique, juridique , social , culturel et/ou religieux)     qui déterminent l’état de santé d’une population.  </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7599355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normAutofit fontScale="90000"/>
          </a:bodyPr>
          <a:lstStyle/>
          <a:p>
            <a:pPr algn="l"/>
            <a:r>
              <a:rPr lang="fr-FR" b="1" dirty="0" smtClean="0">
                <a:solidFill>
                  <a:schemeClr val="tx1"/>
                </a:solidFill>
              </a:rPr>
              <a:t>- </a:t>
            </a:r>
            <a:r>
              <a:rPr lang="fr-FR" b="1" dirty="0" smtClean="0">
                <a:solidFill>
                  <a:srgbClr val="FF0000"/>
                </a:solidFill>
              </a:rPr>
              <a:t>L’information :</a:t>
            </a:r>
            <a:r>
              <a:rPr lang="fr-FR" b="1" dirty="0" smtClean="0">
                <a:solidFill>
                  <a:schemeClr val="tx1"/>
                </a:solidFill>
              </a:rPr>
              <a:t> </a:t>
            </a:r>
            <a:r>
              <a:rPr lang="fr-FR" sz="3600" b="1" dirty="0" smtClean="0">
                <a:solidFill>
                  <a:schemeClr val="tx1"/>
                </a:solidFill>
              </a:rPr>
              <a:t>quelles sont les </a:t>
            </a:r>
            <a:r>
              <a:rPr lang="fr-FR" b="1" dirty="0" smtClean="0">
                <a:solidFill>
                  <a:schemeClr val="tx1"/>
                </a:solidFill>
              </a:rPr>
              <a:t/>
            </a:r>
            <a:br>
              <a:rPr lang="fr-FR" b="1" dirty="0" smtClean="0">
                <a:solidFill>
                  <a:schemeClr val="tx1"/>
                </a:solidFill>
              </a:rPr>
            </a:br>
            <a:r>
              <a:rPr lang="fr-FR" b="1" dirty="0">
                <a:solidFill>
                  <a:schemeClr val="tx1"/>
                </a:solidFill>
              </a:rPr>
              <a:t> </a:t>
            </a:r>
            <a:r>
              <a:rPr lang="fr-FR" b="1" dirty="0" smtClean="0">
                <a:solidFill>
                  <a:schemeClr val="tx1"/>
                </a:solidFill>
              </a:rPr>
              <a:t> </a:t>
            </a:r>
            <a:r>
              <a:rPr lang="fr-FR" sz="3600" b="1" dirty="0" smtClean="0">
                <a:solidFill>
                  <a:schemeClr val="tx1"/>
                </a:solidFill>
              </a:rPr>
              <a:t>informations à rassembler pour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étayer les travaux ( par exemple, revue des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travaux de recherche, données techniques sur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la charge de morbidité ou sur le rapport coût/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efficacité , avis des parties prenantes, analyses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de l’impact des travaux précédents visant à </a:t>
            </a:r>
            <a:br>
              <a:rPr lang="fr-FR" sz="3600" b="1" dirty="0" smtClean="0">
                <a:solidFill>
                  <a:schemeClr val="tx1"/>
                </a:solidFill>
              </a:rPr>
            </a:br>
            <a:r>
              <a:rPr lang="fr-FR" sz="3600" b="1" dirty="0">
                <a:solidFill>
                  <a:schemeClr val="tx1"/>
                </a:solidFill>
              </a:rPr>
              <a:t> </a:t>
            </a:r>
            <a:r>
              <a:rPr lang="fr-FR" sz="3600" b="1" dirty="0" smtClean="0">
                <a:solidFill>
                  <a:schemeClr val="tx1"/>
                </a:solidFill>
              </a:rPr>
              <a:t> établir les priorités) ?  </a:t>
            </a:r>
            <a:endParaRPr lang="fr-FR" sz="3600" b="1" dirty="0">
              <a:solidFill>
                <a:schemeClr val="tx1"/>
              </a:solidFill>
            </a:endParaRPr>
          </a:p>
        </p:txBody>
      </p:sp>
    </p:spTree>
    <p:extLst>
      <p:ext uri="{BB962C8B-B14F-4D97-AF65-F5344CB8AC3E}">
        <p14:creationId xmlns:p14="http://schemas.microsoft.com/office/powerpoint/2010/main" val="2230647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pPr algn="l"/>
            <a:r>
              <a:rPr lang="fr-FR" b="1" dirty="0" smtClean="0">
                <a:solidFill>
                  <a:srgbClr val="FF0000"/>
                </a:solidFill>
              </a:rPr>
              <a:t>-La planification : </a:t>
            </a:r>
            <a:r>
              <a:rPr lang="fr-FR" b="1" dirty="0" smtClean="0">
                <a:solidFill>
                  <a:schemeClr val="tx1"/>
                </a:solidFill>
              </a:rPr>
              <a:t>comment </a:t>
            </a:r>
            <a:br>
              <a:rPr lang="fr-FR" b="1" dirty="0" smtClean="0">
                <a:solidFill>
                  <a:schemeClr val="tx1"/>
                </a:solidFill>
              </a:rPr>
            </a:br>
            <a:r>
              <a:rPr lang="fr-FR" b="1" dirty="0">
                <a:solidFill>
                  <a:schemeClr val="tx1"/>
                </a:solidFill>
              </a:rPr>
              <a:t> </a:t>
            </a:r>
            <a:r>
              <a:rPr lang="fr-FR" b="1" dirty="0" smtClean="0">
                <a:solidFill>
                  <a:schemeClr val="tx1"/>
                </a:solidFill>
              </a:rPr>
              <a:t>déterminer les études à mener sur </a:t>
            </a:r>
            <a:br>
              <a:rPr lang="fr-FR" b="1" dirty="0" smtClean="0">
                <a:solidFill>
                  <a:schemeClr val="tx1"/>
                </a:solidFill>
              </a:rPr>
            </a:br>
            <a:r>
              <a:rPr lang="fr-FR" b="1" dirty="0">
                <a:solidFill>
                  <a:schemeClr val="tx1"/>
                </a:solidFill>
              </a:rPr>
              <a:t> </a:t>
            </a:r>
            <a:r>
              <a:rPr lang="fr-FR" b="1" dirty="0" smtClean="0">
                <a:solidFill>
                  <a:schemeClr val="tx1"/>
                </a:solidFill>
              </a:rPr>
              <a:t>la base des priorités définies ? Qui </a:t>
            </a:r>
            <a:br>
              <a:rPr lang="fr-FR" b="1" dirty="0" smtClean="0">
                <a:solidFill>
                  <a:schemeClr val="tx1"/>
                </a:solidFill>
              </a:rPr>
            </a:br>
            <a:r>
              <a:rPr lang="fr-FR" b="1" dirty="0">
                <a:solidFill>
                  <a:schemeClr val="tx1"/>
                </a:solidFill>
              </a:rPr>
              <a:t> </a:t>
            </a:r>
            <a:r>
              <a:rPr lang="fr-FR" b="1" dirty="0" smtClean="0">
                <a:solidFill>
                  <a:schemeClr val="tx1"/>
                </a:solidFill>
              </a:rPr>
              <a:t>se chargera  de la recherche et qui </a:t>
            </a:r>
            <a:br>
              <a:rPr lang="fr-FR" b="1" dirty="0" smtClean="0">
                <a:solidFill>
                  <a:schemeClr val="tx1"/>
                </a:solidFill>
              </a:rPr>
            </a:br>
            <a:r>
              <a:rPr lang="fr-FR" b="1" dirty="0">
                <a:solidFill>
                  <a:schemeClr val="tx1"/>
                </a:solidFill>
              </a:rPr>
              <a:t> </a:t>
            </a:r>
            <a:r>
              <a:rPr lang="fr-FR" b="1" dirty="0" smtClean="0">
                <a:solidFill>
                  <a:schemeClr val="tx1"/>
                </a:solidFill>
              </a:rPr>
              <a:t>la financera ? </a:t>
            </a:r>
            <a:endParaRPr lang="fr-FR" b="1" dirty="0">
              <a:solidFill>
                <a:srgbClr val="FF0000"/>
              </a:solidFill>
            </a:endParaRPr>
          </a:p>
        </p:txBody>
      </p:sp>
    </p:spTree>
    <p:extLst>
      <p:ext uri="{BB962C8B-B14F-4D97-AF65-F5344CB8AC3E}">
        <p14:creationId xmlns:p14="http://schemas.microsoft.com/office/powerpoint/2010/main" val="37442443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lstStyle/>
          <a:p>
            <a:pPr algn="l"/>
            <a:r>
              <a:rPr lang="fr-FR" b="1" dirty="0" smtClean="0">
                <a:solidFill>
                  <a:schemeClr val="tx1"/>
                </a:solidFill>
              </a:rPr>
              <a:t>- </a:t>
            </a:r>
            <a:r>
              <a:rPr lang="fr-FR" b="1" dirty="0" smtClean="0">
                <a:solidFill>
                  <a:srgbClr val="FF0000"/>
                </a:solidFill>
              </a:rPr>
              <a:t>Les critères :</a:t>
            </a:r>
            <a:r>
              <a:rPr lang="fr-FR" b="1" dirty="0" smtClean="0">
                <a:solidFill>
                  <a:schemeClr val="tx1"/>
                </a:solidFill>
              </a:rPr>
              <a:t>  quels sont, pour chaque situation, les facteurs qui doivent servir à établir les priorités. </a:t>
            </a:r>
            <a:endParaRPr lang="fr-FR" b="1" dirty="0">
              <a:solidFill>
                <a:schemeClr val="tx1"/>
              </a:solidFill>
            </a:endParaRPr>
          </a:p>
        </p:txBody>
      </p:sp>
    </p:spTree>
    <p:extLst>
      <p:ext uri="{BB962C8B-B14F-4D97-AF65-F5344CB8AC3E}">
        <p14:creationId xmlns:p14="http://schemas.microsoft.com/office/powerpoint/2010/main" val="3593052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5040560"/>
          </a:xfrm>
        </p:spPr>
        <p:txBody>
          <a:bodyPr/>
          <a:lstStyle/>
          <a:p>
            <a:pPr algn="l"/>
            <a:r>
              <a:rPr lang="fr-FR" b="1" dirty="0" smtClean="0">
                <a:solidFill>
                  <a:srgbClr val="FF0000"/>
                </a:solidFill>
              </a:rPr>
              <a:t>- Les méthodes : </a:t>
            </a:r>
            <a:r>
              <a:rPr lang="fr-FR" b="1" dirty="0" smtClean="0">
                <a:solidFill>
                  <a:schemeClr val="tx1"/>
                </a:solidFill>
              </a:rPr>
              <a:t>l’approche doit- </a:t>
            </a:r>
            <a:br>
              <a:rPr lang="fr-FR" b="1" dirty="0" smtClean="0">
                <a:solidFill>
                  <a:schemeClr val="tx1"/>
                </a:solidFill>
              </a:rPr>
            </a:br>
            <a:r>
              <a:rPr lang="fr-FR" b="1" dirty="0">
                <a:solidFill>
                  <a:schemeClr val="tx1"/>
                </a:solidFill>
              </a:rPr>
              <a:t> </a:t>
            </a:r>
            <a:r>
              <a:rPr lang="fr-FR" b="1" dirty="0" smtClean="0">
                <a:solidFill>
                  <a:schemeClr val="tx1"/>
                </a:solidFill>
              </a:rPr>
              <a:t> elle reposer sur un consensus ou </a:t>
            </a:r>
            <a:br>
              <a:rPr lang="fr-FR" b="1" dirty="0" smtClean="0">
                <a:solidFill>
                  <a:schemeClr val="tx1"/>
                </a:solidFill>
              </a:rPr>
            </a:br>
            <a:r>
              <a:rPr lang="fr-FR" b="1" dirty="0">
                <a:solidFill>
                  <a:schemeClr val="tx1"/>
                </a:solidFill>
              </a:rPr>
              <a:t> </a:t>
            </a:r>
            <a:r>
              <a:rPr lang="fr-FR" b="1" dirty="0" smtClean="0">
                <a:solidFill>
                  <a:schemeClr val="tx1"/>
                </a:solidFill>
              </a:rPr>
              <a:t> sur des mesures, ou sur les deux ?</a:t>
            </a:r>
            <a:endParaRPr lang="fr-FR" b="1" dirty="0">
              <a:solidFill>
                <a:schemeClr val="tx1"/>
              </a:solidFill>
            </a:endParaRPr>
          </a:p>
        </p:txBody>
      </p:sp>
    </p:spTree>
    <p:extLst>
      <p:ext uri="{BB962C8B-B14F-4D97-AF65-F5344CB8AC3E}">
        <p14:creationId xmlns:p14="http://schemas.microsoft.com/office/powerpoint/2010/main" val="3764485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968552"/>
          </a:xfrm>
        </p:spPr>
        <p:txBody>
          <a:bodyPr/>
          <a:lstStyle/>
          <a:p>
            <a:pPr algn="l"/>
            <a:r>
              <a:rPr lang="fr-FR" b="1" dirty="0" smtClean="0">
                <a:solidFill>
                  <a:srgbClr val="FF0000"/>
                </a:solidFill>
              </a:rPr>
              <a:t>- L’évaluation : </a:t>
            </a:r>
            <a:r>
              <a:rPr lang="fr-FR" sz="4000" b="1" dirty="0" smtClean="0">
                <a:solidFill>
                  <a:schemeClr val="tx1"/>
                </a:solidFill>
              </a:rPr>
              <a:t>comment seront   </a:t>
            </a:r>
            <a:br>
              <a:rPr lang="fr-FR" sz="4000" b="1" dirty="0" smtClean="0">
                <a:solidFill>
                  <a:schemeClr val="tx1"/>
                </a:solidFill>
              </a:rPr>
            </a:br>
            <a:r>
              <a:rPr lang="fr-FR" sz="4000" b="1" dirty="0">
                <a:solidFill>
                  <a:schemeClr val="tx1"/>
                </a:solidFill>
              </a:rPr>
              <a:t> </a:t>
            </a:r>
            <a:r>
              <a:rPr lang="fr-FR" sz="4000" b="1" dirty="0" smtClean="0">
                <a:solidFill>
                  <a:schemeClr val="tx1"/>
                </a:solidFill>
              </a:rPr>
              <a:t> évaluées les priorités et le </a:t>
            </a:r>
            <a:br>
              <a:rPr lang="fr-FR" sz="4000" b="1" dirty="0" smtClean="0">
                <a:solidFill>
                  <a:schemeClr val="tx1"/>
                </a:solidFill>
              </a:rPr>
            </a:br>
            <a:r>
              <a:rPr lang="fr-FR" sz="4000" b="1" dirty="0">
                <a:solidFill>
                  <a:schemeClr val="tx1"/>
                </a:solidFill>
              </a:rPr>
              <a:t> </a:t>
            </a:r>
            <a:r>
              <a:rPr lang="fr-FR" sz="4000" b="1" dirty="0" smtClean="0">
                <a:solidFill>
                  <a:schemeClr val="tx1"/>
                </a:solidFill>
              </a:rPr>
              <a:t> processus  ayant servi à les définir ?    </a:t>
            </a:r>
            <a:br>
              <a:rPr lang="fr-FR" sz="4000" b="1" dirty="0" smtClean="0">
                <a:solidFill>
                  <a:schemeClr val="tx1"/>
                </a:solidFill>
              </a:rPr>
            </a:br>
            <a:r>
              <a:rPr lang="fr-FR" sz="4000" b="1" dirty="0">
                <a:solidFill>
                  <a:schemeClr val="tx1"/>
                </a:solidFill>
              </a:rPr>
              <a:t> </a:t>
            </a:r>
            <a:r>
              <a:rPr lang="fr-FR" sz="4000" b="1" dirty="0" smtClean="0">
                <a:solidFill>
                  <a:schemeClr val="tx1"/>
                </a:solidFill>
              </a:rPr>
              <a:t> A quelle fréquence ? </a:t>
            </a:r>
            <a:endParaRPr lang="fr-FR" sz="4000" b="1" dirty="0">
              <a:solidFill>
                <a:schemeClr val="tx1"/>
              </a:solidFill>
            </a:endParaRPr>
          </a:p>
        </p:txBody>
      </p:sp>
    </p:spTree>
    <p:extLst>
      <p:ext uri="{BB962C8B-B14F-4D97-AF65-F5344CB8AC3E}">
        <p14:creationId xmlns:p14="http://schemas.microsoft.com/office/powerpoint/2010/main" val="34230812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rmAutofit fontScale="90000"/>
          </a:bodyPr>
          <a:lstStyle/>
          <a:p>
            <a:pPr algn="l"/>
            <a:r>
              <a:rPr lang="fr-FR" b="1" dirty="0" smtClean="0">
                <a:solidFill>
                  <a:srgbClr val="FF0000"/>
                </a:solidFill>
              </a:rPr>
              <a:t>- Transparence : </a:t>
            </a:r>
            <a:r>
              <a:rPr lang="fr-FR" b="1" dirty="0" smtClean="0">
                <a:solidFill>
                  <a:schemeClr val="tx1"/>
                </a:solidFill>
              </a:rPr>
              <a:t>à l’issue des travaux ,    </a:t>
            </a:r>
            <a:br>
              <a:rPr lang="fr-FR" b="1" dirty="0" smtClean="0">
                <a:solidFill>
                  <a:schemeClr val="tx1"/>
                </a:solidFill>
              </a:rPr>
            </a:br>
            <a:r>
              <a:rPr lang="fr-FR" b="1" dirty="0">
                <a:solidFill>
                  <a:schemeClr val="tx1"/>
                </a:solidFill>
              </a:rPr>
              <a:t> </a:t>
            </a:r>
            <a:r>
              <a:rPr lang="fr-FR" b="1" dirty="0" smtClean="0">
                <a:solidFill>
                  <a:schemeClr val="tx1"/>
                </a:solidFill>
              </a:rPr>
              <a:t> dans quels documents sera présenté </a:t>
            </a:r>
            <a:br>
              <a:rPr lang="fr-FR" b="1" dirty="0" smtClean="0">
                <a:solidFill>
                  <a:schemeClr val="tx1"/>
                </a:solidFill>
              </a:rPr>
            </a:br>
            <a:r>
              <a:rPr lang="fr-FR" b="1" dirty="0">
                <a:solidFill>
                  <a:schemeClr val="tx1"/>
                </a:solidFill>
              </a:rPr>
              <a:t> </a:t>
            </a:r>
            <a:r>
              <a:rPr lang="fr-FR" b="1" dirty="0" smtClean="0">
                <a:solidFill>
                  <a:schemeClr val="tx1"/>
                </a:solidFill>
              </a:rPr>
              <a:t> le déroulement du processus ? Qui </a:t>
            </a:r>
            <a:br>
              <a:rPr lang="fr-FR" b="1" dirty="0" smtClean="0">
                <a:solidFill>
                  <a:schemeClr val="tx1"/>
                </a:solidFill>
              </a:rPr>
            </a:br>
            <a:r>
              <a:rPr lang="fr-FR" b="1" dirty="0">
                <a:solidFill>
                  <a:schemeClr val="tx1"/>
                </a:solidFill>
              </a:rPr>
              <a:t> </a:t>
            </a:r>
            <a:r>
              <a:rPr lang="fr-FR" b="1" dirty="0" smtClean="0">
                <a:solidFill>
                  <a:schemeClr val="tx1"/>
                </a:solidFill>
              </a:rPr>
              <a:t> élaborera ces documents et comment </a:t>
            </a:r>
            <a:br>
              <a:rPr lang="fr-FR" b="1" dirty="0" smtClean="0">
                <a:solidFill>
                  <a:schemeClr val="tx1"/>
                </a:solidFill>
              </a:rPr>
            </a:br>
            <a:r>
              <a:rPr lang="fr-FR" b="1" dirty="0">
                <a:solidFill>
                  <a:schemeClr val="tx1"/>
                </a:solidFill>
              </a:rPr>
              <a:t> </a:t>
            </a:r>
            <a:r>
              <a:rPr lang="fr-FR" b="1" dirty="0" smtClean="0">
                <a:solidFill>
                  <a:schemeClr val="tx1"/>
                </a:solidFill>
              </a:rPr>
              <a:t> les résultats seront-ils diffusés à </a:t>
            </a:r>
            <a:br>
              <a:rPr lang="fr-FR" b="1" dirty="0" smtClean="0">
                <a:solidFill>
                  <a:schemeClr val="tx1"/>
                </a:solidFill>
              </a:rPr>
            </a:br>
            <a:r>
              <a:rPr lang="fr-FR" b="1" dirty="0">
                <a:solidFill>
                  <a:schemeClr val="tx1"/>
                </a:solidFill>
              </a:rPr>
              <a:t> </a:t>
            </a:r>
            <a:r>
              <a:rPr lang="fr-FR" b="1" dirty="0" smtClean="0">
                <a:solidFill>
                  <a:schemeClr val="tx1"/>
                </a:solidFill>
              </a:rPr>
              <a:t> grande échelle ?  </a:t>
            </a:r>
            <a:endParaRPr lang="fr-FR" b="1" dirty="0">
              <a:solidFill>
                <a:schemeClr val="tx1"/>
              </a:solidFill>
            </a:endParaRPr>
          </a:p>
        </p:txBody>
      </p:sp>
    </p:spTree>
    <p:extLst>
      <p:ext uri="{BB962C8B-B14F-4D97-AF65-F5344CB8AC3E}">
        <p14:creationId xmlns:p14="http://schemas.microsoft.com/office/powerpoint/2010/main" val="2069789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852936"/>
            <a:ext cx="8229600" cy="3024336"/>
          </a:xfrm>
        </p:spPr>
        <p:txBody>
          <a:bodyPr>
            <a:noAutofit/>
          </a:bodyPr>
          <a:lstStyle/>
          <a:p>
            <a:r>
              <a:rPr lang="fr-FR" sz="4800" b="1" dirty="0" smtClean="0">
                <a:solidFill>
                  <a:srgbClr val="FF0000"/>
                </a:solidFill>
              </a:rPr>
              <a:t>MERCI POUR </a:t>
            </a:r>
            <a:r>
              <a:rPr lang="fr-FR" sz="4800" b="1" smtClean="0">
                <a:solidFill>
                  <a:srgbClr val="FF0000"/>
                </a:solidFill>
              </a:rPr>
              <a:t>VOTRE </a:t>
            </a:r>
            <a:br>
              <a:rPr lang="fr-FR" sz="4800" b="1" smtClean="0">
                <a:solidFill>
                  <a:srgbClr val="FF0000"/>
                </a:solidFill>
              </a:rPr>
            </a:br>
            <a:r>
              <a:rPr lang="fr-FR" sz="4800" b="1" smtClean="0">
                <a:solidFill>
                  <a:srgbClr val="FF0000"/>
                </a:solidFill>
              </a:rPr>
              <a:t>AIMABLE   ATTENTION </a:t>
            </a:r>
            <a:endParaRPr lang="fr-FR" sz="4800" b="1" dirty="0">
              <a:solidFill>
                <a:srgbClr val="FF0000"/>
              </a:solidFill>
            </a:endParaRPr>
          </a:p>
        </p:txBody>
      </p:sp>
    </p:spTree>
    <p:extLst>
      <p:ext uri="{BB962C8B-B14F-4D97-AF65-F5344CB8AC3E}">
        <p14:creationId xmlns:p14="http://schemas.microsoft.com/office/powerpoint/2010/main" val="136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b="1" dirty="0" smtClean="0">
                <a:solidFill>
                  <a:srgbClr val="002060"/>
                </a:solidFill>
                <a:latin typeface="Book Antiqua" pitchFamily="18" charset="0"/>
              </a:rPr>
              <a:t>Pour l’O.M.S </a:t>
            </a:r>
            <a:r>
              <a:rPr lang="fr-FR" b="1" dirty="0" smtClean="0">
                <a:solidFill>
                  <a:srgbClr val="FF0000"/>
                </a:solidFill>
                <a:latin typeface="Book Antiqua" pitchFamily="18" charset="0"/>
              </a:rPr>
              <a:t>le système de santé </a:t>
            </a:r>
            <a:r>
              <a:rPr lang="fr-FR" b="1" dirty="0" smtClean="0">
                <a:solidFill>
                  <a:srgbClr val="002060"/>
                </a:solidFill>
                <a:latin typeface="Book Antiqua" pitchFamily="18" charset="0"/>
              </a:rPr>
              <a:t>correspond à la totalité des organisations, institutions et ressources consacrées à la production d’interventions sanitaires pour améliorer             la santé d’une population.</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250900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dirty="0" smtClean="0">
                <a:solidFill>
                  <a:srgbClr val="FF0000"/>
                </a:solidFill>
                <a:latin typeface="Arial Black" pitchFamily="34" charset="0"/>
              </a:rPr>
              <a:t>II-Définition du système   de soins : </a:t>
            </a:r>
            <a:endParaRPr lang="fr-FR" dirty="0">
              <a:solidFill>
                <a:srgbClr val="FF0000"/>
              </a:solidFill>
              <a:latin typeface="Arial Black" pitchFamily="34" charset="0"/>
            </a:endParaRPr>
          </a:p>
        </p:txBody>
      </p:sp>
    </p:spTree>
    <p:extLst>
      <p:ext uri="{BB962C8B-B14F-4D97-AF65-F5344CB8AC3E}">
        <p14:creationId xmlns:p14="http://schemas.microsoft.com/office/powerpoint/2010/main" val="342562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b="1" dirty="0" smtClean="0">
                <a:solidFill>
                  <a:srgbClr val="FF0000"/>
                </a:solidFill>
                <a:latin typeface="Book Antiqua" pitchFamily="18" charset="0"/>
              </a:rPr>
              <a:t>Le système de santé, désigne l’ensemble des services dispensateurs de soins au bénéfice de la population, dans le but d’améliorer la santé</a:t>
            </a:r>
            <a:r>
              <a:rPr lang="fr-FR" b="1" dirty="0" smtClean="0">
                <a:solidFill>
                  <a:srgbClr val="002060"/>
                </a:solidFill>
                <a:latin typeface="Book Antiqua" pitchFamily="18" charset="0"/>
              </a:rPr>
              <a:t>. </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376975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Autofit/>
          </a:bodyPr>
          <a:lstStyle/>
          <a:p>
            <a:pPr algn="l"/>
            <a:r>
              <a:rPr lang="fr-FR" sz="2800" b="1" u="sng" dirty="0">
                <a:solidFill>
                  <a:srgbClr val="FF0000"/>
                </a:solidFill>
                <a:latin typeface="Arial Black" pitchFamily="34" charset="0"/>
              </a:rPr>
              <a:t>A</a:t>
            </a:r>
            <a:r>
              <a:rPr lang="fr-FR" sz="2800" b="1" u="sng" dirty="0" smtClean="0">
                <a:solidFill>
                  <a:srgbClr val="FF0000"/>
                </a:solidFill>
                <a:latin typeface="Arial Black" pitchFamily="34" charset="0"/>
              </a:rPr>
              <a:t>- LES MISSIONS DU SYSTÈME DE SOINS </a:t>
            </a:r>
            <a:r>
              <a:rPr lang="fr-FR" sz="2800" b="1" dirty="0" smtClean="0">
                <a:solidFill>
                  <a:srgbClr val="FF0000"/>
                </a:solidFill>
                <a:latin typeface="Arial Black" pitchFamily="34" charset="0"/>
              </a:rPr>
              <a:t>: </a:t>
            </a:r>
            <a:r>
              <a:rPr lang="fr-FR" sz="3200" b="1" dirty="0" smtClean="0">
                <a:solidFill>
                  <a:srgbClr val="FF0000"/>
                </a:solidFill>
                <a:latin typeface="Book Antiqua" pitchFamily="18" charset="0"/>
              </a:rPr>
              <a:t/>
            </a:r>
            <a:br>
              <a:rPr lang="fr-FR" sz="3200" b="1" dirty="0" smtClean="0">
                <a:solidFill>
                  <a:srgbClr val="FF0000"/>
                </a:solidFill>
                <a:latin typeface="Book Antiqua" pitchFamily="18" charset="0"/>
              </a:rPr>
            </a:br>
            <a:r>
              <a:rPr lang="fr-FR" sz="3200" b="1" dirty="0" smtClean="0">
                <a:solidFill>
                  <a:srgbClr val="002060"/>
                </a:solidFill>
                <a:latin typeface="Book Antiqua" pitchFamily="18" charset="0"/>
              </a:rPr>
              <a:t>- Identifier les besoins da santé de la </a:t>
            </a:r>
            <a:br>
              <a:rPr lang="fr-FR" sz="3200" b="1" dirty="0" smtClean="0">
                <a:solidFill>
                  <a:srgbClr val="002060"/>
                </a:solidFill>
                <a:latin typeface="Book Antiqua" pitchFamily="18" charset="0"/>
              </a:rPr>
            </a:br>
            <a:r>
              <a:rPr lang="fr-FR" sz="3200" b="1" dirty="0">
                <a:solidFill>
                  <a:srgbClr val="002060"/>
                </a:solidFill>
                <a:latin typeface="Book Antiqua" pitchFamily="18" charset="0"/>
              </a:rPr>
              <a:t> </a:t>
            </a:r>
            <a:r>
              <a:rPr lang="fr-FR" sz="3200" b="1" dirty="0" smtClean="0">
                <a:solidFill>
                  <a:srgbClr val="002060"/>
                </a:solidFill>
                <a:latin typeface="Book Antiqua" pitchFamily="18" charset="0"/>
              </a:rPr>
              <a:t> population.</a:t>
            </a:r>
            <a:br>
              <a:rPr lang="fr-FR" sz="3200" b="1" dirty="0" smtClean="0">
                <a:solidFill>
                  <a:srgbClr val="002060"/>
                </a:solidFill>
                <a:latin typeface="Book Antiqua" pitchFamily="18" charset="0"/>
              </a:rPr>
            </a:br>
            <a:r>
              <a:rPr lang="fr-FR" sz="3200" b="1" dirty="0" smtClean="0">
                <a:solidFill>
                  <a:srgbClr val="002060"/>
                </a:solidFill>
                <a:latin typeface="Book Antiqua" pitchFamily="18" charset="0"/>
              </a:rPr>
              <a:t>- Choisir les priorités d’action.</a:t>
            </a:r>
            <a:br>
              <a:rPr lang="fr-FR" sz="3200" b="1" dirty="0" smtClean="0">
                <a:solidFill>
                  <a:srgbClr val="002060"/>
                </a:solidFill>
                <a:latin typeface="Book Antiqua" pitchFamily="18" charset="0"/>
              </a:rPr>
            </a:br>
            <a:r>
              <a:rPr lang="fr-FR" sz="3200" b="1" dirty="0" smtClean="0">
                <a:solidFill>
                  <a:srgbClr val="002060"/>
                </a:solidFill>
                <a:latin typeface="Book Antiqua" pitchFamily="18" charset="0"/>
              </a:rPr>
              <a:t>- Mettre en œuvre une politique de santé </a:t>
            </a:r>
            <a:br>
              <a:rPr lang="fr-FR" sz="3200" b="1" dirty="0" smtClean="0">
                <a:solidFill>
                  <a:srgbClr val="002060"/>
                </a:solidFill>
                <a:latin typeface="Book Antiqua" pitchFamily="18" charset="0"/>
              </a:rPr>
            </a:br>
            <a:r>
              <a:rPr lang="fr-FR" sz="3200" b="1" dirty="0">
                <a:solidFill>
                  <a:srgbClr val="002060"/>
                </a:solidFill>
                <a:latin typeface="Book Antiqua" pitchFamily="18" charset="0"/>
              </a:rPr>
              <a:t> </a:t>
            </a:r>
            <a:r>
              <a:rPr lang="fr-FR" sz="3200" b="1" dirty="0" smtClean="0">
                <a:solidFill>
                  <a:srgbClr val="002060"/>
                </a:solidFill>
                <a:latin typeface="Book Antiqua" pitchFamily="18" charset="0"/>
              </a:rPr>
              <a:t> adaptée aux besoins : distribution de soins </a:t>
            </a:r>
            <a:br>
              <a:rPr lang="fr-FR" sz="3200" b="1" dirty="0" smtClean="0">
                <a:solidFill>
                  <a:srgbClr val="002060"/>
                </a:solidFill>
                <a:latin typeface="Book Antiqua" pitchFamily="18" charset="0"/>
              </a:rPr>
            </a:br>
            <a:r>
              <a:rPr lang="fr-FR" sz="3200" b="1" dirty="0">
                <a:solidFill>
                  <a:srgbClr val="002060"/>
                </a:solidFill>
                <a:latin typeface="Book Antiqua" pitchFamily="18" charset="0"/>
              </a:rPr>
              <a:t> </a:t>
            </a:r>
            <a:r>
              <a:rPr lang="fr-FR" sz="3200" b="1" dirty="0" smtClean="0">
                <a:solidFill>
                  <a:srgbClr val="002060"/>
                </a:solidFill>
                <a:latin typeface="Book Antiqua" pitchFamily="18" charset="0"/>
              </a:rPr>
              <a:t> préventifs et curatifs individuels et </a:t>
            </a:r>
            <a:br>
              <a:rPr lang="fr-FR" sz="3200" b="1" dirty="0" smtClean="0">
                <a:solidFill>
                  <a:srgbClr val="002060"/>
                </a:solidFill>
                <a:latin typeface="Book Antiqua" pitchFamily="18" charset="0"/>
              </a:rPr>
            </a:br>
            <a:r>
              <a:rPr lang="fr-FR" sz="3200" b="1" dirty="0">
                <a:solidFill>
                  <a:srgbClr val="002060"/>
                </a:solidFill>
                <a:latin typeface="Book Antiqua" pitchFamily="18" charset="0"/>
              </a:rPr>
              <a:t> </a:t>
            </a:r>
            <a:r>
              <a:rPr lang="fr-FR" sz="3200" b="1" dirty="0" smtClean="0">
                <a:solidFill>
                  <a:srgbClr val="002060"/>
                </a:solidFill>
                <a:latin typeface="Book Antiqua" pitchFamily="18" charset="0"/>
              </a:rPr>
              <a:t> collectifs, élaboration des programmes   </a:t>
            </a:r>
            <a:br>
              <a:rPr lang="fr-FR" sz="3200" b="1" dirty="0" smtClean="0">
                <a:solidFill>
                  <a:srgbClr val="002060"/>
                </a:solidFill>
                <a:latin typeface="Book Antiqua" pitchFamily="18" charset="0"/>
              </a:rPr>
            </a:br>
            <a:r>
              <a:rPr lang="fr-FR" sz="3200" b="1" dirty="0">
                <a:solidFill>
                  <a:srgbClr val="002060"/>
                </a:solidFill>
                <a:latin typeface="Book Antiqua" pitchFamily="18" charset="0"/>
              </a:rPr>
              <a:t> </a:t>
            </a:r>
            <a:r>
              <a:rPr lang="fr-FR" sz="3200" b="1" dirty="0" smtClean="0">
                <a:solidFill>
                  <a:srgbClr val="002060"/>
                </a:solidFill>
                <a:latin typeface="Book Antiqua" pitchFamily="18" charset="0"/>
              </a:rPr>
              <a:t> d’action de santé et de recherche. </a:t>
            </a:r>
            <a:endParaRPr lang="fr-FR" sz="3200" b="1" dirty="0">
              <a:solidFill>
                <a:srgbClr val="002060"/>
              </a:solidFill>
              <a:latin typeface="Book Antiqua" pitchFamily="18" charset="0"/>
            </a:endParaRPr>
          </a:p>
        </p:txBody>
      </p:sp>
    </p:spTree>
    <p:extLst>
      <p:ext uri="{BB962C8B-B14F-4D97-AF65-F5344CB8AC3E}">
        <p14:creationId xmlns:p14="http://schemas.microsoft.com/office/powerpoint/2010/main" val="251955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28800"/>
            <a:ext cx="8640960" cy="5112568"/>
          </a:xfrm>
        </p:spPr>
        <p:txBody>
          <a:bodyPr>
            <a:normAutofit/>
          </a:bodyPr>
          <a:lstStyle/>
          <a:p>
            <a:pPr algn="l"/>
            <a:r>
              <a:rPr lang="fr-FR" sz="2800" b="1" u="sng" dirty="0">
                <a:solidFill>
                  <a:srgbClr val="FF0000"/>
                </a:solidFill>
                <a:latin typeface="Arial Black" pitchFamily="34" charset="0"/>
              </a:rPr>
              <a:t>B</a:t>
            </a:r>
            <a:r>
              <a:rPr lang="fr-FR" sz="2800" b="1" u="sng" dirty="0" smtClean="0">
                <a:solidFill>
                  <a:srgbClr val="FF0000"/>
                </a:solidFill>
                <a:latin typeface="Arial Black" pitchFamily="34" charset="0"/>
              </a:rPr>
              <a:t>- LES VALEURS DU SYSTÈME DE SOINS :</a:t>
            </a:r>
            <a:br>
              <a:rPr lang="fr-FR" sz="2800" b="1" u="sng" dirty="0" smtClean="0">
                <a:solidFill>
                  <a:srgbClr val="FF0000"/>
                </a:solidFill>
                <a:latin typeface="Arial Black" pitchFamily="34" charset="0"/>
              </a:rPr>
            </a:br>
            <a:r>
              <a:rPr lang="fr-FR" sz="3200" b="1" u="sng" dirty="0" smtClean="0">
                <a:solidFill>
                  <a:srgbClr val="FF0000"/>
                </a:solidFill>
              </a:rPr>
              <a:t/>
            </a:r>
            <a:br>
              <a:rPr lang="fr-FR" sz="3200" b="1" u="sng" dirty="0" smtClean="0">
                <a:solidFill>
                  <a:srgbClr val="FF0000"/>
                </a:solidFill>
              </a:rPr>
            </a:br>
            <a:r>
              <a:rPr lang="fr-FR" sz="3200" b="1" u="sng" dirty="0" smtClean="0">
                <a:solidFill>
                  <a:srgbClr val="FF0000"/>
                </a:solidFill>
                <a:latin typeface="Book Antiqua" pitchFamily="18" charset="0"/>
              </a:rPr>
              <a:t>1/ LA QUALITE </a:t>
            </a:r>
            <a:r>
              <a:rPr lang="fr-FR" sz="3200" b="1" dirty="0" smtClean="0">
                <a:solidFill>
                  <a:srgbClr val="FF0000"/>
                </a:solidFill>
                <a:latin typeface="Book Antiqua" pitchFamily="18" charset="0"/>
              </a:rPr>
              <a:t>: </a:t>
            </a:r>
            <a:r>
              <a:rPr lang="fr-FR" sz="3600" b="1" dirty="0" smtClean="0">
                <a:solidFill>
                  <a:srgbClr val="FF0000"/>
                </a:solidFill>
                <a:latin typeface="Book Antiqua" pitchFamily="18" charset="0"/>
              </a:rPr>
              <a:t> </a:t>
            </a:r>
            <a:r>
              <a:rPr lang="fr-FR" sz="3600" b="1" dirty="0" smtClean="0">
                <a:solidFill>
                  <a:srgbClr val="002060"/>
                </a:solidFill>
                <a:latin typeface="Book Antiqua" pitchFamily="18" charset="0"/>
              </a:rPr>
              <a:t>aptitude du système à fournir des réponses satisfaisantes aux besoins de la santé d’une personne. </a:t>
            </a:r>
            <a:endParaRPr lang="fr-FR" sz="3600" b="1" dirty="0">
              <a:solidFill>
                <a:srgbClr val="002060"/>
              </a:solidFill>
              <a:latin typeface="Book Antiqua" pitchFamily="18" charset="0"/>
            </a:endParaRPr>
          </a:p>
        </p:txBody>
      </p:sp>
    </p:spTree>
    <p:extLst>
      <p:ext uri="{BB962C8B-B14F-4D97-AF65-F5344CB8AC3E}">
        <p14:creationId xmlns:p14="http://schemas.microsoft.com/office/powerpoint/2010/main" val="148089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76" y="1556792"/>
            <a:ext cx="8640960" cy="5078313"/>
          </a:xfrm>
          <a:prstGeom prst="rect">
            <a:avLst/>
          </a:prstGeom>
        </p:spPr>
        <p:txBody>
          <a:bodyPr wrap="square">
            <a:spAutoFit/>
          </a:bodyPr>
          <a:lstStyle/>
          <a:p>
            <a:pPr algn="ctr"/>
            <a:r>
              <a:rPr lang="fr-FR" sz="3600" b="1" dirty="0" smtClean="0">
                <a:solidFill>
                  <a:srgbClr val="FF0000"/>
                </a:solidFill>
                <a:latin typeface="Book Antiqua" pitchFamily="18" charset="0"/>
                <a:ea typeface="+mj-ea"/>
                <a:cs typeface="+mj-cs"/>
              </a:rPr>
              <a:t>Cette qualité </a:t>
            </a:r>
            <a:r>
              <a:rPr lang="fr-FR" sz="3200" b="1" dirty="0" smtClean="0">
                <a:solidFill>
                  <a:srgbClr val="002060"/>
                </a:solidFill>
                <a:latin typeface="Book Antiqua" pitchFamily="18" charset="0"/>
                <a:ea typeface="+mj-ea"/>
                <a:cs typeface="+mj-cs"/>
              </a:rPr>
              <a:t>peut </a:t>
            </a:r>
            <a:r>
              <a:rPr lang="fr-FR" sz="3200" b="1" dirty="0">
                <a:solidFill>
                  <a:srgbClr val="002060"/>
                </a:solidFill>
                <a:latin typeface="Book Antiqua" pitchFamily="18" charset="0"/>
                <a:ea typeface="+mj-ea"/>
                <a:cs typeface="+mj-cs"/>
              </a:rPr>
              <a:t>être examinée sous l’angle des utilisateurs du système qui attendent qu’on réponde à leurs besoins avec humanisme, respect et attention personnelle, en leur proposant une gamme complète </a:t>
            </a:r>
            <a:r>
              <a:rPr lang="fr-FR" sz="3200" b="1" dirty="0" smtClean="0">
                <a:solidFill>
                  <a:srgbClr val="002060"/>
                </a:solidFill>
                <a:latin typeface="Book Antiqua" pitchFamily="18" charset="0"/>
                <a:ea typeface="+mj-ea"/>
                <a:cs typeface="+mj-cs"/>
              </a:rPr>
              <a:t>de services </a:t>
            </a:r>
            <a:r>
              <a:rPr lang="fr-FR" sz="3200" b="1" dirty="0">
                <a:solidFill>
                  <a:srgbClr val="002060"/>
                </a:solidFill>
                <a:latin typeface="Book Antiqua" pitchFamily="18" charset="0"/>
                <a:ea typeface="+mj-ea"/>
                <a:cs typeface="+mj-cs"/>
              </a:rPr>
              <a:t>et </a:t>
            </a:r>
            <a:r>
              <a:rPr lang="fr-FR" sz="3200" b="1" dirty="0" smtClean="0">
                <a:solidFill>
                  <a:srgbClr val="002060"/>
                </a:solidFill>
                <a:latin typeface="Book Antiqua" pitchFamily="18" charset="0"/>
                <a:ea typeface="+mj-ea"/>
                <a:cs typeface="+mj-cs"/>
              </a:rPr>
              <a:t>à travers les </a:t>
            </a:r>
            <a:r>
              <a:rPr lang="fr-FR" sz="3200" b="1" dirty="0">
                <a:solidFill>
                  <a:srgbClr val="002060"/>
                </a:solidFill>
                <a:latin typeface="Book Antiqua" pitchFamily="18" charset="0"/>
                <a:ea typeface="+mj-ea"/>
                <a:cs typeface="+mj-cs"/>
              </a:rPr>
              <a:t>professionnels </a:t>
            </a:r>
            <a:r>
              <a:rPr lang="fr-FR" sz="3200" b="1" dirty="0" smtClean="0">
                <a:solidFill>
                  <a:srgbClr val="002060"/>
                </a:solidFill>
                <a:latin typeface="Book Antiqua" pitchFamily="18" charset="0"/>
                <a:ea typeface="+mj-ea"/>
                <a:cs typeface="+mj-cs"/>
              </a:rPr>
              <a:t>de santé, la qualité s’exprime par les soins conformes aux référentiels de bonne pratique et aux données actuelles de la science moderne. </a:t>
            </a:r>
            <a:endParaRPr lang="fr-FR" sz="1600" dirty="0">
              <a:solidFill>
                <a:srgbClr val="002060"/>
              </a:solidFill>
            </a:endParaRPr>
          </a:p>
        </p:txBody>
      </p:sp>
    </p:spTree>
    <p:extLst>
      <p:ext uri="{BB962C8B-B14F-4D97-AF65-F5344CB8AC3E}">
        <p14:creationId xmlns:p14="http://schemas.microsoft.com/office/powerpoint/2010/main" val="373636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132856"/>
            <a:ext cx="8640960" cy="4608512"/>
          </a:xfrm>
        </p:spPr>
        <p:txBody>
          <a:bodyPr>
            <a:normAutofit fontScale="90000"/>
          </a:bodyPr>
          <a:lstStyle/>
          <a:p>
            <a:r>
              <a:rPr lang="fr-FR" b="1" u="sng" dirty="0" smtClean="0">
                <a:solidFill>
                  <a:srgbClr val="FF0000"/>
                </a:solidFill>
                <a:latin typeface="Book Antiqua" pitchFamily="18" charset="0"/>
              </a:rPr>
              <a:t>2/L’ÉQUITÉ </a:t>
            </a:r>
            <a:r>
              <a:rPr lang="fr-FR" dirty="0" smtClean="0">
                <a:solidFill>
                  <a:srgbClr val="FF0000"/>
                </a:solidFill>
              </a:rPr>
              <a:t>:  </a:t>
            </a:r>
            <a:r>
              <a:rPr lang="fr-FR" sz="4000" b="1" dirty="0" smtClean="0">
                <a:solidFill>
                  <a:srgbClr val="002060"/>
                </a:solidFill>
                <a:latin typeface="Book Antiqua" pitchFamily="18" charset="0"/>
              </a:rPr>
              <a:t>C’est la capacité du système à permettre que toute personne de la population ait un accès garanti                  à un ensemble minimal de services appropriés, répondant à ses besoins, sans discrimination de race, sexe, âge , groupe ethnique ou religieux ou de niveau socio-économique.</a:t>
            </a:r>
            <a:endParaRPr lang="fr-FR" sz="4000" b="1" dirty="0">
              <a:solidFill>
                <a:srgbClr val="002060"/>
              </a:solidFill>
              <a:latin typeface="Book Antiqua" pitchFamily="18" charset="0"/>
            </a:endParaRPr>
          </a:p>
        </p:txBody>
      </p:sp>
    </p:spTree>
    <p:extLst>
      <p:ext uri="{BB962C8B-B14F-4D97-AF65-F5344CB8AC3E}">
        <p14:creationId xmlns:p14="http://schemas.microsoft.com/office/powerpoint/2010/main" val="273460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16832"/>
            <a:ext cx="8928992" cy="4680520"/>
          </a:xfrm>
        </p:spPr>
        <p:txBody>
          <a:bodyPr>
            <a:normAutofit/>
          </a:bodyPr>
          <a:lstStyle/>
          <a:p>
            <a:pPr algn="l"/>
            <a:r>
              <a:rPr lang="fr-FR" sz="4000" b="1" u="sng" dirty="0" smtClean="0">
                <a:solidFill>
                  <a:srgbClr val="FF0000"/>
                </a:solidFill>
                <a:latin typeface="Book Antiqua" pitchFamily="18" charset="0"/>
              </a:rPr>
              <a:t>3/LA PERTINENCE </a:t>
            </a:r>
            <a:r>
              <a:rPr lang="fr-FR" sz="4000" b="1" dirty="0" smtClean="0">
                <a:solidFill>
                  <a:srgbClr val="FF0000"/>
                </a:solidFill>
                <a:latin typeface="Book Antiqua" pitchFamily="18" charset="0"/>
              </a:rPr>
              <a:t>:</a:t>
            </a:r>
            <a:r>
              <a:rPr lang="fr-FR" sz="4000" b="1" dirty="0" smtClean="0">
                <a:solidFill>
                  <a:srgbClr val="002060"/>
                </a:solidFill>
                <a:latin typeface="Book Antiqua" pitchFamily="18" charset="0"/>
              </a:rPr>
              <a:t>  c’est l’aptitude du système de santé à agir prioritairement sur les besoins ou problèmes de santé reconnus comme les plus importants, et cibler sur les personnes ou les groupes sociaux qui en ont le plus besoin.</a:t>
            </a:r>
            <a:endParaRPr lang="fr-FR" sz="4000" b="1" dirty="0">
              <a:solidFill>
                <a:srgbClr val="002060"/>
              </a:solidFill>
              <a:latin typeface="Book Antiqua" pitchFamily="18" charset="0"/>
            </a:endParaRPr>
          </a:p>
        </p:txBody>
      </p:sp>
    </p:spTree>
    <p:extLst>
      <p:ext uri="{BB962C8B-B14F-4D97-AF65-F5344CB8AC3E}">
        <p14:creationId xmlns:p14="http://schemas.microsoft.com/office/powerpoint/2010/main" val="361974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38328"/>
            <a:ext cx="8928992" cy="6403040"/>
          </a:xfrm>
        </p:spPr>
        <p:txBody>
          <a:bodyPr>
            <a:normAutofit fontScale="90000"/>
          </a:bodyPr>
          <a:lstStyle/>
          <a:p>
            <a:pPr algn="l"/>
            <a:r>
              <a:rPr lang="fr-FR" sz="2800" b="1" dirty="0" smtClean="0">
                <a:solidFill>
                  <a:srgbClr val="C00000"/>
                </a:solidFill>
              </a:rPr>
              <a:t>                                </a:t>
            </a:r>
            <a:br>
              <a:rPr lang="fr-FR" sz="2800" b="1" dirty="0" smtClean="0">
                <a:solidFill>
                  <a:srgbClr val="C00000"/>
                </a:solidFill>
              </a:rPr>
            </a:br>
            <a:r>
              <a:rPr lang="fr-FR" sz="2800" b="1" dirty="0">
                <a:solidFill>
                  <a:srgbClr val="C00000"/>
                </a:solidFill>
              </a:rPr>
              <a:t/>
            </a:r>
            <a:br>
              <a:rPr lang="fr-FR" sz="2800" b="1" dirty="0">
                <a:solidFill>
                  <a:srgbClr val="C00000"/>
                </a:solidFill>
              </a:rPr>
            </a:br>
            <a:r>
              <a:rPr lang="fr-FR" sz="2800" b="1" dirty="0" smtClean="0">
                <a:solidFill>
                  <a:srgbClr val="C00000"/>
                </a:solidFill>
              </a:rPr>
              <a:t/>
            </a:r>
            <a:br>
              <a:rPr lang="fr-FR" sz="2800" b="1" dirty="0" smtClean="0">
                <a:solidFill>
                  <a:srgbClr val="C00000"/>
                </a:solidFill>
              </a:rPr>
            </a:br>
            <a:r>
              <a:rPr lang="fr-FR" sz="2800" b="1" dirty="0">
                <a:solidFill>
                  <a:srgbClr val="C00000"/>
                </a:solidFill>
              </a:rPr>
              <a:t/>
            </a:r>
            <a:br>
              <a:rPr lang="fr-FR" sz="2800" b="1" dirty="0">
                <a:solidFill>
                  <a:srgbClr val="C00000"/>
                </a:solidFill>
              </a:rPr>
            </a:br>
            <a:r>
              <a:rPr lang="fr-FR" sz="2800" b="1" dirty="0" smtClean="0">
                <a:solidFill>
                  <a:srgbClr val="C00000"/>
                </a:solidFill>
              </a:rPr>
              <a:t/>
            </a:r>
            <a:br>
              <a:rPr lang="fr-FR" sz="2800" b="1" dirty="0" smtClean="0">
                <a:solidFill>
                  <a:srgbClr val="C00000"/>
                </a:solidFill>
              </a:rPr>
            </a:br>
            <a:r>
              <a:rPr lang="fr-FR" sz="2800" b="1" dirty="0" smtClean="0">
                <a:solidFill>
                  <a:srgbClr val="C00000"/>
                </a:solidFill>
              </a:rPr>
              <a:t>                       </a:t>
            </a:r>
            <a:r>
              <a:rPr lang="fr-FR" sz="5300" b="1" dirty="0" smtClean="0">
                <a:solidFill>
                  <a:schemeClr val="bg1"/>
                </a:solidFill>
              </a:rPr>
              <a:t>PLAN DU COURS: </a:t>
            </a:r>
            <a:br>
              <a:rPr lang="fr-FR" sz="5300" b="1" dirty="0" smtClean="0">
                <a:solidFill>
                  <a:schemeClr val="bg1"/>
                </a:solidFill>
              </a:rPr>
            </a:br>
            <a:r>
              <a:rPr lang="fr-FR" sz="2800" b="1" dirty="0" smtClean="0">
                <a:solidFill>
                  <a:srgbClr val="C00000"/>
                </a:solidFill>
              </a:rPr>
              <a:t/>
            </a:r>
            <a:br>
              <a:rPr lang="fr-FR" sz="2800" b="1" dirty="0" smtClean="0">
                <a:solidFill>
                  <a:srgbClr val="C00000"/>
                </a:solidFill>
              </a:rPr>
            </a:br>
            <a:r>
              <a:rPr lang="fr-FR" sz="2800" b="1" dirty="0" smtClean="0">
                <a:solidFill>
                  <a:srgbClr val="C00000"/>
                </a:solidFill>
              </a:rPr>
              <a:t>Introduction.</a:t>
            </a:r>
            <a:br>
              <a:rPr lang="fr-FR" sz="2800" b="1" dirty="0" smtClean="0">
                <a:solidFill>
                  <a:srgbClr val="C00000"/>
                </a:solidFill>
              </a:rPr>
            </a:br>
            <a:r>
              <a:rPr lang="fr-FR" sz="2800" b="1" dirty="0" smtClean="0">
                <a:solidFill>
                  <a:srgbClr val="C00000"/>
                </a:solidFill>
              </a:rPr>
              <a:t>I- Le système de santé.</a:t>
            </a:r>
            <a:br>
              <a:rPr lang="fr-FR" sz="2800" b="1" dirty="0" smtClean="0">
                <a:solidFill>
                  <a:srgbClr val="C00000"/>
                </a:solidFill>
              </a:rPr>
            </a:br>
            <a:r>
              <a:rPr lang="fr-FR" sz="2800" b="1" dirty="0" smtClean="0">
                <a:solidFill>
                  <a:srgbClr val="C00000"/>
                </a:solidFill>
              </a:rPr>
              <a:t>II- Définition du système de santé :                                                </a:t>
            </a:r>
            <a:br>
              <a:rPr lang="fr-FR" sz="2800" b="1" dirty="0" smtClean="0">
                <a:solidFill>
                  <a:srgbClr val="C00000"/>
                </a:solidFill>
              </a:rPr>
            </a:br>
            <a:r>
              <a:rPr lang="fr-FR" sz="2800" b="1" dirty="0">
                <a:solidFill>
                  <a:srgbClr val="C00000"/>
                </a:solidFill>
              </a:rPr>
              <a:t> </a:t>
            </a:r>
            <a:r>
              <a:rPr lang="fr-FR" sz="2800" b="1" dirty="0" smtClean="0">
                <a:solidFill>
                  <a:srgbClr val="C00000"/>
                </a:solidFill>
              </a:rPr>
              <a:t>     a) Les missions du Système de santé.                                  </a:t>
            </a:r>
            <a:br>
              <a:rPr lang="fr-FR" sz="2800" b="1" dirty="0" smtClean="0">
                <a:solidFill>
                  <a:srgbClr val="C00000"/>
                </a:solidFill>
              </a:rPr>
            </a:br>
            <a:r>
              <a:rPr lang="fr-FR" sz="2800" b="1" dirty="0">
                <a:solidFill>
                  <a:srgbClr val="C00000"/>
                </a:solidFill>
              </a:rPr>
              <a:t> </a:t>
            </a:r>
            <a:r>
              <a:rPr lang="fr-FR" sz="2800" b="1" dirty="0" smtClean="0">
                <a:solidFill>
                  <a:srgbClr val="C00000"/>
                </a:solidFill>
              </a:rPr>
              <a:t>     b) les valeurs du système de santé.                                           </a:t>
            </a:r>
            <a:br>
              <a:rPr lang="fr-FR" sz="2800" b="1" dirty="0" smtClean="0">
                <a:solidFill>
                  <a:srgbClr val="C00000"/>
                </a:solidFill>
              </a:rPr>
            </a:br>
            <a:r>
              <a:rPr lang="fr-FR" sz="2800" b="1" dirty="0">
                <a:solidFill>
                  <a:srgbClr val="C00000"/>
                </a:solidFill>
              </a:rPr>
              <a:t> </a:t>
            </a:r>
            <a:r>
              <a:rPr lang="fr-FR" sz="2800" b="1" dirty="0" smtClean="0">
                <a:solidFill>
                  <a:srgbClr val="C00000"/>
                </a:solidFill>
              </a:rPr>
              <a:t>     c) les modèles du système de soins.</a:t>
            </a:r>
            <a:br>
              <a:rPr lang="fr-FR" sz="2800" b="1" dirty="0" smtClean="0">
                <a:solidFill>
                  <a:srgbClr val="C00000"/>
                </a:solidFill>
              </a:rPr>
            </a:br>
            <a:r>
              <a:rPr lang="fr-FR" sz="2800" b="1" dirty="0" smtClean="0">
                <a:solidFill>
                  <a:srgbClr val="C00000"/>
                </a:solidFill>
              </a:rPr>
              <a:t>III- La loi sanitaire. </a:t>
            </a:r>
            <a:br>
              <a:rPr lang="fr-FR" sz="2800" b="1" dirty="0" smtClean="0">
                <a:solidFill>
                  <a:srgbClr val="C00000"/>
                </a:solidFill>
              </a:rPr>
            </a:br>
            <a:r>
              <a:rPr lang="fr-FR" sz="2800" b="1" dirty="0" smtClean="0">
                <a:solidFill>
                  <a:srgbClr val="C00000"/>
                </a:solidFill>
              </a:rPr>
              <a:t>IV- Les données épidémiologiques dans une population.</a:t>
            </a:r>
            <a:br>
              <a:rPr lang="fr-FR" sz="2800" b="1" dirty="0" smtClean="0">
                <a:solidFill>
                  <a:srgbClr val="C00000"/>
                </a:solidFill>
              </a:rPr>
            </a:br>
            <a:r>
              <a:rPr lang="fr-FR" sz="2800" b="1" dirty="0" smtClean="0">
                <a:solidFill>
                  <a:srgbClr val="C00000"/>
                </a:solidFill>
              </a:rPr>
              <a:t>V- Le système national de santé. </a:t>
            </a:r>
            <a:br>
              <a:rPr lang="fr-FR" sz="2800" b="1" dirty="0" smtClean="0">
                <a:solidFill>
                  <a:srgbClr val="C00000"/>
                </a:solidFill>
              </a:rPr>
            </a:br>
            <a:r>
              <a:rPr lang="fr-FR" sz="2800" b="1" dirty="0" smtClean="0">
                <a:solidFill>
                  <a:srgbClr val="C00000"/>
                </a:solidFill>
              </a:rPr>
              <a:t>VI- Etablissement et structures de santé.</a:t>
            </a:r>
            <a:br>
              <a:rPr lang="fr-FR" sz="2800" b="1" dirty="0" smtClean="0">
                <a:solidFill>
                  <a:srgbClr val="C00000"/>
                </a:solidFill>
              </a:rPr>
            </a:br>
            <a:r>
              <a:rPr lang="fr-FR" sz="2800" b="1" dirty="0" smtClean="0">
                <a:solidFill>
                  <a:srgbClr val="C00000"/>
                </a:solidFill>
              </a:rPr>
              <a:t>VII- Le conseil supérieur de la santé.</a:t>
            </a:r>
            <a:br>
              <a:rPr lang="fr-FR" sz="2800" b="1" dirty="0" smtClean="0">
                <a:solidFill>
                  <a:srgbClr val="C00000"/>
                </a:solidFill>
              </a:rPr>
            </a:br>
            <a:r>
              <a:rPr lang="fr-FR" sz="2700" b="1" dirty="0">
                <a:solidFill>
                  <a:srgbClr val="C00000"/>
                </a:solidFill>
              </a:rPr>
              <a:t>VIII- O</a:t>
            </a:r>
            <a:r>
              <a:rPr lang="fr-FR" sz="2700" b="1" dirty="0" smtClean="0">
                <a:solidFill>
                  <a:srgbClr val="C00000"/>
                </a:solidFill>
              </a:rPr>
              <a:t>rganisation  actuelle du système national de santé.</a:t>
            </a:r>
            <a:br>
              <a:rPr lang="fr-FR" sz="2700" b="1" dirty="0" smtClean="0">
                <a:solidFill>
                  <a:srgbClr val="C00000"/>
                </a:solidFill>
              </a:rPr>
            </a:br>
            <a:r>
              <a:rPr lang="fr-FR" sz="2700" b="1" dirty="0">
                <a:solidFill>
                  <a:srgbClr val="C00000"/>
                </a:solidFill>
              </a:rPr>
              <a:t/>
            </a:r>
            <a:br>
              <a:rPr lang="fr-FR" sz="2700" b="1" dirty="0">
                <a:solidFill>
                  <a:srgbClr val="C00000"/>
                </a:solidFill>
              </a:rPr>
            </a:br>
            <a:r>
              <a:rPr lang="fr-FR" sz="2700" b="1" dirty="0" smtClean="0">
                <a:solidFill>
                  <a:srgbClr val="C00000"/>
                </a:solidFill>
              </a:rPr>
              <a:t/>
            </a:r>
            <a:br>
              <a:rPr lang="fr-FR" sz="2700" b="1" dirty="0" smtClean="0">
                <a:solidFill>
                  <a:srgbClr val="C00000"/>
                </a:solidFill>
              </a:rPr>
            </a:br>
            <a:r>
              <a:rPr lang="fr-FR" sz="2700" b="1" dirty="0" smtClean="0">
                <a:solidFill>
                  <a:srgbClr val="C00000"/>
                </a:solidFill>
              </a:rPr>
              <a:t/>
            </a:r>
            <a:br>
              <a:rPr lang="fr-FR" sz="2700" b="1" dirty="0" smtClean="0">
                <a:solidFill>
                  <a:srgbClr val="C00000"/>
                </a:solidFill>
              </a:rPr>
            </a:br>
            <a:r>
              <a:rPr lang="fr-FR" sz="2700" b="1" dirty="0" smtClean="0">
                <a:solidFill>
                  <a:srgbClr val="C00000"/>
                </a:solidFill>
              </a:rPr>
              <a:t/>
            </a:r>
            <a:br>
              <a:rPr lang="fr-FR" sz="2700" b="1" dirty="0" smtClean="0">
                <a:solidFill>
                  <a:srgbClr val="C00000"/>
                </a:solidFill>
              </a:rPr>
            </a:br>
            <a:r>
              <a:rPr lang="fr-FR" sz="2800" dirty="0" smtClean="0">
                <a:solidFill>
                  <a:srgbClr val="FF0000"/>
                </a:solidFill>
              </a:rPr>
              <a:t>     </a:t>
            </a:r>
            <a:endParaRPr lang="fr-FR" sz="2800" dirty="0">
              <a:solidFill>
                <a:srgbClr val="FF0000"/>
              </a:solidFill>
            </a:endParaRPr>
          </a:p>
        </p:txBody>
      </p:sp>
    </p:spTree>
    <p:extLst>
      <p:ext uri="{BB962C8B-B14F-4D97-AF65-F5344CB8AC3E}">
        <p14:creationId xmlns:p14="http://schemas.microsoft.com/office/powerpoint/2010/main" val="335959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normAutofit fontScale="90000"/>
          </a:bodyPr>
          <a:lstStyle/>
          <a:p>
            <a:pPr algn="l"/>
            <a:r>
              <a:rPr lang="fr-FR" b="1" u="sng" dirty="0" smtClean="0">
                <a:solidFill>
                  <a:srgbClr val="FF0000"/>
                </a:solidFill>
                <a:latin typeface="Book Antiqua" pitchFamily="18" charset="0"/>
              </a:rPr>
              <a:t>4/ L’EFFICIENCE </a:t>
            </a:r>
            <a:r>
              <a:rPr lang="fr-FR" b="1" dirty="0" smtClean="0">
                <a:solidFill>
                  <a:srgbClr val="002060"/>
                </a:solidFill>
                <a:latin typeface="Book Antiqua" pitchFamily="18" charset="0"/>
              </a:rPr>
              <a:t>:  </a:t>
            </a:r>
            <a:r>
              <a:rPr lang="fr-FR" sz="4000" b="1" dirty="0" smtClean="0">
                <a:solidFill>
                  <a:srgbClr val="002060"/>
                </a:solidFill>
                <a:latin typeface="Book Antiqua" pitchFamily="18" charset="0"/>
              </a:rPr>
              <a:t>c’est la capacité  du système à faire le meilleur usage possible des ressources disponibles. Elle implique de connaitre le coût des différentes prestations et leur efficacité respective et de prendre en compte ces données dans la politique de santé. </a:t>
            </a:r>
            <a:endParaRPr lang="fr-FR" b="1" u="sng" dirty="0">
              <a:solidFill>
                <a:srgbClr val="002060"/>
              </a:solidFill>
              <a:latin typeface="Book Antiqua" pitchFamily="18" charset="0"/>
            </a:endParaRPr>
          </a:p>
        </p:txBody>
      </p:sp>
    </p:spTree>
    <p:extLst>
      <p:ext uri="{BB962C8B-B14F-4D97-AF65-F5344CB8AC3E}">
        <p14:creationId xmlns:p14="http://schemas.microsoft.com/office/powerpoint/2010/main" val="2870028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68760"/>
            <a:ext cx="8640960" cy="5472608"/>
          </a:xfrm>
        </p:spPr>
        <p:txBody>
          <a:bodyPr>
            <a:normAutofit fontScale="90000"/>
          </a:bodyPr>
          <a:lstStyle/>
          <a:p>
            <a:r>
              <a:rPr lang="fr-FR" sz="2800" b="1" u="sng" dirty="0" smtClean="0">
                <a:solidFill>
                  <a:srgbClr val="FF0000"/>
                </a:solidFill>
                <a:latin typeface="Arial Black" pitchFamily="34" charset="0"/>
              </a:rPr>
              <a:t/>
            </a:r>
            <a:br>
              <a:rPr lang="fr-FR" sz="2800" b="1" u="sng" dirty="0" smtClean="0">
                <a:solidFill>
                  <a:srgbClr val="FF0000"/>
                </a:solidFill>
                <a:latin typeface="Arial Black" pitchFamily="34" charset="0"/>
              </a:rPr>
            </a:br>
            <a:r>
              <a:rPr lang="fr-FR" sz="2800" b="1" u="sng" dirty="0">
                <a:solidFill>
                  <a:srgbClr val="FF0000"/>
                </a:solidFill>
                <a:latin typeface="Arial Black" pitchFamily="34" charset="0"/>
              </a:rPr>
              <a:t/>
            </a:r>
            <a:br>
              <a:rPr lang="fr-FR" sz="2800" b="1" u="sng" dirty="0">
                <a:solidFill>
                  <a:srgbClr val="FF0000"/>
                </a:solidFill>
                <a:latin typeface="Arial Black" pitchFamily="34" charset="0"/>
              </a:rPr>
            </a:br>
            <a:r>
              <a:rPr lang="fr-FR" sz="2800" b="1" u="sng" dirty="0">
                <a:solidFill>
                  <a:srgbClr val="FF0000"/>
                </a:solidFill>
                <a:latin typeface="Arial Black" pitchFamily="34" charset="0"/>
              </a:rPr>
              <a:t>C</a:t>
            </a:r>
            <a:r>
              <a:rPr lang="fr-FR" sz="2800" b="1" u="sng" dirty="0" smtClean="0">
                <a:solidFill>
                  <a:srgbClr val="FF0000"/>
                </a:solidFill>
                <a:latin typeface="Arial Black" pitchFamily="34" charset="0"/>
              </a:rPr>
              <a:t>- LES MODELES DU SYSTÈME DE SOINS </a:t>
            </a:r>
            <a:r>
              <a:rPr lang="fr-FR" sz="2800" b="1" u="sng" dirty="0" smtClean="0">
                <a:solidFill>
                  <a:srgbClr val="FF0000"/>
                </a:solidFill>
                <a:latin typeface="Book Antiqua" pitchFamily="18" charset="0"/>
              </a:rPr>
              <a:t>: </a:t>
            </a:r>
            <a:br>
              <a:rPr lang="fr-FR" sz="2800" b="1" u="sng" dirty="0" smtClean="0">
                <a:solidFill>
                  <a:srgbClr val="FF0000"/>
                </a:solidFill>
                <a:latin typeface="Book Antiqua" pitchFamily="18" charset="0"/>
              </a:rPr>
            </a:br>
            <a:r>
              <a:rPr lang="fr-FR" sz="2800" b="1" u="sng" dirty="0" smtClean="0">
                <a:solidFill>
                  <a:srgbClr val="FF0000"/>
                </a:solidFill>
                <a:latin typeface="Book Antiqua" pitchFamily="18" charset="0"/>
              </a:rPr>
              <a:t/>
            </a:r>
            <a:br>
              <a:rPr lang="fr-FR" sz="2800" b="1" u="sng" dirty="0" smtClean="0">
                <a:solidFill>
                  <a:srgbClr val="FF0000"/>
                </a:solidFill>
                <a:latin typeface="Book Antiqua" pitchFamily="18" charset="0"/>
              </a:rPr>
            </a:br>
            <a:r>
              <a:rPr lang="fr-FR" sz="3600" b="1" dirty="0" smtClean="0">
                <a:solidFill>
                  <a:srgbClr val="002060"/>
                </a:solidFill>
                <a:latin typeface="Book Antiqua" pitchFamily="18" charset="0"/>
              </a:rPr>
              <a:t>Il existe schématiquement deux grands modèles de système de soins.</a:t>
            </a:r>
            <a:br>
              <a:rPr lang="fr-FR" sz="3600" b="1" dirty="0" smtClean="0">
                <a:solidFill>
                  <a:srgbClr val="002060"/>
                </a:solidFill>
                <a:latin typeface="Book Antiqua" pitchFamily="18" charset="0"/>
              </a:rPr>
            </a:br>
            <a:r>
              <a:rPr lang="fr-FR" sz="3600" b="1" u="sng" dirty="0">
                <a:solidFill>
                  <a:srgbClr val="FF0000"/>
                </a:solidFill>
                <a:latin typeface="Book Antiqua" pitchFamily="18" charset="0"/>
              </a:rPr>
              <a:t>1</a:t>
            </a:r>
            <a:r>
              <a:rPr lang="fr-FR" sz="3600" b="1" u="sng" dirty="0" smtClean="0">
                <a:solidFill>
                  <a:srgbClr val="FF0000"/>
                </a:solidFill>
                <a:latin typeface="Book Antiqua" pitchFamily="18" charset="0"/>
              </a:rPr>
              <a:t>/ Le système de soins publique ou étatique </a:t>
            </a:r>
            <a:r>
              <a:rPr lang="fr-FR" sz="3600" b="1" dirty="0" smtClean="0">
                <a:solidFill>
                  <a:srgbClr val="002060"/>
                </a:solidFill>
                <a:latin typeface="Book Antiqua" pitchFamily="18" charset="0"/>
              </a:rPr>
              <a:t>dans lequel est à la fois le planificateur,        le financier et le contrôleur de l’ensemble du dispositif, c’est le modèle du                           « </a:t>
            </a:r>
            <a:r>
              <a:rPr lang="fr-FR" sz="3600" b="1" i="1" dirty="0" smtClean="0">
                <a:solidFill>
                  <a:srgbClr val="FF0000"/>
                </a:solidFill>
                <a:latin typeface="Book Antiqua" pitchFamily="18" charset="0"/>
              </a:rPr>
              <a:t>système national de santé publique</a:t>
            </a:r>
            <a:r>
              <a:rPr lang="fr-FR" sz="3600" b="1" dirty="0" smtClean="0">
                <a:solidFill>
                  <a:srgbClr val="002060"/>
                </a:solidFill>
                <a:latin typeface="Book Antiqua" pitchFamily="18" charset="0"/>
              </a:rPr>
              <a:t> ».</a:t>
            </a:r>
            <a:endParaRPr lang="fr-FR" sz="2800" b="1" u="sng" dirty="0">
              <a:solidFill>
                <a:srgbClr val="002060"/>
              </a:solidFill>
              <a:latin typeface="Book Antiqua" pitchFamily="18" charset="0"/>
            </a:endParaRPr>
          </a:p>
        </p:txBody>
      </p:sp>
    </p:spTree>
    <p:extLst>
      <p:ext uri="{BB962C8B-B14F-4D97-AF65-F5344CB8AC3E}">
        <p14:creationId xmlns:p14="http://schemas.microsoft.com/office/powerpoint/2010/main" val="53239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84784"/>
            <a:ext cx="8640960" cy="5184576"/>
          </a:xfrm>
        </p:spPr>
        <p:txBody>
          <a:bodyPr/>
          <a:lstStyle/>
          <a:p>
            <a:r>
              <a:rPr lang="fr-FR" b="1" dirty="0">
                <a:solidFill>
                  <a:srgbClr val="FF0000"/>
                </a:solidFill>
                <a:latin typeface="Book Antiqua" pitchFamily="18" charset="0"/>
              </a:rPr>
              <a:t>2</a:t>
            </a:r>
            <a:r>
              <a:rPr lang="fr-FR" b="1" dirty="0" smtClean="0">
                <a:solidFill>
                  <a:srgbClr val="FF0000"/>
                </a:solidFill>
                <a:latin typeface="Book Antiqua" pitchFamily="18" charset="0"/>
              </a:rPr>
              <a:t>/ </a:t>
            </a:r>
            <a:r>
              <a:rPr lang="fr-FR" b="1" u="sng" dirty="0" smtClean="0">
                <a:solidFill>
                  <a:srgbClr val="FF0000"/>
                </a:solidFill>
                <a:latin typeface="Book Antiqua" pitchFamily="18" charset="0"/>
              </a:rPr>
              <a:t>Le système de soins libéral </a:t>
            </a:r>
            <a:r>
              <a:rPr lang="fr-FR" b="1" dirty="0" smtClean="0">
                <a:solidFill>
                  <a:srgbClr val="002060"/>
                </a:solidFill>
                <a:latin typeface="Book Antiqua" pitchFamily="18" charset="0"/>
              </a:rPr>
              <a:t>où l’état définit les règles d’exercice et exerce un contrôle. Les usagers et les promoteurs de l’offre de soins bénéficient de l’autonomie du mode du financement et            de l’organisation.</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317578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40768"/>
            <a:ext cx="8640960" cy="5328592"/>
          </a:xfrm>
        </p:spPr>
        <p:txBody>
          <a:bodyPr>
            <a:normAutofit fontScale="90000"/>
          </a:bodyPr>
          <a:lstStyle/>
          <a:p>
            <a:r>
              <a:rPr lang="fr-FR" b="1" u="sng" dirty="0">
                <a:solidFill>
                  <a:srgbClr val="FF0000"/>
                </a:solidFill>
                <a:latin typeface="Book Antiqua" pitchFamily="18" charset="0"/>
              </a:rPr>
              <a:t>3</a:t>
            </a:r>
            <a:r>
              <a:rPr lang="fr-FR" b="1" u="sng" dirty="0" smtClean="0">
                <a:solidFill>
                  <a:srgbClr val="FF0000"/>
                </a:solidFill>
                <a:latin typeface="Book Antiqua" pitchFamily="18" charset="0"/>
              </a:rPr>
              <a:t>/ Le système de protection sociale : </a:t>
            </a:r>
            <a:r>
              <a:rPr lang="fr-FR" sz="4000" b="1" dirty="0" smtClean="0">
                <a:solidFill>
                  <a:srgbClr val="002060"/>
                </a:solidFill>
                <a:latin typeface="Book Antiqua" pitchFamily="18" charset="0"/>
              </a:rPr>
              <a:t>L’idée est née vers la fin du XIXème siècle, la révolution industrielle qui a commencé à s’étendre à tout le monde occidental a entrainé la création des grandes concentrations ouvrières.   </a:t>
            </a:r>
            <a:r>
              <a:rPr lang="fr-FR" sz="4000" b="1" i="1" u="sng" dirty="0" smtClean="0">
                <a:solidFill>
                  <a:srgbClr val="002060"/>
                </a:solidFill>
                <a:latin typeface="Bookman Old Style" pitchFamily="18" charset="0"/>
              </a:rPr>
              <a:t>Trois grands système  de protection sociales </a:t>
            </a:r>
            <a:r>
              <a:rPr lang="fr-FR" sz="4000" dirty="0" smtClean="0">
                <a:solidFill>
                  <a:srgbClr val="002060"/>
                </a:solidFill>
                <a:latin typeface="Bookman Old Style" pitchFamily="18" charset="0"/>
              </a:rPr>
              <a:t>se sont nés dans les pays industrialisés :</a:t>
            </a:r>
            <a:endParaRPr lang="fr-FR" sz="4000" dirty="0">
              <a:solidFill>
                <a:srgbClr val="002060"/>
              </a:solidFill>
              <a:latin typeface="Bookman Old Style" pitchFamily="18" charset="0"/>
            </a:endParaRPr>
          </a:p>
        </p:txBody>
      </p:sp>
    </p:spTree>
    <p:extLst>
      <p:ext uri="{BB962C8B-B14F-4D97-AF65-F5344CB8AC3E}">
        <p14:creationId xmlns:p14="http://schemas.microsoft.com/office/powerpoint/2010/main" val="411441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b="1" u="sng" dirty="0" smtClean="0">
                <a:solidFill>
                  <a:srgbClr val="FF0000"/>
                </a:solidFill>
              </a:rPr>
              <a:t>1/ Le Système BISMARKIEN:</a:t>
            </a:r>
            <a:br>
              <a:rPr lang="fr-FR" b="1" u="sng" dirty="0" smtClean="0">
                <a:solidFill>
                  <a:srgbClr val="FF0000"/>
                </a:solidFill>
              </a:rPr>
            </a:br>
            <a:r>
              <a:rPr lang="fr-FR" b="1" dirty="0" smtClean="0">
                <a:solidFill>
                  <a:srgbClr val="002060"/>
                </a:solidFill>
                <a:latin typeface="Bookman Old Style" pitchFamily="18" charset="0"/>
              </a:rPr>
              <a:t>Il a été crée par OTTO VON BISMARK (1815-1898). Il est considéré comme le père du S.P.S mis en place en Allemagne en 1883.  </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1322031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608512"/>
          </a:xfrm>
        </p:spPr>
        <p:txBody>
          <a:bodyPr/>
          <a:lstStyle/>
          <a:p>
            <a:r>
              <a:rPr lang="fr-FR" b="1" dirty="0" smtClean="0">
                <a:solidFill>
                  <a:srgbClr val="002060"/>
                </a:solidFill>
                <a:latin typeface="Bookman Old Style" pitchFamily="18" charset="0"/>
              </a:rPr>
              <a:t>L’idée du chancelier allemand était d’assurer une main-d’œuvre en bonne santé, capable de résister aux conditions épuisantes du travail.</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2501941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normAutofit fontScale="90000"/>
          </a:bodyPr>
          <a:lstStyle/>
          <a:p>
            <a:r>
              <a:rPr lang="fr-FR" b="1" u="sng" dirty="0" smtClean="0">
                <a:solidFill>
                  <a:srgbClr val="FF0000"/>
                </a:solidFill>
              </a:rPr>
              <a:t>2/ </a:t>
            </a:r>
            <a:r>
              <a:rPr lang="fr-FR" b="1" u="sng" dirty="0" smtClean="0">
                <a:solidFill>
                  <a:srgbClr val="FF0000"/>
                </a:solidFill>
                <a:latin typeface="Arial Black" pitchFamily="34" charset="0"/>
              </a:rPr>
              <a:t>Le système BÉVERIDGIEN</a:t>
            </a:r>
            <a:r>
              <a:rPr lang="fr-FR" b="1" dirty="0" smtClean="0">
                <a:solidFill>
                  <a:srgbClr val="002060"/>
                </a:solidFill>
              </a:rPr>
              <a:t>,</a:t>
            </a:r>
            <a:r>
              <a:rPr lang="fr-FR" dirty="0" smtClean="0">
                <a:solidFill>
                  <a:srgbClr val="002060"/>
                </a:solidFill>
              </a:rPr>
              <a:t>             </a:t>
            </a:r>
            <a:r>
              <a:rPr lang="fr-FR" b="1" dirty="0" smtClean="0">
                <a:solidFill>
                  <a:srgbClr val="002060"/>
                </a:solidFill>
                <a:latin typeface="Bookman Old Style" pitchFamily="18" charset="0"/>
              </a:rPr>
              <a:t>apparut en 1942,                             le gouvernement britannique   a demandé à un économiste WILLIAM BEVERIDGE (1879-1963) de lui faire un rapport sur l’organisation du système d’assurance maladie.</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1889815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28800"/>
            <a:ext cx="8640960" cy="5112568"/>
          </a:xfrm>
        </p:spPr>
        <p:txBody>
          <a:bodyPr>
            <a:normAutofit fontScale="90000"/>
          </a:bodyPr>
          <a:lstStyle/>
          <a:p>
            <a:r>
              <a:rPr lang="fr-FR" b="1" dirty="0" smtClean="0">
                <a:solidFill>
                  <a:srgbClr val="FF0000"/>
                </a:solidFill>
                <a:latin typeface="Bookman Old Style" pitchFamily="18" charset="0"/>
              </a:rPr>
              <a:t>- Le système AMERICAIN,         </a:t>
            </a:r>
            <a:r>
              <a:rPr lang="fr-FR" sz="4000" b="1" dirty="0">
                <a:solidFill>
                  <a:srgbClr val="002060"/>
                </a:solidFill>
                <a:latin typeface="Bookman Old Style" pitchFamily="18" charset="0"/>
              </a:rPr>
              <a:t>I</a:t>
            </a:r>
            <a:r>
              <a:rPr lang="fr-FR" sz="4000" b="1" dirty="0" smtClean="0">
                <a:solidFill>
                  <a:srgbClr val="002060"/>
                </a:solidFill>
                <a:latin typeface="Bookman Old Style" pitchFamily="18" charset="0"/>
              </a:rPr>
              <a:t>l est libéral. Il n’y a pas d’obligation d’assurance comme dans les deux modèles de référence. Il fait appel (70% de la population) à une assurance privée volontaire auprès d’un grand nombre de caisses privées.</a:t>
            </a:r>
            <a:endParaRPr lang="fr-FR" sz="4000" b="1" dirty="0">
              <a:solidFill>
                <a:srgbClr val="002060"/>
              </a:solidFill>
              <a:latin typeface="Bookman Old Style" pitchFamily="18" charset="0"/>
            </a:endParaRPr>
          </a:p>
        </p:txBody>
      </p:sp>
    </p:spTree>
    <p:extLst>
      <p:ext uri="{BB962C8B-B14F-4D97-AF65-F5344CB8AC3E}">
        <p14:creationId xmlns:p14="http://schemas.microsoft.com/office/powerpoint/2010/main" val="2878913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5040560"/>
          </a:xfrm>
        </p:spPr>
        <p:txBody>
          <a:bodyPr>
            <a:normAutofit/>
          </a:bodyPr>
          <a:lstStyle/>
          <a:p>
            <a:r>
              <a:rPr lang="fr-FR" sz="3200" b="1" dirty="0" smtClean="0">
                <a:solidFill>
                  <a:srgbClr val="002060"/>
                </a:solidFill>
                <a:latin typeface="Bookman Old Style" pitchFamily="18" charset="0"/>
              </a:rPr>
              <a:t>- </a:t>
            </a:r>
            <a:r>
              <a:rPr lang="fr-FR" sz="3200" b="1" dirty="0" smtClean="0">
                <a:solidFill>
                  <a:srgbClr val="FF0000"/>
                </a:solidFill>
                <a:latin typeface="Bookman Old Style" pitchFamily="18" charset="0"/>
              </a:rPr>
              <a:t>LE PROGRAMME MEDICAID</a:t>
            </a:r>
            <a:r>
              <a:rPr lang="fr-FR" sz="3200" b="1" dirty="0" smtClean="0">
                <a:solidFill>
                  <a:srgbClr val="002060"/>
                </a:solidFill>
                <a:latin typeface="Bookman Old Style" pitchFamily="18" charset="0"/>
              </a:rPr>
              <a:t>, financé par l’impôt, géré par les Etats, représentant environ 14%                        des dépenses de santé. </a:t>
            </a:r>
            <a:br>
              <a:rPr lang="fr-FR" sz="3200" b="1" dirty="0" smtClean="0">
                <a:solidFill>
                  <a:srgbClr val="002060"/>
                </a:solidFill>
                <a:latin typeface="Bookman Old Style" pitchFamily="18" charset="0"/>
              </a:rPr>
            </a:br>
            <a:r>
              <a:rPr lang="fr-FR" sz="3200" b="1" dirty="0" smtClean="0">
                <a:solidFill>
                  <a:srgbClr val="002060"/>
                </a:solidFill>
                <a:latin typeface="Bookman Old Style" pitchFamily="18" charset="0"/>
              </a:rPr>
              <a:t>- </a:t>
            </a:r>
            <a:r>
              <a:rPr lang="fr-FR" sz="3200" b="1" dirty="0" smtClean="0">
                <a:solidFill>
                  <a:srgbClr val="FF0000"/>
                </a:solidFill>
                <a:latin typeface="Bookman Old Style" pitchFamily="18" charset="0"/>
              </a:rPr>
              <a:t>LE PROGRAMME MEDICARE </a:t>
            </a:r>
            <a:r>
              <a:rPr lang="fr-FR" sz="3200" b="1" dirty="0" smtClean="0">
                <a:solidFill>
                  <a:srgbClr val="002060"/>
                </a:solidFill>
                <a:latin typeface="Bookman Old Style" pitchFamily="18" charset="0"/>
              </a:rPr>
              <a:t>financé par des cotisations sociales versées par les entreprises et leurs salariés, représentant environ 20%                 des dépenses.</a:t>
            </a:r>
            <a:endParaRPr lang="fr-FR" sz="3200" b="1" dirty="0">
              <a:solidFill>
                <a:srgbClr val="002060"/>
              </a:solidFill>
              <a:latin typeface="Bookman Old Style" pitchFamily="18" charset="0"/>
            </a:endParaRPr>
          </a:p>
        </p:txBody>
      </p:sp>
    </p:spTree>
    <p:extLst>
      <p:ext uri="{BB962C8B-B14F-4D97-AF65-F5344CB8AC3E}">
        <p14:creationId xmlns:p14="http://schemas.microsoft.com/office/powerpoint/2010/main" val="2770903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normAutofit/>
          </a:bodyPr>
          <a:lstStyle/>
          <a:p>
            <a:r>
              <a:rPr lang="fr-FR" sz="4000" b="1" dirty="0" smtClean="0">
                <a:solidFill>
                  <a:srgbClr val="002060"/>
                </a:solidFill>
                <a:latin typeface="Bookman Old Style" pitchFamily="18" charset="0"/>
              </a:rPr>
              <a:t>Les personnes bénéficiant    des programmes publics             ne dépassent pas les 10 %. </a:t>
            </a:r>
            <a:br>
              <a:rPr lang="fr-FR" sz="4000" b="1" dirty="0" smtClean="0">
                <a:solidFill>
                  <a:srgbClr val="002060"/>
                </a:solidFill>
                <a:latin typeface="Bookman Old Style" pitchFamily="18" charset="0"/>
              </a:rPr>
            </a:br>
            <a:r>
              <a:rPr lang="fr-FR" sz="4000" b="1" dirty="0" smtClean="0">
                <a:solidFill>
                  <a:srgbClr val="002060"/>
                </a:solidFill>
                <a:latin typeface="Bookman Old Style" pitchFamily="18" charset="0"/>
              </a:rPr>
              <a:t>Plus de 40 millions (15 à 20</a:t>
            </a:r>
            <a:r>
              <a:rPr lang="fr-FR" sz="4000" b="1" dirty="0">
                <a:solidFill>
                  <a:srgbClr val="002060"/>
                </a:solidFill>
                <a:latin typeface="Bookman Old Style" pitchFamily="18" charset="0"/>
              </a:rPr>
              <a:t>% ) </a:t>
            </a:r>
            <a:r>
              <a:rPr lang="fr-FR" sz="4000" b="1" dirty="0" smtClean="0">
                <a:solidFill>
                  <a:srgbClr val="002060"/>
                </a:solidFill>
                <a:latin typeface="Bookman Old Style" pitchFamily="18" charset="0"/>
              </a:rPr>
              <a:t>d’américains sont des laissés pour compte. </a:t>
            </a:r>
            <a:endParaRPr lang="fr-FR" sz="4000" b="1" dirty="0">
              <a:solidFill>
                <a:srgbClr val="002060"/>
              </a:solidFill>
              <a:latin typeface="Bookman Old Style" pitchFamily="18" charset="0"/>
            </a:endParaRPr>
          </a:p>
        </p:txBody>
      </p:sp>
    </p:spTree>
    <p:extLst>
      <p:ext uri="{BB962C8B-B14F-4D97-AF65-F5344CB8AC3E}">
        <p14:creationId xmlns:p14="http://schemas.microsoft.com/office/powerpoint/2010/main" val="34905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712968" cy="4608512"/>
          </a:xfrm>
        </p:spPr>
        <p:txBody>
          <a:bodyPr>
            <a:normAutofit/>
          </a:bodyPr>
          <a:lstStyle/>
          <a:p>
            <a:r>
              <a:rPr lang="fr-FR" b="1" dirty="0" smtClean="0">
                <a:solidFill>
                  <a:srgbClr val="FF0000"/>
                </a:solidFill>
                <a:latin typeface="Arial Black" pitchFamily="34" charset="0"/>
              </a:rPr>
              <a:t>INTRODUCTION : </a:t>
            </a:r>
            <a:r>
              <a:rPr lang="fr-FR" dirty="0" smtClean="0">
                <a:solidFill>
                  <a:srgbClr val="FF0000"/>
                </a:solidFill>
              </a:rPr>
              <a:t/>
            </a:r>
            <a:br>
              <a:rPr lang="fr-FR" dirty="0" smtClean="0">
                <a:solidFill>
                  <a:srgbClr val="FF0000"/>
                </a:solidFill>
              </a:rPr>
            </a:br>
            <a:endParaRPr lang="fr-FR" b="1" dirty="0">
              <a:solidFill>
                <a:srgbClr val="FF0000"/>
              </a:solidFill>
              <a:latin typeface="Book Antiqua" pitchFamily="18" charset="0"/>
            </a:endParaRPr>
          </a:p>
        </p:txBody>
      </p:sp>
    </p:spTree>
    <p:extLst>
      <p:ext uri="{BB962C8B-B14F-4D97-AF65-F5344CB8AC3E}">
        <p14:creationId xmlns:p14="http://schemas.microsoft.com/office/powerpoint/2010/main" val="3420174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924944"/>
            <a:ext cx="8229600" cy="1252728"/>
          </a:xfrm>
        </p:spPr>
        <p:txBody>
          <a:bodyPr/>
          <a:lstStyle/>
          <a:p>
            <a:r>
              <a:rPr lang="fr-FR" b="1" dirty="0" smtClean="0">
                <a:solidFill>
                  <a:srgbClr val="FF0000"/>
                </a:solidFill>
                <a:latin typeface="Bookman Old Style" pitchFamily="18" charset="0"/>
              </a:rPr>
              <a:t>III- LA  LOI  SANITAIRE :</a:t>
            </a:r>
            <a:endParaRPr lang="fr-FR" b="1" dirty="0">
              <a:solidFill>
                <a:srgbClr val="FF0000"/>
              </a:solidFill>
              <a:latin typeface="Bookman Old Style" pitchFamily="18" charset="0"/>
            </a:endParaRPr>
          </a:p>
        </p:txBody>
      </p:sp>
    </p:spTree>
    <p:extLst>
      <p:ext uri="{BB962C8B-B14F-4D97-AF65-F5344CB8AC3E}">
        <p14:creationId xmlns:p14="http://schemas.microsoft.com/office/powerpoint/2010/main" val="2000272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lstStyle/>
          <a:p>
            <a:r>
              <a:rPr lang="fr-FR" b="1" u="sng" dirty="0" smtClean="0">
                <a:solidFill>
                  <a:srgbClr val="FF0000"/>
                </a:solidFill>
                <a:latin typeface="Bookman Old Style" pitchFamily="18" charset="0"/>
              </a:rPr>
              <a:t>Le droit à la santé est universel</a:t>
            </a:r>
            <a:r>
              <a:rPr lang="fr-FR" b="1" dirty="0" smtClean="0">
                <a:solidFill>
                  <a:srgbClr val="002060"/>
                </a:solidFill>
                <a:latin typeface="Bookman Old Style" pitchFamily="18" charset="0"/>
              </a:rPr>
              <a:t>. Ce droit comprend deux  composantes générales et deux spécifiques : </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2704368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rmAutofit fontScale="90000"/>
          </a:bodyPr>
          <a:lstStyle/>
          <a:p>
            <a:r>
              <a:rPr lang="fr-FR" b="1" dirty="0" smtClean="0">
                <a:solidFill>
                  <a:srgbClr val="002060"/>
                </a:solidFill>
              </a:rPr>
              <a:t>- </a:t>
            </a:r>
            <a:r>
              <a:rPr lang="fr-FR" sz="4000" b="1" dirty="0" smtClean="0">
                <a:solidFill>
                  <a:srgbClr val="FF0000"/>
                </a:solidFill>
                <a:latin typeface="Bookman Old Style" pitchFamily="18" charset="0"/>
              </a:rPr>
              <a:t>Le droit à l’information en matière de santé</a:t>
            </a:r>
            <a:r>
              <a:rPr lang="fr-FR" sz="4000" b="1" dirty="0" smtClean="0">
                <a:solidFill>
                  <a:srgbClr val="002060"/>
                </a:solidFill>
                <a:latin typeface="Bookman Old Style" pitchFamily="18" charset="0"/>
              </a:rPr>
              <a:t>, de la part des professionnels de la santé et de l’état. Il inclut l’information sur les moyens de prévention et de promotion de la santé, sur les traitements disponibles et sur     les risques pour la santé humaine. </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1173638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r>
              <a:rPr lang="fr-FR" dirty="0" smtClean="0">
                <a:solidFill>
                  <a:srgbClr val="002060"/>
                </a:solidFill>
              </a:rPr>
              <a:t>- </a:t>
            </a:r>
            <a:r>
              <a:rPr lang="fr-FR" b="1" dirty="0" smtClean="0">
                <a:solidFill>
                  <a:srgbClr val="FF0000"/>
                </a:solidFill>
                <a:latin typeface="Bookman Old Style" pitchFamily="18" charset="0"/>
              </a:rPr>
              <a:t>Le droit de participer aux décisions personnelles de soins</a:t>
            </a:r>
            <a:r>
              <a:rPr lang="fr-FR" b="1" dirty="0" smtClean="0">
                <a:solidFill>
                  <a:srgbClr val="002060"/>
                </a:solidFill>
                <a:latin typeface="Bookman Old Style" pitchFamily="18" charset="0"/>
              </a:rPr>
              <a:t>, mais aussi comme citoyen, au niveau des politiques de santé et des autres choix affectant            la santé humaine. </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3972120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r>
              <a:rPr lang="fr-FR" b="1" dirty="0" smtClean="0">
                <a:solidFill>
                  <a:srgbClr val="002060"/>
                </a:solidFill>
                <a:latin typeface="Bookman Old Style" pitchFamily="18" charset="0"/>
              </a:rPr>
              <a:t>- </a:t>
            </a:r>
            <a:r>
              <a:rPr lang="fr-FR" b="1" dirty="0" smtClean="0">
                <a:solidFill>
                  <a:srgbClr val="FF0000"/>
                </a:solidFill>
                <a:latin typeface="Bookman Old Style" pitchFamily="18" charset="0"/>
              </a:rPr>
              <a:t>Le droit de recevoir les soins </a:t>
            </a:r>
            <a:r>
              <a:rPr lang="fr-FR" b="1" dirty="0" smtClean="0">
                <a:solidFill>
                  <a:srgbClr val="002060"/>
                </a:solidFill>
                <a:latin typeface="Bookman Old Style" pitchFamily="18" charset="0"/>
              </a:rPr>
              <a:t>que son état de santé requiert (soins nécessaires).</a:t>
            </a:r>
            <a:br>
              <a:rPr lang="fr-FR" b="1" dirty="0" smtClean="0">
                <a:solidFill>
                  <a:srgbClr val="002060"/>
                </a:solidFill>
                <a:latin typeface="Bookman Old Style" pitchFamily="18" charset="0"/>
              </a:rPr>
            </a:br>
            <a:r>
              <a:rPr lang="fr-FR" b="1" dirty="0" smtClean="0">
                <a:solidFill>
                  <a:srgbClr val="002060"/>
                </a:solidFill>
                <a:latin typeface="Bookman Old Style" pitchFamily="18" charset="0"/>
              </a:rPr>
              <a:t>- Le droit à une prise en charge financière des soins nécessaires. </a:t>
            </a:r>
            <a:endParaRPr lang="fr-FR" b="1" dirty="0">
              <a:solidFill>
                <a:srgbClr val="002060"/>
              </a:solidFill>
              <a:latin typeface="Bookman Old Style" pitchFamily="18" charset="0"/>
            </a:endParaRPr>
          </a:p>
        </p:txBody>
      </p:sp>
    </p:spTree>
    <p:extLst>
      <p:ext uri="{BB962C8B-B14F-4D97-AF65-F5344CB8AC3E}">
        <p14:creationId xmlns:p14="http://schemas.microsoft.com/office/powerpoint/2010/main" val="3618128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80928"/>
            <a:ext cx="8856984" cy="2160240"/>
          </a:xfrm>
        </p:spPr>
        <p:txBody>
          <a:bodyPr>
            <a:normAutofit/>
          </a:bodyPr>
          <a:lstStyle/>
          <a:p>
            <a:r>
              <a:rPr lang="fr-FR" b="1" dirty="0" smtClean="0">
                <a:solidFill>
                  <a:srgbClr val="FF0000"/>
                </a:solidFill>
                <a:latin typeface="Arial Black" pitchFamily="34" charset="0"/>
              </a:rPr>
              <a:t>IV- LES DONNEES ÉPIDEMIOLOGIQUES DANS UNE  POPULATION.</a:t>
            </a:r>
            <a:endParaRPr lang="fr-FR" b="1" dirty="0">
              <a:solidFill>
                <a:srgbClr val="FF0000"/>
              </a:solidFill>
              <a:latin typeface="Arial Black" pitchFamily="34" charset="0"/>
            </a:endParaRPr>
          </a:p>
        </p:txBody>
      </p:sp>
    </p:spTree>
    <p:extLst>
      <p:ext uri="{BB962C8B-B14F-4D97-AF65-F5344CB8AC3E}">
        <p14:creationId xmlns:p14="http://schemas.microsoft.com/office/powerpoint/2010/main" val="635440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132856"/>
            <a:ext cx="8784976" cy="4536504"/>
          </a:xfrm>
        </p:spPr>
        <p:txBody>
          <a:bodyPr>
            <a:normAutofit fontScale="90000"/>
          </a:bodyPr>
          <a:lstStyle/>
          <a:p>
            <a:r>
              <a:rPr lang="fr-FR" b="1" dirty="0" smtClean="0">
                <a:solidFill>
                  <a:srgbClr val="002060"/>
                </a:solidFill>
                <a:latin typeface="Book Antiqua" pitchFamily="18" charset="0"/>
              </a:rPr>
              <a:t>Les données épidémiologiques sont importantes pour saisir le profil pathologique de la population, apprécier son importance et son étendue et définir les stratégies préventives et/ou thérapeutiques correspondantes.</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689388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16832"/>
            <a:ext cx="8856984" cy="4824536"/>
          </a:xfrm>
        </p:spPr>
        <p:txBody>
          <a:bodyPr>
            <a:normAutofit fontScale="90000"/>
          </a:bodyPr>
          <a:lstStyle/>
          <a:p>
            <a:pPr algn="l"/>
            <a:r>
              <a:rPr lang="fr-FR" sz="2400" b="1" u="sng" dirty="0" smtClean="0">
                <a:solidFill>
                  <a:srgbClr val="FF0000"/>
                </a:solidFill>
                <a:latin typeface="Arial Black" pitchFamily="34" charset="0"/>
              </a:rPr>
              <a:t/>
            </a:r>
            <a:br>
              <a:rPr lang="fr-FR" sz="2400" b="1" u="sng" dirty="0" smtClean="0">
                <a:solidFill>
                  <a:srgbClr val="FF0000"/>
                </a:solidFill>
                <a:latin typeface="Arial Black" pitchFamily="34" charset="0"/>
              </a:rPr>
            </a:br>
            <a:r>
              <a:rPr lang="fr-FR" sz="2400" b="1" u="sng" dirty="0" smtClean="0">
                <a:solidFill>
                  <a:srgbClr val="FF0000"/>
                </a:solidFill>
                <a:latin typeface="Arial Black" pitchFamily="34" charset="0"/>
              </a:rPr>
              <a:t>1/ LES MALADIES CONTROLABLES PAR LA VACCINATION : </a:t>
            </a:r>
            <a:br>
              <a:rPr lang="fr-FR" sz="2400" b="1" u="sng" dirty="0" smtClean="0">
                <a:solidFill>
                  <a:srgbClr val="FF0000"/>
                </a:solidFill>
                <a:latin typeface="Arial Black" pitchFamily="34" charset="0"/>
              </a:rPr>
            </a:br>
            <a:r>
              <a:rPr lang="fr-FR" sz="2400" b="1" dirty="0" smtClean="0">
                <a:solidFill>
                  <a:schemeClr val="tx1"/>
                </a:solidFill>
                <a:latin typeface="Book Antiqua" pitchFamily="18" charset="0"/>
              </a:rPr>
              <a:t>Le souci de protéger les enfants a fait qu’il y est obligation et gratuité contre six maladies infantiles (selon le décret 69-96 du 09 juillet 1967)  suivi par les compagnes nationale de Vaccination par le BCG (1969-1970) et puis contre la poliomyélite par le vaccin oral en 1973 : </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La TUBERCULOSE. </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Le TÉTANOS .</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La COQUELUCHE.</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La DIPHTÉRIE.</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La POLIOMYÉLITE.</a:t>
            </a:r>
            <a:br>
              <a:rPr lang="fr-FR" sz="2400" b="1" dirty="0" smtClean="0">
                <a:solidFill>
                  <a:schemeClr val="tx1"/>
                </a:solidFill>
                <a:latin typeface="Book Antiqua" pitchFamily="18" charset="0"/>
              </a:rPr>
            </a:br>
            <a:r>
              <a:rPr lang="fr-FR" sz="2400" b="1" dirty="0" smtClean="0">
                <a:solidFill>
                  <a:schemeClr val="tx1"/>
                </a:solidFill>
                <a:latin typeface="Book Antiqua" pitchFamily="18" charset="0"/>
              </a:rPr>
              <a:t>- La VARIOLE.</a:t>
            </a:r>
            <a:br>
              <a:rPr lang="fr-FR" sz="2400" b="1" dirty="0" smtClean="0">
                <a:solidFill>
                  <a:schemeClr val="tx1"/>
                </a:solidFill>
                <a:latin typeface="Book Antiqua" pitchFamily="18" charset="0"/>
              </a:rPr>
            </a:br>
            <a:r>
              <a:rPr lang="fr-FR" sz="2400" b="1" u="sng" dirty="0">
                <a:solidFill>
                  <a:srgbClr val="FF0000"/>
                </a:solidFill>
                <a:latin typeface="Book Antiqua" pitchFamily="18" charset="0"/>
              </a:rPr>
              <a:t/>
            </a:r>
            <a:br>
              <a:rPr lang="fr-FR" sz="2400" b="1" u="sng" dirty="0">
                <a:solidFill>
                  <a:srgbClr val="FF0000"/>
                </a:solidFill>
                <a:latin typeface="Book Antiqua" pitchFamily="18" charset="0"/>
              </a:rPr>
            </a:br>
            <a:endParaRPr lang="fr-FR" sz="2400" b="1" u="sng" dirty="0">
              <a:solidFill>
                <a:srgbClr val="FF0000"/>
              </a:solidFill>
              <a:latin typeface="Book Antiqua" pitchFamily="18" charset="0"/>
            </a:endParaRPr>
          </a:p>
        </p:txBody>
      </p:sp>
    </p:spTree>
    <p:extLst>
      <p:ext uri="{BB962C8B-B14F-4D97-AF65-F5344CB8AC3E}">
        <p14:creationId xmlns:p14="http://schemas.microsoft.com/office/powerpoint/2010/main" val="1626027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8328"/>
            <a:ext cx="8856984" cy="6187016"/>
          </a:xfrm>
        </p:spPr>
        <p:txBody>
          <a:bodyPr/>
          <a:lstStyle/>
          <a:p>
            <a:r>
              <a:rPr lang="fr-FR" dirty="0">
                <a:solidFill>
                  <a:srgbClr val="202124"/>
                </a:solidFill>
                <a:latin typeface="arial"/>
              </a:rPr>
              <a:t>La </a:t>
            </a:r>
            <a:r>
              <a:rPr lang="fr-FR" b="1" dirty="0" smtClean="0">
                <a:solidFill>
                  <a:srgbClr val="FF0000"/>
                </a:solidFill>
                <a:latin typeface="arial"/>
              </a:rPr>
              <a:t>TUBERCULOSE</a:t>
            </a:r>
            <a:r>
              <a:rPr lang="fr-FR" dirty="0">
                <a:solidFill>
                  <a:srgbClr val="202124"/>
                </a:solidFill>
                <a:latin typeface="arial"/>
              </a:rPr>
              <a:t> </a:t>
            </a:r>
            <a:r>
              <a:rPr lang="fr-FR" b="1" dirty="0">
                <a:solidFill>
                  <a:srgbClr val="202124"/>
                </a:solidFill>
                <a:latin typeface="Book Antiqua" pitchFamily="18" charset="0"/>
              </a:rPr>
              <a:t>est une maladie infectieuse causée par la bactérie </a:t>
            </a:r>
            <a:r>
              <a:rPr lang="fr-FR" b="1" dirty="0" smtClean="0">
                <a:solidFill>
                  <a:srgbClr val="FF0000"/>
                </a:solidFill>
                <a:latin typeface="Book Antiqua" pitchFamily="18" charset="0"/>
              </a:rPr>
              <a:t>MYCOBACTERIUM TUBERCULOSIS</a:t>
            </a:r>
            <a:r>
              <a:rPr lang="fr-FR" b="1" dirty="0" smtClean="0">
                <a:solidFill>
                  <a:srgbClr val="202124"/>
                </a:solidFill>
                <a:latin typeface="Book Antiqua" pitchFamily="18" charset="0"/>
              </a:rPr>
              <a:t>, </a:t>
            </a:r>
            <a:r>
              <a:rPr lang="fr-FR" b="1" dirty="0">
                <a:solidFill>
                  <a:srgbClr val="202124"/>
                </a:solidFill>
                <a:latin typeface="Book Antiqua" pitchFamily="18" charset="0"/>
              </a:rPr>
              <a:t>contagieuse, avec des signes cliniques variables. Elle arrive en tête des causes de mortalité d'origine infectieuse à l'échelle mondiale, </a:t>
            </a:r>
            <a:r>
              <a:rPr lang="fr-FR" b="1" dirty="0" smtClean="0">
                <a:solidFill>
                  <a:srgbClr val="202124"/>
                </a:solidFill>
                <a:latin typeface="Book Antiqua" pitchFamily="18" charset="0"/>
              </a:rPr>
              <a:t>devant le </a:t>
            </a:r>
            <a:r>
              <a:rPr lang="fr-FR" b="1" dirty="0">
                <a:solidFill>
                  <a:srgbClr val="202124"/>
                </a:solidFill>
                <a:latin typeface="Book Antiqua" pitchFamily="18" charset="0"/>
              </a:rPr>
              <a:t>sida.</a:t>
            </a:r>
            <a:endParaRPr lang="fr-FR" b="1" dirty="0">
              <a:latin typeface="Book Antiqua" pitchFamily="18" charset="0"/>
            </a:endParaRPr>
          </a:p>
        </p:txBody>
      </p:sp>
    </p:spTree>
    <p:extLst>
      <p:ext uri="{BB962C8B-B14F-4D97-AF65-F5344CB8AC3E}">
        <p14:creationId xmlns:p14="http://schemas.microsoft.com/office/powerpoint/2010/main" val="110397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marttech\Desktop\tuberculose_sche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8964488" cy="554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96752"/>
            <a:ext cx="8496944" cy="5016758"/>
          </a:xfrm>
          <a:prstGeom prst="rect">
            <a:avLst/>
          </a:prstGeom>
        </p:spPr>
        <p:txBody>
          <a:bodyPr wrap="square">
            <a:spAutoFit/>
          </a:bodyPr>
          <a:lstStyle/>
          <a:p>
            <a:pPr algn="ctr"/>
            <a:r>
              <a:rPr lang="fr-FR" sz="4000" b="1" dirty="0">
                <a:solidFill>
                  <a:srgbClr val="002060"/>
                </a:solidFill>
                <a:latin typeface="Book Antiqua" pitchFamily="18" charset="0"/>
                <a:ea typeface="+mj-ea"/>
                <a:cs typeface="+mj-cs"/>
              </a:rPr>
              <a:t>Le système de santé Algérien, était qualifié de « </a:t>
            </a:r>
            <a:r>
              <a:rPr lang="fr-FR" sz="4000" b="1" dirty="0">
                <a:solidFill>
                  <a:srgbClr val="FF0000"/>
                </a:solidFill>
                <a:latin typeface="Book Antiqua" pitchFamily="18" charset="0"/>
                <a:ea typeface="+mj-ea"/>
                <a:cs typeface="+mj-cs"/>
              </a:rPr>
              <a:t>désert sanitaire</a:t>
            </a:r>
            <a:r>
              <a:rPr lang="fr-FR" sz="4000" b="1" dirty="0">
                <a:solidFill>
                  <a:srgbClr val="002060"/>
                </a:solidFill>
                <a:latin typeface="Book Antiqua" pitchFamily="18" charset="0"/>
                <a:ea typeface="+mj-ea"/>
                <a:cs typeface="+mj-cs"/>
              </a:rPr>
              <a:t> » </a:t>
            </a:r>
            <a:r>
              <a:rPr lang="fr-FR" sz="4000" b="1" dirty="0" smtClean="0">
                <a:solidFill>
                  <a:srgbClr val="002060"/>
                </a:solidFill>
                <a:latin typeface="Book Antiqua" pitchFamily="18" charset="0"/>
                <a:ea typeface="+mj-ea"/>
                <a:cs typeface="+mj-cs"/>
              </a:rPr>
              <a:t>       au </a:t>
            </a:r>
            <a:r>
              <a:rPr lang="fr-FR" sz="4000" b="1" dirty="0">
                <a:solidFill>
                  <a:srgbClr val="002060"/>
                </a:solidFill>
                <a:latin typeface="Book Antiqua" pitchFamily="18" charset="0"/>
                <a:ea typeface="+mj-ea"/>
                <a:cs typeface="+mj-cs"/>
              </a:rPr>
              <a:t>lendemain de l’indépendance </a:t>
            </a:r>
            <a:r>
              <a:rPr lang="fr-FR" sz="4000" b="1" dirty="0" smtClean="0">
                <a:solidFill>
                  <a:srgbClr val="002060"/>
                </a:solidFill>
                <a:latin typeface="Book Antiqua" pitchFamily="18" charset="0"/>
                <a:ea typeface="+mj-ea"/>
                <a:cs typeface="+mj-cs"/>
              </a:rPr>
              <a:t>nationale : </a:t>
            </a:r>
            <a:r>
              <a:rPr lang="fr-FR" sz="4000" b="1" dirty="0">
                <a:solidFill>
                  <a:srgbClr val="002060"/>
                </a:solidFill>
                <a:latin typeface="Book Antiqua" pitchFamily="18" charset="0"/>
                <a:ea typeface="+mj-ea"/>
                <a:cs typeface="+mj-cs"/>
              </a:rPr>
              <a:t>hôpitaux vides après le retrait du personnel européen, le pays disposait de moins de 200 </a:t>
            </a:r>
            <a:r>
              <a:rPr lang="fr-FR" sz="4000" b="1" dirty="0" smtClean="0">
                <a:solidFill>
                  <a:srgbClr val="002060"/>
                </a:solidFill>
                <a:latin typeface="Book Antiqua" pitchFamily="18" charset="0"/>
                <a:ea typeface="+mj-ea"/>
                <a:cs typeface="+mj-cs"/>
              </a:rPr>
              <a:t>médecins </a:t>
            </a:r>
            <a:r>
              <a:rPr lang="fr-FR" sz="4000" b="1" dirty="0">
                <a:solidFill>
                  <a:srgbClr val="002060"/>
                </a:solidFill>
                <a:latin typeface="Book Antiqua" pitchFamily="18" charset="0"/>
                <a:ea typeface="+mj-ea"/>
                <a:cs typeface="+mj-cs"/>
              </a:rPr>
              <a:t>et d’un nombre équivalent d’infirmiers </a:t>
            </a:r>
            <a:r>
              <a:rPr lang="fr-FR" sz="4000" b="1" dirty="0" smtClean="0">
                <a:solidFill>
                  <a:srgbClr val="002060"/>
                </a:solidFill>
                <a:latin typeface="Book Antiqua" pitchFamily="18" charset="0"/>
                <a:ea typeface="+mj-ea"/>
                <a:cs typeface="+mj-cs"/>
              </a:rPr>
              <a:t>diplômés.</a:t>
            </a:r>
            <a:endParaRPr lang="fr-FR" dirty="0">
              <a:solidFill>
                <a:srgbClr val="002060"/>
              </a:solidFill>
            </a:endParaRPr>
          </a:p>
        </p:txBody>
      </p:sp>
    </p:spTree>
    <p:extLst>
      <p:ext uri="{BB962C8B-B14F-4D97-AF65-F5344CB8AC3E}">
        <p14:creationId xmlns:p14="http://schemas.microsoft.com/office/powerpoint/2010/main" val="3025413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00808"/>
            <a:ext cx="8856984" cy="3970318"/>
          </a:xfrm>
          <a:prstGeom prst="rect">
            <a:avLst/>
          </a:prstGeom>
        </p:spPr>
        <p:txBody>
          <a:bodyPr wrap="square">
            <a:spAutoFit/>
          </a:bodyPr>
          <a:lstStyle/>
          <a:p>
            <a:pPr algn="ctr"/>
            <a:r>
              <a:rPr lang="fr-FR" sz="3600" dirty="0">
                <a:solidFill>
                  <a:srgbClr val="202124"/>
                </a:solidFill>
                <a:latin typeface="arial"/>
              </a:rPr>
              <a:t>Le </a:t>
            </a:r>
            <a:r>
              <a:rPr lang="fr-FR" sz="3600" b="1" dirty="0" smtClean="0">
                <a:solidFill>
                  <a:srgbClr val="FF0000"/>
                </a:solidFill>
                <a:latin typeface="arial"/>
              </a:rPr>
              <a:t>TÉTANOS</a:t>
            </a:r>
            <a:r>
              <a:rPr lang="fr-FR" sz="3600" dirty="0">
                <a:solidFill>
                  <a:srgbClr val="202124"/>
                </a:solidFill>
                <a:latin typeface="arial"/>
              </a:rPr>
              <a:t> </a:t>
            </a:r>
            <a:r>
              <a:rPr lang="fr-FR" sz="3600" dirty="0" smtClean="0">
                <a:solidFill>
                  <a:srgbClr val="202124"/>
                </a:solidFill>
                <a:latin typeface="arial"/>
              </a:rPr>
              <a:t>« </a:t>
            </a:r>
            <a:r>
              <a:rPr lang="fr-FR" sz="3600" dirty="0">
                <a:solidFill>
                  <a:srgbClr val="202124"/>
                </a:solidFill>
                <a:latin typeface="arial"/>
              </a:rPr>
              <a:t>rigidité spasmodique du corps » ), est une toxi-infection touchant l'être humain et certains animaux. Il est dû à une infection locale par </a:t>
            </a:r>
            <a:r>
              <a:rPr lang="fr-FR" sz="3600" dirty="0" smtClean="0">
                <a:solidFill>
                  <a:srgbClr val="FF0000"/>
                </a:solidFill>
                <a:latin typeface="arial"/>
              </a:rPr>
              <a:t>LA BACTÉRIE CLOSTRIDIUM TETANI</a:t>
            </a:r>
            <a:r>
              <a:rPr lang="fr-FR" sz="3600" dirty="0" smtClean="0">
                <a:solidFill>
                  <a:srgbClr val="202124"/>
                </a:solidFill>
                <a:latin typeface="arial"/>
              </a:rPr>
              <a:t> </a:t>
            </a:r>
            <a:r>
              <a:rPr lang="fr-FR" sz="3600" dirty="0">
                <a:solidFill>
                  <a:srgbClr val="202124"/>
                </a:solidFill>
                <a:latin typeface="arial"/>
              </a:rPr>
              <a:t>produisant une neurotoxine, la </a:t>
            </a:r>
            <a:r>
              <a:rPr lang="fr-FR" sz="3600" dirty="0" err="1">
                <a:solidFill>
                  <a:srgbClr val="202124"/>
                </a:solidFill>
                <a:latin typeface="arial"/>
              </a:rPr>
              <a:t>tétanospasmine</a:t>
            </a:r>
            <a:r>
              <a:rPr lang="fr-FR" sz="3600" dirty="0">
                <a:solidFill>
                  <a:srgbClr val="202124"/>
                </a:solidFill>
                <a:latin typeface="arial"/>
              </a:rPr>
              <a:t>, ciblant le système nerveux central.</a:t>
            </a:r>
            <a:endParaRPr lang="fr-FR" sz="3600" dirty="0"/>
          </a:p>
        </p:txBody>
      </p:sp>
    </p:spTree>
    <p:extLst>
      <p:ext uri="{BB962C8B-B14F-4D97-AF65-F5344CB8AC3E}">
        <p14:creationId xmlns:p14="http://schemas.microsoft.com/office/powerpoint/2010/main" val="269985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marttech\Desktop\pathogenie_toxine_teta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5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76672"/>
            <a:ext cx="8928992" cy="6192688"/>
          </a:xfrm>
        </p:spPr>
        <p:txBody>
          <a:bodyPr>
            <a:noAutofit/>
          </a:bodyPr>
          <a:lstStyle/>
          <a:p>
            <a:r>
              <a:rPr lang="fr-FR" sz="2000" b="1" dirty="0" smtClean="0">
                <a:solidFill>
                  <a:srgbClr val="222222"/>
                </a:solidFill>
                <a:latin typeface="arial"/>
              </a:rPr>
              <a:t/>
            </a:r>
            <a:br>
              <a:rPr lang="fr-FR" sz="2000" b="1" dirty="0" smtClean="0">
                <a:solidFill>
                  <a:srgbClr val="222222"/>
                </a:solidFill>
                <a:latin typeface="arial"/>
              </a:rPr>
            </a:br>
            <a:r>
              <a:rPr lang="fr-FR" sz="2000" b="1" dirty="0">
                <a:solidFill>
                  <a:srgbClr val="222222"/>
                </a:solidFill>
                <a:latin typeface="arial"/>
              </a:rPr>
              <a:t/>
            </a:r>
            <a:br>
              <a:rPr lang="fr-FR" sz="2000" b="1" dirty="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000" b="1" dirty="0">
                <a:solidFill>
                  <a:srgbClr val="222222"/>
                </a:solidFill>
                <a:latin typeface="arial"/>
              </a:rPr>
              <a:t/>
            </a:r>
            <a:br>
              <a:rPr lang="fr-FR" sz="2000" b="1" dirty="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000" b="1" dirty="0">
                <a:solidFill>
                  <a:srgbClr val="222222"/>
                </a:solidFill>
                <a:latin typeface="arial"/>
              </a:rPr>
              <a:t/>
            </a:r>
            <a:br>
              <a:rPr lang="fr-FR" sz="2000" b="1" dirty="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400" b="1" dirty="0" smtClean="0">
                <a:solidFill>
                  <a:srgbClr val="002060"/>
                </a:solidFill>
                <a:latin typeface="arial"/>
              </a:rPr>
              <a:t>La </a:t>
            </a:r>
            <a:r>
              <a:rPr lang="fr-FR" sz="2400" b="1" dirty="0" smtClean="0">
                <a:solidFill>
                  <a:srgbClr val="FF0000"/>
                </a:solidFill>
                <a:latin typeface="arial"/>
              </a:rPr>
              <a:t>COQUELUCHE</a:t>
            </a:r>
            <a:r>
              <a:rPr lang="fr-FR" sz="2400" b="1" dirty="0">
                <a:solidFill>
                  <a:srgbClr val="002060"/>
                </a:solidFill>
                <a:latin typeface="arial"/>
              </a:rPr>
              <a:t> est une infection respiratoire bactérienne peu ou pas fébrile de l'arbre respiratoire supérieur, mais d'évolution longue et hautement contagieuse. Deux bactéries du genre des </a:t>
            </a:r>
            <a:r>
              <a:rPr lang="fr-FR" sz="2400" b="1" dirty="0" smtClean="0">
                <a:solidFill>
                  <a:srgbClr val="FF0000"/>
                </a:solidFill>
                <a:latin typeface="arial"/>
              </a:rPr>
              <a:t>BORDETELLA</a:t>
            </a:r>
            <a:r>
              <a:rPr lang="fr-FR" sz="2400" b="1" dirty="0" smtClean="0">
                <a:solidFill>
                  <a:srgbClr val="222222"/>
                </a:solidFill>
                <a:latin typeface="arial"/>
              </a:rPr>
              <a:t> sont </a:t>
            </a:r>
            <a:r>
              <a:rPr lang="fr-FR" sz="2400" b="1" dirty="0">
                <a:solidFill>
                  <a:srgbClr val="222222"/>
                </a:solidFill>
                <a:latin typeface="arial"/>
              </a:rPr>
              <a:t>responsables des syndromes de la maladie chez l'être humain </a:t>
            </a:r>
            <a:r>
              <a:rPr lang="fr-FR" sz="2400" b="1" dirty="0" smtClean="0">
                <a:solidFill>
                  <a:srgbClr val="222222"/>
                </a:solidFill>
                <a:latin typeface="arial"/>
              </a:rPr>
              <a:t>:</a:t>
            </a:r>
            <a:br>
              <a:rPr lang="fr-FR" sz="2400" b="1" dirty="0" smtClean="0">
                <a:solidFill>
                  <a:srgbClr val="222222"/>
                </a:solidFill>
                <a:latin typeface="arial"/>
              </a:rPr>
            </a:br>
            <a:r>
              <a:rPr lang="fr-FR" sz="2400" b="1" dirty="0" smtClean="0">
                <a:solidFill>
                  <a:srgbClr val="222222"/>
                </a:solidFill>
                <a:latin typeface="arial"/>
              </a:rPr>
              <a:t> </a:t>
            </a:r>
            <a:r>
              <a:rPr lang="fr-FR" sz="2400" b="1" dirty="0" smtClean="0">
                <a:solidFill>
                  <a:srgbClr val="FF0000"/>
                </a:solidFill>
                <a:latin typeface="arial"/>
              </a:rPr>
              <a:t>BORDETELLA  PERTUSSIS  ET  BORDETELLA  PARAPERTUSSIS</a:t>
            </a:r>
            <a:r>
              <a:rPr lang="fr-FR" sz="2400" b="1" dirty="0" smtClean="0">
                <a:solidFill>
                  <a:srgbClr val="222222"/>
                </a:solidFill>
                <a:latin typeface="arial"/>
              </a:rPr>
              <a:t>.</a:t>
            </a:r>
            <a:br>
              <a:rPr lang="fr-FR" sz="2400" b="1" dirty="0" smtClean="0">
                <a:solidFill>
                  <a:srgbClr val="222222"/>
                </a:solidFill>
                <a:latin typeface="arial"/>
              </a:rPr>
            </a:br>
            <a:r>
              <a:rPr lang="fr-FR" sz="2400" b="1" dirty="0">
                <a:solidFill>
                  <a:srgbClr val="222222"/>
                </a:solidFill>
                <a:latin typeface="arial"/>
              </a:rPr>
              <a:t/>
            </a:r>
            <a:br>
              <a:rPr lang="fr-FR" sz="2400" b="1" dirty="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000" b="1" dirty="0">
                <a:solidFill>
                  <a:srgbClr val="222222"/>
                </a:solidFill>
                <a:latin typeface="arial"/>
              </a:rPr>
              <a:t/>
            </a:r>
            <a:br>
              <a:rPr lang="fr-FR" sz="2000" b="1" dirty="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000" b="1" dirty="0" smtClean="0">
                <a:solidFill>
                  <a:srgbClr val="222222"/>
                </a:solidFill>
                <a:latin typeface="arial"/>
              </a:rPr>
              <a:t/>
            </a:r>
            <a:br>
              <a:rPr lang="fr-FR" sz="2000" b="1"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endParaRPr lang="fr-FR" sz="2000" dirty="0"/>
          </a:p>
        </p:txBody>
      </p:sp>
      <p:pic>
        <p:nvPicPr>
          <p:cNvPr id="5123" name="Picture 3" descr="C:\Users\smarttech\Desktop\téléchargemen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7032"/>
            <a:ext cx="3312368" cy="2608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marttech\Desktop\téléchar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3640063" cy="278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90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54698"/>
            <a:ext cx="8784976" cy="5170646"/>
          </a:xfrm>
          <a:prstGeom prst="rect">
            <a:avLst/>
          </a:prstGeom>
        </p:spPr>
        <p:txBody>
          <a:bodyPr wrap="square">
            <a:spAutoFit/>
          </a:bodyPr>
          <a:lstStyle/>
          <a:p>
            <a:pPr algn="ctr"/>
            <a:r>
              <a:rPr lang="fr-FR" sz="2400" b="1" dirty="0">
                <a:solidFill>
                  <a:srgbClr val="222222"/>
                </a:solidFill>
                <a:latin typeface="arial"/>
              </a:rPr>
              <a:t>La </a:t>
            </a:r>
            <a:r>
              <a:rPr lang="fr-FR" sz="2400" b="1" dirty="0" smtClean="0">
                <a:solidFill>
                  <a:srgbClr val="FF0000"/>
                </a:solidFill>
                <a:latin typeface="arial"/>
              </a:rPr>
              <a:t>DIPHTÉRIE</a:t>
            </a:r>
            <a:r>
              <a:rPr lang="fr-FR" sz="2400" b="1" dirty="0">
                <a:solidFill>
                  <a:srgbClr val="222222"/>
                </a:solidFill>
                <a:latin typeface="arial"/>
              </a:rPr>
              <a:t> est une maladie infectieuse contagieuse due à </a:t>
            </a:r>
            <a:r>
              <a:rPr lang="fr-FR" sz="2400" b="1" dirty="0" smtClean="0">
                <a:solidFill>
                  <a:srgbClr val="222222"/>
                </a:solidFill>
                <a:latin typeface="arial"/>
              </a:rPr>
              <a:t>CORYNEBACTERIUM </a:t>
            </a:r>
            <a:r>
              <a:rPr lang="fr-FR" sz="2400" b="1" dirty="0" err="1" smtClean="0">
                <a:solidFill>
                  <a:srgbClr val="222222"/>
                </a:solidFill>
                <a:latin typeface="arial"/>
              </a:rPr>
              <a:t>diphtheriae</a:t>
            </a:r>
            <a:r>
              <a:rPr lang="fr-FR" sz="2400" b="1" dirty="0" smtClean="0">
                <a:solidFill>
                  <a:srgbClr val="222222"/>
                </a:solidFill>
                <a:latin typeface="arial"/>
              </a:rPr>
              <a:t> </a:t>
            </a:r>
            <a:r>
              <a:rPr lang="fr-FR" sz="2400" b="1" dirty="0">
                <a:solidFill>
                  <a:srgbClr val="222222"/>
                </a:solidFill>
                <a:latin typeface="arial"/>
              </a:rPr>
              <a:t>ou bacille de </a:t>
            </a:r>
            <a:r>
              <a:rPr lang="fr-FR" sz="2400" b="1" dirty="0" smtClean="0">
                <a:solidFill>
                  <a:srgbClr val="222222"/>
                </a:solidFill>
                <a:latin typeface="arial"/>
              </a:rPr>
              <a:t>LÖFFLER-KLEBS, </a:t>
            </a:r>
            <a:r>
              <a:rPr lang="fr-FR" sz="2400" b="1" dirty="0">
                <a:solidFill>
                  <a:srgbClr val="222222"/>
                </a:solidFill>
                <a:latin typeface="arial"/>
              </a:rPr>
              <a:t>susceptible de produire une toxine touchant d'abord les voies respiratoires supérieures, puis le cœur et le système nerveux périphérique</a:t>
            </a:r>
            <a:r>
              <a:rPr lang="fr-FR" sz="2400" b="1" dirty="0" smtClean="0">
                <a:solidFill>
                  <a:srgbClr val="222222"/>
                </a:solidFill>
                <a:latin typeface="arial"/>
              </a:rPr>
              <a:t>.</a:t>
            </a:r>
          </a:p>
          <a:p>
            <a:pPr algn="ctr"/>
            <a:endParaRPr lang="fr-FR" sz="2400" b="1" dirty="0">
              <a:solidFill>
                <a:srgbClr val="222222"/>
              </a:solidFill>
              <a:latin typeface="arial"/>
            </a:endParaRPr>
          </a:p>
          <a:p>
            <a:pPr algn="ctr"/>
            <a:endParaRPr lang="fr-FR" sz="2400" b="1" dirty="0" smtClean="0">
              <a:solidFill>
                <a:srgbClr val="222222"/>
              </a:solidFill>
              <a:latin typeface="arial"/>
            </a:endParaRPr>
          </a:p>
          <a:p>
            <a:pPr algn="ctr"/>
            <a:endParaRPr lang="fr-FR" sz="2400" b="1" dirty="0" smtClean="0">
              <a:solidFill>
                <a:srgbClr val="222222"/>
              </a:solidFill>
              <a:latin typeface="arial"/>
            </a:endParaRPr>
          </a:p>
          <a:p>
            <a:pPr algn="ctr"/>
            <a:endParaRPr lang="fr-FR" sz="2400" b="1" dirty="0">
              <a:solidFill>
                <a:srgbClr val="222222"/>
              </a:solidFill>
              <a:latin typeface="arial"/>
            </a:endParaRPr>
          </a:p>
          <a:p>
            <a:pPr algn="ctr"/>
            <a:endParaRPr lang="fr-FR" sz="2400" b="1" dirty="0" smtClean="0">
              <a:solidFill>
                <a:srgbClr val="222222"/>
              </a:solidFill>
              <a:latin typeface="arial"/>
            </a:endParaRPr>
          </a:p>
          <a:p>
            <a:endParaRPr lang="fr-FR" dirty="0">
              <a:solidFill>
                <a:srgbClr val="222222"/>
              </a:solidFill>
              <a:latin typeface="arial"/>
            </a:endParaRPr>
          </a:p>
          <a:p>
            <a:endParaRPr lang="fr-FR" dirty="0" smtClean="0">
              <a:solidFill>
                <a:srgbClr val="222222"/>
              </a:solidFill>
              <a:latin typeface="arial"/>
            </a:endParaRPr>
          </a:p>
          <a:p>
            <a:endParaRPr lang="fr-FR" dirty="0">
              <a:solidFill>
                <a:srgbClr val="222222"/>
              </a:solidFill>
              <a:latin typeface="arial"/>
            </a:endParaRPr>
          </a:p>
          <a:p>
            <a:endParaRPr lang="fr-FR" dirty="0" smtClean="0">
              <a:solidFill>
                <a:srgbClr val="222222"/>
              </a:solidFill>
              <a:latin typeface="arial"/>
            </a:endParaRPr>
          </a:p>
          <a:p>
            <a:endParaRPr lang="fr-FR" dirty="0"/>
          </a:p>
        </p:txBody>
      </p:sp>
      <p:pic>
        <p:nvPicPr>
          <p:cNvPr id="4098" name="Picture 2" descr="C:\Users\smarttech\Desktop\téléchargeme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645024"/>
            <a:ext cx="540060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53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772816"/>
            <a:ext cx="8229600" cy="4968552"/>
          </a:xfrm>
        </p:spPr>
        <p:txBody>
          <a:bodyPr>
            <a:noAutofit/>
          </a:bodyPr>
          <a:lstStyle/>
          <a:p>
            <a:r>
              <a:rPr lang="fr-FR" sz="2400" b="1" dirty="0">
                <a:solidFill>
                  <a:srgbClr val="222222"/>
                </a:solidFill>
                <a:latin typeface="arial"/>
              </a:rPr>
              <a:t>La </a:t>
            </a:r>
            <a:r>
              <a:rPr lang="fr-FR" sz="2400" b="1" dirty="0" smtClean="0">
                <a:solidFill>
                  <a:srgbClr val="FF0000"/>
                </a:solidFill>
                <a:latin typeface="arial"/>
              </a:rPr>
              <a:t>POLIO</a:t>
            </a:r>
            <a:r>
              <a:rPr lang="fr-FR" sz="2400" b="1" dirty="0">
                <a:solidFill>
                  <a:srgbClr val="222222"/>
                </a:solidFill>
                <a:latin typeface="arial"/>
              </a:rPr>
              <a:t> </a:t>
            </a:r>
            <a:r>
              <a:rPr lang="fr-FR" sz="2400" b="1" dirty="0" smtClean="0">
                <a:solidFill>
                  <a:srgbClr val="222222"/>
                </a:solidFill>
                <a:latin typeface="arial"/>
              </a:rPr>
              <a:t>(</a:t>
            </a:r>
            <a:r>
              <a:rPr lang="fr-FR" sz="2400" b="1" dirty="0" smtClean="0">
                <a:solidFill>
                  <a:srgbClr val="FF0000"/>
                </a:solidFill>
                <a:latin typeface="arial"/>
              </a:rPr>
              <a:t>POLIOMYÉLITE</a:t>
            </a:r>
            <a:r>
              <a:rPr lang="fr-FR" sz="2400" b="1" dirty="0" smtClean="0">
                <a:solidFill>
                  <a:srgbClr val="222222"/>
                </a:solidFill>
                <a:latin typeface="arial"/>
              </a:rPr>
              <a:t>)</a:t>
            </a:r>
            <a:r>
              <a:rPr lang="fr-FR" sz="2400" b="1" dirty="0">
                <a:solidFill>
                  <a:srgbClr val="222222"/>
                </a:solidFill>
                <a:latin typeface="arial"/>
              </a:rPr>
              <a:t> est une maladie contagieuse évitable par la vaccination. Elle est causée par le poliovirus de type 1, 2 ou 3. ... La polio peut s'attaquer au système nerveux central et détruire les cellules nerveuses qui font fonctionner les muscles, ce qui peut entraîner la paralysie et la </a:t>
            </a:r>
            <a:r>
              <a:rPr lang="fr-FR" sz="2400" b="1" dirty="0" smtClean="0">
                <a:solidFill>
                  <a:srgbClr val="222222"/>
                </a:solidFill>
                <a:latin typeface="arial"/>
              </a:rPr>
              <a:t>mort.</a:t>
            </a:r>
            <a:r>
              <a:rPr lang="fr-FR" sz="2400" b="1" dirty="0">
                <a:solidFill>
                  <a:srgbClr val="222222"/>
                </a:solidFill>
                <a:latin typeface="arial"/>
              </a:rPr>
              <a:t> Maladie causée par une lésion de l'axe gris de la moelle épinière</a:t>
            </a:r>
            <a:r>
              <a:rPr lang="fr-FR" sz="2400" b="1" dirty="0" smtClean="0">
                <a:solidFill>
                  <a:srgbClr val="222222"/>
                </a:solidFill>
                <a:latin typeface="arial"/>
              </a:rPr>
              <a:t>.</a:t>
            </a:r>
            <a:br>
              <a:rPr lang="fr-FR" sz="2400" b="1" dirty="0" smtClean="0">
                <a:solidFill>
                  <a:srgbClr val="222222"/>
                </a:solidFill>
                <a:latin typeface="arial"/>
              </a:rPr>
            </a:br>
            <a:r>
              <a:rPr lang="fr-FR" sz="2400" b="1" dirty="0">
                <a:solidFill>
                  <a:srgbClr val="222222"/>
                </a:solidFill>
                <a:latin typeface="arial"/>
              </a:rPr>
              <a:t/>
            </a:r>
            <a:br>
              <a:rPr lang="fr-FR" sz="2400" b="1" dirty="0">
                <a:solidFill>
                  <a:srgbClr val="222222"/>
                </a:solidFill>
                <a:latin typeface="arial"/>
              </a:rPr>
            </a:br>
            <a:r>
              <a:rPr lang="fr-FR" sz="2400" b="1" dirty="0" smtClean="0">
                <a:solidFill>
                  <a:srgbClr val="222222"/>
                </a:solidFill>
                <a:latin typeface="arial"/>
              </a:rPr>
              <a:t/>
            </a:r>
            <a:br>
              <a:rPr lang="fr-FR" sz="2400" b="1" dirty="0" smtClean="0">
                <a:solidFill>
                  <a:srgbClr val="222222"/>
                </a:solidFill>
                <a:latin typeface="arial"/>
              </a:rPr>
            </a:br>
            <a:r>
              <a:rPr lang="fr-FR" sz="2400" b="1" dirty="0" smtClean="0">
                <a:solidFill>
                  <a:srgbClr val="222222"/>
                </a:solidFill>
                <a:latin typeface="arial"/>
              </a:rPr>
              <a:t/>
            </a:r>
            <a:br>
              <a:rPr lang="fr-FR" sz="2400" b="1"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endParaRPr lang="fr-FR" sz="2000" dirty="0"/>
          </a:p>
        </p:txBody>
      </p:sp>
    </p:spTree>
    <p:extLst>
      <p:ext uri="{BB962C8B-B14F-4D97-AF65-F5344CB8AC3E}">
        <p14:creationId xmlns:p14="http://schemas.microsoft.com/office/powerpoint/2010/main" val="59016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92899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442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132856"/>
            <a:ext cx="8712968" cy="4392488"/>
          </a:xfrm>
        </p:spPr>
        <p:txBody>
          <a:bodyPr>
            <a:noAutofit/>
          </a:bodyPr>
          <a:lstStyle/>
          <a:p>
            <a:r>
              <a:rPr lang="fr-FR" sz="2000" dirty="0">
                <a:solidFill>
                  <a:srgbClr val="222222"/>
                </a:solidFill>
                <a:latin typeface="arial"/>
              </a:rPr>
              <a:t/>
            </a:r>
            <a:br>
              <a:rPr lang="fr-FR" sz="2000" dirty="0">
                <a:solidFill>
                  <a:srgbClr val="222222"/>
                </a:solidFill>
                <a:latin typeface="arial"/>
              </a:rPr>
            </a:br>
            <a:r>
              <a:rPr lang="fr-FR" sz="2800" b="1" dirty="0">
                <a:solidFill>
                  <a:srgbClr val="FF0000"/>
                </a:solidFill>
                <a:latin typeface="arial"/>
              </a:rPr>
              <a:t>La </a:t>
            </a:r>
            <a:r>
              <a:rPr lang="fr-FR" sz="2800" b="1" dirty="0" smtClean="0">
                <a:solidFill>
                  <a:srgbClr val="FF0000"/>
                </a:solidFill>
                <a:latin typeface="arial"/>
              </a:rPr>
              <a:t>VARIOLE</a:t>
            </a:r>
            <a:r>
              <a:rPr lang="fr-FR" sz="2800" b="1" dirty="0" smtClean="0">
                <a:solidFill>
                  <a:srgbClr val="222222"/>
                </a:solidFill>
                <a:latin typeface="arial"/>
              </a:rPr>
              <a:t> est</a:t>
            </a:r>
            <a:r>
              <a:rPr lang="fr-FR" sz="2800" b="1" dirty="0">
                <a:solidFill>
                  <a:srgbClr val="222222"/>
                </a:solidFill>
                <a:latin typeface="arial"/>
              </a:rPr>
              <a:t> une infection causée par un virus : </a:t>
            </a:r>
            <a:r>
              <a:rPr lang="fr-FR" sz="2800" b="1" dirty="0" smtClean="0">
                <a:solidFill>
                  <a:srgbClr val="222222"/>
                </a:solidFill>
                <a:latin typeface="arial"/>
              </a:rPr>
              <a:t> </a:t>
            </a:r>
            <a:r>
              <a:rPr lang="fr-FR" sz="2800" b="1" dirty="0" smtClean="0">
                <a:solidFill>
                  <a:srgbClr val="FF0000"/>
                </a:solidFill>
                <a:latin typeface="arial"/>
              </a:rPr>
              <a:t>le </a:t>
            </a:r>
            <a:r>
              <a:rPr lang="fr-FR" sz="2800" b="1" dirty="0">
                <a:solidFill>
                  <a:srgbClr val="FF0000"/>
                </a:solidFill>
                <a:latin typeface="arial"/>
              </a:rPr>
              <a:t>virus variolique</a:t>
            </a:r>
            <a:r>
              <a:rPr lang="fr-FR" sz="2800" b="1" dirty="0">
                <a:solidFill>
                  <a:srgbClr val="222222"/>
                </a:solidFill>
                <a:latin typeface="arial"/>
              </a:rPr>
              <a:t>. C'est une maladie hautement contagieuse dont la transmission d'un patient à un autre est très rapide. Cette infection cause, dans la majorité des cas, de la fièvre ou encore des éruptions cutanées</a:t>
            </a:r>
            <a:r>
              <a:rPr lang="fr-FR" sz="2800" b="1" dirty="0" smtClean="0">
                <a:solidFill>
                  <a:srgbClr val="222222"/>
                </a:solidFill>
                <a:latin typeface="arial"/>
              </a:rPr>
              <a:t>.</a:t>
            </a:r>
            <a:br>
              <a:rPr lang="fr-FR" sz="2800" b="1" dirty="0" smtClean="0">
                <a:solidFill>
                  <a:srgbClr val="222222"/>
                </a:solidFill>
                <a:latin typeface="arial"/>
              </a:rPr>
            </a:br>
            <a:r>
              <a:rPr lang="fr-FR" sz="2800" dirty="0">
                <a:solidFill>
                  <a:srgbClr val="222222"/>
                </a:solidFill>
                <a:latin typeface="arial"/>
              </a:rPr>
              <a:t/>
            </a:r>
            <a:br>
              <a:rPr lang="fr-FR" sz="28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a:solidFill>
                  <a:srgbClr val="222222"/>
                </a:solidFill>
                <a:latin typeface="arial"/>
              </a:rPr>
              <a:t/>
            </a:r>
            <a:br>
              <a:rPr lang="fr-FR" sz="2000" dirty="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r>
              <a:rPr lang="fr-FR" sz="2000" dirty="0" smtClean="0">
                <a:solidFill>
                  <a:srgbClr val="222222"/>
                </a:solidFill>
                <a:latin typeface="arial"/>
              </a:rPr>
              <a:t/>
            </a:r>
            <a:br>
              <a:rPr lang="fr-FR" sz="2000" dirty="0" smtClean="0">
                <a:solidFill>
                  <a:srgbClr val="222222"/>
                </a:solidFill>
                <a:latin typeface="arial"/>
              </a:rPr>
            </a:br>
            <a:endParaRPr lang="fr-F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93096"/>
            <a:ext cx="446449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35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429000"/>
            <a:ext cx="8856984" cy="1800200"/>
          </a:xfrm>
        </p:spPr>
        <p:txBody>
          <a:bodyPr>
            <a:noAutofit/>
          </a:bodyPr>
          <a:lstStyle/>
          <a:p>
            <a:r>
              <a:rPr lang="fr-FR" sz="5400" b="1" dirty="0" smtClean="0">
                <a:solidFill>
                  <a:srgbClr val="FF0000"/>
                </a:solidFill>
              </a:rPr>
              <a:t>V- LE SYSTÈME NATIONAL  DE SANTÉ</a:t>
            </a:r>
            <a:endParaRPr lang="fr-FR" sz="5400" b="1" dirty="0">
              <a:solidFill>
                <a:srgbClr val="FF0000"/>
              </a:solidFill>
            </a:endParaRPr>
          </a:p>
        </p:txBody>
      </p:sp>
    </p:spTree>
    <p:extLst>
      <p:ext uri="{BB962C8B-B14F-4D97-AF65-F5344CB8AC3E}">
        <p14:creationId xmlns:p14="http://schemas.microsoft.com/office/powerpoint/2010/main" val="2655805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8328"/>
            <a:ext cx="8784976" cy="6331032"/>
          </a:xfrm>
        </p:spPr>
        <p:txBody>
          <a:bodyPr>
            <a:noAutofit/>
          </a:bodyPr>
          <a:lstStyle/>
          <a:p>
            <a:r>
              <a:rPr lang="fr-FR" sz="3200" dirty="0" smtClean="0">
                <a:solidFill>
                  <a:schemeClr val="tx1"/>
                </a:solidFill>
                <a:latin typeface="Arial Black" pitchFamily="34" charset="0"/>
              </a:rPr>
              <a:t>La loi N° 85-05 du 16 février 1985 (article 4) définit le système national de santé (SNS) comme </a:t>
            </a:r>
            <a:br>
              <a:rPr lang="fr-FR" sz="3200" dirty="0" smtClean="0">
                <a:solidFill>
                  <a:schemeClr val="tx1"/>
                </a:solidFill>
                <a:latin typeface="Arial Black" pitchFamily="34" charset="0"/>
              </a:rPr>
            </a:br>
            <a:r>
              <a:rPr lang="fr-FR" sz="3200" dirty="0">
                <a:solidFill>
                  <a:schemeClr val="tx1"/>
                </a:solidFill>
                <a:latin typeface="Arial Black" pitchFamily="34" charset="0"/>
              </a:rPr>
              <a:t/>
            </a:r>
            <a:br>
              <a:rPr lang="fr-FR" sz="3200" dirty="0">
                <a:solidFill>
                  <a:schemeClr val="tx1"/>
                </a:solidFill>
                <a:latin typeface="Arial Black" pitchFamily="34" charset="0"/>
              </a:rPr>
            </a:br>
            <a:r>
              <a:rPr lang="fr-FR" sz="3200" dirty="0" smtClean="0">
                <a:solidFill>
                  <a:schemeClr val="tx1"/>
                </a:solidFill>
                <a:latin typeface="Arial Black" pitchFamily="34" charset="0"/>
              </a:rPr>
              <a:t>«  </a:t>
            </a:r>
            <a:r>
              <a:rPr lang="fr-FR" sz="3200" b="1" i="1" dirty="0" smtClean="0">
                <a:solidFill>
                  <a:srgbClr val="FF0000"/>
                </a:solidFill>
                <a:latin typeface="Bookman Old Style" pitchFamily="18" charset="0"/>
              </a:rPr>
              <a:t>L’ensemble des activités et des ressources humaines, matérielles et financières, destinées à assurer la protection, la promotion, l’amélioration, l’évaluation, la surveillance ainsi que le maintien ou  le rétablissement de la santé de la population</a:t>
            </a:r>
            <a:r>
              <a:rPr lang="fr-FR" sz="3200" dirty="0" smtClean="0">
                <a:solidFill>
                  <a:schemeClr val="tx1"/>
                </a:solidFill>
                <a:latin typeface="Arial Black" pitchFamily="34" charset="0"/>
              </a:rPr>
              <a:t>. » </a:t>
            </a:r>
            <a:endParaRPr lang="fr-FR" sz="3200" dirty="0">
              <a:solidFill>
                <a:schemeClr val="tx1"/>
              </a:solidFill>
              <a:latin typeface="Arial Black" pitchFamily="34" charset="0"/>
            </a:endParaRPr>
          </a:p>
        </p:txBody>
      </p:sp>
    </p:spTree>
    <p:extLst>
      <p:ext uri="{BB962C8B-B14F-4D97-AF65-F5344CB8AC3E}">
        <p14:creationId xmlns:p14="http://schemas.microsoft.com/office/powerpoint/2010/main" val="2163924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628800"/>
            <a:ext cx="8784976" cy="4824536"/>
          </a:xfrm>
        </p:spPr>
        <p:txBody>
          <a:bodyPr>
            <a:normAutofit fontScale="90000"/>
          </a:bodyPr>
          <a:lstStyle/>
          <a:p>
            <a:pPr algn="l"/>
            <a:r>
              <a:rPr lang="fr-FR" dirty="0" smtClean="0"/>
              <a:t>- </a:t>
            </a:r>
            <a:br>
              <a:rPr lang="fr-FR" dirty="0" smtClean="0"/>
            </a:br>
            <a:r>
              <a:rPr lang="fr-FR" dirty="0"/>
              <a:t/>
            </a:r>
            <a:br>
              <a:rPr lang="fr-FR" dirty="0"/>
            </a:br>
            <a:r>
              <a:rPr lang="fr-FR" dirty="0" smtClean="0"/>
              <a:t/>
            </a:r>
            <a:br>
              <a:rPr lang="fr-FR" dirty="0" smtClean="0"/>
            </a:br>
            <a:r>
              <a:rPr lang="fr-FR" sz="3600" b="1" dirty="0" smtClean="0">
                <a:solidFill>
                  <a:srgbClr val="FF0000"/>
                </a:solidFill>
              </a:rPr>
              <a:t>Le système national de santé est caractérisé par (article 9) : </a:t>
            </a:r>
            <a:br>
              <a:rPr lang="fr-FR" sz="3600" b="1" dirty="0" smtClean="0">
                <a:solidFill>
                  <a:srgbClr val="FF0000"/>
                </a:solidFill>
              </a:rPr>
            </a:br>
            <a:r>
              <a:rPr lang="fr-FR" sz="3600" b="1" dirty="0" smtClean="0">
                <a:solidFill>
                  <a:schemeClr val="tx1"/>
                </a:solidFill>
              </a:rPr>
              <a:t>-</a:t>
            </a:r>
            <a:r>
              <a:rPr lang="fr-FR" sz="3600" b="1" dirty="0" smtClean="0">
                <a:solidFill>
                  <a:srgbClr val="FF0000"/>
                </a:solidFill>
              </a:rPr>
              <a:t> </a:t>
            </a:r>
            <a:r>
              <a:rPr lang="fr-FR" sz="3100" b="1" dirty="0" smtClean="0">
                <a:solidFill>
                  <a:schemeClr val="tx1"/>
                </a:solidFill>
              </a:rPr>
              <a:t>Une planification sanitaire qui organise une répartition équitable des ressources humaines, matérielles et financières au niveau régional et national.</a:t>
            </a:r>
            <a:br>
              <a:rPr lang="fr-FR" sz="3100" b="1" dirty="0" smtClean="0">
                <a:solidFill>
                  <a:schemeClr val="tx1"/>
                </a:solidFill>
              </a:rPr>
            </a:br>
            <a:r>
              <a:rPr lang="fr-FR" sz="3100" b="1" dirty="0" smtClean="0">
                <a:solidFill>
                  <a:schemeClr val="tx1"/>
                </a:solidFill>
              </a:rPr>
              <a:t/>
            </a:r>
            <a:br>
              <a:rPr lang="fr-FR" sz="3100" b="1" dirty="0" smtClean="0">
                <a:solidFill>
                  <a:schemeClr val="tx1"/>
                </a:solidFill>
              </a:rPr>
            </a:br>
            <a:r>
              <a:rPr lang="fr-FR" sz="3100" b="1" dirty="0" smtClean="0">
                <a:solidFill>
                  <a:schemeClr val="tx1"/>
                </a:solidFill>
              </a:rPr>
              <a:t>- Un schéma d’organisation des coopérations, des activités  et des structures de santé publiques et privées autour d’un établissement ou d’un service public de santé, tels que définis dans la présente loi. </a:t>
            </a:r>
            <a:br>
              <a:rPr lang="fr-FR" sz="3100" b="1" dirty="0" smtClean="0">
                <a:solidFill>
                  <a:schemeClr val="tx1"/>
                </a:solidFill>
              </a:rPr>
            </a:br>
            <a:r>
              <a:rPr lang="fr-FR" sz="3100" b="1" dirty="0" smtClean="0">
                <a:solidFill>
                  <a:schemeClr val="tx1"/>
                </a:solidFill>
              </a:rPr>
              <a:t> </a:t>
            </a:r>
            <a:r>
              <a:rPr lang="fr-FR" sz="3100" b="1" dirty="0">
                <a:solidFill>
                  <a:schemeClr val="tx1"/>
                </a:solidFill>
              </a:rPr>
              <a:t/>
            </a:r>
            <a:br>
              <a:rPr lang="fr-FR" sz="3100" b="1" dirty="0">
                <a:solidFill>
                  <a:schemeClr val="tx1"/>
                </a:solidFill>
              </a:rPr>
            </a:br>
            <a:r>
              <a:rPr lang="fr-FR" sz="3600" b="1" dirty="0" smtClean="0">
                <a:solidFill>
                  <a:srgbClr val="FF0000"/>
                </a:solidFill>
              </a:rPr>
              <a:t/>
            </a:r>
            <a:br>
              <a:rPr lang="fr-FR" sz="3600" b="1" dirty="0" smtClean="0">
                <a:solidFill>
                  <a:srgbClr val="FF0000"/>
                </a:solidFill>
              </a:rPr>
            </a:br>
            <a:endParaRPr lang="fr-FR" sz="3600" b="1" dirty="0">
              <a:solidFill>
                <a:srgbClr val="FF0000"/>
              </a:solidFill>
            </a:endParaRPr>
          </a:p>
        </p:txBody>
      </p:sp>
    </p:spTree>
    <p:extLst>
      <p:ext uri="{BB962C8B-B14F-4D97-AF65-F5344CB8AC3E}">
        <p14:creationId xmlns:p14="http://schemas.microsoft.com/office/powerpoint/2010/main" val="388288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8328"/>
            <a:ext cx="8784976" cy="6187016"/>
          </a:xfrm>
        </p:spPr>
        <p:txBody>
          <a:bodyPr/>
          <a:lstStyle/>
          <a:p>
            <a:r>
              <a:rPr lang="fr-FR" b="1" dirty="0" smtClean="0">
                <a:solidFill>
                  <a:srgbClr val="FF0000"/>
                </a:solidFill>
                <a:latin typeface="Book Antiqua" pitchFamily="18" charset="0"/>
              </a:rPr>
              <a:t/>
            </a:r>
            <a:br>
              <a:rPr lang="fr-FR" b="1" dirty="0" smtClean="0">
                <a:solidFill>
                  <a:srgbClr val="FF0000"/>
                </a:solidFill>
                <a:latin typeface="Book Antiqua" pitchFamily="18" charset="0"/>
              </a:rPr>
            </a:br>
            <a:r>
              <a:rPr lang="fr-FR" b="1" dirty="0">
                <a:solidFill>
                  <a:srgbClr val="FF0000"/>
                </a:solidFill>
                <a:latin typeface="Book Antiqua" pitchFamily="18" charset="0"/>
              </a:rPr>
              <a:t/>
            </a:r>
            <a:br>
              <a:rPr lang="fr-FR" b="1" dirty="0">
                <a:solidFill>
                  <a:srgbClr val="FF0000"/>
                </a:solidFill>
                <a:latin typeface="Book Antiqua" pitchFamily="18" charset="0"/>
              </a:rPr>
            </a:br>
            <a:r>
              <a:rPr lang="fr-FR" b="1" dirty="0" smtClean="0">
                <a:solidFill>
                  <a:srgbClr val="002060"/>
                </a:solidFill>
                <a:latin typeface="Book Antiqua" pitchFamily="18" charset="0"/>
              </a:rPr>
              <a:t>Il n’y avait aucun gestionnaire hospitalier. L’espérance de vie était estimé à 50 ans, une mortalité infantile à </a:t>
            </a:r>
            <a:r>
              <a:rPr lang="fr-FR" b="1" dirty="0" smtClean="0">
                <a:solidFill>
                  <a:srgbClr val="FF0000"/>
                </a:solidFill>
                <a:latin typeface="Book Antiqua" pitchFamily="18" charset="0"/>
              </a:rPr>
              <a:t>180 / 1000</a:t>
            </a:r>
            <a:r>
              <a:rPr lang="fr-FR" b="1" dirty="0" smtClean="0">
                <a:solidFill>
                  <a:srgbClr val="002060"/>
                </a:solidFill>
                <a:latin typeface="Book Antiqua" pitchFamily="18" charset="0"/>
              </a:rPr>
              <a:t> naissances, dans un pays qui comptait à peine </a:t>
            </a:r>
            <a:r>
              <a:rPr lang="fr-FR" b="1" dirty="0" smtClean="0">
                <a:solidFill>
                  <a:srgbClr val="FF0000"/>
                </a:solidFill>
                <a:latin typeface="Book Antiqua" pitchFamily="18" charset="0"/>
              </a:rPr>
              <a:t>09 millions d’habitants</a:t>
            </a:r>
            <a:r>
              <a:rPr lang="fr-FR" b="1" dirty="0" smtClean="0">
                <a:solidFill>
                  <a:srgbClr val="002060"/>
                </a:solidFill>
                <a:latin typeface="Book Antiqua" pitchFamily="18" charset="0"/>
              </a:rPr>
              <a:t>. </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1769701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84784"/>
            <a:ext cx="8856984" cy="4968552"/>
          </a:xfrm>
        </p:spPr>
        <p:txBody>
          <a:bodyPr>
            <a:normAutofit/>
          </a:bodyPr>
          <a:lstStyle/>
          <a:p>
            <a:pPr algn="l"/>
            <a:r>
              <a:rPr lang="fr-FR" sz="3600" b="1" dirty="0" smtClean="0">
                <a:solidFill>
                  <a:schemeClr val="tx1"/>
                </a:solidFill>
              </a:rPr>
              <a:t>- Le développement des ressources humaines quel que soit le régime d’exercice et la mobilisation des ressources matérielles et financières, en adéquation avec les objectifs  nationaux arrêtés en matière de santé. </a:t>
            </a:r>
            <a:br>
              <a:rPr lang="fr-FR" sz="3600" b="1" dirty="0" smtClean="0">
                <a:solidFill>
                  <a:schemeClr val="tx1"/>
                </a:solidFill>
              </a:rPr>
            </a:br>
            <a:r>
              <a:rPr lang="fr-FR" sz="3600" b="1" dirty="0" smtClean="0">
                <a:solidFill>
                  <a:schemeClr val="tx1"/>
                </a:solidFill>
              </a:rPr>
              <a:t>- La complémentarité du médical et du social. </a:t>
            </a:r>
            <a:endParaRPr lang="fr-FR" sz="3600" b="1" dirty="0">
              <a:solidFill>
                <a:schemeClr val="tx1"/>
              </a:solidFill>
            </a:endParaRPr>
          </a:p>
        </p:txBody>
      </p:sp>
    </p:spTree>
    <p:extLst>
      <p:ext uri="{BB962C8B-B14F-4D97-AF65-F5344CB8AC3E}">
        <p14:creationId xmlns:p14="http://schemas.microsoft.com/office/powerpoint/2010/main" val="970149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20688"/>
            <a:ext cx="8640960" cy="6120680"/>
          </a:xfrm>
        </p:spPr>
        <p:txBody>
          <a:bodyPr>
            <a:normAutofit fontScale="90000"/>
          </a:bodyPr>
          <a:lstStyle/>
          <a:p>
            <a:pPr algn="l"/>
            <a:r>
              <a:rPr lang="fr-FR" dirty="0">
                <a:solidFill>
                  <a:schemeClr val="tx1"/>
                </a:solidFill>
              </a:rPr>
              <a:t>-</a:t>
            </a:r>
            <a:r>
              <a:rPr lang="fr-FR" dirty="0" smtClean="0">
                <a:solidFill>
                  <a:schemeClr val="tx1"/>
                </a:solidFill>
              </a:rPr>
              <a:t> </a:t>
            </a:r>
            <a:r>
              <a:rPr lang="fr-FR" sz="4000" b="1" dirty="0" smtClean="0">
                <a:solidFill>
                  <a:schemeClr val="tx1"/>
                </a:solidFill>
              </a:rPr>
              <a:t>Les services publics de la santé déconcentrés, hiérarchisés et continus, en vue d’une prise en charge totale des besoins sanitaires de la population. </a:t>
            </a:r>
            <a:br>
              <a:rPr lang="fr-FR" sz="4000" b="1" dirty="0" smtClean="0">
                <a:solidFill>
                  <a:schemeClr val="tx1"/>
                </a:solidFill>
              </a:rPr>
            </a:br>
            <a:r>
              <a:rPr lang="fr-FR" sz="4000" b="1" dirty="0" smtClean="0">
                <a:solidFill>
                  <a:schemeClr val="tx1"/>
                </a:solidFill>
              </a:rPr>
              <a:t>- Les démarches diagnostiques et thérapeutiques les plus </a:t>
            </a:r>
            <a:r>
              <a:rPr lang="fr-FR" sz="4000" b="1" dirty="0">
                <a:solidFill>
                  <a:schemeClr val="tx1"/>
                </a:solidFill>
              </a:rPr>
              <a:t>e</a:t>
            </a:r>
            <a:r>
              <a:rPr lang="fr-FR" sz="4000" b="1" dirty="0" smtClean="0">
                <a:solidFill>
                  <a:schemeClr val="tx1"/>
                </a:solidFill>
              </a:rPr>
              <a:t>fficientes, régulièrement évaluées, basées sur le consensus, l’évolution des connaissances et l’innovation technologiques permettant de réduire les risques iatrogènes et maitriser le coût. </a:t>
            </a:r>
            <a:r>
              <a:rPr lang="fr-FR" sz="4000" b="1" dirty="0">
                <a:solidFill>
                  <a:schemeClr val="tx1"/>
                </a:solidFill>
              </a:rPr>
              <a:t/>
            </a:r>
            <a:br>
              <a:rPr lang="fr-FR" sz="4000" b="1" dirty="0">
                <a:solidFill>
                  <a:schemeClr val="tx1"/>
                </a:solidFill>
              </a:rPr>
            </a:br>
            <a:endParaRPr lang="fr-FR" sz="4000" b="1" dirty="0">
              <a:solidFill>
                <a:schemeClr val="tx1"/>
              </a:solidFill>
            </a:endParaRPr>
          </a:p>
        </p:txBody>
      </p:sp>
    </p:spTree>
    <p:extLst>
      <p:ext uri="{BB962C8B-B14F-4D97-AF65-F5344CB8AC3E}">
        <p14:creationId xmlns:p14="http://schemas.microsoft.com/office/powerpoint/2010/main" val="6592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8328"/>
            <a:ext cx="8712968" cy="6331032"/>
          </a:xfrm>
        </p:spPr>
        <p:txBody>
          <a:bodyPr/>
          <a:lstStyle/>
          <a:p>
            <a:r>
              <a:rPr lang="fr-FR" dirty="0" smtClean="0"/>
              <a:t>l</a:t>
            </a:r>
            <a:r>
              <a:rPr lang="fr-FR" dirty="0" smtClean="0">
                <a:solidFill>
                  <a:schemeClr val="tx1"/>
                </a:solidFill>
              </a:rPr>
              <a:t>- </a:t>
            </a:r>
            <a:r>
              <a:rPr lang="fr-FR" b="1" dirty="0" smtClean="0">
                <a:solidFill>
                  <a:schemeClr val="tx1"/>
                </a:solidFill>
              </a:rPr>
              <a:t>l’organisation et la promotion de la recherche en sciences de la santé.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l’organisation et la promotion de la formation initiale et continue des professionnels de la santé. </a:t>
            </a:r>
            <a:endParaRPr lang="fr-FR" b="1" dirty="0"/>
          </a:p>
        </p:txBody>
      </p:sp>
    </p:spTree>
    <p:extLst>
      <p:ext uri="{BB962C8B-B14F-4D97-AF65-F5344CB8AC3E}">
        <p14:creationId xmlns:p14="http://schemas.microsoft.com/office/powerpoint/2010/main" val="596839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76872"/>
            <a:ext cx="8568952" cy="3240360"/>
          </a:xfrm>
        </p:spPr>
        <p:txBody>
          <a:bodyPr>
            <a:normAutofit fontScale="90000"/>
          </a:bodyPr>
          <a:lstStyle/>
          <a:p>
            <a:r>
              <a:rPr lang="fr-FR" dirty="0" smtClean="0">
                <a:solidFill>
                  <a:schemeClr val="tx1"/>
                </a:solidFill>
              </a:rPr>
              <a:t>« </a:t>
            </a:r>
            <a:r>
              <a:rPr lang="fr-FR" b="1" i="1" dirty="0" smtClean="0">
                <a:solidFill>
                  <a:srgbClr val="FF0000"/>
                </a:solidFill>
              </a:rPr>
              <a:t>L’organisation du système national de santé est basée sur les principes  d’universalité, d’égalité d’accès aux soins, de solidarité, d’équité et de continuité des prestations de santé</a:t>
            </a:r>
            <a:r>
              <a:rPr lang="fr-FR" dirty="0" smtClean="0">
                <a:solidFill>
                  <a:schemeClr val="tx1"/>
                </a:solidFill>
              </a:rPr>
              <a:t>. » (article 242).</a:t>
            </a:r>
            <a:endParaRPr lang="fr-FR" dirty="0">
              <a:solidFill>
                <a:schemeClr val="tx1"/>
              </a:solidFill>
            </a:endParaRPr>
          </a:p>
        </p:txBody>
      </p:sp>
    </p:spTree>
    <p:extLst>
      <p:ext uri="{BB962C8B-B14F-4D97-AF65-F5344CB8AC3E}">
        <p14:creationId xmlns:p14="http://schemas.microsoft.com/office/powerpoint/2010/main" val="3135183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rmAutofit fontScale="90000"/>
          </a:bodyPr>
          <a:lstStyle/>
          <a:p>
            <a:r>
              <a:rPr lang="fr-FR" b="1" u="sng" dirty="0" smtClean="0">
                <a:solidFill>
                  <a:srgbClr val="FF0000"/>
                </a:solidFill>
              </a:rPr>
              <a:t>LA CARTE SANITAIRE </a:t>
            </a:r>
            <a:r>
              <a:rPr lang="fr-FR" dirty="0" smtClean="0">
                <a:solidFill>
                  <a:srgbClr val="FF0000"/>
                </a:solidFill>
              </a:rPr>
              <a:t>: </a:t>
            </a:r>
            <a:br>
              <a:rPr lang="fr-FR" dirty="0" smtClean="0">
                <a:solidFill>
                  <a:srgbClr val="FF0000"/>
                </a:solidFill>
              </a:rPr>
            </a:br>
            <a:r>
              <a:rPr lang="fr-FR" b="1" dirty="0" smtClean="0">
                <a:solidFill>
                  <a:schemeClr val="tx1"/>
                </a:solidFill>
              </a:rPr>
              <a:t>La</a:t>
            </a:r>
            <a:r>
              <a:rPr lang="fr-FR" sz="4000" b="1" dirty="0" smtClean="0">
                <a:solidFill>
                  <a:schemeClr val="tx1"/>
                </a:solidFill>
              </a:rPr>
              <a:t> carte sanitaire est l’outil technique de mise en œuvre du schéma national d’organisation sanitaire. Elle « </a:t>
            </a:r>
            <a:r>
              <a:rPr lang="fr-FR" sz="4000" b="1" i="1" dirty="0" smtClean="0">
                <a:solidFill>
                  <a:srgbClr val="FF0000"/>
                </a:solidFill>
              </a:rPr>
              <a:t>est établie au niveau national et au niveau des régions sanitaires sur la base des normes de couverture sanitaire au niveau national et régional définies aux articles 247 et 348</a:t>
            </a:r>
            <a:r>
              <a:rPr lang="fr-FR" sz="4000" b="1" dirty="0" smtClean="0">
                <a:solidFill>
                  <a:schemeClr val="tx1"/>
                </a:solidFill>
              </a:rPr>
              <a:t> » </a:t>
            </a:r>
            <a:endParaRPr lang="fr-FR" sz="4000" b="1" dirty="0">
              <a:solidFill>
                <a:schemeClr val="tx1"/>
              </a:solidFill>
            </a:endParaRPr>
          </a:p>
        </p:txBody>
      </p:sp>
    </p:spTree>
    <p:extLst>
      <p:ext uri="{BB962C8B-B14F-4D97-AF65-F5344CB8AC3E}">
        <p14:creationId xmlns:p14="http://schemas.microsoft.com/office/powerpoint/2010/main" val="1212816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rmAutofit fontScale="90000"/>
          </a:bodyPr>
          <a:lstStyle/>
          <a:p>
            <a:r>
              <a:rPr lang="fr-FR" b="1" dirty="0" smtClean="0">
                <a:solidFill>
                  <a:srgbClr val="FF0000"/>
                </a:solidFill>
              </a:rPr>
              <a:t>A/- La carte sanitaire </a:t>
            </a:r>
            <a:r>
              <a:rPr lang="fr-FR" sz="4000" b="1" dirty="0" smtClean="0">
                <a:solidFill>
                  <a:schemeClr val="tx1"/>
                </a:solidFill>
              </a:rPr>
              <a:t>détermine l’implantation, la nature, l’importance des installations sanitaires y compris les équipements lourds en fonction des activités de soins nécessaires aux besoins de la population au niveau national et au niveau régional. Elle est actualisée tous les cinq ans.</a:t>
            </a:r>
            <a:endParaRPr lang="fr-FR" sz="4000" b="1" dirty="0">
              <a:solidFill>
                <a:schemeClr val="tx1"/>
              </a:solidFill>
            </a:endParaRPr>
          </a:p>
        </p:txBody>
      </p:sp>
    </p:spTree>
    <p:extLst>
      <p:ext uri="{BB962C8B-B14F-4D97-AF65-F5344CB8AC3E}">
        <p14:creationId xmlns:p14="http://schemas.microsoft.com/office/powerpoint/2010/main" val="1008179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12776"/>
            <a:ext cx="8640960" cy="5328592"/>
          </a:xfrm>
        </p:spPr>
        <p:txBody>
          <a:bodyPr>
            <a:normAutofit fontScale="90000"/>
          </a:bodyPr>
          <a:lstStyle/>
          <a:p>
            <a:r>
              <a:rPr lang="fr-FR" b="1" dirty="0" smtClean="0">
                <a:solidFill>
                  <a:srgbClr val="FF0000"/>
                </a:solidFill>
              </a:rPr>
              <a:t>B/-  LES  REGIONS ET DISTRICTS SANITAIRES: </a:t>
            </a:r>
            <a:br>
              <a:rPr lang="fr-FR" b="1" dirty="0" smtClean="0">
                <a:solidFill>
                  <a:srgbClr val="FF0000"/>
                </a:solidFill>
              </a:rPr>
            </a:br>
            <a:r>
              <a:rPr lang="fr-FR" b="1" dirty="0" smtClean="0">
                <a:solidFill>
                  <a:srgbClr val="FF0000"/>
                </a:solidFill>
              </a:rPr>
              <a:t>- « </a:t>
            </a:r>
            <a:r>
              <a:rPr lang="fr-FR" b="1" i="1" dirty="0" smtClean="0">
                <a:solidFill>
                  <a:schemeClr val="tx1"/>
                </a:solidFill>
              </a:rPr>
              <a:t>La région sanitaire est constituée de l’ensemble des établissements publics de santé, des structures et établissements de santé privés situés dans une aire géographique pouvant concerner une ou plusieurs wilayate</a:t>
            </a:r>
            <a:r>
              <a:rPr lang="fr-FR" b="1" dirty="0" smtClean="0">
                <a:solidFill>
                  <a:srgbClr val="FF0000"/>
                </a:solidFill>
              </a:rPr>
              <a:t>. »</a:t>
            </a:r>
            <a:endParaRPr lang="fr-FR" b="1" dirty="0">
              <a:solidFill>
                <a:srgbClr val="FF0000"/>
              </a:solidFill>
            </a:endParaRPr>
          </a:p>
        </p:txBody>
      </p:sp>
    </p:spTree>
    <p:extLst>
      <p:ext uri="{BB962C8B-B14F-4D97-AF65-F5344CB8AC3E}">
        <p14:creationId xmlns:p14="http://schemas.microsoft.com/office/powerpoint/2010/main" val="3183429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712968" cy="4896544"/>
          </a:xfrm>
        </p:spPr>
        <p:txBody>
          <a:bodyPr/>
          <a:lstStyle/>
          <a:p>
            <a:r>
              <a:rPr lang="fr-FR" dirty="0" smtClean="0">
                <a:solidFill>
                  <a:schemeClr val="tx1"/>
                </a:solidFill>
              </a:rPr>
              <a:t>- « </a:t>
            </a:r>
            <a:r>
              <a:rPr lang="fr-FR" b="1" dirty="0" smtClean="0">
                <a:solidFill>
                  <a:srgbClr val="FF0000"/>
                </a:solidFill>
              </a:rPr>
              <a:t>Le district sanitaire </a:t>
            </a:r>
            <a:r>
              <a:rPr lang="fr-FR" b="1" i="1" dirty="0" smtClean="0">
                <a:solidFill>
                  <a:schemeClr val="tx1"/>
                </a:solidFill>
              </a:rPr>
              <a:t>est constitué de l’ensemble des établissements publics et privés de proximité et d’au moins un établissement public hospitalier de référence.</a:t>
            </a:r>
            <a:r>
              <a:rPr lang="fr-FR" dirty="0" smtClean="0">
                <a:solidFill>
                  <a:schemeClr val="tx1"/>
                </a:solidFill>
              </a:rPr>
              <a:t> » (art.255)</a:t>
            </a:r>
            <a:endParaRPr lang="fr-FR" dirty="0">
              <a:solidFill>
                <a:schemeClr val="tx1"/>
              </a:solidFill>
            </a:endParaRPr>
          </a:p>
        </p:txBody>
      </p:sp>
    </p:spTree>
    <p:extLst>
      <p:ext uri="{BB962C8B-B14F-4D97-AF65-F5344CB8AC3E}">
        <p14:creationId xmlns:p14="http://schemas.microsoft.com/office/powerpoint/2010/main" val="2989317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normAutofit fontScale="90000"/>
          </a:bodyPr>
          <a:lstStyle/>
          <a:p>
            <a:r>
              <a:rPr lang="fr-FR" dirty="0" smtClean="0">
                <a:solidFill>
                  <a:schemeClr val="tx1"/>
                </a:solidFill>
              </a:rPr>
              <a:t>- «</a:t>
            </a:r>
            <a:r>
              <a:rPr lang="fr-FR" b="1" dirty="0" smtClean="0">
                <a:solidFill>
                  <a:srgbClr val="FF0000"/>
                </a:solidFill>
              </a:rPr>
              <a:t>L’établissement hospitalier </a:t>
            </a:r>
            <a:r>
              <a:rPr lang="fr-FR" b="1" i="1" dirty="0" smtClean="0">
                <a:solidFill>
                  <a:schemeClr val="tx1"/>
                </a:solidFill>
              </a:rPr>
              <a:t>de première référence doit comprendre au minimum des services de médecine générale, de chirurgie générale, </a:t>
            </a:r>
            <a:r>
              <a:rPr lang="fr-FR" b="1" i="1" dirty="0" err="1" smtClean="0">
                <a:solidFill>
                  <a:schemeClr val="tx1"/>
                </a:solidFill>
              </a:rPr>
              <a:t>pédiatrie,de</a:t>
            </a:r>
            <a:r>
              <a:rPr lang="fr-FR" b="1" i="1" dirty="0" smtClean="0">
                <a:solidFill>
                  <a:schemeClr val="tx1"/>
                </a:solidFill>
              </a:rPr>
              <a:t> gynécologie obstétrique et les plateaux techniques nécessaires à leur fonctionnement.</a:t>
            </a:r>
            <a:r>
              <a:rPr lang="fr-FR" dirty="0" smtClean="0">
                <a:solidFill>
                  <a:schemeClr val="tx1"/>
                </a:solidFill>
              </a:rPr>
              <a:t> » (art.255).</a:t>
            </a:r>
            <a:endParaRPr lang="fr-FR" dirty="0">
              <a:solidFill>
                <a:schemeClr val="tx1"/>
              </a:solidFill>
            </a:endParaRPr>
          </a:p>
        </p:txBody>
      </p:sp>
    </p:spTree>
    <p:extLst>
      <p:ext uri="{BB962C8B-B14F-4D97-AF65-F5344CB8AC3E}">
        <p14:creationId xmlns:p14="http://schemas.microsoft.com/office/powerpoint/2010/main" val="3303392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normAutofit/>
          </a:bodyPr>
          <a:lstStyle/>
          <a:p>
            <a:r>
              <a:rPr lang="fr-FR" sz="6000" b="1" dirty="0" smtClean="0">
                <a:solidFill>
                  <a:srgbClr val="FF0000"/>
                </a:solidFill>
              </a:rPr>
              <a:t>VI- ÉTABLISSEMENTS ET STRUCTURES DE SANTÉ.</a:t>
            </a:r>
            <a:endParaRPr lang="fr-FR" sz="6000" b="1" dirty="0">
              <a:solidFill>
                <a:srgbClr val="FF0000"/>
              </a:solidFill>
            </a:endParaRPr>
          </a:p>
        </p:txBody>
      </p:sp>
    </p:spTree>
    <p:extLst>
      <p:ext uri="{BB962C8B-B14F-4D97-AF65-F5344CB8AC3E}">
        <p14:creationId xmlns:p14="http://schemas.microsoft.com/office/powerpoint/2010/main" val="931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8328"/>
            <a:ext cx="8640960" cy="6403040"/>
          </a:xfrm>
        </p:spPr>
        <p:txBody>
          <a:bodyPr>
            <a:normAutofit/>
          </a:bodyPr>
          <a:lstStyle/>
          <a:p>
            <a:r>
              <a:rPr lang="fr-FR" b="1" dirty="0" smtClean="0">
                <a:solidFill>
                  <a:srgbClr val="FF0000"/>
                </a:solidFill>
                <a:latin typeface="Book Antiqua" pitchFamily="18" charset="0"/>
              </a:rPr>
              <a:t/>
            </a:r>
            <a:br>
              <a:rPr lang="fr-FR" b="1" dirty="0" smtClean="0">
                <a:solidFill>
                  <a:srgbClr val="FF0000"/>
                </a:solidFill>
                <a:latin typeface="Book Antiqua" pitchFamily="18" charset="0"/>
              </a:rPr>
            </a:br>
            <a:r>
              <a:rPr lang="fr-FR" b="1" dirty="0">
                <a:solidFill>
                  <a:srgbClr val="FF0000"/>
                </a:solidFill>
                <a:latin typeface="Book Antiqua" pitchFamily="18" charset="0"/>
              </a:rPr>
              <a:t/>
            </a:r>
            <a:br>
              <a:rPr lang="fr-FR" b="1" dirty="0">
                <a:solidFill>
                  <a:srgbClr val="FF0000"/>
                </a:solidFill>
                <a:latin typeface="Book Antiqua" pitchFamily="18" charset="0"/>
              </a:rPr>
            </a:br>
            <a:r>
              <a:rPr lang="fr-FR" b="1" dirty="0" smtClean="0">
                <a:solidFill>
                  <a:srgbClr val="002060"/>
                </a:solidFill>
                <a:latin typeface="Book Antiqua" pitchFamily="18" charset="0"/>
              </a:rPr>
              <a:t>Aujourd’hui, l’évolution de la santé de l’Algérien se caractérise  par un changement dans son mode de consommation. Ce qui fait, on enregistre de nouvelles pathologies :</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1501429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916832"/>
            <a:ext cx="8712968" cy="4752528"/>
          </a:xfrm>
        </p:spPr>
        <p:txBody>
          <a:bodyPr>
            <a:normAutofit fontScale="90000"/>
          </a:bodyPr>
          <a:lstStyle/>
          <a:p>
            <a:pPr algn="l"/>
            <a:r>
              <a:rPr lang="fr-FR" b="1" dirty="0" smtClean="0">
                <a:solidFill>
                  <a:srgbClr val="FF0000"/>
                </a:solidFill>
              </a:rPr>
              <a:t>A/- Les établissements et structures de santé sont de trois ordres: </a:t>
            </a:r>
            <a:br>
              <a:rPr lang="fr-FR" b="1" dirty="0" smtClean="0">
                <a:solidFill>
                  <a:srgbClr val="FF0000"/>
                </a:solidFill>
              </a:rPr>
            </a:br>
            <a:r>
              <a:rPr lang="fr-FR" b="1" dirty="0" smtClean="0">
                <a:solidFill>
                  <a:schemeClr val="tx1"/>
                </a:solidFill>
              </a:rPr>
              <a:t>1/ Les structures et établissements assurant des prestations de soins.</a:t>
            </a:r>
            <a:br>
              <a:rPr lang="fr-FR" b="1" dirty="0" smtClean="0">
                <a:solidFill>
                  <a:schemeClr val="tx1"/>
                </a:solidFill>
              </a:rPr>
            </a:br>
            <a:r>
              <a:rPr lang="fr-FR" b="1" dirty="0" smtClean="0">
                <a:solidFill>
                  <a:schemeClr val="tx1"/>
                </a:solidFill>
              </a:rPr>
              <a:t>2/ Les centres de cures.</a:t>
            </a:r>
            <a:br>
              <a:rPr lang="fr-FR" b="1" dirty="0" smtClean="0">
                <a:solidFill>
                  <a:schemeClr val="tx1"/>
                </a:solidFill>
              </a:rPr>
            </a:br>
            <a:r>
              <a:rPr lang="fr-FR" b="1" dirty="0" smtClean="0">
                <a:solidFill>
                  <a:schemeClr val="tx1"/>
                </a:solidFill>
              </a:rPr>
              <a:t>3/ Les centres de réadaptation.</a:t>
            </a:r>
            <a:br>
              <a:rPr lang="fr-FR" b="1" dirty="0" smtClean="0">
                <a:solidFill>
                  <a:schemeClr val="tx1"/>
                </a:solidFill>
              </a:rPr>
            </a:br>
            <a:endParaRPr lang="fr-FR" b="1" dirty="0">
              <a:solidFill>
                <a:schemeClr val="tx1"/>
              </a:solidFill>
            </a:endParaRPr>
          </a:p>
        </p:txBody>
      </p:sp>
    </p:spTree>
    <p:extLst>
      <p:ext uri="{BB962C8B-B14F-4D97-AF65-F5344CB8AC3E}">
        <p14:creationId xmlns:p14="http://schemas.microsoft.com/office/powerpoint/2010/main" val="4084636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4968552"/>
          </a:xfrm>
        </p:spPr>
        <p:txBody>
          <a:bodyPr>
            <a:normAutofit fontScale="90000"/>
          </a:bodyPr>
          <a:lstStyle/>
          <a:p>
            <a:r>
              <a:rPr lang="fr-FR" sz="4000" b="1" dirty="0">
                <a:solidFill>
                  <a:prstClr val="black"/>
                </a:solidFill>
              </a:rPr>
              <a:t>1/ </a:t>
            </a:r>
            <a:r>
              <a:rPr lang="fr-FR" sz="4000" b="1" dirty="0" smtClean="0">
                <a:solidFill>
                  <a:srgbClr val="FF0000"/>
                </a:solidFill>
              </a:rPr>
              <a:t>Les </a:t>
            </a:r>
            <a:r>
              <a:rPr lang="fr-FR" sz="4000" b="1" dirty="0">
                <a:solidFill>
                  <a:srgbClr val="FF0000"/>
                </a:solidFill>
              </a:rPr>
              <a:t>structures et établissements </a:t>
            </a:r>
            <a:r>
              <a:rPr lang="fr-FR" sz="4000" b="1" dirty="0" smtClean="0">
                <a:solidFill>
                  <a:srgbClr val="FF0000"/>
                </a:solidFill>
              </a:rPr>
              <a:t> </a:t>
            </a:r>
            <a:r>
              <a:rPr lang="fr-FR" sz="4000" b="1" dirty="0">
                <a:solidFill>
                  <a:srgbClr val="FF0000"/>
                </a:solidFill>
              </a:rPr>
              <a:t>des prestations de </a:t>
            </a:r>
            <a:r>
              <a:rPr lang="fr-FR" sz="4000" b="1" dirty="0" smtClean="0">
                <a:solidFill>
                  <a:srgbClr val="FF0000"/>
                </a:solidFill>
              </a:rPr>
              <a:t>soins </a:t>
            </a:r>
            <a:r>
              <a:rPr lang="fr-FR" sz="4000" b="1" dirty="0" smtClean="0">
                <a:solidFill>
                  <a:prstClr val="black"/>
                </a:solidFill>
              </a:rPr>
              <a:t>assurent des prestations préventives, curatives, de diagnostic et de réadaptation fonctionnelle, avec ou sans hospitalisation. Les structures extrahospitalières publiques , privées chargée d’un service public et privé constituent le niveau de premier </a:t>
            </a:r>
            <a:r>
              <a:rPr lang="fr-FR" sz="4000" b="1" dirty="0" err="1" smtClean="0">
                <a:solidFill>
                  <a:prstClr val="black"/>
                </a:solidFill>
              </a:rPr>
              <a:t>recourss</a:t>
            </a:r>
            <a:r>
              <a:rPr lang="fr-FR" sz="4000" b="1" dirty="0" smtClean="0">
                <a:solidFill>
                  <a:prstClr val="black"/>
                </a:solidFill>
              </a:rPr>
              <a:t> et la base de la pyramide des soins de santé.</a:t>
            </a:r>
            <a:r>
              <a:rPr lang="fr-FR" sz="4000" b="1" dirty="0">
                <a:solidFill>
                  <a:prstClr val="black"/>
                </a:solidFill>
              </a:rPr>
              <a:t/>
            </a:r>
            <a:br>
              <a:rPr lang="fr-FR" sz="4000" b="1" dirty="0">
                <a:solidFill>
                  <a:prstClr val="black"/>
                </a:solidFill>
              </a:rPr>
            </a:br>
            <a:endParaRPr lang="fr-FR" dirty="0"/>
          </a:p>
        </p:txBody>
      </p:sp>
    </p:spTree>
    <p:extLst>
      <p:ext uri="{BB962C8B-B14F-4D97-AF65-F5344CB8AC3E}">
        <p14:creationId xmlns:p14="http://schemas.microsoft.com/office/powerpoint/2010/main" val="4083912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968552"/>
          </a:xfrm>
        </p:spPr>
        <p:txBody>
          <a:bodyPr>
            <a:normAutofit fontScale="90000"/>
          </a:bodyPr>
          <a:lstStyle/>
          <a:p>
            <a:r>
              <a:rPr lang="fr-FR" dirty="0" smtClean="0">
                <a:solidFill>
                  <a:schemeClr val="tx1"/>
                </a:solidFill>
              </a:rPr>
              <a:t>2/ </a:t>
            </a:r>
            <a:r>
              <a:rPr lang="fr-FR" b="1" dirty="0" smtClean="0">
                <a:solidFill>
                  <a:srgbClr val="FF0000"/>
                </a:solidFill>
              </a:rPr>
              <a:t>Les centres de cure </a:t>
            </a:r>
            <a:r>
              <a:rPr lang="fr-FR" b="1" dirty="0" smtClean="0">
                <a:solidFill>
                  <a:schemeClr val="tx1"/>
                </a:solidFill>
              </a:rPr>
              <a:t>sont des structures qui disposent des moyens thérapeutiques naturels, de sources thermales, de gisements de boue thérapeutique, d’algues marines, ou de conditions climatiques favorables aux traitements curatifs et préventifs</a:t>
            </a:r>
            <a:r>
              <a:rPr lang="fr-FR" dirty="0" smtClean="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203521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5040560"/>
          </a:xfrm>
        </p:spPr>
        <p:txBody>
          <a:bodyPr/>
          <a:lstStyle/>
          <a:p>
            <a:r>
              <a:rPr lang="fr-FR" b="1" dirty="0" smtClean="0">
                <a:solidFill>
                  <a:srgbClr val="FF0000"/>
                </a:solidFill>
              </a:rPr>
              <a:t>3/ Les centres de réadaptation </a:t>
            </a:r>
            <a:r>
              <a:rPr lang="fr-FR" b="1" dirty="0" smtClean="0">
                <a:solidFill>
                  <a:schemeClr val="tx1"/>
                </a:solidFill>
              </a:rPr>
              <a:t>sont des structures qui assurent la consultation et les soins de rééducation fonctionnelle, physique ou mentale. </a:t>
            </a:r>
            <a:endParaRPr lang="fr-FR" b="1" dirty="0">
              <a:solidFill>
                <a:schemeClr val="tx1"/>
              </a:solidFill>
            </a:endParaRPr>
          </a:p>
        </p:txBody>
      </p:sp>
    </p:spTree>
    <p:extLst>
      <p:ext uri="{BB962C8B-B14F-4D97-AF65-F5344CB8AC3E}">
        <p14:creationId xmlns:p14="http://schemas.microsoft.com/office/powerpoint/2010/main" val="2118802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852936"/>
            <a:ext cx="8640960" cy="1252728"/>
          </a:xfrm>
        </p:spPr>
        <p:txBody>
          <a:bodyPr>
            <a:normAutofit fontScale="90000"/>
          </a:bodyPr>
          <a:lstStyle/>
          <a:p>
            <a:r>
              <a:rPr lang="fr-FR" b="1" dirty="0" smtClean="0">
                <a:solidFill>
                  <a:srgbClr val="FF0000"/>
                </a:solidFill>
              </a:rPr>
              <a:t>VII- LE CONSEIL SUPERIEUR                       DE LA SANTÉ</a:t>
            </a:r>
            <a:endParaRPr lang="fr-FR" b="1" dirty="0">
              <a:solidFill>
                <a:srgbClr val="FF0000"/>
              </a:solidFill>
            </a:endParaRPr>
          </a:p>
        </p:txBody>
      </p:sp>
    </p:spTree>
    <p:extLst>
      <p:ext uri="{BB962C8B-B14F-4D97-AF65-F5344CB8AC3E}">
        <p14:creationId xmlns:p14="http://schemas.microsoft.com/office/powerpoint/2010/main" val="3341042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040" y="1628800"/>
            <a:ext cx="8640960" cy="4968552"/>
          </a:xfrm>
        </p:spPr>
        <p:txBody>
          <a:bodyPr>
            <a:normAutofit/>
          </a:bodyPr>
          <a:lstStyle/>
          <a:p>
            <a:r>
              <a:rPr lang="fr-FR" sz="3200" b="1" dirty="0" smtClean="0">
                <a:solidFill>
                  <a:schemeClr val="tx1"/>
                </a:solidFill>
              </a:rPr>
              <a:t>Le nouveau projet de loi sanitaire prévoit la création d’un conseil supérieur de la santé: « chargé sur la base de données épidémiologiques existantes, des études qu’il commande, des tendances des besoins en santé de la population et des ressources disponibles et mobilisables, d’étudier, d’élaborer et de proposer au ministre chargé de la santé les éléments d’une politique nationale de santé.    </a:t>
            </a:r>
            <a:endParaRPr lang="fr-FR" sz="3200" b="1" dirty="0">
              <a:solidFill>
                <a:schemeClr val="tx1"/>
              </a:solidFill>
            </a:endParaRPr>
          </a:p>
        </p:txBody>
      </p:sp>
    </p:spTree>
    <p:extLst>
      <p:ext uri="{BB962C8B-B14F-4D97-AF65-F5344CB8AC3E}">
        <p14:creationId xmlns:p14="http://schemas.microsoft.com/office/powerpoint/2010/main" val="2970387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08920"/>
            <a:ext cx="8784976" cy="1252728"/>
          </a:xfrm>
        </p:spPr>
        <p:txBody>
          <a:bodyPr>
            <a:normAutofit fontScale="90000"/>
          </a:bodyPr>
          <a:lstStyle/>
          <a:p>
            <a:r>
              <a:rPr lang="fr-FR" b="1" dirty="0" smtClean="0">
                <a:solidFill>
                  <a:srgbClr val="FF0000"/>
                </a:solidFill>
              </a:rPr>
              <a:t>VIII- ORGANISATION  ACTUELLE                DU SYSTÈME NATIONAL DE SANTÉ.</a:t>
            </a:r>
            <a:endParaRPr lang="fr-FR" b="1" dirty="0">
              <a:solidFill>
                <a:srgbClr val="FF0000"/>
              </a:solidFill>
            </a:endParaRPr>
          </a:p>
        </p:txBody>
      </p:sp>
    </p:spTree>
    <p:extLst>
      <p:ext uri="{BB962C8B-B14F-4D97-AF65-F5344CB8AC3E}">
        <p14:creationId xmlns:p14="http://schemas.microsoft.com/office/powerpoint/2010/main" val="726896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normAutofit fontScale="90000"/>
          </a:bodyPr>
          <a:lstStyle/>
          <a:p>
            <a:r>
              <a:rPr lang="fr-FR" b="1" dirty="0" smtClean="0">
                <a:solidFill>
                  <a:srgbClr val="FF0000"/>
                </a:solidFill>
              </a:rPr>
              <a:t>Administration centrale</a:t>
            </a:r>
            <a:r>
              <a:rPr lang="fr-FR" dirty="0" smtClean="0">
                <a:solidFill>
                  <a:srgbClr val="FF0000"/>
                </a:solidFill>
              </a:rPr>
              <a:t>: </a:t>
            </a:r>
            <a:r>
              <a:rPr lang="fr-FR" sz="3600" b="1" dirty="0" smtClean="0">
                <a:solidFill>
                  <a:schemeClr val="tx1"/>
                </a:solidFill>
              </a:rPr>
              <a:t>depuis l’an 2000, le ministère est dénommé : ministère de la santé, de la population et de réforme hospitalière. (MSPRH). Tout se décide à ce niveau: stratégie de santé, arbitrages budgétaires, décision individuelles…Les décisions prises sont transmises pour exécution aux établissements par l’intermédiaire des DSPW ou directement aux structures sous tutelle.  </a:t>
            </a:r>
            <a:endParaRPr lang="fr-FR" sz="3600" b="1" dirty="0">
              <a:solidFill>
                <a:srgbClr val="FF0000"/>
              </a:solidFill>
            </a:endParaRPr>
          </a:p>
        </p:txBody>
      </p:sp>
    </p:spTree>
    <p:extLst>
      <p:ext uri="{BB962C8B-B14F-4D97-AF65-F5344CB8AC3E}">
        <p14:creationId xmlns:p14="http://schemas.microsoft.com/office/powerpoint/2010/main" val="2058116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noAutofit/>
          </a:bodyPr>
          <a:lstStyle/>
          <a:p>
            <a:r>
              <a:rPr lang="fr-FR" sz="3600" b="1" dirty="0" smtClean="0">
                <a:solidFill>
                  <a:srgbClr val="FF0000"/>
                </a:solidFill>
              </a:rPr>
              <a:t>Sous l’autorité du ministre, l’administration centrale comprend </a:t>
            </a:r>
            <a:r>
              <a:rPr lang="fr-FR" sz="3600" b="1" dirty="0" smtClean="0">
                <a:solidFill>
                  <a:schemeClr val="tx1"/>
                </a:solidFill>
              </a:rPr>
              <a:t>:</a:t>
            </a:r>
            <a:br>
              <a:rPr lang="fr-FR" sz="3600" b="1" dirty="0" smtClean="0">
                <a:solidFill>
                  <a:schemeClr val="tx1"/>
                </a:solidFill>
              </a:rPr>
            </a:br>
            <a:r>
              <a:rPr lang="fr-FR" sz="3600" b="1" dirty="0" smtClean="0">
                <a:solidFill>
                  <a:schemeClr val="tx1"/>
                </a:solidFill>
              </a:rPr>
              <a:t>- Le Secrétaire Général, assisté de deux (2) directeurs d’études, auquel est rattaché le bureau du courrier et de la communication et le bureau ministériel de la sécurité interne de l’établissement; il supervise l’action des directions centrales et de l’inspection générale.  </a:t>
            </a:r>
            <a:endParaRPr lang="fr-FR" sz="3600" b="1" dirty="0"/>
          </a:p>
        </p:txBody>
      </p:sp>
    </p:spTree>
    <p:extLst>
      <p:ext uri="{BB962C8B-B14F-4D97-AF65-F5344CB8AC3E}">
        <p14:creationId xmlns:p14="http://schemas.microsoft.com/office/powerpoint/2010/main" val="242754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28800"/>
            <a:ext cx="8640960" cy="5112568"/>
          </a:xfrm>
        </p:spPr>
        <p:txBody>
          <a:bodyPr>
            <a:normAutofit fontScale="90000"/>
          </a:bodyPr>
          <a:lstStyle/>
          <a:p>
            <a:r>
              <a:rPr lang="fr-FR" dirty="0" smtClean="0">
                <a:solidFill>
                  <a:schemeClr val="tx1"/>
                </a:solidFill>
              </a:rPr>
              <a:t>-</a:t>
            </a:r>
            <a:r>
              <a:rPr lang="fr-FR" b="1" dirty="0" smtClean="0">
                <a:solidFill>
                  <a:srgbClr val="FF0000"/>
                </a:solidFill>
              </a:rPr>
              <a:t>Le chef de cabinet</a:t>
            </a:r>
            <a:r>
              <a:rPr lang="fr-FR" dirty="0" smtClean="0">
                <a:solidFill>
                  <a:schemeClr val="tx1"/>
                </a:solidFill>
              </a:rPr>
              <a:t>, </a:t>
            </a:r>
            <a:r>
              <a:rPr lang="fr-FR" b="1" dirty="0" smtClean="0">
                <a:solidFill>
                  <a:schemeClr val="tx1"/>
                </a:solidFill>
              </a:rPr>
              <a:t>assisté de huit (08) chargés d’études et de synthèse, prépare et accompagne les activités du ministre, réunion gouvernementales, intersectorielles, parties étrangères, visites des structures</a:t>
            </a:r>
            <a:r>
              <a:rPr lang="fr-FR" dirty="0" smtClean="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148362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2776"/>
            <a:ext cx="8640960" cy="4832092"/>
          </a:xfrm>
          <a:prstGeom prst="rect">
            <a:avLst/>
          </a:prstGeom>
        </p:spPr>
        <p:txBody>
          <a:bodyPr wrap="square">
            <a:spAutoFit/>
          </a:bodyPr>
          <a:lstStyle/>
          <a:p>
            <a:endParaRPr lang="fr-FR" sz="4400" b="1" dirty="0" smtClean="0">
              <a:solidFill>
                <a:srgbClr val="FF0000"/>
              </a:solidFill>
              <a:latin typeface="Book Antiqua" pitchFamily="18" charset="0"/>
              <a:ea typeface="+mj-ea"/>
              <a:cs typeface="+mj-cs"/>
            </a:endParaRPr>
          </a:p>
          <a:p>
            <a:endParaRPr lang="fr-FR" sz="4400" b="1" dirty="0">
              <a:solidFill>
                <a:srgbClr val="FF0000"/>
              </a:solidFill>
              <a:latin typeface="Book Antiqua" pitchFamily="18" charset="0"/>
              <a:ea typeface="+mj-ea"/>
              <a:cs typeface="+mj-cs"/>
            </a:endParaRPr>
          </a:p>
          <a:p>
            <a:endParaRPr lang="fr-FR" sz="4400" b="1" dirty="0" smtClean="0">
              <a:solidFill>
                <a:srgbClr val="FF0000"/>
              </a:solidFill>
              <a:latin typeface="Book Antiqua" pitchFamily="18" charset="0"/>
              <a:ea typeface="+mj-ea"/>
              <a:cs typeface="+mj-cs"/>
            </a:endParaRPr>
          </a:p>
          <a:p>
            <a:pPr algn="ctr"/>
            <a:r>
              <a:rPr lang="fr-FR" sz="4400" b="1" dirty="0" smtClean="0">
                <a:solidFill>
                  <a:srgbClr val="002060"/>
                </a:solidFill>
                <a:latin typeface="Book Antiqua" pitchFamily="18" charset="0"/>
                <a:ea typeface="+mj-ea"/>
                <a:cs typeface="+mj-cs"/>
              </a:rPr>
              <a:t>Une forte augmentation de cas                  de </a:t>
            </a:r>
            <a:r>
              <a:rPr lang="fr-FR" sz="4400" b="1" dirty="0" smtClean="0">
                <a:solidFill>
                  <a:srgbClr val="FF0000"/>
                </a:solidFill>
                <a:latin typeface="Book Antiqua" pitchFamily="18" charset="0"/>
                <a:ea typeface="+mj-ea"/>
                <a:cs typeface="+mj-cs"/>
              </a:rPr>
              <a:t>maladies cardio-vasculaires</a:t>
            </a:r>
            <a:r>
              <a:rPr lang="fr-FR" sz="4400" b="1" dirty="0" smtClean="0">
                <a:solidFill>
                  <a:srgbClr val="002060"/>
                </a:solidFill>
                <a:latin typeface="Book Antiqua" pitchFamily="18" charset="0"/>
                <a:ea typeface="+mj-ea"/>
                <a:cs typeface="+mj-cs"/>
              </a:rPr>
              <a:t>, de </a:t>
            </a:r>
            <a:r>
              <a:rPr lang="fr-FR" sz="4400" b="1" dirty="0" smtClean="0">
                <a:solidFill>
                  <a:srgbClr val="FF0000"/>
                </a:solidFill>
                <a:latin typeface="Book Antiqua" pitchFamily="18" charset="0"/>
                <a:ea typeface="+mj-ea"/>
                <a:cs typeface="+mj-cs"/>
              </a:rPr>
              <a:t>diabète</a:t>
            </a:r>
            <a:r>
              <a:rPr lang="fr-FR" sz="4400" b="1" dirty="0" smtClean="0">
                <a:solidFill>
                  <a:srgbClr val="002060"/>
                </a:solidFill>
                <a:latin typeface="Book Antiqua" pitchFamily="18" charset="0"/>
                <a:ea typeface="+mj-ea"/>
                <a:cs typeface="+mj-cs"/>
              </a:rPr>
              <a:t>, de </a:t>
            </a:r>
            <a:r>
              <a:rPr lang="fr-FR" sz="4400" b="1" dirty="0" smtClean="0">
                <a:solidFill>
                  <a:srgbClr val="FF0000"/>
                </a:solidFill>
                <a:latin typeface="Book Antiqua" pitchFamily="18" charset="0"/>
                <a:ea typeface="+mj-ea"/>
                <a:cs typeface="+mj-cs"/>
              </a:rPr>
              <a:t>cancer</a:t>
            </a:r>
            <a:r>
              <a:rPr lang="fr-FR" sz="4400" b="1" dirty="0" smtClean="0">
                <a:solidFill>
                  <a:srgbClr val="002060"/>
                </a:solidFill>
                <a:latin typeface="Book Antiqua" pitchFamily="18" charset="0"/>
                <a:ea typeface="+mj-ea"/>
                <a:cs typeface="+mj-cs"/>
              </a:rPr>
              <a:t>, de </a:t>
            </a:r>
            <a:r>
              <a:rPr lang="fr-FR" sz="4400" b="1" dirty="0" smtClean="0">
                <a:solidFill>
                  <a:srgbClr val="FF0000"/>
                </a:solidFill>
                <a:latin typeface="Book Antiqua" pitchFamily="18" charset="0"/>
                <a:ea typeface="+mj-ea"/>
                <a:cs typeface="+mj-cs"/>
              </a:rPr>
              <a:t>maladies psychiatriques</a:t>
            </a:r>
            <a:r>
              <a:rPr lang="fr-FR" sz="4400" b="1" dirty="0" smtClean="0">
                <a:solidFill>
                  <a:srgbClr val="002060"/>
                </a:solidFill>
                <a:latin typeface="Book Antiqua" pitchFamily="18" charset="0"/>
                <a:ea typeface="+mj-ea"/>
                <a:cs typeface="+mj-cs"/>
              </a:rPr>
              <a:t>…etc.</a:t>
            </a:r>
            <a:endParaRPr lang="fr-FR" dirty="0">
              <a:solidFill>
                <a:srgbClr val="002060"/>
              </a:solidFill>
            </a:endParaRPr>
          </a:p>
        </p:txBody>
      </p:sp>
    </p:spTree>
    <p:extLst>
      <p:ext uri="{BB962C8B-B14F-4D97-AF65-F5344CB8AC3E}">
        <p14:creationId xmlns:p14="http://schemas.microsoft.com/office/powerpoint/2010/main" val="1117843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4896544"/>
          </a:xfrm>
        </p:spPr>
        <p:txBody>
          <a:bodyPr>
            <a:normAutofit fontScale="90000"/>
          </a:bodyPr>
          <a:lstStyle/>
          <a:p>
            <a:r>
              <a:rPr lang="fr-FR" b="1" dirty="0" smtClean="0">
                <a:solidFill>
                  <a:srgbClr val="FF0000"/>
                </a:solidFill>
              </a:rPr>
              <a:t>A/ - LES COMITES DE REFLEXION:</a:t>
            </a:r>
            <a:br>
              <a:rPr lang="fr-FR" b="1" dirty="0" smtClean="0">
                <a:solidFill>
                  <a:srgbClr val="FF0000"/>
                </a:solidFill>
              </a:rPr>
            </a:br>
            <a:r>
              <a:rPr lang="fr-FR" b="1" dirty="0" smtClean="0">
                <a:solidFill>
                  <a:srgbClr val="FF0000"/>
                </a:solidFill>
              </a:rPr>
              <a:t>- Comités Médicaux Nationaux: </a:t>
            </a:r>
            <a:r>
              <a:rPr lang="fr-FR" b="1" dirty="0" smtClean="0">
                <a:solidFill>
                  <a:schemeClr val="tx1"/>
                </a:solidFill>
              </a:rPr>
              <a:t>sont des conseils consultatifs constitués d’experts (3 à 5) auprès du ministre de la santé. Ils ont en commun un secrétariat permanent ayant pour siège l’INSP. Leur nombre est de 11 comités </a:t>
            </a:r>
            <a:r>
              <a:rPr lang="fr-FR"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3237880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normAutofit fontScale="90000"/>
          </a:bodyPr>
          <a:lstStyle/>
          <a:p>
            <a:pPr algn="l"/>
            <a:r>
              <a:rPr lang="fr-FR" dirty="0" smtClean="0">
                <a:solidFill>
                  <a:srgbClr val="FF0000"/>
                </a:solidFill>
              </a:rPr>
              <a:t>- </a:t>
            </a:r>
            <a:r>
              <a:rPr lang="fr-FR" b="1" dirty="0" smtClean="0">
                <a:solidFill>
                  <a:srgbClr val="FF0000"/>
                </a:solidFill>
              </a:rPr>
              <a:t>Le comité national de lutte contre les Zoonoses</a:t>
            </a:r>
            <a:r>
              <a:rPr lang="fr-FR" dirty="0" smtClean="0">
                <a:solidFill>
                  <a:srgbClr val="FF0000"/>
                </a:solidFill>
              </a:rPr>
              <a:t> </a:t>
            </a:r>
            <a:r>
              <a:rPr lang="fr-FR" dirty="0" smtClean="0">
                <a:solidFill>
                  <a:schemeClr val="tx1"/>
                </a:solidFill>
              </a:rPr>
              <a:t>présidé par le ministre de l’agriculture. </a:t>
            </a:r>
            <a:br>
              <a:rPr lang="fr-FR" dirty="0" smtClean="0">
                <a:solidFill>
                  <a:schemeClr val="tx1"/>
                </a:solidFill>
              </a:rPr>
            </a:br>
            <a:r>
              <a:rPr lang="fr-FR" dirty="0" smtClean="0">
                <a:solidFill>
                  <a:srgbClr val="FF0000"/>
                </a:solidFill>
              </a:rPr>
              <a:t>- </a:t>
            </a:r>
            <a:r>
              <a:rPr lang="fr-FR" b="1" dirty="0" smtClean="0">
                <a:solidFill>
                  <a:srgbClr val="FF0000"/>
                </a:solidFill>
              </a:rPr>
              <a:t>Le comité Médical National de lutte contre les maladies à transmission hydrique </a:t>
            </a:r>
            <a:r>
              <a:rPr lang="fr-FR" dirty="0" smtClean="0">
                <a:solidFill>
                  <a:schemeClr val="tx1"/>
                </a:solidFill>
              </a:rPr>
              <a:t>présidé par le ministre de l’intérieur et des collectivités locales. </a:t>
            </a:r>
            <a:endParaRPr lang="fr-FR" dirty="0">
              <a:solidFill>
                <a:schemeClr val="tx1"/>
              </a:solidFill>
            </a:endParaRPr>
          </a:p>
        </p:txBody>
      </p:sp>
    </p:spTree>
    <p:extLst>
      <p:ext uri="{BB962C8B-B14F-4D97-AF65-F5344CB8AC3E}">
        <p14:creationId xmlns:p14="http://schemas.microsoft.com/office/powerpoint/2010/main" val="1716728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24536"/>
          </a:xfrm>
        </p:spPr>
        <p:txBody>
          <a:bodyPr>
            <a:normAutofit fontScale="90000"/>
          </a:bodyPr>
          <a:lstStyle/>
          <a:p>
            <a:pPr algn="l"/>
            <a:r>
              <a:rPr lang="fr-FR" dirty="0" smtClean="0">
                <a:solidFill>
                  <a:srgbClr val="FF0000"/>
                </a:solidFill>
              </a:rPr>
              <a:t>- </a:t>
            </a:r>
            <a:r>
              <a:rPr lang="fr-FR" sz="4000" b="1" dirty="0" smtClean="0">
                <a:solidFill>
                  <a:srgbClr val="FF0000"/>
                </a:solidFill>
              </a:rPr>
              <a:t>Le comité Médical National technique de Santé Scolaire</a:t>
            </a:r>
            <a:r>
              <a:rPr lang="fr-FR" sz="4000" dirty="0" smtClean="0">
                <a:solidFill>
                  <a:srgbClr val="FF0000"/>
                </a:solidFill>
              </a:rPr>
              <a:t> </a:t>
            </a:r>
            <a:r>
              <a:rPr lang="fr-FR" sz="4000" dirty="0" smtClean="0">
                <a:solidFill>
                  <a:schemeClr val="tx1"/>
                </a:solidFill>
              </a:rPr>
              <a:t>présidé par le ministre de la santé.</a:t>
            </a:r>
            <a:br>
              <a:rPr lang="fr-FR" sz="4000" dirty="0" smtClean="0">
                <a:solidFill>
                  <a:schemeClr val="tx1"/>
                </a:solidFill>
              </a:rPr>
            </a:br>
            <a:r>
              <a:rPr lang="fr-FR" sz="4000" dirty="0" smtClean="0">
                <a:solidFill>
                  <a:srgbClr val="FF0000"/>
                </a:solidFill>
              </a:rPr>
              <a:t>-  </a:t>
            </a:r>
            <a:r>
              <a:rPr lang="fr-FR" sz="4000" b="1" dirty="0" smtClean="0">
                <a:solidFill>
                  <a:srgbClr val="FF0000"/>
                </a:solidFill>
              </a:rPr>
              <a:t>Le comité National de Médecine de travail</a:t>
            </a:r>
            <a:r>
              <a:rPr lang="fr-FR" sz="4000" dirty="0" smtClean="0">
                <a:solidFill>
                  <a:srgbClr val="FF0000"/>
                </a:solidFill>
              </a:rPr>
              <a:t> </a:t>
            </a:r>
            <a:r>
              <a:rPr lang="fr-FR" sz="4000" dirty="0" smtClean="0">
                <a:solidFill>
                  <a:schemeClr val="tx1"/>
                </a:solidFill>
              </a:rPr>
              <a:t>présidé par le ministre de la santé. </a:t>
            </a:r>
            <a:br>
              <a:rPr lang="fr-FR" sz="4000" dirty="0" smtClean="0">
                <a:solidFill>
                  <a:schemeClr val="tx1"/>
                </a:solidFill>
              </a:rPr>
            </a:br>
            <a:r>
              <a:rPr lang="fr-FR" sz="4000" dirty="0" smtClean="0">
                <a:solidFill>
                  <a:srgbClr val="FF0000"/>
                </a:solidFill>
              </a:rPr>
              <a:t>- </a:t>
            </a:r>
            <a:r>
              <a:rPr lang="fr-FR" sz="4000" b="1" dirty="0" smtClean="0">
                <a:solidFill>
                  <a:srgbClr val="FF0000"/>
                </a:solidFill>
              </a:rPr>
              <a:t>Le comité National de lutte contre la drogue et la toxicomanie</a:t>
            </a:r>
            <a:r>
              <a:rPr lang="fr-FR" sz="4000" dirty="0" smtClean="0">
                <a:solidFill>
                  <a:srgbClr val="FF0000"/>
                </a:solidFill>
              </a:rPr>
              <a:t>, </a:t>
            </a:r>
            <a:r>
              <a:rPr lang="fr-FR" sz="4000" dirty="0" smtClean="0">
                <a:solidFill>
                  <a:schemeClr val="tx1"/>
                </a:solidFill>
              </a:rPr>
              <a:t>le secrétariat est assurée par la direction de la pharmacie. </a:t>
            </a:r>
            <a:endParaRPr lang="fr-FR" sz="4000" dirty="0">
              <a:solidFill>
                <a:schemeClr val="tx1"/>
              </a:solidFill>
            </a:endParaRPr>
          </a:p>
        </p:txBody>
      </p:sp>
    </p:spTree>
    <p:extLst>
      <p:ext uri="{BB962C8B-B14F-4D97-AF65-F5344CB8AC3E}">
        <p14:creationId xmlns:p14="http://schemas.microsoft.com/office/powerpoint/2010/main" val="1676434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204864"/>
            <a:ext cx="8856984" cy="4104456"/>
          </a:xfrm>
        </p:spPr>
        <p:txBody>
          <a:bodyPr>
            <a:normAutofit/>
          </a:bodyPr>
          <a:lstStyle/>
          <a:p>
            <a:pPr algn="l"/>
            <a:r>
              <a:rPr lang="fr-FR" dirty="0" smtClean="0">
                <a:solidFill>
                  <a:srgbClr val="FF0000"/>
                </a:solidFill>
              </a:rPr>
              <a:t>Référence bibliographique : </a:t>
            </a:r>
            <a:br>
              <a:rPr lang="fr-FR" dirty="0" smtClean="0">
                <a:solidFill>
                  <a:srgbClr val="FF0000"/>
                </a:solidFill>
              </a:rPr>
            </a:br>
            <a:r>
              <a:rPr lang="fr-FR" dirty="0" smtClean="0">
                <a:solidFill>
                  <a:srgbClr val="FF0000"/>
                </a:solidFill>
              </a:rPr>
              <a:t/>
            </a:r>
            <a:br>
              <a:rPr lang="fr-FR" dirty="0" smtClean="0">
                <a:solidFill>
                  <a:srgbClr val="FF0000"/>
                </a:solidFill>
              </a:rPr>
            </a:br>
            <a:r>
              <a:rPr lang="fr-FR" sz="3200" dirty="0" smtClean="0">
                <a:solidFill>
                  <a:srgbClr val="FF0000"/>
                </a:solidFill>
              </a:rPr>
              <a:t>KHIATI.M. </a:t>
            </a:r>
            <a:r>
              <a:rPr lang="fr-FR" sz="3200" i="1" dirty="0" smtClean="0">
                <a:solidFill>
                  <a:srgbClr val="FF0000"/>
                </a:solidFill>
              </a:rPr>
              <a:t>la santé en Algérie</a:t>
            </a:r>
            <a:r>
              <a:rPr lang="fr-FR" sz="3200" dirty="0" smtClean="0">
                <a:solidFill>
                  <a:srgbClr val="FF0000"/>
                </a:solidFill>
              </a:rPr>
              <a:t>. Ed.OPU.2017. Alger. </a:t>
            </a:r>
            <a:br>
              <a:rPr lang="fr-FR" sz="3200" dirty="0" smtClean="0">
                <a:solidFill>
                  <a:srgbClr val="FF0000"/>
                </a:solidFill>
              </a:rPr>
            </a:br>
            <a:endParaRPr lang="fr-FR" dirty="0">
              <a:solidFill>
                <a:srgbClr val="FF0000"/>
              </a:solidFill>
            </a:endParaRPr>
          </a:p>
        </p:txBody>
      </p:sp>
    </p:spTree>
    <p:extLst>
      <p:ext uri="{BB962C8B-B14F-4D97-AF65-F5344CB8AC3E}">
        <p14:creationId xmlns:p14="http://schemas.microsoft.com/office/powerpoint/2010/main" val="366648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04864"/>
            <a:ext cx="8712968" cy="4392488"/>
          </a:xfrm>
        </p:spPr>
        <p:txBody>
          <a:bodyPr/>
          <a:lstStyle/>
          <a:p>
            <a:r>
              <a:rPr lang="fr-FR" b="1" dirty="0" smtClean="0">
                <a:solidFill>
                  <a:srgbClr val="FF0000"/>
                </a:solidFill>
              </a:rPr>
              <a:t>A- ORGANISATION DES SOINS</a:t>
            </a:r>
            <a:endParaRPr lang="fr-FR" b="1" dirty="0">
              <a:solidFill>
                <a:srgbClr val="FF0000"/>
              </a:solidFill>
            </a:endParaRPr>
          </a:p>
        </p:txBody>
      </p:sp>
    </p:spTree>
    <p:extLst>
      <p:ext uri="{BB962C8B-B14F-4D97-AF65-F5344CB8AC3E}">
        <p14:creationId xmlns:p14="http://schemas.microsoft.com/office/powerpoint/2010/main" val="1682241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0848"/>
            <a:ext cx="8640960" cy="4608512"/>
          </a:xfrm>
        </p:spPr>
        <p:txBody>
          <a:bodyPr>
            <a:normAutofit fontScale="90000"/>
          </a:bodyPr>
          <a:lstStyle/>
          <a:p>
            <a:r>
              <a:rPr lang="fr-FR" b="1" dirty="0" smtClean="0">
                <a:solidFill>
                  <a:srgbClr val="FF0000"/>
                </a:solidFill>
              </a:rPr>
              <a:t>Le système national </a:t>
            </a:r>
            <a:r>
              <a:rPr lang="fr-FR" b="1" dirty="0" smtClean="0">
                <a:solidFill>
                  <a:schemeClr val="tx1"/>
                </a:solidFill>
              </a:rPr>
              <a:t>de soins repose sur plusieurs composantes. Il vise à améliorer la santé des populations, à garantir l’équité d’accès aux soins et veut répondre aux attentes légitimes des populations.</a:t>
            </a:r>
            <a:endParaRPr lang="fr-FR" b="1" dirty="0">
              <a:solidFill>
                <a:schemeClr val="tx1"/>
              </a:solidFill>
            </a:endParaRPr>
          </a:p>
        </p:txBody>
      </p:sp>
    </p:spTree>
    <p:extLst>
      <p:ext uri="{BB962C8B-B14F-4D97-AF65-F5344CB8AC3E}">
        <p14:creationId xmlns:p14="http://schemas.microsoft.com/office/powerpoint/2010/main" val="2275353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752528"/>
          </a:xfrm>
        </p:spPr>
        <p:txBody>
          <a:bodyPr/>
          <a:lstStyle/>
          <a:p>
            <a:r>
              <a:rPr lang="fr-FR" b="1" dirty="0" smtClean="0">
                <a:solidFill>
                  <a:schemeClr val="tx1"/>
                </a:solidFill>
              </a:rPr>
              <a:t>Il assure la délivrance des soins           (soins médicaux, soins infirmiers, aide aux personnes…) et des services. Les soins sont de deux ordres</a:t>
            </a:r>
            <a:r>
              <a:rPr lang="fr-FR" dirty="0" smtClean="0">
                <a:solidFill>
                  <a:schemeClr val="tx1"/>
                </a:solidFill>
              </a:rPr>
              <a:t>: </a:t>
            </a:r>
            <a:r>
              <a:rPr lang="fr-FR" b="1" dirty="0" smtClean="0">
                <a:solidFill>
                  <a:srgbClr val="FF0000"/>
                </a:solidFill>
              </a:rPr>
              <a:t>Curatifs </a:t>
            </a:r>
            <a:r>
              <a:rPr lang="fr-FR" dirty="0" smtClean="0">
                <a:solidFill>
                  <a:schemeClr val="tx1"/>
                </a:solidFill>
              </a:rPr>
              <a:t>et </a:t>
            </a:r>
            <a:r>
              <a:rPr lang="fr-FR" b="1" dirty="0" smtClean="0">
                <a:solidFill>
                  <a:srgbClr val="FF0000"/>
                </a:solidFill>
              </a:rPr>
              <a:t>Préventifs</a:t>
            </a:r>
            <a:r>
              <a:rPr lang="fr-FR" dirty="0" smtClean="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3378753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r>
              <a:rPr lang="fr-FR" b="1" dirty="0">
                <a:solidFill>
                  <a:srgbClr val="FF0000"/>
                </a:solidFill>
              </a:rPr>
              <a:t>B</a:t>
            </a:r>
            <a:r>
              <a:rPr lang="fr-FR" b="1" dirty="0" smtClean="0">
                <a:solidFill>
                  <a:srgbClr val="FF0000"/>
                </a:solidFill>
              </a:rPr>
              <a:t>- Les principes directeurs de l’organisation du SNS:  </a:t>
            </a:r>
            <a:endParaRPr lang="fr-FR" b="1" dirty="0">
              <a:solidFill>
                <a:srgbClr val="FF0000"/>
              </a:solidFill>
            </a:endParaRPr>
          </a:p>
        </p:txBody>
      </p:sp>
    </p:spTree>
    <p:extLst>
      <p:ext uri="{BB962C8B-B14F-4D97-AF65-F5344CB8AC3E}">
        <p14:creationId xmlns:p14="http://schemas.microsoft.com/office/powerpoint/2010/main" val="2178159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b="1" dirty="0" smtClean="0">
                <a:solidFill>
                  <a:schemeClr val="tx1"/>
                </a:solidFill>
              </a:rPr>
              <a:t>Pour le ministère de la santé, le système de santé repose sur plusieurs principes : </a:t>
            </a:r>
            <a:endParaRPr lang="fr-FR" b="1" dirty="0">
              <a:solidFill>
                <a:schemeClr val="tx1"/>
              </a:solidFill>
            </a:endParaRPr>
          </a:p>
        </p:txBody>
      </p:sp>
    </p:spTree>
    <p:extLst>
      <p:ext uri="{BB962C8B-B14F-4D97-AF65-F5344CB8AC3E}">
        <p14:creationId xmlns:p14="http://schemas.microsoft.com/office/powerpoint/2010/main" val="3413574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pPr algn="l"/>
            <a:r>
              <a:rPr lang="fr-FR" b="1" dirty="0" smtClean="0">
                <a:solidFill>
                  <a:schemeClr val="tx1"/>
                </a:solidFill>
              </a:rPr>
              <a:t>1/ Adaptation du dispositif   </a:t>
            </a:r>
            <a:br>
              <a:rPr lang="fr-FR" b="1" dirty="0" smtClean="0">
                <a:solidFill>
                  <a:schemeClr val="tx1"/>
                </a:solidFill>
              </a:rPr>
            </a:br>
            <a:r>
              <a:rPr lang="fr-FR" b="1" dirty="0">
                <a:solidFill>
                  <a:schemeClr val="tx1"/>
                </a:solidFill>
              </a:rPr>
              <a:t> </a:t>
            </a:r>
            <a:r>
              <a:rPr lang="fr-FR" b="1" dirty="0" smtClean="0">
                <a:solidFill>
                  <a:schemeClr val="tx1"/>
                </a:solidFill>
              </a:rPr>
              <a:t>  organisationnel aux mutations </a:t>
            </a:r>
            <a:br>
              <a:rPr lang="fr-FR" b="1" dirty="0" smtClean="0">
                <a:solidFill>
                  <a:schemeClr val="tx1"/>
                </a:solidFill>
              </a:rPr>
            </a:br>
            <a:r>
              <a:rPr lang="fr-FR" b="1" dirty="0">
                <a:solidFill>
                  <a:schemeClr val="tx1"/>
                </a:solidFill>
              </a:rPr>
              <a:t> </a:t>
            </a:r>
            <a:r>
              <a:rPr lang="fr-FR" b="1" dirty="0" smtClean="0">
                <a:solidFill>
                  <a:schemeClr val="tx1"/>
                </a:solidFill>
              </a:rPr>
              <a:t>  socio-économiques.</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2/ Préservation du secteur public et </a:t>
            </a:r>
            <a:br>
              <a:rPr lang="fr-FR" b="1" dirty="0" smtClean="0">
                <a:solidFill>
                  <a:schemeClr val="tx1"/>
                </a:solidFill>
              </a:rPr>
            </a:br>
            <a:r>
              <a:rPr lang="fr-FR" b="1" dirty="0">
                <a:solidFill>
                  <a:schemeClr val="tx1"/>
                </a:solidFill>
              </a:rPr>
              <a:t> </a:t>
            </a:r>
            <a:r>
              <a:rPr lang="fr-FR" b="1" dirty="0" smtClean="0">
                <a:solidFill>
                  <a:schemeClr val="tx1"/>
                </a:solidFill>
              </a:rPr>
              <a:t>   amélioration de ses </a:t>
            </a:r>
            <a:br>
              <a:rPr lang="fr-FR" b="1" dirty="0" smtClean="0">
                <a:solidFill>
                  <a:schemeClr val="tx1"/>
                </a:solidFill>
              </a:rPr>
            </a:br>
            <a:r>
              <a:rPr lang="fr-FR" b="1" dirty="0">
                <a:solidFill>
                  <a:schemeClr val="tx1"/>
                </a:solidFill>
              </a:rPr>
              <a:t> </a:t>
            </a:r>
            <a:r>
              <a:rPr lang="fr-FR" b="1" dirty="0" smtClean="0">
                <a:solidFill>
                  <a:schemeClr val="tx1"/>
                </a:solidFill>
              </a:rPr>
              <a:t>   performances.</a:t>
            </a:r>
            <a:endParaRPr lang="fr-FR" b="1" dirty="0">
              <a:solidFill>
                <a:schemeClr val="tx1"/>
              </a:solidFill>
            </a:endParaRPr>
          </a:p>
        </p:txBody>
      </p:sp>
    </p:spTree>
    <p:extLst>
      <p:ext uri="{BB962C8B-B14F-4D97-AF65-F5344CB8AC3E}">
        <p14:creationId xmlns:p14="http://schemas.microsoft.com/office/powerpoint/2010/main" val="189069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988840"/>
            <a:ext cx="8712968" cy="4680520"/>
          </a:xfrm>
        </p:spPr>
        <p:txBody>
          <a:bodyPr>
            <a:normAutofit fontScale="90000"/>
          </a:bodyPr>
          <a:lstStyle/>
          <a:p>
            <a:r>
              <a:rPr lang="fr-FR" dirty="0" smtClean="0"/>
              <a:t>Donc, </a:t>
            </a:r>
            <a:r>
              <a:rPr lang="fr-FR" b="1" dirty="0" smtClean="0">
                <a:solidFill>
                  <a:srgbClr val="002060"/>
                </a:solidFill>
                <a:latin typeface="Book Antiqua" pitchFamily="18" charset="0"/>
              </a:rPr>
              <a:t>Le système national de santé est confronté à de nombreux défis.  Il comptabilise beaucoup de                      dysfonctionnements qui ont réduit son efficience et ses performances. L’épidémie de la Covid-19 l’a mis à nu devant ces concepteurs…</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2455914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5040560"/>
          </a:xfrm>
        </p:spPr>
        <p:txBody>
          <a:bodyPr/>
          <a:lstStyle/>
          <a:p>
            <a:pPr algn="l"/>
            <a:r>
              <a:rPr lang="fr-FR" b="1" dirty="0" smtClean="0">
                <a:solidFill>
                  <a:schemeClr val="tx1"/>
                </a:solidFill>
              </a:rPr>
              <a:t>3/ Intégration du secteur privé   </a:t>
            </a:r>
            <a:br>
              <a:rPr lang="fr-FR" b="1" dirty="0" smtClean="0">
                <a:solidFill>
                  <a:schemeClr val="tx1"/>
                </a:solidFill>
              </a:rPr>
            </a:br>
            <a:r>
              <a:rPr lang="fr-FR" b="1" dirty="0">
                <a:solidFill>
                  <a:schemeClr val="tx1"/>
                </a:solidFill>
              </a:rPr>
              <a:t> </a:t>
            </a:r>
            <a:r>
              <a:rPr lang="fr-FR" b="1" dirty="0" smtClean="0">
                <a:solidFill>
                  <a:schemeClr val="tx1"/>
                </a:solidFill>
              </a:rPr>
              <a:t>   dans le système national.</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4/ Institutionnalisation des </a:t>
            </a:r>
            <a:br>
              <a:rPr lang="fr-FR" b="1" dirty="0" smtClean="0">
                <a:solidFill>
                  <a:schemeClr val="tx1"/>
                </a:solidFill>
              </a:rPr>
            </a:br>
            <a:r>
              <a:rPr lang="fr-FR" b="1" dirty="0">
                <a:solidFill>
                  <a:schemeClr val="tx1"/>
                </a:solidFill>
              </a:rPr>
              <a:t> </a:t>
            </a:r>
            <a:r>
              <a:rPr lang="fr-FR" b="1" dirty="0" smtClean="0">
                <a:solidFill>
                  <a:schemeClr val="tx1"/>
                </a:solidFill>
              </a:rPr>
              <a:t>   fonctions d’évaluation et de </a:t>
            </a:r>
            <a:br>
              <a:rPr lang="fr-FR" b="1" dirty="0" smtClean="0">
                <a:solidFill>
                  <a:schemeClr val="tx1"/>
                </a:solidFill>
              </a:rPr>
            </a:br>
            <a:r>
              <a:rPr lang="fr-FR" b="1" dirty="0">
                <a:solidFill>
                  <a:schemeClr val="tx1"/>
                </a:solidFill>
              </a:rPr>
              <a:t> </a:t>
            </a:r>
            <a:r>
              <a:rPr lang="fr-FR" b="1" dirty="0" smtClean="0">
                <a:solidFill>
                  <a:schemeClr val="tx1"/>
                </a:solidFill>
              </a:rPr>
              <a:t>   contrôle des activités de santé en </a:t>
            </a:r>
            <a:br>
              <a:rPr lang="fr-FR" b="1" dirty="0" smtClean="0">
                <a:solidFill>
                  <a:schemeClr val="tx1"/>
                </a:solidFill>
              </a:rPr>
            </a:br>
            <a:r>
              <a:rPr lang="fr-FR" b="1" dirty="0">
                <a:solidFill>
                  <a:schemeClr val="tx1"/>
                </a:solidFill>
              </a:rPr>
              <a:t> </a:t>
            </a:r>
            <a:r>
              <a:rPr lang="fr-FR" b="1" dirty="0" smtClean="0">
                <a:solidFill>
                  <a:schemeClr val="tx1"/>
                </a:solidFill>
              </a:rPr>
              <a:t>   fonction des objectifs assignés.</a:t>
            </a:r>
            <a:endParaRPr lang="fr-FR" b="1" dirty="0">
              <a:solidFill>
                <a:schemeClr val="tx1"/>
              </a:solidFill>
            </a:endParaRPr>
          </a:p>
        </p:txBody>
      </p:sp>
    </p:spTree>
    <p:extLst>
      <p:ext uri="{BB962C8B-B14F-4D97-AF65-F5344CB8AC3E}">
        <p14:creationId xmlns:p14="http://schemas.microsoft.com/office/powerpoint/2010/main" val="1625295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pPr algn="l"/>
            <a:r>
              <a:rPr lang="fr-FR" b="1" dirty="0" smtClean="0">
                <a:solidFill>
                  <a:schemeClr val="tx1"/>
                </a:solidFill>
              </a:rPr>
              <a:t>5/ Développement du système </a:t>
            </a:r>
            <a:br>
              <a:rPr lang="fr-FR" b="1" dirty="0" smtClean="0">
                <a:solidFill>
                  <a:schemeClr val="tx1"/>
                </a:solidFill>
              </a:rPr>
            </a:br>
            <a:r>
              <a:rPr lang="fr-FR" b="1" dirty="0">
                <a:solidFill>
                  <a:schemeClr val="tx1"/>
                </a:solidFill>
              </a:rPr>
              <a:t> </a:t>
            </a:r>
            <a:r>
              <a:rPr lang="fr-FR" b="1" dirty="0" smtClean="0">
                <a:solidFill>
                  <a:schemeClr val="tx1"/>
                </a:solidFill>
              </a:rPr>
              <a:t>   d’information sanitaire.</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6/ Hiérarchisation de la distribution </a:t>
            </a:r>
            <a:br>
              <a:rPr lang="fr-FR" b="1" dirty="0" smtClean="0">
                <a:solidFill>
                  <a:schemeClr val="tx1"/>
                </a:solidFill>
              </a:rPr>
            </a:br>
            <a:r>
              <a:rPr lang="fr-FR" b="1" dirty="0">
                <a:solidFill>
                  <a:schemeClr val="tx1"/>
                </a:solidFill>
              </a:rPr>
              <a:t> </a:t>
            </a:r>
            <a:r>
              <a:rPr lang="fr-FR" b="1" dirty="0" smtClean="0">
                <a:solidFill>
                  <a:schemeClr val="tx1"/>
                </a:solidFill>
              </a:rPr>
              <a:t>   des soins dans le cadre de la </a:t>
            </a:r>
            <a:br>
              <a:rPr lang="fr-FR" b="1" dirty="0" smtClean="0">
                <a:solidFill>
                  <a:schemeClr val="tx1"/>
                </a:solidFill>
              </a:rPr>
            </a:br>
            <a:r>
              <a:rPr lang="fr-FR" b="1" dirty="0">
                <a:solidFill>
                  <a:schemeClr val="tx1"/>
                </a:solidFill>
              </a:rPr>
              <a:t> </a:t>
            </a:r>
            <a:r>
              <a:rPr lang="fr-FR" b="1" dirty="0" smtClean="0">
                <a:solidFill>
                  <a:schemeClr val="tx1"/>
                </a:solidFill>
              </a:rPr>
              <a:t>   </a:t>
            </a:r>
            <a:r>
              <a:rPr lang="fr-FR" b="1" dirty="0" smtClean="0">
                <a:solidFill>
                  <a:srgbClr val="FF0000"/>
                </a:solidFill>
              </a:rPr>
              <a:t>carte sanitaire</a:t>
            </a:r>
            <a:r>
              <a:rPr lang="fr-FR" b="1" dirty="0" smtClean="0">
                <a:solidFill>
                  <a:schemeClr val="tx1"/>
                </a:solidFill>
              </a:rPr>
              <a:t>. </a:t>
            </a:r>
            <a:endParaRPr lang="fr-FR" b="1" dirty="0">
              <a:solidFill>
                <a:schemeClr val="tx1"/>
              </a:solidFill>
            </a:endParaRPr>
          </a:p>
        </p:txBody>
      </p:sp>
    </p:spTree>
    <p:extLst>
      <p:ext uri="{BB962C8B-B14F-4D97-AF65-F5344CB8AC3E}">
        <p14:creationId xmlns:p14="http://schemas.microsoft.com/office/powerpoint/2010/main" val="627102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640960" cy="5040560"/>
          </a:xfrm>
        </p:spPr>
        <p:txBody>
          <a:bodyPr/>
          <a:lstStyle/>
          <a:p>
            <a:pPr algn="l"/>
            <a:r>
              <a:rPr lang="fr-FR" b="1" dirty="0" smtClean="0">
                <a:solidFill>
                  <a:schemeClr val="tx1"/>
                </a:solidFill>
              </a:rPr>
              <a:t>7/ Encouragement du  </a:t>
            </a:r>
            <a:br>
              <a:rPr lang="fr-FR" b="1" dirty="0" smtClean="0">
                <a:solidFill>
                  <a:schemeClr val="tx1"/>
                </a:solidFill>
              </a:rPr>
            </a:br>
            <a:r>
              <a:rPr lang="fr-FR" b="1" dirty="0">
                <a:solidFill>
                  <a:schemeClr val="tx1"/>
                </a:solidFill>
              </a:rPr>
              <a:t> </a:t>
            </a:r>
            <a:r>
              <a:rPr lang="fr-FR" b="1" dirty="0" smtClean="0">
                <a:solidFill>
                  <a:schemeClr val="tx1"/>
                </a:solidFill>
              </a:rPr>
              <a:t>   développement de l’industrie </a:t>
            </a:r>
            <a:br>
              <a:rPr lang="fr-FR" b="1" dirty="0" smtClean="0">
                <a:solidFill>
                  <a:schemeClr val="tx1"/>
                </a:solidFill>
              </a:rPr>
            </a:br>
            <a:r>
              <a:rPr lang="fr-FR" b="1" dirty="0">
                <a:solidFill>
                  <a:schemeClr val="tx1"/>
                </a:solidFill>
              </a:rPr>
              <a:t> </a:t>
            </a:r>
            <a:r>
              <a:rPr lang="fr-FR" b="1" dirty="0" smtClean="0">
                <a:solidFill>
                  <a:schemeClr val="tx1"/>
                </a:solidFill>
              </a:rPr>
              <a:t>   nationale d’équipement et de </a:t>
            </a:r>
            <a:br>
              <a:rPr lang="fr-FR" b="1" dirty="0" smtClean="0">
                <a:solidFill>
                  <a:schemeClr val="tx1"/>
                </a:solidFill>
              </a:rPr>
            </a:br>
            <a:r>
              <a:rPr lang="fr-FR" b="1" dirty="0">
                <a:solidFill>
                  <a:schemeClr val="tx1"/>
                </a:solidFill>
              </a:rPr>
              <a:t> </a:t>
            </a:r>
            <a:r>
              <a:rPr lang="fr-FR" b="1" dirty="0" smtClean="0">
                <a:solidFill>
                  <a:schemeClr val="tx1"/>
                </a:solidFill>
              </a:rPr>
              <a:t>   produits pharmaceutiques et </a:t>
            </a:r>
            <a:br>
              <a:rPr lang="fr-FR" b="1" dirty="0" smtClean="0">
                <a:solidFill>
                  <a:schemeClr val="tx1"/>
                </a:solidFill>
              </a:rPr>
            </a:br>
            <a:r>
              <a:rPr lang="fr-FR" b="1" dirty="0">
                <a:solidFill>
                  <a:schemeClr val="tx1"/>
                </a:solidFill>
              </a:rPr>
              <a:t> </a:t>
            </a:r>
            <a:r>
              <a:rPr lang="fr-FR" b="1" dirty="0" smtClean="0">
                <a:solidFill>
                  <a:schemeClr val="tx1"/>
                </a:solidFill>
              </a:rPr>
              <a:t>   garantie de la disponibilité </a:t>
            </a:r>
            <a:br>
              <a:rPr lang="fr-FR" b="1" dirty="0" smtClean="0">
                <a:solidFill>
                  <a:schemeClr val="tx1"/>
                </a:solidFill>
              </a:rPr>
            </a:br>
            <a:r>
              <a:rPr lang="fr-FR" b="1" dirty="0">
                <a:solidFill>
                  <a:schemeClr val="tx1"/>
                </a:solidFill>
              </a:rPr>
              <a:t> </a:t>
            </a:r>
            <a:r>
              <a:rPr lang="fr-FR" b="1" dirty="0" smtClean="0">
                <a:solidFill>
                  <a:schemeClr val="tx1"/>
                </a:solidFill>
              </a:rPr>
              <a:t>   permanente des produits </a:t>
            </a:r>
            <a:br>
              <a:rPr lang="fr-FR" b="1" dirty="0" smtClean="0">
                <a:solidFill>
                  <a:schemeClr val="tx1"/>
                </a:solidFill>
              </a:rPr>
            </a:br>
            <a:r>
              <a:rPr lang="fr-FR" b="1" dirty="0">
                <a:solidFill>
                  <a:schemeClr val="tx1"/>
                </a:solidFill>
              </a:rPr>
              <a:t> </a:t>
            </a:r>
            <a:r>
              <a:rPr lang="fr-FR" b="1" dirty="0" smtClean="0">
                <a:solidFill>
                  <a:schemeClr val="tx1"/>
                </a:solidFill>
              </a:rPr>
              <a:t>   essentiels. </a:t>
            </a:r>
            <a:endParaRPr lang="fr-FR" b="1" dirty="0">
              <a:solidFill>
                <a:schemeClr val="tx1"/>
              </a:solidFill>
            </a:endParaRPr>
          </a:p>
        </p:txBody>
      </p:sp>
    </p:spTree>
    <p:extLst>
      <p:ext uri="{BB962C8B-B14F-4D97-AF65-F5344CB8AC3E}">
        <p14:creationId xmlns:p14="http://schemas.microsoft.com/office/powerpoint/2010/main" val="3814909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24744"/>
            <a:ext cx="8640960" cy="5616624"/>
          </a:xfrm>
        </p:spPr>
        <p:txBody>
          <a:bodyPr>
            <a:normAutofit fontScale="90000"/>
          </a:bodyPr>
          <a:lstStyle/>
          <a:p>
            <a:pPr algn="l"/>
            <a:r>
              <a:rPr lang="fr-FR" b="1" dirty="0" smtClean="0">
                <a:solidFill>
                  <a:schemeClr val="tx1"/>
                </a:solidFill>
              </a:rPr>
              <a:t>8/ Consolidation du dispositif de </a:t>
            </a:r>
            <a:br>
              <a:rPr lang="fr-FR" b="1" dirty="0" smtClean="0">
                <a:solidFill>
                  <a:schemeClr val="tx1"/>
                </a:solidFill>
              </a:rPr>
            </a:br>
            <a:r>
              <a:rPr lang="fr-FR" b="1" dirty="0">
                <a:solidFill>
                  <a:schemeClr val="tx1"/>
                </a:solidFill>
              </a:rPr>
              <a:t> </a:t>
            </a:r>
            <a:r>
              <a:rPr lang="fr-FR" b="1" dirty="0" smtClean="0">
                <a:solidFill>
                  <a:schemeClr val="tx1"/>
                </a:solidFill>
              </a:rPr>
              <a:t>    contrôle des produits </a:t>
            </a:r>
            <a:br>
              <a:rPr lang="fr-FR" b="1" dirty="0" smtClean="0">
                <a:solidFill>
                  <a:schemeClr val="tx1"/>
                </a:solidFill>
              </a:rPr>
            </a:br>
            <a:r>
              <a:rPr lang="fr-FR" b="1" dirty="0">
                <a:solidFill>
                  <a:schemeClr val="tx1"/>
                </a:solidFill>
              </a:rPr>
              <a:t> </a:t>
            </a:r>
            <a:r>
              <a:rPr lang="fr-FR" b="1" dirty="0" smtClean="0">
                <a:solidFill>
                  <a:schemeClr val="tx1"/>
                </a:solidFill>
              </a:rPr>
              <a:t>    pharmaceutiques et de </a:t>
            </a:r>
            <a:r>
              <a:rPr lang="fr-FR" b="1" dirty="0" smtClean="0">
                <a:solidFill>
                  <a:srgbClr val="FF0000"/>
                </a:solidFill>
              </a:rPr>
              <a:t>la sécurité </a:t>
            </a:r>
            <a:br>
              <a:rPr lang="fr-FR" b="1" dirty="0" smtClean="0">
                <a:solidFill>
                  <a:srgbClr val="FF0000"/>
                </a:solidFill>
              </a:rPr>
            </a:br>
            <a:r>
              <a:rPr lang="fr-FR" b="1" dirty="0">
                <a:solidFill>
                  <a:srgbClr val="FF0000"/>
                </a:solidFill>
              </a:rPr>
              <a:t> </a:t>
            </a:r>
            <a:r>
              <a:rPr lang="fr-FR" b="1" dirty="0" smtClean="0">
                <a:solidFill>
                  <a:srgbClr val="FF0000"/>
                </a:solidFill>
              </a:rPr>
              <a:t>    transfusionnelle</a:t>
            </a:r>
            <a:r>
              <a:rPr lang="fr-FR" b="1" dirty="0" smtClean="0">
                <a:solidFill>
                  <a:schemeClr val="tx1"/>
                </a:solidFill>
              </a:rPr>
              <a:t>.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9/ Revalorisation du plateau technique </a:t>
            </a:r>
            <a:br>
              <a:rPr lang="fr-FR" b="1" dirty="0" smtClean="0">
                <a:solidFill>
                  <a:schemeClr val="tx1"/>
                </a:solidFill>
              </a:rPr>
            </a:br>
            <a:r>
              <a:rPr lang="fr-FR" b="1" dirty="0">
                <a:solidFill>
                  <a:schemeClr val="tx1"/>
                </a:solidFill>
              </a:rPr>
              <a:t> </a:t>
            </a:r>
            <a:r>
              <a:rPr lang="fr-FR" b="1" dirty="0" smtClean="0">
                <a:solidFill>
                  <a:schemeClr val="tx1"/>
                </a:solidFill>
              </a:rPr>
              <a:t>    par la mise en place d’un système </a:t>
            </a:r>
            <a:br>
              <a:rPr lang="fr-FR" b="1" dirty="0" smtClean="0">
                <a:solidFill>
                  <a:schemeClr val="tx1"/>
                </a:solidFill>
              </a:rPr>
            </a:br>
            <a:r>
              <a:rPr lang="fr-FR" b="1" dirty="0">
                <a:solidFill>
                  <a:schemeClr val="tx1"/>
                </a:solidFill>
              </a:rPr>
              <a:t> </a:t>
            </a:r>
            <a:r>
              <a:rPr lang="fr-FR" b="1" dirty="0" smtClean="0">
                <a:solidFill>
                  <a:schemeClr val="tx1"/>
                </a:solidFill>
              </a:rPr>
              <a:t>    d’assurance qualité et d’un réseau </a:t>
            </a:r>
            <a:br>
              <a:rPr lang="fr-FR" b="1" dirty="0" smtClean="0">
                <a:solidFill>
                  <a:schemeClr val="tx1"/>
                </a:solidFill>
              </a:rPr>
            </a:br>
            <a:r>
              <a:rPr lang="fr-FR" b="1" dirty="0">
                <a:solidFill>
                  <a:schemeClr val="tx1"/>
                </a:solidFill>
              </a:rPr>
              <a:t> </a:t>
            </a:r>
            <a:r>
              <a:rPr lang="fr-FR" b="1" dirty="0" smtClean="0">
                <a:solidFill>
                  <a:schemeClr val="tx1"/>
                </a:solidFill>
              </a:rPr>
              <a:t>    de maintenance. </a:t>
            </a:r>
            <a:endParaRPr lang="fr-FR" b="1" dirty="0">
              <a:solidFill>
                <a:schemeClr val="tx1"/>
              </a:solidFill>
            </a:endParaRPr>
          </a:p>
        </p:txBody>
      </p:sp>
    </p:spTree>
    <p:extLst>
      <p:ext uri="{BB962C8B-B14F-4D97-AF65-F5344CB8AC3E}">
        <p14:creationId xmlns:p14="http://schemas.microsoft.com/office/powerpoint/2010/main" val="3571656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556792"/>
            <a:ext cx="8640960" cy="5184576"/>
          </a:xfrm>
        </p:spPr>
        <p:txBody>
          <a:bodyPr/>
          <a:lstStyle/>
          <a:p>
            <a:pPr algn="l"/>
            <a:r>
              <a:rPr lang="fr-FR" b="1" dirty="0" smtClean="0">
                <a:solidFill>
                  <a:schemeClr val="tx1"/>
                </a:solidFill>
              </a:rPr>
              <a:t>10/ Amélioration des conditions de </a:t>
            </a:r>
            <a:br>
              <a:rPr lang="fr-FR" b="1" dirty="0" smtClean="0">
                <a:solidFill>
                  <a:schemeClr val="tx1"/>
                </a:solidFill>
              </a:rPr>
            </a:br>
            <a:r>
              <a:rPr lang="fr-FR" b="1" dirty="0">
                <a:solidFill>
                  <a:schemeClr val="tx1"/>
                </a:solidFill>
              </a:rPr>
              <a:t> </a:t>
            </a:r>
            <a:r>
              <a:rPr lang="fr-FR" b="1" dirty="0" smtClean="0">
                <a:solidFill>
                  <a:schemeClr val="tx1"/>
                </a:solidFill>
              </a:rPr>
              <a:t>     travail, de la situation </a:t>
            </a:r>
            <a:br>
              <a:rPr lang="fr-FR" b="1" dirty="0" smtClean="0">
                <a:solidFill>
                  <a:schemeClr val="tx1"/>
                </a:solidFill>
              </a:rPr>
            </a:br>
            <a:r>
              <a:rPr lang="fr-FR" b="1" dirty="0">
                <a:solidFill>
                  <a:schemeClr val="tx1"/>
                </a:solidFill>
              </a:rPr>
              <a:t> </a:t>
            </a:r>
            <a:r>
              <a:rPr lang="fr-FR" b="1" dirty="0" smtClean="0">
                <a:solidFill>
                  <a:schemeClr val="tx1"/>
                </a:solidFill>
              </a:rPr>
              <a:t>     socioprofessionnelle de tous les </a:t>
            </a:r>
            <a:br>
              <a:rPr lang="fr-FR" b="1" dirty="0" smtClean="0">
                <a:solidFill>
                  <a:schemeClr val="tx1"/>
                </a:solidFill>
              </a:rPr>
            </a:br>
            <a:r>
              <a:rPr lang="fr-FR" b="1" dirty="0">
                <a:solidFill>
                  <a:schemeClr val="tx1"/>
                </a:solidFill>
              </a:rPr>
              <a:t> </a:t>
            </a:r>
            <a:r>
              <a:rPr lang="fr-FR" b="1" dirty="0" smtClean="0">
                <a:solidFill>
                  <a:schemeClr val="tx1"/>
                </a:solidFill>
              </a:rPr>
              <a:t>     personnels de santé. </a:t>
            </a:r>
            <a:endParaRPr lang="fr-FR" b="1" dirty="0">
              <a:solidFill>
                <a:schemeClr val="tx1"/>
              </a:solidFill>
            </a:endParaRPr>
          </a:p>
        </p:txBody>
      </p:sp>
    </p:spTree>
    <p:extLst>
      <p:ext uri="{BB962C8B-B14F-4D97-AF65-F5344CB8AC3E}">
        <p14:creationId xmlns:p14="http://schemas.microsoft.com/office/powerpoint/2010/main" val="89345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36912"/>
            <a:ext cx="8568952" cy="1252728"/>
          </a:xfrm>
        </p:spPr>
        <p:txBody>
          <a:bodyPr>
            <a:normAutofit fontScale="90000"/>
          </a:bodyPr>
          <a:lstStyle/>
          <a:p>
            <a:r>
              <a:rPr lang="fr-FR" b="1" dirty="0" smtClean="0">
                <a:solidFill>
                  <a:srgbClr val="FF0000"/>
                </a:solidFill>
              </a:rPr>
              <a:t>C- Hiérarchisation de la distribution des soins.</a:t>
            </a:r>
            <a:endParaRPr lang="fr-FR" b="1" dirty="0">
              <a:solidFill>
                <a:srgbClr val="FF0000"/>
              </a:solidFill>
            </a:endParaRPr>
          </a:p>
        </p:txBody>
      </p:sp>
    </p:spTree>
    <p:extLst>
      <p:ext uri="{BB962C8B-B14F-4D97-AF65-F5344CB8AC3E}">
        <p14:creationId xmlns:p14="http://schemas.microsoft.com/office/powerpoint/2010/main" val="1890396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28800"/>
            <a:ext cx="8640960" cy="5112568"/>
          </a:xfrm>
        </p:spPr>
        <p:txBody>
          <a:bodyPr/>
          <a:lstStyle/>
          <a:p>
            <a:pPr algn="l"/>
            <a:r>
              <a:rPr lang="fr-FR" b="1" dirty="0" smtClean="0">
                <a:solidFill>
                  <a:schemeClr val="tx1"/>
                </a:solidFill>
              </a:rPr>
              <a:t>Les soins peuvent être divisés en trois niveaux: </a:t>
            </a:r>
            <a:br>
              <a:rPr lang="fr-FR" b="1" dirty="0" smtClean="0">
                <a:solidFill>
                  <a:schemeClr val="tx1"/>
                </a:solidFill>
              </a:rPr>
            </a:br>
            <a:r>
              <a:rPr lang="fr-FR" b="1" dirty="0" smtClean="0">
                <a:solidFill>
                  <a:srgbClr val="FF0000"/>
                </a:solidFill>
              </a:rPr>
              <a:t>- Primaires</a:t>
            </a:r>
            <a:br>
              <a:rPr lang="fr-FR" b="1" dirty="0" smtClean="0">
                <a:solidFill>
                  <a:srgbClr val="FF0000"/>
                </a:solidFill>
              </a:rPr>
            </a:br>
            <a:r>
              <a:rPr lang="fr-FR" b="1" dirty="0" smtClean="0">
                <a:solidFill>
                  <a:srgbClr val="FF0000"/>
                </a:solidFill>
              </a:rPr>
              <a:t>-Secondaires </a:t>
            </a:r>
            <a:br>
              <a:rPr lang="fr-FR" b="1" dirty="0" smtClean="0">
                <a:solidFill>
                  <a:srgbClr val="FF0000"/>
                </a:solidFill>
              </a:rPr>
            </a:br>
            <a:r>
              <a:rPr lang="fr-FR" b="1" dirty="0" smtClean="0">
                <a:solidFill>
                  <a:srgbClr val="FF0000"/>
                </a:solidFill>
              </a:rPr>
              <a:t>-Tertiaires.</a:t>
            </a:r>
            <a:endParaRPr lang="fr-FR" b="1" dirty="0">
              <a:solidFill>
                <a:srgbClr val="FF0000"/>
              </a:solidFill>
            </a:endParaRPr>
          </a:p>
        </p:txBody>
      </p:sp>
    </p:spTree>
    <p:extLst>
      <p:ext uri="{BB962C8B-B14F-4D97-AF65-F5344CB8AC3E}">
        <p14:creationId xmlns:p14="http://schemas.microsoft.com/office/powerpoint/2010/main" val="31138028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84784"/>
            <a:ext cx="8640960" cy="5256584"/>
          </a:xfrm>
        </p:spPr>
        <p:txBody>
          <a:bodyPr>
            <a:normAutofit fontScale="90000"/>
          </a:bodyPr>
          <a:lstStyle/>
          <a:p>
            <a:pPr algn="l"/>
            <a:r>
              <a:rPr lang="fr-FR" b="1" i="1" dirty="0" smtClean="0">
                <a:solidFill>
                  <a:srgbClr val="FF0000"/>
                </a:solidFill>
              </a:rPr>
              <a:t>1/ </a:t>
            </a:r>
            <a:r>
              <a:rPr lang="fr-FR" b="1" i="1" u="sng" dirty="0" smtClean="0">
                <a:solidFill>
                  <a:srgbClr val="FF0000"/>
                </a:solidFill>
              </a:rPr>
              <a:t>Les soins de premier niveau </a:t>
            </a:r>
            <a:r>
              <a:rPr lang="fr-FR" b="1" i="1" dirty="0" smtClean="0">
                <a:solidFill>
                  <a:srgbClr val="FF0000"/>
                </a:solidFill>
              </a:rPr>
              <a:t>ou de </a:t>
            </a:r>
            <a:br>
              <a:rPr lang="fr-FR" b="1" i="1" dirty="0" smtClean="0">
                <a:solidFill>
                  <a:srgbClr val="FF0000"/>
                </a:solidFill>
              </a:rPr>
            </a:br>
            <a:r>
              <a:rPr lang="fr-FR" b="1" i="1" dirty="0">
                <a:solidFill>
                  <a:srgbClr val="FF0000"/>
                </a:solidFill>
              </a:rPr>
              <a:t> </a:t>
            </a:r>
            <a:r>
              <a:rPr lang="fr-FR" b="1" i="1" dirty="0" smtClean="0">
                <a:solidFill>
                  <a:srgbClr val="FF0000"/>
                </a:solidFill>
              </a:rPr>
              <a:t>   proximité : </a:t>
            </a:r>
            <a:r>
              <a:rPr lang="fr-FR" dirty="0" smtClean="0">
                <a:solidFill>
                  <a:srgbClr val="FF0000"/>
                </a:solidFill>
              </a:rPr>
              <a:t/>
            </a:r>
            <a:br>
              <a:rPr lang="fr-FR" dirty="0" smtClean="0">
                <a:solidFill>
                  <a:srgbClr val="FF0000"/>
                </a:solidFill>
              </a:rPr>
            </a:br>
            <a:r>
              <a:rPr lang="fr-FR" b="1" dirty="0" smtClean="0">
                <a:solidFill>
                  <a:schemeClr val="tx1"/>
                </a:solidFill>
              </a:rPr>
              <a:t>Ce sont des soins de premier recours mis en place par le système de santé. Ils comprennent toutes les structures de soins installées dans les quartiers urbains et les communes.</a:t>
            </a:r>
            <a:endParaRPr lang="fr-FR" b="1" dirty="0">
              <a:solidFill>
                <a:schemeClr val="tx1"/>
              </a:solidFill>
            </a:endParaRPr>
          </a:p>
        </p:txBody>
      </p:sp>
    </p:spTree>
    <p:extLst>
      <p:ext uri="{BB962C8B-B14F-4D97-AF65-F5344CB8AC3E}">
        <p14:creationId xmlns:p14="http://schemas.microsoft.com/office/powerpoint/2010/main" val="128449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4824536"/>
          </a:xfrm>
        </p:spPr>
        <p:txBody>
          <a:bodyPr/>
          <a:lstStyle/>
          <a:p>
            <a:r>
              <a:rPr lang="fr-FR" b="1" dirty="0" smtClean="0">
                <a:solidFill>
                  <a:schemeClr val="tx1"/>
                </a:solidFill>
              </a:rPr>
              <a:t>Ils sont constitués par les structures extrahospitalières (</a:t>
            </a:r>
            <a:r>
              <a:rPr lang="fr-FR" b="1" dirty="0" smtClean="0">
                <a:solidFill>
                  <a:srgbClr val="FF0000"/>
                </a:solidFill>
              </a:rPr>
              <a:t>polycliniques et salles de soins</a:t>
            </a:r>
            <a:r>
              <a:rPr lang="fr-FR" b="1" dirty="0" smtClean="0">
                <a:solidFill>
                  <a:schemeClr val="tx1"/>
                </a:solidFill>
              </a:rPr>
              <a:t>) et pour le secteur privé par les </a:t>
            </a:r>
            <a:r>
              <a:rPr lang="fr-FR" b="1" dirty="0" smtClean="0">
                <a:solidFill>
                  <a:srgbClr val="FF0000"/>
                </a:solidFill>
              </a:rPr>
              <a:t>cabinets médicaux et dentaires</a:t>
            </a:r>
            <a:r>
              <a:rPr lang="fr-FR" b="1" dirty="0" smtClean="0">
                <a:solidFill>
                  <a:schemeClr val="tx1"/>
                </a:solidFill>
              </a:rPr>
              <a:t>. </a:t>
            </a:r>
            <a:endParaRPr lang="fr-FR" b="1" dirty="0">
              <a:solidFill>
                <a:schemeClr val="tx1"/>
              </a:solidFill>
            </a:endParaRPr>
          </a:p>
        </p:txBody>
      </p:sp>
    </p:spTree>
    <p:extLst>
      <p:ext uri="{BB962C8B-B14F-4D97-AF65-F5344CB8AC3E}">
        <p14:creationId xmlns:p14="http://schemas.microsoft.com/office/powerpoint/2010/main" val="20027523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640960" cy="6264696"/>
          </a:xfrm>
        </p:spPr>
        <p:txBody>
          <a:bodyPr>
            <a:normAutofit fontScale="90000"/>
          </a:bodyPr>
          <a:lstStyle/>
          <a:p>
            <a:pPr algn="l"/>
            <a:r>
              <a:rPr lang="fr-FR" b="1" dirty="0" smtClean="0">
                <a:solidFill>
                  <a:srgbClr val="FF0000"/>
                </a:solidFill>
              </a:rPr>
              <a:t>Les soins de santé de base </a:t>
            </a:r>
            <a:r>
              <a:rPr lang="fr-FR" b="1" dirty="0" smtClean="0">
                <a:solidFill>
                  <a:schemeClr val="tx1"/>
                </a:solidFill>
              </a:rPr>
              <a:t>sont représentés par : </a:t>
            </a:r>
            <a:br>
              <a:rPr lang="fr-FR" b="1" dirty="0" smtClean="0">
                <a:solidFill>
                  <a:schemeClr val="tx1"/>
                </a:solidFill>
              </a:rPr>
            </a:br>
            <a:r>
              <a:rPr lang="fr-FR" b="1" dirty="0" smtClean="0">
                <a:solidFill>
                  <a:schemeClr val="tx1"/>
                </a:solidFill>
              </a:rPr>
              <a:t>les consultations médicales, </a:t>
            </a:r>
            <a:br>
              <a:rPr lang="fr-FR" b="1" dirty="0" smtClean="0">
                <a:solidFill>
                  <a:schemeClr val="tx1"/>
                </a:solidFill>
              </a:rPr>
            </a:br>
            <a:r>
              <a:rPr lang="fr-FR" b="1" dirty="0" smtClean="0">
                <a:solidFill>
                  <a:schemeClr val="tx1"/>
                </a:solidFill>
              </a:rPr>
              <a:t>les soins dentaires, </a:t>
            </a:r>
            <a:br>
              <a:rPr lang="fr-FR" b="1" dirty="0" smtClean="0">
                <a:solidFill>
                  <a:schemeClr val="tx1"/>
                </a:solidFill>
              </a:rPr>
            </a:br>
            <a:r>
              <a:rPr lang="fr-FR" b="1" dirty="0" smtClean="0">
                <a:solidFill>
                  <a:schemeClr val="tx1"/>
                </a:solidFill>
              </a:rPr>
              <a:t>les soins pour la mère et l’enfant, les soins infirmiers, </a:t>
            </a:r>
            <a:br>
              <a:rPr lang="fr-FR" b="1" dirty="0" smtClean="0">
                <a:solidFill>
                  <a:schemeClr val="tx1"/>
                </a:solidFill>
              </a:rPr>
            </a:br>
            <a:r>
              <a:rPr lang="fr-FR" b="1" dirty="0" smtClean="0">
                <a:solidFill>
                  <a:schemeClr val="tx1"/>
                </a:solidFill>
              </a:rPr>
              <a:t>les explorations, l’éducation sanitaire, les activités de prévention </a:t>
            </a:r>
            <a:br>
              <a:rPr lang="fr-FR" b="1" dirty="0" smtClean="0">
                <a:solidFill>
                  <a:schemeClr val="tx1"/>
                </a:solidFill>
              </a:rPr>
            </a:br>
            <a:r>
              <a:rPr lang="fr-FR" b="1" dirty="0" smtClean="0">
                <a:solidFill>
                  <a:schemeClr val="tx1"/>
                </a:solidFill>
              </a:rPr>
              <a:t>et les urgences de premiers recours. </a:t>
            </a:r>
            <a:endParaRPr lang="fr-FR" b="1" dirty="0">
              <a:solidFill>
                <a:schemeClr val="tx1"/>
              </a:solidFill>
            </a:endParaRPr>
          </a:p>
        </p:txBody>
      </p:sp>
    </p:spTree>
    <p:extLst>
      <p:ext uri="{BB962C8B-B14F-4D97-AF65-F5344CB8AC3E}">
        <p14:creationId xmlns:p14="http://schemas.microsoft.com/office/powerpoint/2010/main" val="19783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88840"/>
            <a:ext cx="8661648" cy="4752528"/>
          </a:xfrm>
        </p:spPr>
        <p:txBody>
          <a:bodyPr>
            <a:normAutofit fontScale="90000"/>
          </a:bodyPr>
          <a:lstStyle/>
          <a:p>
            <a:r>
              <a:rPr lang="fr-FR" b="1" dirty="0" smtClean="0">
                <a:solidFill>
                  <a:srgbClr val="002060"/>
                </a:solidFill>
                <a:latin typeface="Book Antiqua" pitchFamily="18" charset="0"/>
              </a:rPr>
              <a:t>Il souffre d’inorganisation, de sa gestion et de son financement          face aux grandes mutations démographiques, épidémiologiques et socio-économiques que connait  le pays. </a:t>
            </a:r>
            <a:endParaRPr lang="fr-FR" b="1" dirty="0">
              <a:solidFill>
                <a:srgbClr val="002060"/>
              </a:solidFill>
              <a:latin typeface="Book Antiqua" pitchFamily="18" charset="0"/>
            </a:endParaRPr>
          </a:p>
        </p:txBody>
      </p:sp>
    </p:spTree>
    <p:extLst>
      <p:ext uri="{BB962C8B-B14F-4D97-AF65-F5344CB8AC3E}">
        <p14:creationId xmlns:p14="http://schemas.microsoft.com/office/powerpoint/2010/main" val="147972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052736"/>
            <a:ext cx="8640960" cy="5688632"/>
          </a:xfrm>
        </p:spPr>
        <p:txBody>
          <a:bodyPr>
            <a:normAutofit/>
          </a:bodyPr>
          <a:lstStyle/>
          <a:p>
            <a:pPr algn="l"/>
            <a:r>
              <a:rPr lang="fr-FR" sz="3200" b="1" dirty="0" smtClean="0">
                <a:solidFill>
                  <a:schemeClr val="tx1"/>
                </a:solidFill>
              </a:rPr>
              <a:t>Ces soins de premiers recours concerne également l’hospitalisation assurée par les EPH de Daïras. Les soins généraux couvrent un nombre restreint de spécialités : </a:t>
            </a:r>
            <a:br>
              <a:rPr lang="fr-FR" sz="3200" b="1" dirty="0" smtClean="0">
                <a:solidFill>
                  <a:schemeClr val="tx1"/>
                </a:solidFill>
              </a:rPr>
            </a:br>
            <a:r>
              <a:rPr lang="fr-FR" sz="3200" b="1" dirty="0" smtClean="0">
                <a:solidFill>
                  <a:srgbClr val="FF0000"/>
                </a:solidFill>
              </a:rPr>
              <a:t>Médecine interne,</a:t>
            </a:r>
            <a:br>
              <a:rPr lang="fr-FR" sz="3200" b="1" dirty="0" smtClean="0">
                <a:solidFill>
                  <a:srgbClr val="FF0000"/>
                </a:solidFill>
              </a:rPr>
            </a:br>
            <a:r>
              <a:rPr lang="fr-FR" sz="3200" b="1" dirty="0" smtClean="0">
                <a:solidFill>
                  <a:srgbClr val="FF0000"/>
                </a:solidFill>
              </a:rPr>
              <a:t>Pédiatrie,</a:t>
            </a:r>
            <a:br>
              <a:rPr lang="fr-FR" sz="3200" b="1" dirty="0" smtClean="0">
                <a:solidFill>
                  <a:srgbClr val="FF0000"/>
                </a:solidFill>
              </a:rPr>
            </a:br>
            <a:r>
              <a:rPr lang="fr-FR" sz="3200" b="1" dirty="0" smtClean="0">
                <a:solidFill>
                  <a:srgbClr val="FF0000"/>
                </a:solidFill>
              </a:rPr>
              <a:t>chirurgie générale,</a:t>
            </a:r>
            <a:br>
              <a:rPr lang="fr-FR" sz="3200" b="1" dirty="0" smtClean="0">
                <a:solidFill>
                  <a:srgbClr val="FF0000"/>
                </a:solidFill>
              </a:rPr>
            </a:br>
            <a:r>
              <a:rPr lang="fr-FR" sz="3200" b="1" dirty="0" smtClean="0">
                <a:solidFill>
                  <a:srgbClr val="FF0000"/>
                </a:solidFill>
              </a:rPr>
              <a:t>obstétrique et urgences médico-chirurgicales,</a:t>
            </a:r>
            <a:br>
              <a:rPr lang="fr-FR" sz="3200" b="1" dirty="0" smtClean="0">
                <a:solidFill>
                  <a:srgbClr val="FF0000"/>
                </a:solidFill>
              </a:rPr>
            </a:br>
            <a:r>
              <a:rPr lang="fr-FR" sz="3200" b="1" dirty="0" smtClean="0">
                <a:solidFill>
                  <a:srgbClr val="FF0000"/>
                </a:solidFill>
              </a:rPr>
              <a:t>Imagerie médicale,</a:t>
            </a:r>
            <a:br>
              <a:rPr lang="fr-FR" sz="3200" b="1" dirty="0" smtClean="0">
                <a:solidFill>
                  <a:srgbClr val="FF0000"/>
                </a:solidFill>
              </a:rPr>
            </a:br>
            <a:r>
              <a:rPr lang="fr-FR" sz="3200" b="1" dirty="0" smtClean="0">
                <a:solidFill>
                  <a:srgbClr val="FF0000"/>
                </a:solidFill>
              </a:rPr>
              <a:t>soins dentaires,</a:t>
            </a:r>
            <a:br>
              <a:rPr lang="fr-FR" sz="3200" b="1" dirty="0" smtClean="0">
                <a:solidFill>
                  <a:srgbClr val="FF0000"/>
                </a:solidFill>
              </a:rPr>
            </a:br>
            <a:r>
              <a:rPr lang="fr-FR" sz="3200" b="1" dirty="0" smtClean="0">
                <a:solidFill>
                  <a:srgbClr val="FF0000"/>
                </a:solidFill>
              </a:rPr>
              <a:t>laboratoires de biologie et pharmacie. </a:t>
            </a:r>
            <a:endParaRPr lang="fr-FR" sz="3200" b="1" dirty="0">
              <a:solidFill>
                <a:srgbClr val="FF0000"/>
              </a:solidFill>
            </a:endParaRPr>
          </a:p>
        </p:txBody>
      </p:sp>
    </p:spTree>
    <p:extLst>
      <p:ext uri="{BB962C8B-B14F-4D97-AF65-F5344CB8AC3E}">
        <p14:creationId xmlns:p14="http://schemas.microsoft.com/office/powerpoint/2010/main" val="9097523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20688"/>
            <a:ext cx="8712968" cy="6048672"/>
          </a:xfrm>
        </p:spPr>
        <p:txBody>
          <a:bodyPr>
            <a:normAutofit fontScale="90000"/>
          </a:bodyPr>
          <a:lstStyle/>
          <a:p>
            <a:pPr algn="l"/>
            <a:r>
              <a:rPr lang="fr-FR" b="1" i="1" u="sng" dirty="0" smtClean="0">
                <a:solidFill>
                  <a:srgbClr val="FF0000"/>
                </a:solidFill>
              </a:rPr>
              <a:t/>
            </a:r>
            <a:br>
              <a:rPr lang="fr-FR" b="1" i="1" u="sng" dirty="0" smtClean="0">
                <a:solidFill>
                  <a:srgbClr val="FF0000"/>
                </a:solidFill>
              </a:rPr>
            </a:br>
            <a:r>
              <a:rPr lang="fr-FR" b="1" i="1" u="sng" dirty="0">
                <a:solidFill>
                  <a:srgbClr val="FF0000"/>
                </a:solidFill>
              </a:rPr>
              <a:t/>
            </a:r>
            <a:br>
              <a:rPr lang="fr-FR" b="1" i="1" u="sng" dirty="0">
                <a:solidFill>
                  <a:srgbClr val="FF0000"/>
                </a:solidFill>
              </a:rPr>
            </a:br>
            <a:r>
              <a:rPr lang="fr-FR" b="1" i="1" u="sng" dirty="0" smtClean="0">
                <a:solidFill>
                  <a:srgbClr val="FF0000"/>
                </a:solidFill>
              </a:rPr>
              <a:t>2/ Les soins de deuxième niveau :</a:t>
            </a:r>
            <a:br>
              <a:rPr lang="fr-FR" b="1" i="1" u="sng" dirty="0" smtClean="0">
                <a:solidFill>
                  <a:srgbClr val="FF0000"/>
                </a:solidFill>
              </a:rPr>
            </a:br>
            <a:r>
              <a:rPr lang="fr-FR" b="1" i="1" dirty="0" smtClean="0">
                <a:solidFill>
                  <a:srgbClr val="FF0000"/>
                </a:solidFill>
              </a:rPr>
              <a:t>    </a:t>
            </a:r>
            <a:r>
              <a:rPr lang="fr-FR" b="1" i="1" dirty="0" smtClean="0">
                <a:solidFill>
                  <a:schemeClr val="tx1"/>
                </a:solidFill>
              </a:rPr>
              <a:t>Ils sont assurés par les EPH des </a:t>
            </a:r>
            <a:br>
              <a:rPr lang="fr-FR" b="1" i="1" dirty="0" smtClean="0">
                <a:solidFill>
                  <a:schemeClr val="tx1"/>
                </a:solidFill>
              </a:rPr>
            </a:br>
            <a:r>
              <a:rPr lang="fr-FR" b="1" i="1" dirty="0">
                <a:solidFill>
                  <a:schemeClr val="tx1"/>
                </a:solidFill>
              </a:rPr>
              <a:t> </a:t>
            </a:r>
            <a:r>
              <a:rPr lang="fr-FR" b="1" i="1" dirty="0" smtClean="0">
                <a:solidFill>
                  <a:schemeClr val="tx1"/>
                </a:solidFill>
              </a:rPr>
              <a:t>   wilayas et couvrent les disciplines   </a:t>
            </a:r>
            <a:br>
              <a:rPr lang="fr-FR" b="1" i="1" dirty="0" smtClean="0">
                <a:solidFill>
                  <a:schemeClr val="tx1"/>
                </a:solidFill>
              </a:rPr>
            </a:br>
            <a:r>
              <a:rPr lang="fr-FR" b="1" i="1" dirty="0">
                <a:solidFill>
                  <a:schemeClr val="tx1"/>
                </a:solidFill>
              </a:rPr>
              <a:t> </a:t>
            </a:r>
            <a:r>
              <a:rPr lang="fr-FR" b="1" i="1" dirty="0" smtClean="0">
                <a:solidFill>
                  <a:schemeClr val="tx1"/>
                </a:solidFill>
              </a:rPr>
              <a:t>   disponibles :</a:t>
            </a:r>
            <a:br>
              <a:rPr lang="fr-FR" b="1" i="1" dirty="0" smtClean="0">
                <a:solidFill>
                  <a:schemeClr val="tx1"/>
                </a:solidFill>
              </a:rPr>
            </a:br>
            <a:r>
              <a:rPr lang="fr-FR" b="1" i="1" dirty="0">
                <a:solidFill>
                  <a:schemeClr val="tx1"/>
                </a:solidFill>
              </a:rPr>
              <a:t> </a:t>
            </a:r>
            <a:r>
              <a:rPr lang="fr-FR" b="1" i="1" dirty="0" smtClean="0">
                <a:solidFill>
                  <a:schemeClr val="tx1"/>
                </a:solidFill>
              </a:rPr>
              <a:t>  </a:t>
            </a:r>
            <a:r>
              <a:rPr lang="fr-FR" b="1" i="1" dirty="0" smtClean="0">
                <a:solidFill>
                  <a:srgbClr val="FF0000"/>
                </a:solidFill>
              </a:rPr>
              <a:t>Anesthésie-réanimation,</a:t>
            </a:r>
            <a:br>
              <a:rPr lang="fr-FR" b="1" i="1" dirty="0" smtClean="0">
                <a:solidFill>
                  <a:srgbClr val="FF0000"/>
                </a:solidFill>
              </a:rPr>
            </a:br>
            <a:r>
              <a:rPr lang="fr-FR" b="1" i="1" dirty="0">
                <a:solidFill>
                  <a:srgbClr val="FF0000"/>
                </a:solidFill>
              </a:rPr>
              <a:t> </a:t>
            </a:r>
            <a:r>
              <a:rPr lang="fr-FR" b="1" i="1" dirty="0" smtClean="0">
                <a:solidFill>
                  <a:srgbClr val="FF0000"/>
                </a:solidFill>
              </a:rPr>
              <a:t>  Cardiologie, Rhumatologie,</a:t>
            </a:r>
            <a:br>
              <a:rPr lang="fr-FR" b="1" i="1" dirty="0" smtClean="0">
                <a:solidFill>
                  <a:srgbClr val="FF0000"/>
                </a:solidFill>
              </a:rPr>
            </a:br>
            <a:r>
              <a:rPr lang="fr-FR" b="1" i="1" dirty="0">
                <a:solidFill>
                  <a:srgbClr val="FF0000"/>
                </a:solidFill>
              </a:rPr>
              <a:t> </a:t>
            </a:r>
            <a:r>
              <a:rPr lang="fr-FR" b="1" i="1" dirty="0" smtClean="0">
                <a:solidFill>
                  <a:srgbClr val="FF0000"/>
                </a:solidFill>
              </a:rPr>
              <a:t>  Orthopédie, Neurologie,</a:t>
            </a:r>
            <a:br>
              <a:rPr lang="fr-FR" b="1" i="1" dirty="0" smtClean="0">
                <a:solidFill>
                  <a:srgbClr val="FF0000"/>
                </a:solidFill>
              </a:rPr>
            </a:br>
            <a:r>
              <a:rPr lang="fr-FR" b="1" i="1" dirty="0">
                <a:solidFill>
                  <a:srgbClr val="FF0000"/>
                </a:solidFill>
              </a:rPr>
              <a:t> </a:t>
            </a:r>
            <a:r>
              <a:rPr lang="fr-FR" b="1" i="1" dirty="0" smtClean="0">
                <a:solidFill>
                  <a:srgbClr val="FF0000"/>
                </a:solidFill>
              </a:rPr>
              <a:t>  Neurochirurgie, Gynéco-obstétrique, </a:t>
            </a:r>
            <a:br>
              <a:rPr lang="fr-FR" b="1" i="1" dirty="0" smtClean="0">
                <a:solidFill>
                  <a:srgbClr val="FF0000"/>
                </a:solidFill>
              </a:rPr>
            </a:br>
            <a:r>
              <a:rPr lang="fr-FR" b="1" i="1" dirty="0">
                <a:solidFill>
                  <a:srgbClr val="FF0000"/>
                </a:solidFill>
              </a:rPr>
              <a:t> </a:t>
            </a:r>
            <a:r>
              <a:rPr lang="fr-FR" b="1" i="1" dirty="0" smtClean="0">
                <a:solidFill>
                  <a:srgbClr val="FF0000"/>
                </a:solidFill>
              </a:rPr>
              <a:t>  Chirurgie infantile, Néphrologie, </a:t>
            </a:r>
            <a:r>
              <a:rPr lang="fr-FR" b="1" i="1" dirty="0" smtClean="0">
                <a:solidFill>
                  <a:schemeClr val="tx1"/>
                </a:solidFill>
              </a:rPr>
              <a:t/>
            </a:r>
            <a:br>
              <a:rPr lang="fr-FR" b="1" i="1" dirty="0" smtClean="0">
                <a:solidFill>
                  <a:schemeClr val="tx1"/>
                </a:solidFill>
              </a:rPr>
            </a:br>
            <a:r>
              <a:rPr lang="fr-FR" b="1" i="1" dirty="0" smtClean="0">
                <a:solidFill>
                  <a:schemeClr val="tx1"/>
                </a:solidFill>
              </a:rPr>
              <a:t>  </a:t>
            </a:r>
            <a:endParaRPr lang="fr-FR" b="1" i="1" dirty="0">
              <a:solidFill>
                <a:schemeClr val="tx1"/>
              </a:solidFill>
            </a:endParaRPr>
          </a:p>
        </p:txBody>
      </p:sp>
    </p:spTree>
    <p:extLst>
      <p:ext uri="{BB962C8B-B14F-4D97-AF65-F5344CB8AC3E}">
        <p14:creationId xmlns:p14="http://schemas.microsoft.com/office/powerpoint/2010/main" val="17415557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764704"/>
            <a:ext cx="8640960" cy="5976664"/>
          </a:xfrm>
        </p:spPr>
        <p:txBody>
          <a:bodyPr>
            <a:normAutofit fontScale="90000"/>
          </a:bodyPr>
          <a:lstStyle/>
          <a:p>
            <a:pPr algn="l"/>
            <a:r>
              <a:rPr lang="fr-FR" sz="4000" b="1" dirty="0" smtClean="0">
                <a:solidFill>
                  <a:srgbClr val="FF0000"/>
                </a:solidFill>
              </a:rPr>
              <a:t/>
            </a:r>
            <a:br>
              <a:rPr lang="fr-FR" sz="4000" b="1" dirty="0" smtClean="0">
                <a:solidFill>
                  <a:srgbClr val="FF0000"/>
                </a:solidFill>
              </a:rPr>
            </a:br>
            <a:r>
              <a:rPr lang="fr-FR" sz="4000" b="1" dirty="0">
                <a:solidFill>
                  <a:srgbClr val="FF0000"/>
                </a:solidFill>
              </a:rPr>
              <a:t/>
            </a:r>
            <a:br>
              <a:rPr lang="fr-FR" sz="4000" b="1" dirty="0">
                <a:solidFill>
                  <a:srgbClr val="FF0000"/>
                </a:solidFill>
              </a:rPr>
            </a:br>
            <a:r>
              <a:rPr lang="fr-FR" sz="4000" b="1" dirty="0" smtClean="0">
                <a:solidFill>
                  <a:srgbClr val="FF0000"/>
                </a:solidFill>
              </a:rPr>
              <a:t/>
            </a:r>
            <a:br>
              <a:rPr lang="fr-FR" sz="4000" b="1" dirty="0" smtClean="0">
                <a:solidFill>
                  <a:srgbClr val="FF0000"/>
                </a:solidFill>
              </a:rPr>
            </a:br>
            <a:r>
              <a:rPr lang="fr-FR" sz="4000" b="1" dirty="0" smtClean="0">
                <a:solidFill>
                  <a:srgbClr val="FF0000"/>
                </a:solidFill>
              </a:rPr>
              <a:t>ORL, </a:t>
            </a:r>
            <a:br>
              <a:rPr lang="fr-FR" sz="4000" b="1" dirty="0" smtClean="0">
                <a:solidFill>
                  <a:srgbClr val="FF0000"/>
                </a:solidFill>
              </a:rPr>
            </a:br>
            <a:r>
              <a:rPr lang="fr-FR" sz="4000" b="1" dirty="0" smtClean="0">
                <a:solidFill>
                  <a:srgbClr val="FF0000"/>
                </a:solidFill>
              </a:rPr>
              <a:t>Ophtalmologie,</a:t>
            </a:r>
            <a:br>
              <a:rPr lang="fr-FR" sz="4000" b="1" dirty="0" smtClean="0">
                <a:solidFill>
                  <a:srgbClr val="FF0000"/>
                </a:solidFill>
              </a:rPr>
            </a:br>
            <a:r>
              <a:rPr lang="fr-FR" sz="4000" b="1" dirty="0" smtClean="0">
                <a:solidFill>
                  <a:srgbClr val="FF0000"/>
                </a:solidFill>
              </a:rPr>
              <a:t>Psychiatrie, </a:t>
            </a:r>
            <a:br>
              <a:rPr lang="fr-FR" sz="4000" b="1" dirty="0" smtClean="0">
                <a:solidFill>
                  <a:srgbClr val="FF0000"/>
                </a:solidFill>
              </a:rPr>
            </a:br>
            <a:r>
              <a:rPr lang="fr-FR" sz="4000" b="1" dirty="0" smtClean="0">
                <a:solidFill>
                  <a:srgbClr val="FF0000"/>
                </a:solidFill>
              </a:rPr>
              <a:t>Pneumologie,</a:t>
            </a:r>
            <a:br>
              <a:rPr lang="fr-FR" sz="4000" b="1" dirty="0" smtClean="0">
                <a:solidFill>
                  <a:srgbClr val="FF0000"/>
                </a:solidFill>
              </a:rPr>
            </a:br>
            <a:r>
              <a:rPr lang="fr-FR" sz="4000" b="1" dirty="0" smtClean="0">
                <a:solidFill>
                  <a:srgbClr val="FF0000"/>
                </a:solidFill>
              </a:rPr>
              <a:t>Néonatologie, </a:t>
            </a:r>
            <a:br>
              <a:rPr lang="fr-FR" sz="4000" b="1" dirty="0" smtClean="0">
                <a:solidFill>
                  <a:srgbClr val="FF0000"/>
                </a:solidFill>
              </a:rPr>
            </a:br>
            <a:r>
              <a:rPr lang="fr-FR" sz="4000" b="1" dirty="0" smtClean="0">
                <a:solidFill>
                  <a:srgbClr val="FF0000"/>
                </a:solidFill>
              </a:rPr>
              <a:t>Anatomie pathologique, </a:t>
            </a:r>
            <a:br>
              <a:rPr lang="fr-FR" sz="4000" b="1" dirty="0" smtClean="0">
                <a:solidFill>
                  <a:srgbClr val="FF0000"/>
                </a:solidFill>
              </a:rPr>
            </a:br>
            <a:r>
              <a:rPr lang="fr-FR" sz="4000" b="1" dirty="0" smtClean="0">
                <a:solidFill>
                  <a:srgbClr val="FF0000"/>
                </a:solidFill>
              </a:rPr>
              <a:t>Médecine légale, </a:t>
            </a:r>
            <a:br>
              <a:rPr lang="fr-FR" sz="4000" b="1" dirty="0" smtClean="0">
                <a:solidFill>
                  <a:srgbClr val="FF0000"/>
                </a:solidFill>
              </a:rPr>
            </a:br>
            <a:r>
              <a:rPr lang="fr-FR" sz="4000" b="1" dirty="0" smtClean="0">
                <a:solidFill>
                  <a:srgbClr val="FF0000"/>
                </a:solidFill>
              </a:rPr>
              <a:t>Oncologie médicale,</a:t>
            </a:r>
            <a:br>
              <a:rPr lang="fr-FR" sz="4000" b="1" dirty="0" smtClean="0">
                <a:solidFill>
                  <a:srgbClr val="FF0000"/>
                </a:solidFill>
              </a:rPr>
            </a:br>
            <a:r>
              <a:rPr lang="fr-FR" sz="4000" b="1" dirty="0" smtClean="0">
                <a:solidFill>
                  <a:srgbClr val="FF0000"/>
                </a:solidFill>
              </a:rPr>
              <a:t>Epidémiologie,</a:t>
            </a:r>
            <a:br>
              <a:rPr lang="fr-FR" sz="4000" b="1" dirty="0" smtClean="0">
                <a:solidFill>
                  <a:srgbClr val="FF0000"/>
                </a:solidFill>
              </a:rPr>
            </a:br>
            <a:r>
              <a:rPr lang="fr-FR" sz="4000" b="1" dirty="0" smtClean="0">
                <a:solidFill>
                  <a:srgbClr val="FF0000"/>
                </a:solidFill>
              </a:rPr>
              <a:t>Endocrinologie. </a:t>
            </a:r>
            <a:br>
              <a:rPr lang="fr-FR" sz="4000" b="1" dirty="0" smtClean="0">
                <a:solidFill>
                  <a:srgbClr val="FF0000"/>
                </a:solidFill>
              </a:rPr>
            </a:br>
            <a:r>
              <a:rPr lang="fr-FR" sz="4000" b="1" dirty="0" smtClean="0">
                <a:solidFill>
                  <a:srgbClr val="FF0000"/>
                </a:solidFill>
              </a:rPr>
              <a:t/>
            </a:r>
            <a:br>
              <a:rPr lang="fr-FR" sz="4000" b="1" dirty="0" smtClean="0">
                <a:solidFill>
                  <a:srgbClr val="FF0000"/>
                </a:solidFill>
              </a:rPr>
            </a:br>
            <a:endParaRPr lang="fr-FR" sz="4000" b="1" dirty="0">
              <a:solidFill>
                <a:srgbClr val="FF0000"/>
              </a:solidFill>
            </a:endParaRPr>
          </a:p>
        </p:txBody>
      </p:sp>
    </p:spTree>
    <p:extLst>
      <p:ext uri="{BB962C8B-B14F-4D97-AF65-F5344CB8AC3E}">
        <p14:creationId xmlns:p14="http://schemas.microsoft.com/office/powerpoint/2010/main" val="16974612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556792"/>
            <a:ext cx="8640960" cy="5184576"/>
          </a:xfrm>
        </p:spPr>
        <p:txBody>
          <a:bodyPr>
            <a:normAutofit fontScale="90000"/>
          </a:bodyPr>
          <a:lstStyle/>
          <a:p>
            <a:pPr algn="l"/>
            <a:r>
              <a:rPr lang="fr-FR" b="1" i="1" u="sng" dirty="0" smtClean="0">
                <a:solidFill>
                  <a:srgbClr val="FF0000"/>
                </a:solidFill>
              </a:rPr>
              <a:t>3/ Les soins de troisième recours:</a:t>
            </a:r>
            <a:br>
              <a:rPr lang="fr-FR" b="1" i="1" u="sng" dirty="0" smtClean="0">
                <a:solidFill>
                  <a:srgbClr val="FF0000"/>
                </a:solidFill>
              </a:rPr>
            </a:br>
            <a:r>
              <a:rPr lang="fr-FR" b="1" dirty="0" smtClean="0">
                <a:solidFill>
                  <a:schemeClr val="tx1"/>
                </a:solidFill>
              </a:rPr>
              <a:t>Ce sont des soins spécialisés ou hautement spécialisés assurés par le pôle régional (EPH de Wilayas). Ils couvrent: </a:t>
            </a:r>
            <a:br>
              <a:rPr lang="fr-FR" b="1" dirty="0" smtClean="0">
                <a:solidFill>
                  <a:schemeClr val="tx1"/>
                </a:solidFill>
              </a:rPr>
            </a:br>
            <a:r>
              <a:rPr lang="fr-FR" b="1" dirty="0" smtClean="0">
                <a:solidFill>
                  <a:srgbClr val="FF0000"/>
                </a:solidFill>
              </a:rPr>
              <a:t>La chirurgie cardiaque, </a:t>
            </a:r>
            <a:br>
              <a:rPr lang="fr-FR" b="1" dirty="0" smtClean="0">
                <a:solidFill>
                  <a:srgbClr val="FF0000"/>
                </a:solidFill>
              </a:rPr>
            </a:br>
            <a:r>
              <a:rPr lang="fr-FR" b="1" dirty="0" smtClean="0">
                <a:solidFill>
                  <a:srgbClr val="FF0000"/>
                </a:solidFill>
              </a:rPr>
              <a:t>La chirurgie plastique, </a:t>
            </a:r>
            <a:br>
              <a:rPr lang="fr-FR" b="1" dirty="0" smtClean="0">
                <a:solidFill>
                  <a:srgbClr val="FF0000"/>
                </a:solidFill>
              </a:rPr>
            </a:br>
            <a:r>
              <a:rPr lang="fr-FR" b="1" dirty="0" smtClean="0">
                <a:solidFill>
                  <a:srgbClr val="FF0000"/>
                </a:solidFill>
              </a:rPr>
              <a:t>La chirurgie vasculaire,  </a:t>
            </a:r>
            <a:endParaRPr lang="fr-FR" b="1" dirty="0">
              <a:solidFill>
                <a:srgbClr val="FF0000"/>
              </a:solidFill>
            </a:endParaRPr>
          </a:p>
        </p:txBody>
      </p:sp>
    </p:spTree>
    <p:extLst>
      <p:ext uri="{BB962C8B-B14F-4D97-AF65-F5344CB8AC3E}">
        <p14:creationId xmlns:p14="http://schemas.microsoft.com/office/powerpoint/2010/main" val="3019725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40768"/>
            <a:ext cx="8640960" cy="5400600"/>
          </a:xfrm>
        </p:spPr>
        <p:txBody>
          <a:bodyPr>
            <a:normAutofit/>
          </a:bodyPr>
          <a:lstStyle/>
          <a:p>
            <a:pPr algn="l"/>
            <a:r>
              <a:rPr lang="fr-FR" b="1" dirty="0" smtClean="0">
                <a:solidFill>
                  <a:srgbClr val="FF0000"/>
                </a:solidFill>
              </a:rPr>
              <a:t>L’urologie, </a:t>
            </a:r>
            <a:br>
              <a:rPr lang="fr-FR" b="1" dirty="0" smtClean="0">
                <a:solidFill>
                  <a:srgbClr val="FF0000"/>
                </a:solidFill>
              </a:rPr>
            </a:br>
            <a:r>
              <a:rPr lang="fr-FR" b="1" dirty="0" smtClean="0">
                <a:solidFill>
                  <a:srgbClr val="FF0000"/>
                </a:solidFill>
              </a:rPr>
              <a:t>La médecine nucléaire,</a:t>
            </a:r>
            <a:br>
              <a:rPr lang="fr-FR" b="1" dirty="0" smtClean="0">
                <a:solidFill>
                  <a:srgbClr val="FF0000"/>
                </a:solidFill>
              </a:rPr>
            </a:br>
            <a:r>
              <a:rPr lang="fr-FR" b="1" dirty="0" smtClean="0">
                <a:solidFill>
                  <a:srgbClr val="FF0000"/>
                </a:solidFill>
              </a:rPr>
              <a:t>Les grands brûlés,</a:t>
            </a:r>
            <a:br>
              <a:rPr lang="fr-FR" b="1" dirty="0" smtClean="0">
                <a:solidFill>
                  <a:srgbClr val="FF0000"/>
                </a:solidFill>
              </a:rPr>
            </a:br>
            <a:r>
              <a:rPr lang="fr-FR" b="1" dirty="0" smtClean="0">
                <a:solidFill>
                  <a:srgbClr val="FF0000"/>
                </a:solidFill>
              </a:rPr>
              <a:t>L’immunologie,</a:t>
            </a:r>
            <a:br>
              <a:rPr lang="fr-FR" b="1" dirty="0" smtClean="0">
                <a:solidFill>
                  <a:srgbClr val="FF0000"/>
                </a:solidFill>
              </a:rPr>
            </a:br>
            <a:r>
              <a:rPr lang="fr-FR" b="1" dirty="0" smtClean="0">
                <a:solidFill>
                  <a:srgbClr val="FF0000"/>
                </a:solidFill>
              </a:rPr>
              <a:t>La gastro-entérologie,</a:t>
            </a:r>
            <a:br>
              <a:rPr lang="fr-FR" b="1" dirty="0" smtClean="0">
                <a:solidFill>
                  <a:srgbClr val="FF0000"/>
                </a:solidFill>
              </a:rPr>
            </a:br>
            <a:r>
              <a:rPr lang="fr-FR" b="1" dirty="0" smtClean="0">
                <a:solidFill>
                  <a:srgbClr val="FF0000"/>
                </a:solidFill>
              </a:rPr>
              <a:t>Le CAC,</a:t>
            </a:r>
            <a:br>
              <a:rPr lang="fr-FR" b="1" dirty="0" smtClean="0">
                <a:solidFill>
                  <a:srgbClr val="FF0000"/>
                </a:solidFill>
              </a:rPr>
            </a:br>
            <a:r>
              <a:rPr lang="fr-FR" b="1" dirty="0" smtClean="0">
                <a:solidFill>
                  <a:srgbClr val="FF0000"/>
                </a:solidFill>
              </a:rPr>
              <a:t>La radiothérapie. </a:t>
            </a:r>
            <a:endParaRPr lang="fr-FR" b="1" dirty="0">
              <a:solidFill>
                <a:srgbClr val="FF0000"/>
              </a:solidFill>
            </a:endParaRPr>
          </a:p>
        </p:txBody>
      </p:sp>
    </p:spTree>
    <p:extLst>
      <p:ext uri="{BB962C8B-B14F-4D97-AF65-F5344CB8AC3E}">
        <p14:creationId xmlns:p14="http://schemas.microsoft.com/office/powerpoint/2010/main" val="2543029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212976"/>
            <a:ext cx="8640960" cy="1252728"/>
          </a:xfrm>
        </p:spPr>
        <p:txBody>
          <a:bodyPr>
            <a:normAutofit fontScale="90000"/>
          </a:bodyPr>
          <a:lstStyle/>
          <a:p>
            <a:r>
              <a:rPr lang="fr-FR" b="1" dirty="0" smtClean="0">
                <a:solidFill>
                  <a:srgbClr val="FF0000"/>
                </a:solidFill>
              </a:rPr>
              <a:t>C-ÉVALUATION DU SYSTÈME </a:t>
            </a:r>
            <a:br>
              <a:rPr lang="fr-FR" b="1" dirty="0" smtClean="0">
                <a:solidFill>
                  <a:srgbClr val="FF0000"/>
                </a:solidFill>
              </a:rPr>
            </a:br>
            <a:r>
              <a:rPr lang="fr-FR" b="1" dirty="0" smtClean="0">
                <a:solidFill>
                  <a:srgbClr val="FF0000"/>
                </a:solidFill>
              </a:rPr>
              <a:t>DE SANTÉ.</a:t>
            </a:r>
            <a:endParaRPr lang="fr-FR" b="1" dirty="0">
              <a:solidFill>
                <a:srgbClr val="FF0000"/>
              </a:solidFill>
            </a:endParaRPr>
          </a:p>
        </p:txBody>
      </p:sp>
    </p:spTree>
    <p:extLst>
      <p:ext uri="{BB962C8B-B14F-4D97-AF65-F5344CB8AC3E}">
        <p14:creationId xmlns:p14="http://schemas.microsoft.com/office/powerpoint/2010/main" val="2750217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640960" cy="4896544"/>
          </a:xfrm>
        </p:spPr>
        <p:txBody>
          <a:bodyPr/>
          <a:lstStyle/>
          <a:p>
            <a:r>
              <a:rPr lang="fr-FR" b="1" dirty="0" smtClean="0">
                <a:solidFill>
                  <a:srgbClr val="FF0000"/>
                </a:solidFill>
              </a:rPr>
              <a:t>Le système de santé </a:t>
            </a:r>
            <a:r>
              <a:rPr lang="fr-FR" b="1" dirty="0" smtClean="0">
                <a:solidFill>
                  <a:schemeClr val="tx1"/>
                </a:solidFill>
              </a:rPr>
              <a:t>doit être évalué par un service extérieur au moyen d’indicateurs pour vérifier si les « in put » correspondent aux « out put » sur le plan du coût, de la qualité , de la disponibilité. </a:t>
            </a:r>
            <a:endParaRPr lang="fr-FR" b="1" dirty="0">
              <a:solidFill>
                <a:schemeClr val="tx1"/>
              </a:solidFill>
            </a:endParaRPr>
          </a:p>
        </p:txBody>
      </p:sp>
    </p:spTree>
    <p:extLst>
      <p:ext uri="{BB962C8B-B14F-4D97-AF65-F5344CB8AC3E}">
        <p14:creationId xmlns:p14="http://schemas.microsoft.com/office/powerpoint/2010/main" val="1513717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lstStyle/>
          <a:p>
            <a:r>
              <a:rPr lang="fr-FR" b="1" dirty="0" smtClean="0">
                <a:solidFill>
                  <a:srgbClr val="FF0000"/>
                </a:solidFill>
              </a:rPr>
              <a:t>D- La recherche en santé. </a:t>
            </a:r>
            <a:endParaRPr lang="fr-FR" b="1" dirty="0">
              <a:solidFill>
                <a:srgbClr val="FF0000"/>
              </a:solidFill>
            </a:endParaRPr>
          </a:p>
        </p:txBody>
      </p:sp>
    </p:spTree>
    <p:extLst>
      <p:ext uri="{BB962C8B-B14F-4D97-AF65-F5344CB8AC3E}">
        <p14:creationId xmlns:p14="http://schemas.microsoft.com/office/powerpoint/2010/main" val="2956931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896544"/>
          </a:xfrm>
        </p:spPr>
        <p:txBody>
          <a:bodyPr/>
          <a:lstStyle/>
          <a:p>
            <a:r>
              <a:rPr lang="fr-FR" b="1" dirty="0" smtClean="0">
                <a:solidFill>
                  <a:schemeClr val="tx1"/>
                </a:solidFill>
              </a:rPr>
              <a:t>Le développement sanitaire d’un pays est intimement lié aux autres aspects de développement: économique, social, éducatif… </a:t>
            </a:r>
            <a:endParaRPr lang="fr-FR" b="1" dirty="0">
              <a:solidFill>
                <a:schemeClr val="tx1"/>
              </a:solidFill>
            </a:endParaRPr>
          </a:p>
        </p:txBody>
      </p:sp>
    </p:spTree>
    <p:extLst>
      <p:ext uri="{BB962C8B-B14F-4D97-AF65-F5344CB8AC3E}">
        <p14:creationId xmlns:p14="http://schemas.microsoft.com/office/powerpoint/2010/main" val="30129677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2816"/>
            <a:ext cx="8640960" cy="4968552"/>
          </a:xfrm>
        </p:spPr>
        <p:txBody>
          <a:bodyPr>
            <a:normAutofit/>
          </a:bodyPr>
          <a:lstStyle/>
          <a:p>
            <a:r>
              <a:rPr lang="fr-FR" sz="3600" b="1" dirty="0" smtClean="0">
                <a:solidFill>
                  <a:srgbClr val="FF0000"/>
                </a:solidFill>
              </a:rPr>
              <a:t>La recherche médicale </a:t>
            </a:r>
            <a:r>
              <a:rPr lang="fr-FR" sz="3600" b="1" dirty="0" smtClean="0">
                <a:solidFill>
                  <a:schemeClr val="tx1"/>
                </a:solidFill>
              </a:rPr>
              <a:t>ou </a:t>
            </a:r>
            <a:r>
              <a:rPr lang="fr-FR" sz="3600" b="1" dirty="0" smtClean="0">
                <a:solidFill>
                  <a:srgbClr val="FF0000"/>
                </a:solidFill>
              </a:rPr>
              <a:t>la recherche appliquée à la santé</a:t>
            </a:r>
            <a:r>
              <a:rPr lang="fr-FR" sz="3600" b="1" dirty="0" smtClean="0">
                <a:solidFill>
                  <a:schemeClr val="tx1"/>
                </a:solidFill>
              </a:rPr>
              <a:t> n’est pas seulement   la recherche de pointe comme c’est le cas dans le domaine des sciences fondamentales, mais elle intéresse tous  les domaines liés à l’être humain et son environnement avec comme finalité l’amélioration de sa qualité de vie. </a:t>
            </a:r>
            <a:endParaRPr lang="fr-FR" sz="3600" b="1" dirty="0">
              <a:solidFill>
                <a:schemeClr val="tx1"/>
              </a:solidFill>
            </a:endParaRPr>
          </a:p>
        </p:txBody>
      </p:sp>
    </p:spTree>
    <p:extLst>
      <p:ext uri="{BB962C8B-B14F-4D97-AF65-F5344CB8AC3E}">
        <p14:creationId xmlns:p14="http://schemas.microsoft.com/office/powerpoint/2010/main" val="43392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1377</TotalTime>
  <Words>1961</Words>
  <Application>Microsoft Office PowerPoint</Application>
  <PresentationFormat>Affichage à l'écran (4:3)</PresentationFormat>
  <Paragraphs>134</Paragraphs>
  <Slides>116</Slides>
  <Notes>1</Notes>
  <HiddenSlides>0</HiddenSlides>
  <MMClips>0</MMClips>
  <ScaleCrop>false</ScaleCrop>
  <HeadingPairs>
    <vt:vector size="4" baseType="variant">
      <vt:variant>
        <vt:lpstr>Thème</vt:lpstr>
      </vt:variant>
      <vt:variant>
        <vt:i4>1</vt:i4>
      </vt:variant>
      <vt:variant>
        <vt:lpstr>Titres des diapositives</vt:lpstr>
      </vt:variant>
      <vt:variant>
        <vt:i4>116</vt:i4>
      </vt:variant>
    </vt:vector>
  </HeadingPairs>
  <TitlesOfParts>
    <vt:vector size="117" baseType="lpstr">
      <vt:lpstr>Vagues</vt:lpstr>
      <vt:lpstr>Présentation PowerPoint</vt:lpstr>
      <vt:lpstr>                                                            PLAN DU COURS:   Introduction. I- Le système de santé. II- Définition du système de santé :                                                       a) Les missions du Système de santé.                                         b) les valeurs du système de santé.                                                  c) les modèles du système de soins. III- La loi sanitaire.  IV- Les données épidémiologiques dans une population. V- Le système national de santé.  VI- Etablissement et structures de santé. VII- Le conseil supérieur de la santé. VIII- Organisation  actuelle du système national de santé.          </vt:lpstr>
      <vt:lpstr>INTRODUCTION :  </vt:lpstr>
      <vt:lpstr>Présentation PowerPoint</vt:lpstr>
      <vt:lpstr>  Il n’y avait aucun gestionnaire hospitalier. L’espérance de vie était estimé à 50 ans, une mortalité infantile à 180 / 1000 naissances, dans un pays qui comptait à peine 09 millions d’habitants. </vt:lpstr>
      <vt:lpstr>  Aujourd’hui, l’évolution de la santé de l’Algérien se caractérise  par un changement dans son mode de consommation. Ce qui fait, on enregistre de nouvelles pathologies :</vt:lpstr>
      <vt:lpstr>Présentation PowerPoint</vt:lpstr>
      <vt:lpstr>Donc, Le système national de santé est confronté à de nombreux défis.  Il comptabilise beaucoup de                      dysfonctionnements qui ont réduit son efficience et ses performances. L’épidémie de la Covid-19 l’a mis à nu devant ces concepteurs…</vt:lpstr>
      <vt:lpstr>Il souffre d’inorganisation, de sa gestion et de son financement          face aux grandes mutations démographiques, épidémiologiques et socio-économiques que connait  le pays. </vt:lpstr>
      <vt:lpstr>I- LE SYSTÈME DE SANTE : </vt:lpstr>
      <vt:lpstr>Le système de santé est très compliqué et plein d’interactions.     Il est composé d’un ensemble d’éléments (politique, juridique , social , culturel et/ou religieux)     qui déterminent l’état de santé d’une population.  </vt:lpstr>
      <vt:lpstr>Pour l’O.M.S le système de santé correspond à la totalité des organisations, institutions et ressources consacrées à la production d’interventions sanitaires pour améliorer             la santé d’une population.</vt:lpstr>
      <vt:lpstr>II-Définition du système   de soins : </vt:lpstr>
      <vt:lpstr>Le système de santé, désigne l’ensemble des services dispensateurs de soins au bénéfice de la population, dans le but d’améliorer la santé. </vt:lpstr>
      <vt:lpstr>A- LES MISSIONS DU SYSTÈME DE SOINS :  - Identifier les besoins da santé de la    population. - Choisir les priorités d’action. - Mettre en œuvre une politique de santé    adaptée aux besoins : distribution de soins    préventifs et curatifs individuels et    collectifs, élaboration des programmes      d’action de santé et de recherche. </vt:lpstr>
      <vt:lpstr>B- LES VALEURS DU SYSTÈME DE SOINS :  1/ LA QUALITE :  aptitude du système à fournir des réponses satisfaisantes aux besoins de la santé d’une personne. </vt:lpstr>
      <vt:lpstr>Présentation PowerPoint</vt:lpstr>
      <vt:lpstr>2/L’ÉQUITÉ :  C’est la capacité du système à permettre que toute personne de la population ait un accès garanti                  à un ensemble minimal de services appropriés, répondant à ses besoins, sans discrimination de race, sexe, âge , groupe ethnique ou religieux ou de niveau socio-économique.</vt:lpstr>
      <vt:lpstr>3/LA PERTINENCE :  c’est l’aptitude du système de santé à agir prioritairement sur les besoins ou problèmes de santé reconnus comme les plus importants, et cibler sur les personnes ou les groupes sociaux qui en ont le plus besoin.</vt:lpstr>
      <vt:lpstr>4/ L’EFFICIENCE :  c’est la capacité  du système à faire le meilleur usage possible des ressources disponibles. Elle implique de connaitre le coût des différentes prestations et leur efficacité respective et de prendre en compte ces données dans la politique de santé. </vt:lpstr>
      <vt:lpstr>  C- LES MODELES DU SYSTÈME DE SOINS :   Il existe schématiquement deux grands modèles de système de soins. 1/ Le système de soins publique ou étatique dans lequel est à la fois le planificateur,        le financier et le contrôleur de l’ensemble du dispositif, c’est le modèle du                           « système national de santé publique ».</vt:lpstr>
      <vt:lpstr>2/ Le système de soins libéral où l’état définit les règles d’exercice et exerce un contrôle. Les usagers et les promoteurs de l’offre de soins bénéficient de l’autonomie du mode du financement et            de l’organisation.</vt:lpstr>
      <vt:lpstr>3/ Le système de protection sociale : L’idée est née vers la fin du XIXème siècle, la révolution industrielle qui a commencé à s’étendre à tout le monde occidental a entrainé la création des grandes concentrations ouvrières.   Trois grands système  de protection sociales se sont nés dans les pays industrialisés :</vt:lpstr>
      <vt:lpstr>1/ Le Système BISMARKIEN: Il a été crée par OTTO VON BISMARK (1815-1898). Il est considéré comme le père du S.P.S mis en place en Allemagne en 1883.  </vt:lpstr>
      <vt:lpstr>L’idée du chancelier allemand était d’assurer une main-d’œuvre en bonne santé, capable de résister aux conditions épuisantes du travail.</vt:lpstr>
      <vt:lpstr>2/ Le système BÉVERIDGIEN,             apparut en 1942,                             le gouvernement britannique   a demandé à un économiste WILLIAM BEVERIDGE (1879-1963) de lui faire un rapport sur l’organisation du système d’assurance maladie.</vt:lpstr>
      <vt:lpstr>- Le système AMERICAIN,         Il est libéral. Il n’y a pas d’obligation d’assurance comme dans les deux modèles de référence. Il fait appel (70% de la population) à une assurance privée volontaire auprès d’un grand nombre de caisses privées.</vt:lpstr>
      <vt:lpstr>- LE PROGRAMME MEDICAID, financé par l’impôt, géré par les Etats, représentant environ 14%                        des dépenses de santé.  - LE PROGRAMME MEDICARE financé par des cotisations sociales versées par les entreprises et leurs salariés, représentant environ 20%                 des dépenses.</vt:lpstr>
      <vt:lpstr>Les personnes bénéficiant    des programmes publics             ne dépassent pas les 10 %.  Plus de 40 millions (15 à 20% ) d’américains sont des laissés pour compte. </vt:lpstr>
      <vt:lpstr>III- LA  LOI  SANITAIRE :</vt:lpstr>
      <vt:lpstr>Le droit à la santé est universel. Ce droit comprend deux  composantes générales et deux spécifiques : </vt:lpstr>
      <vt:lpstr>- Le droit à l’information en matière de santé, de la part des professionnels de la santé et de l’état. Il inclut l’information sur les moyens de prévention et de promotion de la santé, sur les traitements disponibles et sur     les risques pour la santé humaine. </vt:lpstr>
      <vt:lpstr>- Le droit de participer aux décisions personnelles de soins, mais aussi comme citoyen, au niveau des politiques de santé et des autres choix affectant            la santé humaine. </vt:lpstr>
      <vt:lpstr>- Le droit de recevoir les soins que son état de santé requiert (soins nécessaires). - Le droit à une prise en charge financière des soins nécessaires. </vt:lpstr>
      <vt:lpstr>IV- LES DONNEES ÉPIDEMIOLOGIQUES DANS UNE  POPULATION.</vt:lpstr>
      <vt:lpstr>Les données épidémiologiques sont importantes pour saisir le profil pathologique de la population, apprécier son importance et son étendue et définir les stratégies préventives et/ou thérapeutiques correspondantes.</vt:lpstr>
      <vt:lpstr> 1/ LES MALADIES CONTROLABLES PAR LA VACCINATION :  Le souci de protéger les enfants a fait qu’il y est obligation et gratuité contre six maladies infantiles (selon le décret 69-96 du 09 juillet 1967)  suivi par les compagnes nationale de Vaccination par le BCG (1969-1970) et puis contre la poliomyélite par le vaccin oral en 1973 :  - La TUBERCULOSE.  - Le TÉTANOS . - La COQUELUCHE. - La DIPHTÉRIE. - La POLIOMYÉLITE. - La VARIOLE.  </vt:lpstr>
      <vt:lpstr>La TUBERCULOSE est une maladie infectieuse causée par la bactérie MYCOBACTERIUM TUBERCULOSIS, contagieuse, avec des signes cliniques variables. Elle arrive en tête des causes de mortalité d'origine infectieuse à l'échelle mondiale, devant le sida.</vt:lpstr>
      <vt:lpstr>Présentation PowerPoint</vt:lpstr>
      <vt:lpstr>Présentation PowerPoint</vt:lpstr>
      <vt:lpstr>Présentation PowerPoint</vt:lpstr>
      <vt:lpstr>       La COQUELUCHE est une infection respiratoire bactérienne peu ou pas fébrile de l'arbre respiratoire supérieur, mais d'évolution longue et hautement contagieuse. Deux bactéries du genre des BORDETELLA sont responsables des syndromes de la maladie chez l'être humain :  BORDETELLA  PERTUSSIS  ET  BORDETELLA  PARAPERTUSSIS.               </vt:lpstr>
      <vt:lpstr>Présentation PowerPoint</vt:lpstr>
      <vt:lpstr>La POLIO (POLIOMYÉLITE) est une maladie contagieuse évitable par la vaccination. Elle est causée par le poliovirus de type 1, 2 ou 3. ... La polio peut s'attaquer au système nerveux central et détruire les cellules nerveuses qui font fonctionner les muscles, ce qui peut entraîner la paralysie et la mort. Maladie causée par une lésion de l'axe gris de la moelle épinière.      </vt:lpstr>
      <vt:lpstr>Présentation PowerPoint</vt:lpstr>
      <vt:lpstr> La VARIOLE est une infection causée par un virus :  le virus variolique. C'est une maladie hautement contagieuse dont la transmission d'un patient à un autre est très rapide. Cette infection cause, dans la majorité des cas, de la fièvre ou encore des éruptions cutanées.          </vt:lpstr>
      <vt:lpstr>V- LE SYSTÈME NATIONAL  DE SANTÉ</vt:lpstr>
      <vt:lpstr>La loi N° 85-05 du 16 février 1985 (article 4) définit le système national de santé (SNS) comme   «  L’ensemble des activités et des ressources humaines, matérielles et financières, destinées à assurer la protection, la promotion, l’amélioration, l’évaluation, la surveillance ainsi que le maintien ou  le rétablissement de la santé de la population. » </vt:lpstr>
      <vt:lpstr>-    Le système national de santé est caractérisé par (article 9) :  - Une planification sanitaire qui organise une répartition équitable des ressources humaines, matérielles et financières au niveau régional et national.  - Un schéma d’organisation des coopérations, des activités  et des structures de santé publiques et privées autour d’un établissement ou d’un service public de santé, tels que définis dans la présente loi.     </vt:lpstr>
      <vt:lpstr>- Le développement des ressources humaines quel que soit le régime d’exercice et la mobilisation des ressources matérielles et financières, en adéquation avec les objectifs  nationaux arrêtés en matière de santé.  - La complémentarité du médical et du social. </vt:lpstr>
      <vt:lpstr>- Les services publics de la santé déconcentrés, hiérarchisés et continus, en vue d’une prise en charge totale des besoins sanitaires de la population.  - Les démarches diagnostiques et thérapeutiques les plus efficientes, régulièrement évaluées, basées sur le consensus, l’évolution des connaissances et l’innovation technologiques permettant de réduire les risques iatrogènes et maitriser le coût.  </vt:lpstr>
      <vt:lpstr>l- l’organisation et la promotion de la recherche en sciences de la santé.   - l’organisation et la promotion de la formation initiale et continue des professionnels de la santé. </vt:lpstr>
      <vt:lpstr>« L’organisation du système national de santé est basée sur les principes  d’universalité, d’égalité d’accès aux soins, de solidarité, d’équité et de continuité des prestations de santé. » (article 242).</vt:lpstr>
      <vt:lpstr>LA CARTE SANITAIRE :  La carte sanitaire est l’outil technique de mise en œuvre du schéma national d’organisation sanitaire. Elle « est établie au niveau national et au niveau des régions sanitaires sur la base des normes de couverture sanitaire au niveau national et régional définies aux articles 247 et 348 » </vt:lpstr>
      <vt:lpstr>A/- La carte sanitaire détermine l’implantation, la nature, l’importance des installations sanitaires y compris les équipements lourds en fonction des activités de soins nécessaires aux besoins de la population au niveau national et au niveau régional. Elle est actualisée tous les cinq ans.</vt:lpstr>
      <vt:lpstr>B/-  LES  REGIONS ET DISTRICTS SANITAIRES:  - « La région sanitaire est constituée de l’ensemble des établissements publics de santé, des structures et établissements de santé privés situés dans une aire géographique pouvant concerner une ou plusieurs wilayate. »</vt:lpstr>
      <vt:lpstr>- « Le district sanitaire est constitué de l’ensemble des établissements publics et privés de proximité et d’au moins un établissement public hospitalier de référence. » (art.255)</vt:lpstr>
      <vt:lpstr>- «L’établissement hospitalier de première référence doit comprendre au minimum des services de médecine générale, de chirurgie générale, pédiatrie,de gynécologie obstétrique et les plateaux techniques nécessaires à leur fonctionnement. » (art.255).</vt:lpstr>
      <vt:lpstr>VI- ÉTABLISSEMENTS ET STRUCTURES DE SANTÉ.</vt:lpstr>
      <vt:lpstr>A/- Les établissements et structures de santé sont de trois ordres:  1/ Les structures et établissements assurant des prestations de soins. 2/ Les centres de cures. 3/ Les centres de réadaptation. </vt:lpstr>
      <vt:lpstr>1/ Les structures et établissements  des prestations de soins assurent des prestations préventives, curatives, de diagnostic et de réadaptation fonctionnelle, avec ou sans hospitalisation. Les structures extrahospitalières publiques , privées chargée d’un service public et privé constituent le niveau de premier recourss et la base de la pyramide des soins de santé. </vt:lpstr>
      <vt:lpstr>2/ Les centres de cure sont des structures qui disposent des moyens thérapeutiques naturels, de sources thermales, de gisements de boue thérapeutique, d’algues marines, ou de conditions climatiques favorables aux traitements curatifs et préventifs.</vt:lpstr>
      <vt:lpstr>3/ Les centres de réadaptation sont des structures qui assurent la consultation et les soins de rééducation fonctionnelle, physique ou mentale. </vt:lpstr>
      <vt:lpstr>VII- LE CONSEIL SUPERIEUR                       DE LA SANTÉ</vt:lpstr>
      <vt:lpstr>Le nouveau projet de loi sanitaire prévoit la création d’un conseil supérieur de la santé: « chargé sur la base de données épidémiologiques existantes, des études qu’il commande, des tendances des besoins en santé de la population et des ressources disponibles et mobilisables, d’étudier, d’élaborer et de proposer au ministre chargé de la santé les éléments d’une politique nationale de santé.    </vt:lpstr>
      <vt:lpstr>VIII- ORGANISATION  ACTUELLE                DU SYSTÈME NATIONAL DE SANTÉ.</vt:lpstr>
      <vt:lpstr>Administration centrale: depuis l’an 2000, le ministère est dénommé : ministère de la santé, de la population et de réforme hospitalière. (MSPRH). Tout se décide à ce niveau: stratégie de santé, arbitrages budgétaires, décision individuelles…Les décisions prises sont transmises pour exécution aux établissements par l’intermédiaire des DSPW ou directement aux structures sous tutelle.  </vt:lpstr>
      <vt:lpstr>Sous l’autorité du ministre, l’administration centrale comprend : - Le Secrétaire Général, assisté de deux (2) directeurs d’études, auquel est rattaché le bureau du courrier et de la communication et le bureau ministériel de la sécurité interne de l’établissement; il supervise l’action des directions centrales et de l’inspection générale.  </vt:lpstr>
      <vt:lpstr>-Le chef de cabinet, assisté de huit (08) chargés d’études et de synthèse, prépare et accompagne les activités du ministre, réunion gouvernementales, intersectorielles, parties étrangères, visites des structures…</vt:lpstr>
      <vt:lpstr>A/ - LES COMITES DE REFLEXION: - Comités Médicaux Nationaux: sont des conseils consultatifs constitués d’experts (3 à 5) auprès du ministre de la santé. Ils ont en commun un secrétariat permanent ayant pour siège l’INSP. Leur nombre est de 11 comités :  </vt:lpstr>
      <vt:lpstr>- Le comité national de lutte contre les Zoonoses présidé par le ministre de l’agriculture.  - Le comité Médical National de lutte contre les maladies à transmission hydrique présidé par le ministre de l’intérieur et des collectivités locales. </vt:lpstr>
      <vt:lpstr>- Le comité Médical National technique de Santé Scolaire présidé par le ministre de la santé. -  Le comité National de Médecine de travail présidé par le ministre de la santé.  - Le comité National de lutte contre la drogue et la toxicomanie, le secrétariat est assurée par la direction de la pharmacie. </vt:lpstr>
      <vt:lpstr>Référence bibliographique :   KHIATI.M. la santé en Algérie. Ed.OPU.2017. Alger.  </vt:lpstr>
      <vt:lpstr>A- ORGANISATION DES SOINS</vt:lpstr>
      <vt:lpstr>Le système national de soins repose sur plusieurs composantes. Il vise à améliorer la santé des populations, à garantir l’équité d’accès aux soins et veut répondre aux attentes légitimes des populations.</vt:lpstr>
      <vt:lpstr>Il assure la délivrance des soins           (soins médicaux, soins infirmiers, aide aux personnes…) et des services. Les soins sont de deux ordres: Curatifs et Préventifs.</vt:lpstr>
      <vt:lpstr>B- Les principes directeurs de l’organisation du SNS:  </vt:lpstr>
      <vt:lpstr>Pour le ministère de la santé, le système de santé repose sur plusieurs principes : </vt:lpstr>
      <vt:lpstr>1/ Adaptation du dispositif       organisationnel aux mutations     socio-économiques.  2/ Préservation du secteur public et      amélioration de ses      performances.</vt:lpstr>
      <vt:lpstr>3/ Intégration du secteur privé        dans le système national.  4/ Institutionnalisation des      fonctions d’évaluation et de      contrôle des activités de santé en      fonction des objectifs assignés.</vt:lpstr>
      <vt:lpstr>5/ Développement du système      d’information sanitaire.  6/ Hiérarchisation de la distribution      des soins dans le cadre de la      carte sanitaire. </vt:lpstr>
      <vt:lpstr>7/ Encouragement du       développement de l’industrie      nationale d’équipement et de      produits pharmaceutiques et      garantie de la disponibilité      permanente des produits      essentiels. </vt:lpstr>
      <vt:lpstr>8/ Consolidation du dispositif de       contrôle des produits       pharmaceutiques et de la sécurité       transfusionnelle.   9/ Revalorisation du plateau technique       par la mise en place d’un système       d’assurance qualité et d’un réseau       de maintenance. </vt:lpstr>
      <vt:lpstr>10/ Amélioration des conditions de        travail, de la situation        socioprofessionnelle de tous les        personnels de santé. </vt:lpstr>
      <vt:lpstr>C- Hiérarchisation de la distribution des soins.</vt:lpstr>
      <vt:lpstr>Les soins peuvent être divisés en trois niveaux:  - Primaires -Secondaires  -Tertiaires.</vt:lpstr>
      <vt:lpstr>1/ Les soins de premier niveau ou de      proximité :  Ce sont des soins de premier recours mis en place par le système de santé. Ils comprennent toutes les structures de soins installées dans les quartiers urbains et les communes.</vt:lpstr>
      <vt:lpstr>Ils sont constitués par les structures extrahospitalières (polycliniques et salles de soins) et pour le secteur privé par les cabinets médicaux et dentaires. </vt:lpstr>
      <vt:lpstr>Les soins de santé de base sont représentés par :  les consultations médicales,  les soins dentaires,  les soins pour la mère et l’enfant, les soins infirmiers,  les explorations, l’éducation sanitaire, les activités de prévention  et les urgences de premiers recours. </vt:lpstr>
      <vt:lpstr>Ces soins de premiers recours concerne également l’hospitalisation assurée par les EPH de Daïras. Les soins généraux couvrent un nombre restreint de spécialités :  Médecine interne, Pédiatrie, chirurgie générale, obstétrique et urgences médico-chirurgicales, Imagerie médicale, soins dentaires, laboratoires de biologie et pharmacie. </vt:lpstr>
      <vt:lpstr>  2/ Les soins de deuxième niveau :     Ils sont assurés par les EPH des      wilayas et couvrent les disciplines        disponibles :    Anesthésie-réanimation,    Cardiologie, Rhumatologie,    Orthopédie, Neurologie,    Neurochirurgie, Gynéco-obstétrique,     Chirurgie infantile, Néphrologie,    </vt:lpstr>
      <vt:lpstr>   ORL,  Ophtalmologie, Psychiatrie,  Pneumologie, Néonatologie,  Anatomie pathologique,  Médecine légale,  Oncologie médicale, Epidémiologie, Endocrinologie.   </vt:lpstr>
      <vt:lpstr>3/ Les soins de troisième recours: Ce sont des soins spécialisés ou hautement spécialisés assurés par le pôle régional (EPH de Wilayas). Ils couvrent:  La chirurgie cardiaque,  La chirurgie plastique,  La chirurgie vasculaire,  </vt:lpstr>
      <vt:lpstr>L’urologie,  La médecine nucléaire, Les grands brûlés, L’immunologie, La gastro-entérologie, Le CAC, La radiothérapie. </vt:lpstr>
      <vt:lpstr>C-ÉVALUATION DU SYSTÈME  DE SANTÉ.</vt:lpstr>
      <vt:lpstr>Le système de santé doit être évalué par un service extérieur au moyen d’indicateurs pour vérifier si les « in put » correspondent aux « out put » sur le plan du coût, de la qualité , de la disponibilité. </vt:lpstr>
      <vt:lpstr>D- La recherche en santé. </vt:lpstr>
      <vt:lpstr>Le développement sanitaire d’un pays est intimement lié aux autres aspects de développement: économique, social, éducatif… </vt:lpstr>
      <vt:lpstr>La recherche médicale ou la recherche appliquée à la santé n’est pas seulement   la recherche de pointe comme c’est le cas dans le domaine des sciences fondamentales, mais elle intéresse tous  les domaines liés à l’être humain et son environnement avec comme finalité l’amélioration de sa qualité de vie. </vt:lpstr>
      <vt:lpstr>La recherche, c’est le développement du savoir médical dans le but de comprendre                  les problématiques de la santé          et d’organiser des  réponse améliorées pour celles-ci. </vt:lpstr>
      <vt:lpstr>a) La recherche fondamentale : englobe les travaux expérimentaux ou théoriques entrepris principalement en vue d’acquérir de nouvelles connaissances sur les fondements des phénomènes et des faits observables.</vt:lpstr>
      <vt:lpstr>b) La recherche appliquée:  consiste en des travaux originaux entrepris en vue d’acquérir des connaissances scientifiques nouvelles. Elle est souvent dirigé vers un but ou un objectif pratique déterminé.  </vt:lpstr>
      <vt:lpstr>c) La recherche opérationnelle:  Cherche à acquérir des connaissances sur des interventions, stratégies ou outils de manière a améliorer la qualité ou la couverture des systèmes et services de santé. Elle peut revétir la forme d’une étude d’observation, d’une étude transversale, d’une étude cas-témoin,                  d’une étude de cohorte ou d’un essai              randomisé contrôlé. </vt:lpstr>
      <vt:lpstr>Une étude de cohorte consiste à observer au fil du temps l'apparition de certains évènements chez les participants. En général, une étude de cohorte est prospective ; cela signifie que l'observation commence avant l'arrivée de l'évènement (crise cardiaque , cancer...).                                             Une étude de cohorte permet d'analyser la fréquence de certaines pathologies dans des populations exposées ou non à un  facteur de risque.</vt:lpstr>
      <vt:lpstr>La cohorte vise donc à savoir           s'il existe un lien entre une pathologie et un facteur donné : par exemple, elle peut permettre de déterminer si le tabagisme et le risque de cancer sont liés.</vt:lpstr>
      <vt:lpstr>A quoi sert la recherche ?   La recherche scientifique sert à promouvoir la santé. </vt:lpstr>
      <vt:lpstr>Les priorités de la recherche selon l’OMS :  - Le contexte : sur quoi portent les    travaux et quel en est le    destinataire ?  Quels sont les      ressources disponibles ? Quels sont     les valeurs et les principes    fondamentaux ? </vt:lpstr>
      <vt:lpstr>- L’approche: faut-il adopter l’une    des approches standard, ou faut-il    élaborer  de nouvelles méthodes    ou d’adapter les méthodes       existantes ? </vt:lpstr>
      <vt:lpstr>- La participation : qui doit participer à la définition  des priorités de la recherche et pourquoi ?</vt:lpstr>
      <vt:lpstr>- L’information : quelles sont les    informations à rassembler pour    étayer les travaux ( par exemple, revue des     travaux de recherche, données techniques sur    la charge de morbidité ou sur le rapport coût/      efficacité , avis des parties prenantes, analyses    de l’impact des travaux précédents visant à    établir les priorités) ?  </vt:lpstr>
      <vt:lpstr>-La planification : comment   déterminer les études à mener sur   la base des priorités définies ? Qui   se chargera  de la recherche et qui   la financera ? </vt:lpstr>
      <vt:lpstr>- Les critères :  quels sont, pour chaque situation, les facteurs qui doivent servir à établir les priorités. </vt:lpstr>
      <vt:lpstr>- Les méthodes : l’approche doit-    elle reposer sur un consensus ou    sur des mesures, ou sur les deux ?</vt:lpstr>
      <vt:lpstr>- L’évaluation : comment seront      évaluées les priorités et le    processus  ayant servi à les définir ?       A quelle fréquence ? </vt:lpstr>
      <vt:lpstr>- Transparence : à l’issue des travaux ,       dans quels documents sera présenté    le déroulement du processus ? Qui    élaborera ces documents et comment    les résultats seront-ils diffusés à    grande échelle ?  </vt:lpstr>
      <vt:lpstr>MERCI POUR VOTRE  AIMABLE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smarttech</dc:creator>
  <cp:lastModifiedBy>smarttech</cp:lastModifiedBy>
  <cp:revision>135</cp:revision>
  <dcterms:created xsi:type="dcterms:W3CDTF">2019-09-22T14:27:35Z</dcterms:created>
  <dcterms:modified xsi:type="dcterms:W3CDTF">2021-02-07T15:29:54Z</dcterms:modified>
</cp:coreProperties>
</file>