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73" r:id="rId15"/>
    <p:sldId id="269" r:id="rId16"/>
    <p:sldId id="270" r:id="rId17"/>
    <p:sldId id="274" r:id="rId18"/>
    <p:sldId id="276" r:id="rId19"/>
    <p:sldId id="277" r:id="rId20"/>
    <p:sldId id="278" r:id="rId21"/>
    <p:sldId id="279" r:id="rId22"/>
    <p:sldId id="286" r:id="rId23"/>
    <p:sldId id="285" r:id="rId24"/>
    <p:sldId id="280" r:id="rId25"/>
    <p:sldId id="288" r:id="rId26"/>
    <p:sldId id="281" r:id="rId27"/>
    <p:sldId id="282" r:id="rId28"/>
    <p:sldId id="290" r:id="rId29"/>
    <p:sldId id="291" r:id="rId30"/>
    <p:sldId id="275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80" autoAdjust="0"/>
  </p:normalViewPr>
  <p:slideViewPr>
    <p:cSldViewPr>
      <p:cViewPr varScale="1">
        <p:scale>
          <a:sx n="71" d="100"/>
          <a:sy n="71" d="100"/>
        </p:scale>
        <p:origin x="-134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10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58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71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32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71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38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81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5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40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6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08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0FB2D-6C8A-4558-B6C4-BD335579B5FA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4B573-60F6-4BDF-8FD2-2148BDA41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1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Syst%C3%A8me_digestif_humain" TargetMode="External"/><Relationship Id="rId3" Type="http://schemas.openxmlformats.org/officeDocument/2006/relationships/hyperlink" Target="https://fr.wikipedia.org/wiki/Mutation_g%C3%A9n%C3%A9tique" TargetMode="External"/><Relationship Id="rId7" Type="http://schemas.openxmlformats.org/officeDocument/2006/relationships/hyperlink" Target="https://fr.wikipedia.org/wiki/Voies_respiratoires" TargetMode="External"/><Relationship Id="rId2" Type="http://schemas.openxmlformats.org/officeDocument/2006/relationships/hyperlink" Target="https://fr.wikipedia.org/wiki/Maladie_g%C3%A9n%C3%A9tiq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Mucus" TargetMode="External"/><Relationship Id="rId5" Type="http://schemas.openxmlformats.org/officeDocument/2006/relationships/hyperlink" Target="https://fr.wikipedia.org/wiki/Chromosome_7_humain" TargetMode="External"/><Relationship Id="rId4" Type="http://schemas.openxmlformats.org/officeDocument/2006/relationships/hyperlink" Target="https://fr.wikipedia.org/wiki/G%C3%A8ne_et_prot%C3%A9ine_CFT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4624"/>
            <a:ext cx="9144000" cy="648071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Bacilles à Gram négatif non fermentaires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Sous le vocable de « bacilles à Gram négatif non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fermentaires » 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sont regroupées plusieurs familles et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genres de 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bactéries mobiles ou immobiles, cultivant sur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milieux ordinaires 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possédant un métabolisme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respiratoire strict 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(utilisation de l'oxygène comme accepteur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terminal d'électrons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fr-F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Ces 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bacilles à métabolisme oxydatif ne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fermentent pas 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sucres en anaérobiose et sont qualifiés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«non </a:t>
            </a:r>
            <a:r>
              <a:rPr lang="fr-FR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fermentants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» ou « non fermentaires ».</a:t>
            </a:r>
          </a:p>
        </p:txBody>
      </p:sp>
    </p:spTree>
    <p:extLst>
      <p:ext uri="{BB962C8B-B14F-4D97-AF65-F5344CB8AC3E}">
        <p14:creationId xmlns:p14="http://schemas.microsoft.com/office/powerpoint/2010/main" val="18670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Détermination du caractère non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fermentaire et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de l'acidification des sucres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Le caractère non fermentaire d'une souche peut être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visualisé sur </a:t>
            </a:r>
            <a:r>
              <a:rPr lang="fr-FR" dirty="0">
                <a:latin typeface="Arial" pitchFamily="34" charset="0"/>
                <a:cs typeface="Arial" pitchFamily="34" charset="0"/>
              </a:rPr>
              <a:t>un milieu </a:t>
            </a:r>
            <a:r>
              <a:rPr lang="fr-FR" b="1" dirty="0" err="1">
                <a:latin typeface="Arial" pitchFamily="34" charset="0"/>
                <a:cs typeface="Arial" pitchFamily="34" charset="0"/>
              </a:rPr>
              <a:t>Hajna</a:t>
            </a:r>
            <a:r>
              <a:rPr lang="fr-FR" dirty="0">
                <a:latin typeface="Arial" pitchFamily="34" charset="0"/>
                <a:cs typeface="Arial" pitchFamily="34" charset="0"/>
              </a:rPr>
              <a:t> ou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TSI </a:t>
            </a:r>
            <a:r>
              <a:rPr lang="fr-FR" dirty="0">
                <a:latin typeface="Arial" pitchFamily="34" charset="0"/>
                <a:cs typeface="Arial" pitchFamily="34" charset="0"/>
              </a:rPr>
              <a:t>sur lequel sera détectée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une culture </a:t>
            </a:r>
            <a:r>
              <a:rPr lang="fr-FR" dirty="0">
                <a:latin typeface="Arial" pitchFamily="34" charset="0"/>
                <a:cs typeface="Arial" pitchFamily="34" charset="0"/>
              </a:rPr>
              <a:t>uniquement sur la pente sans production de gaz.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Si des </a:t>
            </a:r>
            <a:r>
              <a:rPr lang="fr-FR" dirty="0">
                <a:latin typeface="Arial" pitchFamily="34" charset="0"/>
                <a:cs typeface="Arial" pitchFamily="34" charset="0"/>
              </a:rPr>
              <a:t>doutes subsistent, l'étude de l'acidification des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sucres pourra </a:t>
            </a:r>
            <a:r>
              <a:rPr lang="fr-FR" dirty="0">
                <a:latin typeface="Arial" pitchFamily="34" charset="0"/>
                <a:cs typeface="Arial" pitchFamily="34" charset="0"/>
              </a:rPr>
              <a:t>être pratiquée en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milieu de Hugh et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Leifson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fr-FR" dirty="0">
                <a:latin typeface="Arial" pitchFamily="34" charset="0"/>
                <a:cs typeface="Arial" pitchFamily="34" charset="0"/>
              </a:rPr>
              <a:t>contient un indicateur de pH, 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le bleu de </a:t>
            </a:r>
            <a:r>
              <a:rPr lang="fr-FR" i="1" dirty="0" err="1">
                <a:latin typeface="Arial" pitchFamily="34" charset="0"/>
                <a:cs typeface="Arial" pitchFamily="34" charset="0"/>
              </a:rPr>
              <a:t>bromothymol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).</a:t>
            </a:r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Recherche d'activités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enzymatiques et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assimilation de substrats carbonés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recherche d'activité du métabolisme protéique (ADH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LDC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ODC,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uréase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 la production de métabolites (indole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ainsi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que l'assimilation de divers substrats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carbonés.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43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Galeries et systèmes d'identification</a:t>
            </a:r>
          </a:p>
          <a:p>
            <a:pPr algn="just">
              <a:lnSpc>
                <a:spcPct val="17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systèmes d'identification utilisent des cartes ou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des galeries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« universelles Gram négatif » (Phoenix NID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®, Crystal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E/NF® [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Becton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Dickinson] ; API 32GN®,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Vitek®2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GN [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bioMérieux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]) ou adaptées à ce groupe (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RapID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NF Plus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Panel® [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Remel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Oxoid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]) ; API 20NE® [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bioMérieux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]).</a:t>
            </a:r>
          </a:p>
          <a:p>
            <a:pPr algn="just">
              <a:lnSpc>
                <a:spcPct val="17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résultats obtenus à partir de ces systèmes (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lecture visuelle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puis codage ou lecture à l'aide d'un automate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sont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confrontés à des catalogues analytiques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constitués des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résultats obtenus à partir de collections d'isolats cliniques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85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0066"/>
          </a:xfrm>
        </p:spPr>
        <p:txBody>
          <a:bodyPr>
            <a:noAutofit/>
          </a:bodyPr>
          <a:lstStyle/>
          <a:p>
            <a:r>
              <a:rPr lang="fr-FR" sz="3600" b="1" dirty="0"/>
              <a:t>Genre </a:t>
            </a:r>
            <a:r>
              <a:rPr lang="fr-FR" sz="3600" b="1" i="1" dirty="0"/>
              <a:t>Pseudomonas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Généralités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classification en genres et espèces à l'intérieur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famille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Pseudomonadeceae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 longtemps reposé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sur des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caractères phénotypiques simples d'orientation.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simplification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cette classification a été réalisée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par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Stanier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qui a étudié principalement l'assimilation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des substrats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carbonés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par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Palleroni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qui a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classé les espèces de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cinq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groupes génomiques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les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« vrais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» appartenant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 groupe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(tableau 34.4.1).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81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435" y="476672"/>
            <a:ext cx="9347947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317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-243408"/>
            <a:ext cx="9144000" cy="6858000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stricto sensu sont des bacilles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Gram 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négatif, aérobies stricts, </a:t>
            </a:r>
            <a:r>
              <a:rPr lang="fr-FR" sz="2600" b="1" u="sng" dirty="0">
                <a:latin typeface="Times New Roman" pitchFamily="18" charset="0"/>
                <a:cs typeface="Times New Roman" pitchFamily="18" charset="0"/>
              </a:rPr>
              <a:t>oxydase 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positive, non fermentaires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600" b="1" u="sng" dirty="0" smtClean="0">
                <a:latin typeface="Times New Roman" pitchFamily="18" charset="0"/>
                <a:cs typeface="Times New Roman" pitchFamily="18" charset="0"/>
              </a:rPr>
              <a:t>mobiles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par une ciliature polaire </a:t>
            </a:r>
            <a:r>
              <a:rPr lang="fr-FR" sz="2600" b="1" dirty="0" err="1" smtClean="0">
                <a:latin typeface="Times New Roman" pitchFamily="18" charset="0"/>
                <a:cs typeface="Times New Roman" pitchFamily="18" charset="0"/>
              </a:rPr>
              <a:t>monotriche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FR" sz="2600" b="1" dirty="0" err="1">
                <a:latin typeface="Times New Roman" pitchFamily="18" charset="0"/>
                <a:cs typeface="Times New Roman" pitchFamily="18" charset="0"/>
              </a:rPr>
              <a:t>multitriche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, sauf quelques exceptions, respirant ou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non les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nitrates, oxydant ou non le glucose et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n'accumulant pas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du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poly-β-</a:t>
            </a:r>
            <a:r>
              <a:rPr lang="fr-FR" sz="2600" dirty="0" err="1" smtClean="0">
                <a:latin typeface="Times New Roman" pitchFamily="18" charset="0"/>
                <a:cs typeface="Times New Roman" pitchFamily="18" charset="0"/>
              </a:rPr>
              <a:t>hydroxybutyrate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Le genre </a:t>
            </a:r>
            <a:r>
              <a:rPr lang="fr-FR" sz="2600" i="1" dirty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comprend des espèces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fluorescentes 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26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sz="2600" b="1" i="1" dirty="0">
                <a:latin typeface="Times New Roman" pitchFamily="18" charset="0"/>
                <a:cs typeface="Times New Roman" pitchFamily="18" charset="0"/>
              </a:rPr>
              <a:t>. aeruginosa, P. fluorescens, P. putida, P. </a:t>
            </a:r>
            <a:r>
              <a:rPr lang="pt-BR" sz="2600" b="1" i="1" dirty="0" smtClean="0">
                <a:latin typeface="Times New Roman" pitchFamily="18" charset="0"/>
                <a:cs typeface="Times New Roman" pitchFamily="18" charset="0"/>
              </a:rPr>
              <a:t>monteillii, </a:t>
            </a:r>
            <a:r>
              <a:rPr lang="fr-FR" sz="26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600" b="1" i="1" dirty="0" err="1">
                <a:latin typeface="Times New Roman" pitchFamily="18" charset="0"/>
                <a:cs typeface="Times New Roman" pitchFamily="18" charset="0"/>
              </a:rPr>
              <a:t>mosselii</a:t>
            </a: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600" b="1" i="1" dirty="0" err="1" smtClean="0">
                <a:latin typeface="Times New Roman" pitchFamily="18" charset="0"/>
                <a:cs typeface="Times New Roman" pitchFamily="18" charset="0"/>
              </a:rPr>
              <a:t>chlororaphis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etc.) produisant de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600" b="1" dirty="0" err="1" smtClean="0">
                <a:latin typeface="Times New Roman" pitchFamily="18" charset="0"/>
                <a:cs typeface="Times New Roman" pitchFamily="18" charset="0"/>
              </a:rPr>
              <a:t>pyoverdine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et des espèces non fluorescentes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6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600" i="1" dirty="0" err="1">
                <a:latin typeface="Times New Roman" pitchFamily="18" charset="0"/>
                <a:cs typeface="Times New Roman" pitchFamily="18" charset="0"/>
              </a:rPr>
              <a:t>alcaligenes</a:t>
            </a:r>
            <a:r>
              <a:rPr lang="fr-FR" sz="2600" i="1" dirty="0" smtClean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fr-FR" sz="2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600" i="1" dirty="0" err="1">
                <a:latin typeface="Times New Roman" pitchFamily="18" charset="0"/>
                <a:cs typeface="Times New Roman" pitchFamily="18" charset="0"/>
              </a:rPr>
              <a:t>stutzeri</a:t>
            </a:r>
            <a:r>
              <a:rPr lang="fr-FR" sz="2600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600" i="1" dirty="0" err="1" smtClean="0">
                <a:latin typeface="Times New Roman" pitchFamily="18" charset="0"/>
                <a:cs typeface="Times New Roman" pitchFamily="18" charset="0"/>
              </a:rPr>
              <a:t>mendocina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71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0"/>
            <a:ext cx="9036496" cy="685800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Habitat et pouvoir pathogène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Ces bactéries sont ubiquitaires et certaines espèces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sont plus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fréquemment rencontrées en médecine humaine.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D'autres espèces ont été isolées de l'environnement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ou sont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phytopathogènes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espèces de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pouvant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être isolées en pratique médicale sont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indiquées dans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 tableau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34.4.3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82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444715" y="-1074548"/>
            <a:ext cx="4464498" cy="91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60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sz="3200" b="1" i="1" dirty="0" err="1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groupe «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fluorescent »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Pouvoir pathogène et habitat</a:t>
            </a:r>
          </a:p>
          <a:p>
            <a:pPr algn="just">
              <a:lnSpc>
                <a:spcPct val="160000"/>
              </a:lnSpc>
            </a:pP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est la bactérie </a:t>
            </a:r>
            <a:r>
              <a:rPr lang="fr-FR" b="1" u="sng" dirty="0">
                <a:latin typeface="Times New Roman" pitchFamily="18" charset="0"/>
                <a:cs typeface="Times New Roman" pitchFamily="18" charset="0"/>
              </a:rPr>
              <a:t>pathogène opportuniste 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par excellence.</a:t>
            </a: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infections à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surviennent chez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des sujets âgés, immunodéprimés (cancéreux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), présentant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des affections intercurrentes (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insuffisance respiratoire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brûlure).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isole cette espèce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suppurations profondes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ou superficielles d'urines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plus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rarement d'hémocultures.</a:t>
            </a:r>
          </a:p>
          <a:p>
            <a:pPr algn="just">
              <a:lnSpc>
                <a:spcPct val="160000"/>
              </a:lnSpc>
            </a:pP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peut également être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isolé à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partir de selles sans que cette présence soit reliée à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un rôle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pathogène.</a:t>
            </a:r>
          </a:p>
        </p:txBody>
      </p:sp>
    </p:spTree>
    <p:extLst>
      <p:ext uri="{BB962C8B-B14F-4D97-AF65-F5344CB8AC3E}">
        <p14:creationId xmlns:p14="http://schemas.microsoft.com/office/powerpoint/2010/main" val="256552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souches de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isolées du tractus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respiratoire des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sujets (plus de 90 %) atteints de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mucoviscidose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2" tooltip="Maladie génétique"/>
              </a:rPr>
              <a:t>maladie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2" tooltip="Maladie génétique"/>
              </a:rPr>
              <a:t>génétique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est liée à des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3" tooltip="Mutation génétique"/>
              </a:rPr>
              <a:t>mutations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4" tooltip="Gène et protéine CFTR"/>
              </a:rPr>
              <a:t>gène CFTR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sur 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5" tooltip="Chromosome 7 humain"/>
              </a:rPr>
              <a:t>chromosome 7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; elle provoque une augmentation de la viscosité du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6" tooltip="Mucus"/>
              </a:rPr>
              <a:t>mucus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et son accumulation dans 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7" tooltip="Voies respiratoires"/>
              </a:rPr>
              <a:t>voies respiratoires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8" tooltip="Système digestif humain"/>
              </a:rPr>
              <a:t>digestives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.) présentent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des particularités morphologiques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physiologiques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à prendre en compte lors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l'analyse bactériologique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(isolement, identification et antibiogramme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des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expectorations.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cours de l'évolution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 la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mucoviscidose mais aussi de maladies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respiratoires chroniques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les colonies isolées présentent des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variations de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taille (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colonies naines à larges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 et d'aspect (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rugueuses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, lisses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, muqueuses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7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Elles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sont le plus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souvent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muqueuses et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apigmentées lors du passage à la chronicité.</a:t>
            </a:r>
          </a:p>
        </p:txBody>
      </p:sp>
    </p:spTree>
    <p:extLst>
      <p:ext uri="{BB962C8B-B14F-4D97-AF65-F5344CB8AC3E}">
        <p14:creationId xmlns:p14="http://schemas.microsoft.com/office/powerpoint/2010/main" val="20632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Dans un laboratoire de bactériologie médicale, 10 à 15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% des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bacilles à Gram négatif isolés sont des bacilles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non fermentaires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les trois quarts appartiennent à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l'espèce 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b="1" i="1" dirty="0" err="1" smtClean="0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autres espèces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isolées appartiennent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aux genres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Burkholderia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Stenotrophonomas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Chryseobacterium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, Achromobacter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08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deux autres espèces les plus fréquemment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rencontrées en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pathologie humaine du groupe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fluorescent (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b="1" i="1" dirty="0" err="1" smtClean="0">
                <a:latin typeface="Times New Roman" pitchFamily="18" charset="0"/>
                <a:cs typeface="Times New Roman" pitchFamily="18" charset="0"/>
              </a:rPr>
              <a:t>fluorescens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b="1" i="1" dirty="0" err="1" smtClean="0">
                <a:latin typeface="Times New Roman" pitchFamily="18" charset="0"/>
                <a:cs typeface="Times New Roman" pitchFamily="18" charset="0"/>
              </a:rPr>
              <a:t>putida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demeurent plus rarement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isolées et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sont souvent considérées comme des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contaminants du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fait de leur faculté à se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développer à 4 °C.</a:t>
            </a:r>
          </a:p>
        </p:txBody>
      </p:sp>
    </p:spTree>
    <p:extLst>
      <p:ext uri="{BB962C8B-B14F-4D97-AF65-F5344CB8AC3E}">
        <p14:creationId xmlns:p14="http://schemas.microsoft.com/office/powerpoint/2010/main" val="42367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Caractères bactériologiques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Caractères culturaux</a:t>
            </a:r>
          </a:p>
          <a:p>
            <a:pPr algn="just">
              <a:lnSpc>
                <a:spcPct val="160000"/>
              </a:lnSpc>
            </a:pP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cultive facilement sur milieux ordinaires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 développant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une odeur de seringa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température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optimale de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croissance est de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30 °C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Sur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milieux solides,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trois types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colonies peuvent être observés simultanément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ou de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manière isolée :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colonies larges ( « la »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 de 2 à 3 mm de diamètre, à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bord irrégulier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rugueuses, avec une partie centrale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bombée présentant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des reflets métalliques ;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• colonies plus petites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lisses ( « S »)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bombées à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bord régulier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• colonies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muqueuses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(«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M »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bombées,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rencontrées chez les souches produisant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slime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composé d'un polymère d'alginates.</a:t>
            </a:r>
          </a:p>
        </p:txBody>
      </p:sp>
    </p:spTree>
    <p:extLst>
      <p:ext uri="{BB962C8B-B14F-4D97-AF65-F5344CB8AC3E}">
        <p14:creationId xmlns:p14="http://schemas.microsoft.com/office/powerpoint/2010/main" val="41176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540568" y="0"/>
            <a:ext cx="9540552" cy="6858000"/>
          </a:xfrm>
        </p:spPr>
        <p:txBody>
          <a:bodyPr>
            <a:noAutofit/>
          </a:bodyPr>
          <a:lstStyle/>
          <a:p>
            <a:pPr lvl="2" algn="just">
              <a:lnSpc>
                <a:spcPct val="200000"/>
              </a:lnSpc>
              <a:buFont typeface="Wingdings" pitchFamily="2" charset="2"/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Les souches isolées de prélèvement cliniques donnent généralement des colonies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la</a:t>
            </a:r>
            <a:r>
              <a:rPr lang="fr-FR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alors que les souches isolées de l'environnement donnent le plus souvent des colonies </a:t>
            </a:r>
            <a:r>
              <a:rPr lang="fr-FR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sm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Les colonies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muqueuses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sont formées par des souches isolées chez l'homme de l'appareil respiratoire (patients atteints de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mucoviscidose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ou du tractus urinaire. </a:t>
            </a:r>
          </a:p>
          <a:p>
            <a:pPr lvl="2" algn="just">
              <a:lnSpc>
                <a:spcPct val="200000"/>
              </a:lnSpc>
              <a:buFont typeface="Wingdings" pitchFamily="2" charset="2"/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Production de pigments:</a:t>
            </a:r>
          </a:p>
          <a:p>
            <a:pPr lvl="2" algn="just">
              <a:lnSpc>
                <a:spcPct val="200000"/>
              </a:lnSpc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Pyocyanine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: bleu-vert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fr-FR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spécifique de </a:t>
            </a:r>
            <a:r>
              <a:rPr lang="fr-FR" i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fr-FR" i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FR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aeruginosa</a:t>
            </a:r>
            <a:endParaRPr lang="fr-FR" i="1" u="sng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2" algn="just">
              <a:lnSpc>
                <a:spcPct val="200000"/>
              </a:lnSpc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Pyoverdine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: fluorescent jaune-vert</a:t>
            </a:r>
          </a:p>
          <a:p>
            <a:pPr algn="just">
              <a:lnSpc>
                <a:spcPct val="200000"/>
              </a:lnSpc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4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pseu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437063"/>
            <a:ext cx="3744913" cy="216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468313" y="4652963"/>
            <a:ext cx="5032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4340" name="Picture 4" descr="PseudaureMH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4FEFF"/>
              </a:clrFrom>
              <a:clrTo>
                <a:srgbClr val="F4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0"/>
            <a:ext cx="4751387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AFCFB"/>
              </a:clrFrom>
              <a:clrTo>
                <a:srgbClr val="FAFC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22" t="735" r="4338"/>
          <a:stretch>
            <a:fillRect/>
          </a:stretch>
        </p:blipFill>
        <p:spPr bwMode="auto">
          <a:xfrm>
            <a:off x="179388" y="260350"/>
            <a:ext cx="3887787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 descr="pyomu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365625"/>
            <a:ext cx="2808288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908175" y="1341438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ahoma" pitchFamily="34" charset="0"/>
              </a:rPr>
              <a:t>Colonies ‘la ’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7740650" y="4076700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ahoma" pitchFamily="34" charset="0"/>
              </a:rPr>
              <a:t>Colonies ‘M’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867400" y="2349500"/>
            <a:ext cx="194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000000"/>
                </a:solidFill>
                <a:latin typeface="Tahoma" pitchFamily="34" charset="0"/>
              </a:rPr>
              <a:t>Colonies ‘sm’</a:t>
            </a:r>
          </a:p>
        </p:txBody>
      </p:sp>
    </p:spTree>
    <p:extLst>
      <p:ext uri="{BB962C8B-B14F-4D97-AF65-F5344CB8AC3E}">
        <p14:creationId xmlns:p14="http://schemas.microsoft.com/office/powerpoint/2010/main" val="20773727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2996952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Pour les souches pigmentées (95 %), la simple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constatation d'une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pigmentation verte du fait de la production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deux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pigments,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pyocyanine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(hydrosoluble) et la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pyoverdine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soluble dans le chloroforme)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établit le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diagnostic (fig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34.4.1).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2963629" cy="414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079" y="2550388"/>
            <a:ext cx="2969305" cy="309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23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-72008" y="72008"/>
            <a:ext cx="9252520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Production de pigments hydrosolubles par certaines espèces du genre </a:t>
            </a: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spp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. peuvent produire des pigments diffusant dans les milieux de culture. Deux types de pigments peuvent être synthétisés : des pigments fluorescents (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pyoverdines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), des pigments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phénaziniques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non fluorescents. </a:t>
            </a:r>
          </a:p>
          <a:p>
            <a:pPr algn="just">
              <a:lnSpc>
                <a:spcPct val="150000"/>
              </a:lnSpc>
            </a:pP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pyoverdines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pyoverdine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est le terme générique d'une vaste famille de pigments jaunes-verts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fluorescents,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solubles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dans le chloroforme. </a:t>
            </a:r>
            <a:r>
              <a:rPr lang="fr-FR" sz="2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pyoverdine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joue pour la bactérie le rôle d'un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sidérophore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: molécule captant les ions fer ferrique.</a:t>
            </a:r>
          </a:p>
          <a:p>
            <a:pPr algn="just">
              <a:lnSpc>
                <a:spcPct val="15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La production ou l'absence de production des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pyoverdines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permet de classer les espèces du genre en deux groupes : </a:t>
            </a:r>
          </a:p>
          <a:p>
            <a:pPr algn="just">
              <a:lnSpc>
                <a:spcPct val="150000"/>
              </a:lnSpc>
            </a:pP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du groupe fluorescent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exemples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sz="2000" b="1" i="1" dirty="0" err="1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chlororaphis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sz="2000" b="1" i="1" dirty="0" err="1">
                <a:latin typeface="Times New Roman" pitchFamily="18" charset="0"/>
                <a:cs typeface="Times New Roman" pitchFamily="18" charset="0"/>
              </a:rPr>
              <a:t>fluorescens</a:t>
            </a: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monteilii</a:t>
            </a: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000" b="1" i="1" dirty="0" err="1">
                <a:latin typeface="Times New Roman" pitchFamily="18" charset="0"/>
                <a:cs typeface="Times New Roman" pitchFamily="18" charset="0"/>
              </a:rPr>
              <a:t>putida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plecoglossidica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simiae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syringae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150000"/>
              </a:lnSpc>
            </a:pP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Pseudomonas du groupe non-fluorescent :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exemples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alcaligenes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anguilliseptica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fragi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mendocina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stutzeri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pseudoalcaligenes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7549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Pigments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phénaziniques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pyocyanine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est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insoluble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dans le chloroforme.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In vivo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pyocyanine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joue le rôle de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transporteur d'électrons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dans des conditions d'anaérobiose. De plus, elle possède une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activité bactériostatique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sur diverses bactéries, surtout à Gram positif.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présence d'un pus bleu dans les plaies (notamment après amputation) était considérée comme un signe encourageant puisqu'il éloignait le spectre de la gangrène.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principales espèces produisant la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pyocyanine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sont :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cepacia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aureofaciens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À partir de prélèvements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polymicrobiens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il est nécessaire d'avoir recours à un milieu sélectif contenant du </a:t>
            </a:r>
            <a:r>
              <a:rPr lang="fr-FR" b="1" u="sng" dirty="0" err="1" smtClean="0">
                <a:latin typeface="Times New Roman" pitchFamily="18" charset="0"/>
                <a:cs typeface="Times New Roman" pitchFamily="18" charset="0"/>
              </a:rPr>
              <a:t>cétrimide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ammonium quaternaire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associé ou non à de l'acide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nalidixique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02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Identification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Pour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b="1" i="1" dirty="0" err="1" smtClean="0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devant des souches non pigmentées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recours à des galeries est nécessaire, mais 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résultats obtenus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avec celles-ci sont parfois erronés et de plus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 plus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souvent on doit recourir à des méthodes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moléculaires pour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obtenir un diagnostic d'espèces précis,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notamment pour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les souches isolées de patients atteints de mucoviscidose.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caractères différentiels avec les autres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espèces du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groupe fluorescent et du genre sont indiqués dans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tableau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34.4.3 .</a:t>
            </a:r>
          </a:p>
        </p:txBody>
      </p:sp>
    </p:spTree>
    <p:extLst>
      <p:ext uri="{BB962C8B-B14F-4D97-AF65-F5344CB8AC3E}">
        <p14:creationId xmlns:p14="http://schemas.microsoft.com/office/powerpoint/2010/main" val="71207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5545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>
                <a:latin typeface="Tahoma" pitchFamily="34" charset="0"/>
              </a:rPr>
              <a:t>Caractères  biochimiques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180975" y="1268413"/>
            <a:ext cx="9144000" cy="521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5000"/>
              </a:lnSpc>
              <a:spcBef>
                <a:spcPct val="50000"/>
              </a:spcBef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Oxydase +,</a:t>
            </a:r>
          </a:p>
          <a:p>
            <a:pPr>
              <a:lnSpc>
                <a:spcPct val="145000"/>
              </a:lnSpc>
              <a:spcBef>
                <a:spcPct val="50000"/>
              </a:spcBef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Catalase + ,</a:t>
            </a:r>
          </a:p>
          <a:p>
            <a:pPr>
              <a:lnSpc>
                <a:spcPct val="145000"/>
              </a:lnSpc>
              <a:spcBef>
                <a:spcPct val="50000"/>
              </a:spcBef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Métabolisme respiratoire (MEVAG :Oxydatif) incapable de fermenter le glucose</a:t>
            </a:r>
          </a:p>
          <a:p>
            <a:pPr>
              <a:lnSpc>
                <a:spcPct val="145000"/>
              </a:lnSpc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Indole -, urée -, TDA - , H2S -, gélatine +</a:t>
            </a:r>
          </a:p>
          <a:p>
            <a:pPr>
              <a:lnSpc>
                <a:spcPct val="145000"/>
              </a:lnSpc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ONPG -</a:t>
            </a:r>
          </a:p>
          <a:p>
            <a:pPr>
              <a:lnSpc>
                <a:spcPct val="145000"/>
              </a:lnSpc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Nitrate-réductase +</a:t>
            </a:r>
          </a:p>
          <a:p>
            <a:pPr>
              <a:lnSpc>
                <a:spcPct val="145000"/>
              </a:lnSpc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LDC - , ODC - , ADH +  Lactose – </a:t>
            </a:r>
          </a:p>
          <a:p>
            <a:pPr>
              <a:lnSpc>
                <a:spcPct val="145000"/>
              </a:lnSpc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Gaz-</a:t>
            </a:r>
          </a:p>
        </p:txBody>
      </p:sp>
    </p:spTree>
    <p:extLst>
      <p:ext uri="{BB962C8B-B14F-4D97-AF65-F5344CB8AC3E}">
        <p14:creationId xmlns:p14="http://schemas.microsoft.com/office/powerpoint/2010/main" val="2798756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dentification of P.aerugino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964488" cy="717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124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887" y="54592"/>
            <a:ext cx="9062113" cy="680340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Habitat et pouvoir pathogène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bacilles à Gram négatif non fermentaires sont ubiquitaires.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Ils sont isolés de l'environnement (eaux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douces et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mer, sol, végétaux, poussières en suspension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dans l'air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 dans les effluents et sont également retrouvés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 niveau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du tractus digestif des animaux.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Ces bactéries ayant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peu d'exigences nutritives survivent et se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multiplient dans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les milieux humides, notamment dans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l'environnement hospitalier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robinet, évier, siphon, vase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 et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peuvent aussi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contaminer des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solutions antiseptiques. </a:t>
            </a:r>
            <a:endParaRPr lang="fr-FR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Ces bactéries sont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à l'origine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d'infections nosocomiales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d'origine exogène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(infections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manuportées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infections sur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matériel implanté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 et d'origine endogène (flore cutanée, digestive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chez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des patients le plus souvent immunodéprimés.</a:t>
            </a:r>
          </a:p>
        </p:txBody>
      </p:sp>
    </p:spTree>
    <p:extLst>
      <p:ext uri="{BB962C8B-B14F-4D97-AF65-F5344CB8AC3E}">
        <p14:creationId xmlns:p14="http://schemas.microsoft.com/office/powerpoint/2010/main" val="112750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Marqueurs épidémiologiques</a:t>
            </a:r>
          </a:p>
          <a:p>
            <a:pPr algn="just">
              <a:lnSpc>
                <a:spcPct val="17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méthodes phénotypiques de typage disponibles (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sérotypie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des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AgO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l'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antibiotypie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 sont utilisées lors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d'une première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approche.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sérotypie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est une réaction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d'agglutination sur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lame réalisée à partir de colonies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prélevées sur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gélose qui individualise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sérotypes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avec le kit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plus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utilisé (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Biorad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existe des réactions croisées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entre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sérogroupes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(souche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polyagglutinable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 et 10 % des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souches sont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non agglutinables (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souche muqueuse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notamment).</a:t>
            </a:r>
          </a:p>
          <a:p>
            <a:pPr algn="just">
              <a:lnSpc>
                <a:spcPct val="17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L'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antibiotypie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est un marqueur peu discriminant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surtout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pour différencier des souches impliquées dans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des pathologies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chroniques chez des patients soumis à des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antibiothérapies répétées qui peuvent avoir une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influence sur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les résultats de l'antibiogramme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méthodes génotypiques.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26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Démarche diagnostique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L'identification des bacilles à Gram négatif non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fermentaires repose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sur l'utilisation de galeries spécifiques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après orientation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à partir de caractères morphologiques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microscopiques et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macroscopiques et d'épreuves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biochimiques simples (tableau 34.4.2).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43308" y="-1419170"/>
            <a:ext cx="5688632" cy="90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68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Caractères morphologiques</a:t>
            </a:r>
          </a:p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Aspects microscopiques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aspects microscopiques après examen à l'état frais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entre lame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lamelle et après coloration de Gram permettent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d'orienter 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diagnostic vers un groupe bactérien.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sont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des bactéries </a:t>
            </a:r>
            <a:r>
              <a:rPr lang="fr-FR" b="1" u="sng" dirty="0">
                <a:latin typeface="Times New Roman" pitchFamily="18" charset="0"/>
                <a:cs typeface="Times New Roman" pitchFamily="18" charset="0"/>
              </a:rPr>
              <a:t>immobiles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souvent regroupées en </a:t>
            </a:r>
            <a:r>
              <a:rPr lang="fr-FR" u="sng" dirty="0" err="1" smtClean="0">
                <a:latin typeface="Times New Roman" pitchFamily="18" charset="0"/>
                <a:cs typeface="Times New Roman" pitchFamily="18" charset="0"/>
              </a:rPr>
              <a:t>diplobacilles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extrémités arrondies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forme courte (coccobacilles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ou longue.</a:t>
            </a: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apparaissent comme des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bacilles longs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à extrémités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effilée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 et les bactéries, contrairement aux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autres bacilles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non fermentaires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Burkholderia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Stenotrophomonas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etc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.), possèdent des extrémités plus arrondies.</a:t>
            </a:r>
          </a:p>
        </p:txBody>
      </p:sp>
    </p:spTree>
    <p:extLst>
      <p:ext uri="{BB962C8B-B14F-4D97-AF65-F5344CB8AC3E}">
        <p14:creationId xmlns:p14="http://schemas.microsoft.com/office/powerpoint/2010/main" val="40940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-99392"/>
            <a:ext cx="9144000" cy="6858000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Caractères culturaux</a:t>
            </a:r>
          </a:p>
          <a:p>
            <a:pPr algn="just">
              <a:lnSpc>
                <a:spcPct val="16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Toutes les bactéries non fermentaires sont </a:t>
            </a:r>
            <a:r>
              <a:rPr lang="fr-FR" sz="2400" b="1" u="sng" dirty="0">
                <a:latin typeface="Times New Roman" pitchFamily="18" charset="0"/>
                <a:cs typeface="Times New Roman" pitchFamily="18" charset="0"/>
              </a:rPr>
              <a:t>aérobies strictes.</a:t>
            </a:r>
          </a:p>
          <a:p>
            <a:pPr algn="just">
              <a:lnSpc>
                <a:spcPct val="16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Leur croissance est parfois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plus lente que celle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des entérobactéries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surtout à 37 °C, en raison d'une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température optimale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croissance à 30 °C.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culture de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certaines espèces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des genres 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400" i="1" dirty="0" err="1" smtClean="0">
                <a:latin typeface="Times New Roman" pitchFamily="18" charset="0"/>
                <a:cs typeface="Times New Roman" pitchFamily="18" charset="0"/>
              </a:rPr>
              <a:t>Burkholderia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41 °C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est un caractère diagnostique utile.</a:t>
            </a:r>
          </a:p>
          <a:p>
            <a:pPr algn="just">
              <a:lnSpc>
                <a:spcPct val="16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L'observation d'une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pigmentation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des colonies ou la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diffusion de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pigment dans le milieu de culture peut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orienter vers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certains genres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Pseudomonas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i="1" dirty="0" err="1" smtClean="0">
                <a:latin typeface="Times New Roman" pitchFamily="18" charset="0"/>
                <a:cs typeface="Times New Roman" pitchFamily="18" charset="0"/>
              </a:rPr>
              <a:t>Chryseobacterium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i="1" dirty="0" err="1" smtClean="0">
                <a:latin typeface="Times New Roman" pitchFamily="18" charset="0"/>
                <a:cs typeface="Times New Roman" pitchFamily="18" charset="0"/>
              </a:rPr>
              <a:t>Sphingobacterium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etc.) ou permettre une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identification certaine (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400" i="1" dirty="0" err="1" smtClean="0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( tableau 34.4.2 ).</a:t>
            </a:r>
          </a:p>
        </p:txBody>
      </p:sp>
    </p:spTree>
    <p:extLst>
      <p:ext uri="{BB962C8B-B14F-4D97-AF65-F5344CB8AC3E}">
        <p14:creationId xmlns:p14="http://schemas.microsoft.com/office/powerpoint/2010/main" val="363391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573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Caractères biochimiques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Bien que l'utilisation courante de galeries ou de cartes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qui permettent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l'identification après lecture par un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automate dispense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réaliser certaines épreuves d'orientation,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celles-ci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peuvent être utiles en présence de souches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atypiques ou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résultats « aberrants ».</a:t>
            </a:r>
          </a:p>
        </p:txBody>
      </p:sp>
    </p:spTree>
    <p:extLst>
      <p:ext uri="{BB962C8B-B14F-4D97-AF65-F5344CB8AC3E}">
        <p14:creationId xmlns:p14="http://schemas.microsoft.com/office/powerpoint/2010/main" val="418486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Réaction des oxydases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réaction des </a:t>
            </a:r>
            <a:r>
              <a:rPr lang="fr-FR" b="1" u="sng" dirty="0">
                <a:latin typeface="Times New Roman" pitchFamily="18" charset="0"/>
                <a:cs typeface="Times New Roman" pitchFamily="18" charset="0"/>
              </a:rPr>
              <a:t>oxydases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est négative pour certaines espèces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mais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 résultat peut être faussement négatif en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fonction des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réactifs utilisés (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NN-</a:t>
            </a:r>
            <a:r>
              <a:rPr lang="fr-FR" u="sng" dirty="0" err="1">
                <a:latin typeface="Times New Roman" pitchFamily="18" charset="0"/>
                <a:cs typeface="Times New Roman" pitchFamily="18" charset="0"/>
              </a:rPr>
              <a:t>diméthyl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- ou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NNNN-tétra-</a:t>
            </a:r>
            <a:r>
              <a:rPr lang="fr-FR" u="sng" dirty="0" err="1" smtClean="0">
                <a:latin typeface="Times New Roman" pitchFamily="18" charset="0"/>
                <a:cs typeface="Times New Roman" pitchFamily="18" charset="0"/>
              </a:rPr>
              <a:t>méthylparaphénylène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-diamine-</a:t>
            </a:r>
            <a:r>
              <a:rPr lang="fr-FR" u="sng" dirty="0" err="1" smtClean="0">
                <a:latin typeface="Times New Roman" pitchFamily="18" charset="0"/>
                <a:cs typeface="Times New Roman" pitchFamily="18" charset="0"/>
              </a:rPr>
              <a:t>monohydrochloride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et d'une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durée d'observation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trop courte si la réaction est lente (1 minute).</a:t>
            </a:r>
          </a:p>
        </p:txBody>
      </p:sp>
    </p:spTree>
    <p:extLst>
      <p:ext uri="{BB962C8B-B14F-4D97-AF65-F5344CB8AC3E}">
        <p14:creationId xmlns:p14="http://schemas.microsoft.com/office/powerpoint/2010/main" val="31879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1987</Words>
  <Application>Microsoft Office PowerPoint</Application>
  <PresentationFormat>Affichage à l'écran (4:3)</PresentationFormat>
  <Paragraphs>97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Thème Office</vt:lpstr>
      <vt:lpstr>Bacilles à Gram négatif non fermentaires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Genre Pseudomonas</vt:lpstr>
      <vt:lpstr>Présentation PowerPoint</vt:lpstr>
      <vt:lpstr>Présentation PowerPoint</vt:lpstr>
      <vt:lpstr>Présentation PowerPoint</vt:lpstr>
      <vt:lpstr>Présentation PowerPoint</vt:lpstr>
      <vt:lpstr>P. aeruginosa et groupe « fluorescent »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acer</dc:creator>
  <cp:lastModifiedBy>acer</cp:lastModifiedBy>
  <cp:revision>69</cp:revision>
  <dcterms:created xsi:type="dcterms:W3CDTF">2016-10-31T01:00:12Z</dcterms:created>
  <dcterms:modified xsi:type="dcterms:W3CDTF">2020-01-19T09:56:13Z</dcterms:modified>
</cp:coreProperties>
</file>