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56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03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420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74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08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17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53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20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06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91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54A9E-74E2-465A-88D0-A521DDBE4D19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33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54A9E-74E2-465A-88D0-A521DDBE4D19}" type="datetimeFigureOut">
              <a:rPr lang="fr-FR" smtClean="0"/>
              <a:t>19/01/2020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DC7E5-F9FA-4919-A6FD-DBFC192A49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68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i="1" dirty="0" err="1" smtClean="0">
                <a:latin typeface="Arial" pitchFamily="34" charset="0"/>
                <a:cs typeface="Arial" pitchFamily="34" charset="0"/>
              </a:rPr>
              <a:t>Acinetobacter</a:t>
            </a:r>
            <a:r>
              <a:rPr lang="fr-FR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fr-FR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59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Diagnostic</a:t>
            </a:r>
          </a:p>
          <a:p>
            <a:pPr algn="just">
              <a:lnSpc>
                <a:spcPct val="16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Diagnostic du genre</a:t>
            </a: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Il est en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général aisé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d'identifier un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bacille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Gram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négatif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coccoide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au niveau du genre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Acinetobacter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par le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cumul des caractères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aérobie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strict, absence de nitrate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réductase, réaction à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l'oxydase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négative,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absence de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mobilité.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099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fr-FR" sz="2300" b="1" dirty="0">
                <a:latin typeface="Times New Roman" pitchFamily="18" charset="0"/>
                <a:cs typeface="Times New Roman" pitchFamily="18" charset="0"/>
              </a:rPr>
              <a:t>Diagnostic de l'espèce</a:t>
            </a:r>
          </a:p>
          <a:p>
            <a:pPr algn="just">
              <a:lnSpc>
                <a:spcPct val="170000"/>
              </a:lnSpc>
            </a:pP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L'identification des diverses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espèces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par les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procédés traditionnels est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difficile. </a:t>
            </a:r>
            <a:endParaRPr lang="fr-FR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En routine, l'identification reposait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sur la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capacité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développement à </a:t>
            </a:r>
            <a:r>
              <a:rPr lang="fr-FR" sz="2300" b="1" dirty="0">
                <a:latin typeface="Times New Roman" pitchFamily="18" charset="0"/>
                <a:cs typeface="Times New Roman" pitchFamily="18" charset="0"/>
              </a:rPr>
              <a:t>37, 41 </a:t>
            </a:r>
            <a:r>
              <a:rPr lang="fr-FR" sz="2300" b="1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2300" b="1" u="sng" dirty="0" smtClean="0">
                <a:latin typeface="Times New Roman" pitchFamily="18" charset="0"/>
                <a:cs typeface="Times New Roman" pitchFamily="18" charset="0"/>
              </a:rPr>
              <a:t>44 </a:t>
            </a:r>
            <a:r>
              <a:rPr lang="fr-FR" sz="2300" b="1" u="sng" dirty="0">
                <a:latin typeface="Times New Roman" pitchFamily="18" charset="0"/>
                <a:cs typeface="Times New Roman" pitchFamily="18" charset="0"/>
              </a:rPr>
              <a:t>°C</a:t>
            </a:r>
            <a:r>
              <a:rPr lang="fr-FR" sz="23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en bouillon </a:t>
            </a:r>
            <a:r>
              <a:rPr lang="fr-FR" sz="2300" dirty="0" err="1">
                <a:latin typeface="Times New Roman" pitchFamily="18" charset="0"/>
                <a:cs typeface="Times New Roman" pitchFamily="18" charset="0"/>
              </a:rPr>
              <a:t>trypticase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-soja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après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48 heures, </a:t>
            </a:r>
            <a:endParaRPr lang="fr-FR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l'hydrolyse de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gélatine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et les galeries d'identification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commercialisées (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API 20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NE). </a:t>
            </a:r>
          </a:p>
          <a:p>
            <a:pPr algn="just">
              <a:lnSpc>
                <a:spcPct val="170000"/>
              </a:lnSpc>
            </a:pP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Ces procédés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suffisent pas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pour le diagnostic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précis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l'espèce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; par chance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3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3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300" b="1" i="1" dirty="0" err="1">
                <a:latin typeface="Times New Roman" pitchFamily="18" charset="0"/>
                <a:cs typeface="Times New Roman" pitchFamily="18" charset="0"/>
              </a:rPr>
              <a:t>baumannii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, qui constitue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l'espèce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de loin la plus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distribuée en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pathologie humaine, se distingue des autres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espèces par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capacité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300" b="1" dirty="0" smtClean="0">
                <a:latin typeface="Times New Roman" pitchFamily="18" charset="0"/>
                <a:cs typeface="Times New Roman" pitchFamily="18" charset="0"/>
              </a:rPr>
              <a:t>développement à </a:t>
            </a:r>
            <a:r>
              <a:rPr lang="fr-FR" sz="2300" b="1" dirty="0">
                <a:latin typeface="Times New Roman" pitchFamily="18" charset="0"/>
                <a:cs typeface="Times New Roman" pitchFamily="18" charset="0"/>
              </a:rPr>
              <a:t>44 °</a:t>
            </a:r>
            <a:r>
              <a:rPr lang="fr-FR" sz="23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endParaRPr lang="fr-FR" sz="23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95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Toutefois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certaines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souches d'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fr-FR" b="1" i="1" dirty="0" err="1">
                <a:latin typeface="Times New Roman" pitchFamily="18" charset="0"/>
                <a:cs typeface="Times New Roman" pitchFamily="18" charset="0"/>
              </a:rPr>
              <a:t>nosocomialis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partagent cette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aptitude de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croitre 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44 °C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(Tableau 30.30).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L'identification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requiert les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tests d'assimilation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dérivés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carbon2s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ou le recours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différentes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techniques reposant sur l'analyse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électrophoretique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des protéines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d'enveloppe ou d'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isoenzymes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l'analyse du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polymorphisme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gènes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amplifiés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(spécifiques de l'ARN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16S, ADN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gyrase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RecA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etc.) ou des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régions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intergéniques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16S–23S.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fait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l'analyse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par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spectrométrie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masse MALDI-TOF 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révolutionné l'identification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espèces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94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00300"/>
            <a:ext cx="9324528" cy="2756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452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Au sein d'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baumannii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19 biotypes ont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été distingués par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les tests d'assimilation et 34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sérovars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ont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été proposés;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toutefois, l'identification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antigénique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n'a pas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d'intérêt pratique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011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Généralités</a:t>
            </a:r>
          </a:p>
          <a:p>
            <a:pPr algn="just">
              <a:lnSpc>
                <a:spcPct val="16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Bacilles à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Gram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négatif d'aspect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coccoide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en phase stationnaire (1 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1,5 sur 1,5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2,5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).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Ces bacilles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aérobies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stricts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pigmentés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et non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fermentaires sont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dépourvus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de flagelles,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réduisent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pas les nitrates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 ne possèdent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pas de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cytochrome oxydase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6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plupart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des souches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peuvent se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développer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entre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20 et 30 °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C.</a:t>
            </a:r>
          </a:p>
          <a:p>
            <a:pPr algn="just">
              <a:lnSpc>
                <a:spcPct val="16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contenu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 GC est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compris entre 36 et 45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%. </a:t>
            </a:r>
          </a:p>
          <a:p>
            <a:pPr algn="just">
              <a:lnSpc>
                <a:spcPct val="160000"/>
              </a:lnSpc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29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6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Pouvoir pathogène et habitat</a:t>
            </a:r>
          </a:p>
          <a:p>
            <a:pPr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Acinetobacter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sont des micro-organismes ubiquistes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 l'environnement naturel et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hospitalier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présents dans le sol, l'eau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les milieux aquatiques, les eaux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d‘égouts ;</a:t>
            </a:r>
          </a:p>
          <a:p>
            <a:pPr>
              <a:lnSpc>
                <a:spcPct val="16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Ils peuvent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survivre à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fois sur des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surfaces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humides ou sèches.</a:t>
            </a:r>
            <a:endParaRPr lang="fr-FR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Certaines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espèces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ont des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particularités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remarquables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l'instar d'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venetianus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capable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dégrader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hydrocarbures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27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D'autres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espèces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font partie de la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flore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cutanée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l'homme et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des animaux,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en particulier 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fr-FR" b="1" i="1" dirty="0" err="1">
                <a:latin typeface="Times New Roman" pitchFamily="18" charset="0"/>
                <a:cs typeface="Times New Roman" pitchFamily="18" charset="0"/>
              </a:rPr>
              <a:t>baumannii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agent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fréquent de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colonisation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cutanée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et de muqueuses chez 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patients hospitalises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unité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de soins intensifs. </a:t>
            </a:r>
            <a:endParaRPr lang="fr-FR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fr-FR" b="1" i="1" dirty="0" err="1" smtClean="0">
                <a:latin typeface="Times New Roman" pitchFamily="18" charset="0"/>
                <a:cs typeface="Times New Roman" pitchFamily="18" charset="0"/>
              </a:rPr>
              <a:t>baumannii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aussi responsable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d'infections nosocomiales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qui concernent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essentiellement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l'arbre </a:t>
            </a:r>
            <a:r>
              <a:rPr lang="fr-FR" u="sng" dirty="0">
                <a:latin typeface="Times New Roman" pitchFamily="18" charset="0"/>
                <a:cs typeface="Times New Roman" pitchFamily="18" charset="0"/>
              </a:rPr>
              <a:t>respiratoire, l'appareil urinaire et les plaies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notamment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sur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cathéter,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toutes ces atteintes pouvant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provoquer une </a:t>
            </a:r>
            <a:r>
              <a:rPr lang="fr-FR" u="sng" dirty="0" err="1" smtClean="0">
                <a:latin typeface="Times New Roman" pitchFamily="18" charset="0"/>
                <a:cs typeface="Times New Roman" pitchFamily="18" charset="0"/>
              </a:rPr>
              <a:t>bactériemie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D'autres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manifestations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cliniques ont été observées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pleurésies, péritonite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chez 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dialysés, méningites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ostéomyelites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endocardites sur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prothèses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valvulaires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etc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983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Ces infections se manifestent souvent par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bouffées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épidémiques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et sont le plus souvent dues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des souches </a:t>
            </a:r>
            <a:r>
              <a:rPr lang="fr-FR" b="1" dirty="0" err="1" smtClean="0">
                <a:latin typeface="Times New Roman" pitchFamily="18" charset="0"/>
                <a:cs typeface="Times New Roman" pitchFamily="18" charset="0"/>
              </a:rPr>
              <a:t>multirésistantes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Un traitement antibiotique, un acte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chirurgical et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séjour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dans une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unité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de soins intensifs constituent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principaux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facteurs de risque de survenue de ces infections.</a:t>
            </a:r>
          </a:p>
        </p:txBody>
      </p:sp>
    </p:spTree>
    <p:extLst>
      <p:ext uri="{BB962C8B-B14F-4D97-AF65-F5344CB8AC3E}">
        <p14:creationId xmlns:p14="http://schemas.microsoft.com/office/powerpoint/2010/main" val="162436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 genre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Acinetobacter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comprend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39 espèces. </a:t>
            </a:r>
          </a:p>
          <a:p>
            <a:pPr algn="just">
              <a:lnSpc>
                <a:spcPct val="16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genre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Acinetobacter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est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désormais inclus dans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famille des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Moraxellaceae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qui fait partie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l'ordre des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Pseudomonadales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infections humaines sont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dues principalement à </a:t>
            </a: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b="1" i="1" dirty="0" err="1" smtClean="0">
                <a:latin typeface="Times New Roman" pitchFamily="18" charset="0"/>
                <a:cs typeface="Times New Roman" pitchFamily="18" charset="0"/>
              </a:rPr>
              <a:t>baumannii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3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Prélèvements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urines,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cathéters,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aspirations bronchiques,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hémocultures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constituent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prélèvements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les plus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fréquents à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l'origine de l'isolement des </a:t>
            </a:r>
            <a:r>
              <a:rPr lang="fr-FR" b="1" i="1" dirty="0" err="1">
                <a:latin typeface="Times New Roman" pitchFamily="18" charset="0"/>
                <a:cs typeface="Times New Roman" pitchFamily="18" charset="0"/>
              </a:rPr>
              <a:t>Acinetobacter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52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Examen direct</a:t>
            </a:r>
          </a:p>
          <a:p>
            <a:pPr algn="just">
              <a:lnSpc>
                <a:spcPct val="150000"/>
              </a:lnSpc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Acinetobacter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apparaissent sur les frottis de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produits pathologiques colorés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par la technique de Gram comme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des bacilles à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Gram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négatif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souvent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coccoides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parfois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entourés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d'une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capsule (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Fig.).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044" y="3354652"/>
            <a:ext cx="4121734" cy="3087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649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fr-FR" sz="2300" b="1" dirty="0">
                <a:latin typeface="Times New Roman" pitchFamily="18" charset="0"/>
                <a:cs typeface="Times New Roman" pitchFamily="18" charset="0"/>
              </a:rPr>
              <a:t>Milieux de culture</a:t>
            </a:r>
          </a:p>
          <a:p>
            <a:pPr algn="just">
              <a:lnSpc>
                <a:spcPct val="170000"/>
              </a:lnSpc>
            </a:pP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L'isolement en milieu solide peut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être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obtenu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après incubation à température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comprise entre </a:t>
            </a:r>
            <a:r>
              <a:rPr lang="fr-FR" sz="2300" b="1" dirty="0">
                <a:latin typeface="Times New Roman" pitchFamily="18" charset="0"/>
                <a:cs typeface="Times New Roman" pitchFamily="18" charset="0"/>
              </a:rPr>
              <a:t>30 et 37 °C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sur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les milieux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conventionnels tous germes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(gélose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au sang,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gélose chocolat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gélose </a:t>
            </a:r>
            <a:r>
              <a:rPr lang="fr-FR" sz="2300" dirty="0" err="1">
                <a:latin typeface="Times New Roman" pitchFamily="18" charset="0"/>
                <a:cs typeface="Times New Roman" pitchFamily="18" charset="0"/>
              </a:rPr>
              <a:t>trypticase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 soja,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gélose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BCP, etc.) et sur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les milieux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dédiés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aux bacilles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Gram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négatif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comme la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gélose de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McConkey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ou la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gélose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300" dirty="0" err="1">
                <a:latin typeface="Times New Roman" pitchFamily="18" charset="0"/>
                <a:cs typeface="Times New Roman" pitchFamily="18" charset="0"/>
              </a:rPr>
              <a:t>Drigalski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La gélose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SS ne permet la croissance que de quelques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espèces.</a:t>
            </a:r>
            <a:endParaRPr lang="fr-FR" sz="23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Les colonies apparaissent en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général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lactose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négatif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sur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les milieux </a:t>
            </a:r>
            <a:r>
              <a:rPr lang="fr-FR" sz="2300" dirty="0" err="1" smtClean="0">
                <a:latin typeface="Times New Roman" pitchFamily="18" charset="0"/>
                <a:cs typeface="Times New Roman" pitchFamily="18" charset="0"/>
              </a:rPr>
              <a:t>lactosés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fr-FR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2300" i="1" dirty="0" err="1" smtClean="0">
                <a:latin typeface="Times New Roman" pitchFamily="18" charset="0"/>
                <a:cs typeface="Times New Roman" pitchFamily="18" charset="0"/>
              </a:rPr>
              <a:t>Acinetobacter</a:t>
            </a:r>
            <a:r>
              <a:rPr lang="fr-FR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donnent une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réaction </a:t>
            </a:r>
            <a:r>
              <a:rPr lang="fr-FR" sz="2300" dirty="0">
                <a:latin typeface="Times New Roman" pitchFamily="18" charset="0"/>
                <a:cs typeface="Times New Roman" pitchFamily="18" charset="0"/>
              </a:rPr>
              <a:t>d'oxydase 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négative</a:t>
            </a:r>
            <a:r>
              <a:rPr lang="fr-FR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26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725</Words>
  <Application>Microsoft Office PowerPoint</Application>
  <PresentationFormat>Affichage à l'écran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Acinetobacter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Acinetobacter </dc:title>
  <dc:creator>acer</dc:creator>
  <cp:lastModifiedBy>acer</cp:lastModifiedBy>
  <cp:revision>30</cp:revision>
  <dcterms:created xsi:type="dcterms:W3CDTF">2016-11-08T20:06:23Z</dcterms:created>
  <dcterms:modified xsi:type="dcterms:W3CDTF">2020-01-19T11:36:52Z</dcterms:modified>
</cp:coreProperties>
</file>