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6" r:id="rId12"/>
    <p:sldId id="265" r:id="rId13"/>
    <p:sldId id="267" r:id="rId14"/>
    <p:sldId id="268" r:id="rId15"/>
    <p:sldId id="269" r:id="rId16"/>
    <p:sldId id="270" r:id="rId17"/>
    <p:sldId id="271" r:id="rId18"/>
    <p:sldId id="272" r:id="rId19"/>
    <p:sldId id="273" r:id="rId20"/>
    <p:sldId id="274" r:id="rId21"/>
    <p:sldId id="275" r:id="rId22"/>
    <p:sldId id="277" r:id="rId23"/>
    <p:sldId id="278" r:id="rId24"/>
    <p:sldId id="280" r:id="rId25"/>
    <p:sldId id="281" r:id="rId26"/>
    <p:sldId id="282" r:id="rId27"/>
    <p:sldId id="283"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9243E8C-3068-4D8D-95D1-50B25F04DEE0}" type="datetimeFigureOut">
              <a:rPr lang="fr-FR" smtClean="0"/>
              <a:t>21/01/2020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53525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243E8C-3068-4D8D-95D1-50B25F04DEE0}" type="datetimeFigureOut">
              <a:rPr lang="fr-FR" smtClean="0"/>
              <a:t>21/01/2020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423385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243E8C-3068-4D8D-95D1-50B25F04DEE0}" type="datetimeFigureOut">
              <a:rPr lang="fr-FR" smtClean="0"/>
              <a:t>21/01/2020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98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9243E8C-3068-4D8D-95D1-50B25F04DEE0}" type="datetimeFigureOut">
              <a:rPr lang="fr-FR" smtClean="0"/>
              <a:t>21/01/2020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429341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9243E8C-3068-4D8D-95D1-50B25F04DEE0}" type="datetimeFigureOut">
              <a:rPr lang="fr-FR" smtClean="0"/>
              <a:t>21/01/2020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55827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9243E8C-3068-4D8D-95D1-50B25F04DEE0}" type="datetimeFigureOut">
              <a:rPr lang="fr-FR" smtClean="0"/>
              <a:t>21/01/2020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4105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9243E8C-3068-4D8D-95D1-50B25F04DEE0}" type="datetimeFigureOut">
              <a:rPr lang="fr-FR" smtClean="0"/>
              <a:t>21/01/2020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15709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9243E8C-3068-4D8D-95D1-50B25F04DEE0}" type="datetimeFigureOut">
              <a:rPr lang="fr-FR" smtClean="0"/>
              <a:t>21/01/2020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28842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243E8C-3068-4D8D-95D1-50B25F04DEE0}" type="datetimeFigureOut">
              <a:rPr lang="fr-FR" smtClean="0"/>
              <a:t>21/01/2020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169128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9243E8C-3068-4D8D-95D1-50B25F04DEE0}" type="datetimeFigureOut">
              <a:rPr lang="fr-FR" smtClean="0"/>
              <a:t>21/01/2020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1452296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9243E8C-3068-4D8D-95D1-50B25F04DEE0}" type="datetimeFigureOut">
              <a:rPr lang="fr-FR" smtClean="0"/>
              <a:t>21/01/2020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907860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43E8C-3068-4D8D-95D1-50B25F04DEE0}" type="datetimeFigureOut">
              <a:rPr lang="fr-FR" smtClean="0"/>
              <a:t>21/01/2020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DEB04-0FE3-40BA-91B5-C01FCC56360E}" type="slidenum">
              <a:rPr lang="fr-FR" smtClean="0"/>
              <a:t>‹N°›</a:t>
            </a:fld>
            <a:endParaRPr lang="fr-FR"/>
          </a:p>
        </p:txBody>
      </p:sp>
    </p:spTree>
    <p:extLst>
      <p:ext uri="{BB962C8B-B14F-4D97-AF65-F5344CB8AC3E}">
        <p14:creationId xmlns:p14="http://schemas.microsoft.com/office/powerpoint/2010/main" val="1623245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i="1" dirty="0" err="1" smtClean="0">
                <a:latin typeface="Times New Roman" pitchFamily="18" charset="0"/>
                <a:cs typeface="Times New Roman" pitchFamily="18" charset="0"/>
              </a:rPr>
              <a:t>Helicobacter</a:t>
            </a:r>
            <a:r>
              <a:rPr lang="fr-FR" b="1" i="1" dirty="0" smtClean="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3244713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41368"/>
          </a:xfrm>
        </p:spPr>
        <p:txBody>
          <a:bodyPr>
            <a:normAutofit fontScale="92500"/>
          </a:bodyPr>
          <a:lstStyle/>
          <a:p>
            <a:pPr algn="just"/>
            <a:r>
              <a:rPr lang="fr-FR" sz="2800" b="1" u="sng" dirty="0">
                <a:solidFill>
                  <a:schemeClr val="tx2"/>
                </a:solidFill>
                <a:latin typeface="Times New Roman" pitchFamily="18" charset="0"/>
                <a:cs typeface="Times New Roman" pitchFamily="18" charset="0"/>
              </a:rPr>
              <a:t>Test à </a:t>
            </a:r>
            <a:r>
              <a:rPr lang="fr-FR" sz="2800" b="1" u="sng" dirty="0" smtClean="0">
                <a:solidFill>
                  <a:schemeClr val="tx2"/>
                </a:solidFill>
                <a:latin typeface="Times New Roman" pitchFamily="18" charset="0"/>
                <a:cs typeface="Times New Roman" pitchFamily="18" charset="0"/>
              </a:rPr>
              <a:t>l'</a:t>
            </a:r>
            <a:r>
              <a:rPr lang="fr-FR" sz="2800" b="1" u="sng" dirty="0" err="1" smtClean="0">
                <a:solidFill>
                  <a:schemeClr val="tx2"/>
                </a:solidFill>
                <a:latin typeface="Times New Roman" pitchFamily="18" charset="0"/>
                <a:cs typeface="Times New Roman" pitchFamily="18" charset="0"/>
              </a:rPr>
              <a:t>uréase</a:t>
            </a:r>
            <a:endParaRPr lang="fr-FR" sz="2800" b="1" u="sng" dirty="0" smtClean="0">
              <a:solidFill>
                <a:schemeClr val="tx2"/>
              </a:solidFill>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Son principe repose sur la </a:t>
            </a:r>
            <a:r>
              <a:rPr lang="fr-FR" sz="2800" b="1" dirty="0">
                <a:latin typeface="Times New Roman" pitchFamily="18" charset="0"/>
                <a:cs typeface="Times New Roman" pitchFamily="18" charset="0"/>
              </a:rPr>
              <a:t>forte </a:t>
            </a:r>
            <a:r>
              <a:rPr lang="fr-FR" sz="2800" b="1" dirty="0" smtClean="0">
                <a:latin typeface="Times New Roman" pitchFamily="18" charset="0"/>
                <a:cs typeface="Times New Roman" pitchFamily="18" charset="0"/>
              </a:rPr>
              <a:t>activité </a:t>
            </a:r>
            <a:r>
              <a:rPr lang="fr-FR" sz="2800" b="1" dirty="0" err="1" smtClean="0">
                <a:latin typeface="Times New Roman" pitchFamily="18" charset="0"/>
                <a:cs typeface="Times New Roman" pitchFamily="18" charset="0"/>
              </a:rPr>
              <a:t>uréasique</a:t>
            </a: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d'</a:t>
            </a:r>
            <a:r>
              <a:rPr lang="fr-FR" sz="2800" i="1" dirty="0">
                <a:latin typeface="Times New Roman" pitchFamily="18" charset="0"/>
                <a:cs typeface="Times New Roman" pitchFamily="18" charset="0"/>
              </a:rPr>
              <a:t>H. </a:t>
            </a:r>
            <a:r>
              <a:rPr lang="fr-FR" sz="2800" i="1" dirty="0" err="1" smtClean="0">
                <a:latin typeface="Times New Roman" pitchFamily="18" charset="0"/>
                <a:cs typeface="Times New Roman" pitchFamily="18" charset="0"/>
              </a:rPr>
              <a:t>pylori</a:t>
            </a:r>
            <a:r>
              <a:rPr lang="fr-FR" sz="2800" i="1"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qui </a:t>
            </a:r>
            <a:r>
              <a:rPr lang="fr-FR" sz="2800" dirty="0">
                <a:latin typeface="Times New Roman" pitchFamily="18" charset="0"/>
                <a:cs typeface="Times New Roman" pitchFamily="18" charset="0"/>
              </a:rPr>
              <a:t>hydrolyse </a:t>
            </a:r>
            <a:r>
              <a:rPr lang="fr-FR" sz="2800" dirty="0" smtClean="0">
                <a:latin typeface="Times New Roman" pitchFamily="18" charset="0"/>
                <a:cs typeface="Times New Roman" pitchFamily="18" charset="0"/>
              </a:rPr>
              <a:t>l'</a:t>
            </a:r>
            <a:r>
              <a:rPr lang="fr-FR" sz="2800" b="1" dirty="0" smtClean="0">
                <a:latin typeface="Times New Roman" pitchFamily="18" charset="0"/>
                <a:cs typeface="Times New Roman" pitchFamily="18" charset="0"/>
              </a:rPr>
              <a:t>urée</a:t>
            </a: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en </a:t>
            </a:r>
            <a:r>
              <a:rPr lang="fr-FR" sz="2800" b="1" dirty="0">
                <a:latin typeface="Times New Roman" pitchFamily="18" charset="0"/>
                <a:cs typeface="Times New Roman" pitchFamily="18" charset="0"/>
              </a:rPr>
              <a:t>ammoniaque</a:t>
            </a:r>
            <a:r>
              <a:rPr lang="fr-FR" sz="2800" dirty="0">
                <a:latin typeface="Times New Roman" pitchFamily="18" charset="0"/>
                <a:cs typeface="Times New Roman" pitchFamily="18" charset="0"/>
              </a:rPr>
              <a:t>. L'</a:t>
            </a:r>
            <a:r>
              <a:rPr lang="fr-FR" sz="2800" b="1" dirty="0">
                <a:latin typeface="Times New Roman" pitchFamily="18" charset="0"/>
                <a:cs typeface="Times New Roman" pitchFamily="18" charset="0"/>
              </a:rPr>
              <a:t>ammoniaque</a:t>
            </a: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libérée </a:t>
            </a:r>
            <a:r>
              <a:rPr lang="fr-FR" sz="2800" b="1" dirty="0" smtClean="0">
                <a:latin typeface="Times New Roman" pitchFamily="18" charset="0"/>
                <a:cs typeface="Times New Roman" pitchFamily="18" charset="0"/>
              </a:rPr>
              <a:t>accroit </a:t>
            </a:r>
            <a:r>
              <a:rPr lang="fr-FR" sz="2800" b="1" dirty="0">
                <a:latin typeface="Times New Roman" pitchFamily="18" charset="0"/>
                <a:cs typeface="Times New Roman" pitchFamily="18" charset="0"/>
              </a:rPr>
              <a:t>le pH</a:t>
            </a:r>
            <a:r>
              <a:rPr lang="fr-FR" sz="2800" dirty="0">
                <a:latin typeface="Times New Roman" pitchFamily="18" charset="0"/>
                <a:cs typeface="Times New Roman" pitchFamily="18" charset="0"/>
              </a:rPr>
              <a:t> du milieu de </a:t>
            </a:r>
            <a:r>
              <a:rPr lang="fr-FR" sz="2800" dirty="0" smtClean="0">
                <a:latin typeface="Times New Roman" pitchFamily="18" charset="0"/>
                <a:cs typeface="Times New Roman" pitchFamily="18" charset="0"/>
              </a:rPr>
              <a:t>réaction </a:t>
            </a:r>
            <a:r>
              <a:rPr lang="fr-FR" sz="2800" dirty="0">
                <a:latin typeface="Times New Roman" pitchFamily="18" charset="0"/>
                <a:cs typeface="Times New Roman" pitchFamily="18" charset="0"/>
              </a:rPr>
              <a:t>et fait virer de </a:t>
            </a:r>
            <a:r>
              <a:rPr lang="fr-FR" sz="2800" dirty="0" smtClean="0">
                <a:latin typeface="Times New Roman" pitchFamily="18" charset="0"/>
                <a:cs typeface="Times New Roman" pitchFamily="18" charset="0"/>
              </a:rPr>
              <a:t>couleur l'indicateur </a:t>
            </a:r>
            <a:r>
              <a:rPr lang="fr-FR" sz="2800" dirty="0">
                <a:latin typeface="Times New Roman" pitchFamily="18" charset="0"/>
                <a:cs typeface="Times New Roman" pitchFamily="18" charset="0"/>
              </a:rPr>
              <a:t>de pH. Les tests sur </a:t>
            </a:r>
            <a:r>
              <a:rPr lang="fr-FR" sz="2800" dirty="0" smtClean="0">
                <a:latin typeface="Times New Roman" pitchFamily="18" charset="0"/>
                <a:cs typeface="Times New Roman" pitchFamily="18" charset="0"/>
              </a:rPr>
              <a:t>gélose </a:t>
            </a:r>
            <a:r>
              <a:rPr lang="fr-FR" sz="2800" dirty="0">
                <a:latin typeface="Times New Roman" pitchFamily="18" charset="0"/>
                <a:cs typeface="Times New Roman" pitchFamily="18" charset="0"/>
              </a:rPr>
              <a:t>(CLO-test®) ou </a:t>
            </a:r>
            <a:r>
              <a:rPr lang="fr-FR" sz="2800" dirty="0" smtClean="0">
                <a:latin typeface="Times New Roman" pitchFamily="18" charset="0"/>
                <a:cs typeface="Times New Roman" pitchFamily="18" charset="0"/>
              </a:rPr>
              <a:t>sur membrane </a:t>
            </a:r>
            <a:r>
              <a:rPr lang="fr-FR" sz="2800" dirty="0">
                <a:latin typeface="Times New Roman" pitchFamily="18" charset="0"/>
                <a:cs typeface="Times New Roman" pitchFamily="18" charset="0"/>
              </a:rPr>
              <a:t>(</a:t>
            </a:r>
            <a:r>
              <a:rPr lang="fr-FR" sz="2800" dirty="0" err="1">
                <a:latin typeface="Times New Roman" pitchFamily="18" charset="0"/>
                <a:cs typeface="Times New Roman" pitchFamily="18" charset="0"/>
              </a:rPr>
              <a:t>Pyloritek</a:t>
            </a:r>
            <a:r>
              <a:rPr lang="fr-FR" sz="2800" dirty="0">
                <a:latin typeface="Times New Roman" pitchFamily="18" charset="0"/>
                <a:cs typeface="Times New Roman" pitchFamily="18" charset="0"/>
              </a:rPr>
              <a:t>®) sont les plus pratiques d'emploi.</a:t>
            </a:r>
          </a:p>
          <a:p>
            <a:pPr algn="just"/>
            <a:r>
              <a:rPr lang="fr-FR" sz="2800" dirty="0">
                <a:latin typeface="Times New Roman" pitchFamily="18" charset="0"/>
                <a:cs typeface="Times New Roman" pitchFamily="18" charset="0"/>
              </a:rPr>
              <a:t>La lecture est </a:t>
            </a:r>
            <a:r>
              <a:rPr lang="fr-FR" sz="2800" dirty="0" smtClean="0">
                <a:latin typeface="Times New Roman" pitchFamily="18" charset="0"/>
                <a:cs typeface="Times New Roman" pitchFamily="18" charset="0"/>
              </a:rPr>
              <a:t>effectuée après </a:t>
            </a:r>
            <a:r>
              <a:rPr lang="fr-FR" sz="2800" dirty="0">
                <a:latin typeface="Times New Roman" pitchFamily="18" charset="0"/>
                <a:cs typeface="Times New Roman" pitchFamily="18" charset="0"/>
              </a:rPr>
              <a:t>un </a:t>
            </a:r>
            <a:r>
              <a:rPr lang="fr-FR" sz="2800" dirty="0" smtClean="0">
                <a:latin typeface="Times New Roman" pitchFamily="18" charset="0"/>
                <a:cs typeface="Times New Roman" pitchFamily="18" charset="0"/>
              </a:rPr>
              <a:t>délai </a:t>
            </a:r>
            <a:r>
              <a:rPr lang="fr-FR" sz="2800" dirty="0">
                <a:latin typeface="Times New Roman" pitchFamily="18" charset="0"/>
                <a:cs typeface="Times New Roman" pitchFamily="18" charset="0"/>
              </a:rPr>
              <a:t>d'</a:t>
            </a:r>
            <a:r>
              <a:rPr lang="fr-FR" sz="2800" b="1" dirty="0">
                <a:latin typeface="Times New Roman" pitchFamily="18" charset="0"/>
                <a:cs typeface="Times New Roman" pitchFamily="18" charset="0"/>
              </a:rPr>
              <a:t>une heure</a:t>
            </a: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pendant lequel </a:t>
            </a:r>
            <a:r>
              <a:rPr lang="fr-FR" sz="2800" dirty="0">
                <a:latin typeface="Times New Roman" pitchFamily="18" charset="0"/>
                <a:cs typeface="Times New Roman" pitchFamily="18" charset="0"/>
              </a:rPr>
              <a:t>le kit doit </a:t>
            </a:r>
            <a:r>
              <a:rPr lang="fr-FR" sz="2800" dirty="0" smtClean="0">
                <a:latin typeface="Times New Roman" pitchFamily="18" charset="0"/>
                <a:cs typeface="Times New Roman" pitchFamily="18" charset="0"/>
              </a:rPr>
              <a:t>être </a:t>
            </a:r>
            <a:r>
              <a:rPr lang="fr-FR" sz="2800" dirty="0">
                <a:latin typeface="Times New Roman" pitchFamily="18" charset="0"/>
                <a:cs typeface="Times New Roman" pitchFamily="18" charset="0"/>
              </a:rPr>
              <a:t>maintenu </a:t>
            </a:r>
            <a:r>
              <a:rPr lang="fr-FR" sz="2800" dirty="0" smtClean="0">
                <a:latin typeface="Times New Roman" pitchFamily="18" charset="0"/>
                <a:cs typeface="Times New Roman" pitchFamily="18" charset="0"/>
              </a:rPr>
              <a:t>à </a:t>
            </a:r>
            <a:r>
              <a:rPr lang="fr-FR" sz="2800" dirty="0">
                <a:latin typeface="Times New Roman" pitchFamily="18" charset="0"/>
                <a:cs typeface="Times New Roman" pitchFamily="18" charset="0"/>
              </a:rPr>
              <a:t>37 °C pour augmenter </a:t>
            </a:r>
            <a:r>
              <a:rPr lang="fr-FR" sz="2800" dirty="0" smtClean="0">
                <a:latin typeface="Times New Roman" pitchFamily="18" charset="0"/>
                <a:cs typeface="Times New Roman" pitchFamily="18" charset="0"/>
              </a:rPr>
              <a:t>la sensibilité </a:t>
            </a:r>
            <a:r>
              <a:rPr lang="fr-FR" sz="2800" dirty="0">
                <a:latin typeface="Times New Roman" pitchFamily="18" charset="0"/>
                <a:cs typeface="Times New Roman" pitchFamily="18" charset="0"/>
              </a:rPr>
              <a:t>du test. </a:t>
            </a:r>
            <a:endParaRPr lang="fr-FR"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La </a:t>
            </a:r>
            <a:r>
              <a:rPr lang="fr-FR" sz="2800" dirty="0">
                <a:latin typeface="Times New Roman" pitchFamily="18" charset="0"/>
                <a:cs typeface="Times New Roman" pitchFamily="18" charset="0"/>
              </a:rPr>
              <a:t>lecture </a:t>
            </a:r>
            <a:r>
              <a:rPr lang="fr-FR" sz="2800" dirty="0" smtClean="0">
                <a:latin typeface="Times New Roman" pitchFamily="18" charset="0"/>
                <a:cs typeface="Times New Roman" pitchFamily="18" charset="0"/>
              </a:rPr>
              <a:t>à </a:t>
            </a:r>
            <a:r>
              <a:rPr lang="fr-FR" sz="2800" dirty="0">
                <a:latin typeface="Times New Roman" pitchFamily="18" charset="0"/>
                <a:cs typeface="Times New Roman" pitchFamily="18" charset="0"/>
              </a:rPr>
              <a:t>24 heures est aussi </a:t>
            </a:r>
            <a:r>
              <a:rPr lang="fr-FR" sz="2800" dirty="0" smtClean="0">
                <a:latin typeface="Times New Roman" pitchFamily="18" charset="0"/>
                <a:cs typeface="Times New Roman" pitchFamily="18" charset="0"/>
              </a:rPr>
              <a:t>à </a:t>
            </a:r>
            <a:r>
              <a:rPr lang="fr-FR" sz="2800" dirty="0">
                <a:latin typeface="Times New Roman" pitchFamily="18" charset="0"/>
                <a:cs typeface="Times New Roman" pitchFamily="18" charset="0"/>
              </a:rPr>
              <a:t>proscrire en raison </a:t>
            </a:r>
            <a:r>
              <a:rPr lang="fr-FR" sz="2800" dirty="0" smtClean="0">
                <a:latin typeface="Times New Roman" pitchFamily="18" charset="0"/>
                <a:cs typeface="Times New Roman" pitchFamily="18" charset="0"/>
              </a:rPr>
              <a:t>de l'activité </a:t>
            </a:r>
            <a:r>
              <a:rPr lang="fr-FR" sz="2800" dirty="0" err="1" smtClean="0">
                <a:latin typeface="Times New Roman" pitchFamily="18" charset="0"/>
                <a:cs typeface="Times New Roman" pitchFamily="18" charset="0"/>
              </a:rPr>
              <a:t>uréasique</a:t>
            </a: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d'autres </a:t>
            </a:r>
            <a:r>
              <a:rPr lang="fr-FR" sz="2800" dirty="0" smtClean="0">
                <a:latin typeface="Times New Roman" pitchFamily="18" charset="0"/>
                <a:cs typeface="Times New Roman" pitchFamily="18" charset="0"/>
              </a:rPr>
              <a:t>bactéries </a:t>
            </a:r>
            <a:r>
              <a:rPr lang="fr-FR" sz="2800" dirty="0">
                <a:latin typeface="Times New Roman" pitchFamily="18" charset="0"/>
                <a:cs typeface="Times New Roman" pitchFamily="18" charset="0"/>
              </a:rPr>
              <a:t>qui peuvent </a:t>
            </a:r>
            <a:r>
              <a:rPr lang="fr-FR" sz="2800" dirty="0" smtClean="0">
                <a:latin typeface="Times New Roman" pitchFamily="18" charset="0"/>
                <a:cs typeface="Times New Roman" pitchFamily="18" charset="0"/>
              </a:rPr>
              <a:t>être présentes chez </a:t>
            </a:r>
            <a:r>
              <a:rPr lang="fr-FR" sz="2800" dirty="0">
                <a:latin typeface="Times New Roman" pitchFamily="18" charset="0"/>
                <a:cs typeface="Times New Roman" pitchFamily="18" charset="0"/>
              </a:rPr>
              <a:t>les malades hypo- ou </a:t>
            </a:r>
            <a:r>
              <a:rPr lang="fr-FR" sz="2800" dirty="0" err="1">
                <a:latin typeface="Times New Roman" pitchFamily="18" charset="0"/>
                <a:cs typeface="Times New Roman" pitchFamily="18" charset="0"/>
              </a:rPr>
              <a:t>achlorhydriques</a:t>
            </a:r>
            <a:r>
              <a:rPr lang="fr-FR" sz="2800" dirty="0">
                <a:latin typeface="Times New Roman" pitchFamily="18" charset="0"/>
                <a:cs typeface="Times New Roman" pitchFamily="18" charset="0"/>
              </a:rPr>
              <a:t> (</a:t>
            </a:r>
            <a:r>
              <a:rPr lang="fr-FR" sz="2800" i="1" dirty="0" err="1">
                <a:latin typeface="Times New Roman" pitchFamily="18" charset="0"/>
                <a:cs typeface="Times New Roman" pitchFamily="18" charset="0"/>
              </a:rPr>
              <a:t>Proteus</a:t>
            </a:r>
            <a:r>
              <a:rPr lang="fr-FR" sz="2800" dirty="0">
                <a:latin typeface="Times New Roman" pitchFamily="18" charset="0"/>
                <a:cs typeface="Times New Roman" pitchFamily="18" charset="0"/>
              </a:rPr>
              <a:t>).</a:t>
            </a:r>
          </a:p>
          <a:p>
            <a:pPr algn="just"/>
            <a:r>
              <a:rPr lang="fr-FR" sz="2800" dirty="0" smtClean="0">
                <a:latin typeface="Times New Roman" pitchFamily="18" charset="0"/>
                <a:cs typeface="Times New Roman" pitchFamily="18" charset="0"/>
              </a:rPr>
              <a:t>En </a:t>
            </a:r>
            <a:r>
              <a:rPr lang="fr-FR" sz="2800" dirty="0">
                <a:latin typeface="Times New Roman" pitchFamily="18" charset="0"/>
                <a:cs typeface="Times New Roman" pitchFamily="18" charset="0"/>
              </a:rPr>
              <a:t>pratique, ce test est contributif en </a:t>
            </a:r>
            <a:r>
              <a:rPr lang="fr-FR" sz="2800" dirty="0" smtClean="0">
                <a:latin typeface="Times New Roman" pitchFamily="18" charset="0"/>
                <a:cs typeface="Times New Roman" pitchFamily="18" charset="0"/>
              </a:rPr>
              <a:t>cas de positivité précoce </a:t>
            </a:r>
            <a:r>
              <a:rPr lang="fr-FR" sz="2800" dirty="0">
                <a:latin typeface="Times New Roman" pitchFamily="18" charset="0"/>
                <a:cs typeface="Times New Roman" pitchFamily="18" charset="0"/>
              </a:rPr>
              <a:t>car il permet en salle d'endoscopie </a:t>
            </a:r>
            <a:r>
              <a:rPr lang="fr-FR" sz="2800" dirty="0" smtClean="0">
                <a:latin typeface="Times New Roman" pitchFamily="18" charset="0"/>
                <a:cs typeface="Times New Roman" pitchFamily="18" charset="0"/>
              </a:rPr>
              <a:t>de conclure à </a:t>
            </a:r>
            <a:r>
              <a:rPr lang="fr-FR" sz="2800" dirty="0">
                <a:latin typeface="Times New Roman" pitchFamily="18" charset="0"/>
                <a:cs typeface="Times New Roman" pitchFamily="18" charset="0"/>
              </a:rPr>
              <a:t>la </a:t>
            </a:r>
            <a:r>
              <a:rPr lang="fr-FR" sz="2800" dirty="0" smtClean="0">
                <a:latin typeface="Times New Roman" pitchFamily="18" charset="0"/>
                <a:cs typeface="Times New Roman" pitchFamily="18" charset="0"/>
              </a:rPr>
              <a:t>présence </a:t>
            </a:r>
            <a:r>
              <a:rPr lang="fr-FR" sz="2800" dirty="0">
                <a:latin typeface="Times New Roman" pitchFamily="18" charset="0"/>
                <a:cs typeface="Times New Roman" pitchFamily="18" charset="0"/>
              </a:rPr>
              <a:t>d'</a:t>
            </a:r>
            <a:r>
              <a:rPr lang="fr-FR" sz="2800" i="1" dirty="0">
                <a:latin typeface="Times New Roman" pitchFamily="18" charset="0"/>
                <a:cs typeface="Times New Roman" pitchFamily="18" charset="0"/>
              </a:rPr>
              <a:t>H. </a:t>
            </a:r>
            <a:r>
              <a:rPr lang="fr-FR" sz="2800" i="1" dirty="0" err="1">
                <a:latin typeface="Times New Roman" pitchFamily="18" charset="0"/>
                <a:cs typeface="Times New Roman" pitchFamily="18" charset="0"/>
              </a:rPr>
              <a:t>pylori</a:t>
            </a:r>
            <a:r>
              <a:rPr lang="fr-FR" sz="2800" i="1" dirty="0">
                <a:latin typeface="Times New Roman" pitchFamily="18" charset="0"/>
                <a:cs typeface="Times New Roman" pitchFamily="18" charset="0"/>
              </a:rPr>
              <a:t> </a:t>
            </a:r>
            <a:r>
              <a:rPr lang="fr-FR" sz="2800" dirty="0">
                <a:latin typeface="Times New Roman" pitchFamily="18" charset="0"/>
                <a:cs typeface="Times New Roman" pitchFamily="18" charset="0"/>
              </a:rPr>
              <a:t>et de mettre en route </a:t>
            </a:r>
            <a:r>
              <a:rPr lang="fr-FR" sz="2800" dirty="0" smtClean="0">
                <a:latin typeface="Times New Roman" pitchFamily="18" charset="0"/>
                <a:cs typeface="Times New Roman" pitchFamily="18" charset="0"/>
              </a:rPr>
              <a:t>aussitôt un </a:t>
            </a:r>
            <a:r>
              <a:rPr lang="fr-FR" sz="2800" dirty="0">
                <a:latin typeface="Times New Roman" pitchFamily="18" charset="0"/>
                <a:cs typeface="Times New Roman" pitchFamily="18" charset="0"/>
              </a:rPr>
              <a:t>traitement </a:t>
            </a:r>
            <a:r>
              <a:rPr lang="fr-FR" sz="2800" dirty="0" smtClean="0">
                <a:latin typeface="Times New Roman" pitchFamily="18" charset="0"/>
                <a:cs typeface="Times New Roman" pitchFamily="18" charset="0"/>
              </a:rPr>
              <a:t>d‘éradication</a:t>
            </a:r>
            <a:r>
              <a:rPr lang="fr-FR" sz="2800" dirty="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326081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erim.com/images/products/charts/5140K,S%20PyloriTek%20Results%20Chart%20-cropped%2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1539"/>
            <a:ext cx="2381250" cy="26479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ésultat de recherche d'images pour &quot;Pyloritek®&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96740"/>
            <a:ext cx="3390900" cy="32575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ganfyd.org/images/e/e2/CLO_tes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429000"/>
            <a:ext cx="3816424" cy="327974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www.memoireonline.com/08/11/4718/Helicobacter-pylori-etude-bacteriologique-des-premieres-souches-isolees--lhpital-Bologhin7.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3968" y="2780929"/>
            <a:ext cx="4667859"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58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just">
              <a:lnSpc>
                <a:spcPct val="170000"/>
              </a:lnSpc>
            </a:pPr>
            <a:r>
              <a:rPr lang="fr-FR" b="1" u="sng" dirty="0">
                <a:solidFill>
                  <a:schemeClr val="tx2"/>
                </a:solidFill>
                <a:latin typeface="Times New Roman" pitchFamily="18" charset="0"/>
                <a:cs typeface="Times New Roman" pitchFamily="18" charset="0"/>
              </a:rPr>
              <a:t>Examen anatomopathologique</a:t>
            </a:r>
          </a:p>
          <a:p>
            <a:pPr algn="just">
              <a:lnSpc>
                <a:spcPct val="170000"/>
              </a:lnSpc>
            </a:pPr>
            <a:r>
              <a:rPr lang="fr-FR" dirty="0">
                <a:latin typeface="Times New Roman" pitchFamily="18" charset="0"/>
                <a:cs typeface="Times New Roman" pitchFamily="18" charset="0"/>
              </a:rPr>
              <a:t>Il s'agit du moyen de </a:t>
            </a:r>
            <a:r>
              <a:rPr lang="fr-FR" dirty="0" smtClean="0">
                <a:latin typeface="Times New Roman" pitchFamily="18" charset="0"/>
                <a:cs typeface="Times New Roman" pitchFamily="18" charset="0"/>
              </a:rPr>
              <a:t>détection </a:t>
            </a:r>
            <a:r>
              <a:rPr lang="fr-FR" dirty="0">
                <a:latin typeface="Times New Roman" pitchFamily="18" charset="0"/>
                <a:cs typeface="Times New Roman" pitchFamily="18" charset="0"/>
              </a:rPr>
              <a:t>le plus </a:t>
            </a:r>
            <a:r>
              <a:rPr lang="fr-FR" dirty="0" smtClean="0">
                <a:latin typeface="Times New Roman" pitchFamily="18" charset="0"/>
                <a:cs typeface="Times New Roman" pitchFamily="18" charset="0"/>
              </a:rPr>
              <a:t>répandu.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sensibilité et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spécificité </a:t>
            </a:r>
            <a:r>
              <a:rPr lang="fr-FR" dirty="0">
                <a:latin typeface="Times New Roman" pitchFamily="18" charset="0"/>
                <a:cs typeface="Times New Roman" pitchFamily="18" charset="0"/>
              </a:rPr>
              <a:t>de cet examen sont </a:t>
            </a:r>
            <a:r>
              <a:rPr lang="fr-FR" dirty="0" smtClean="0">
                <a:latin typeface="Times New Roman" pitchFamily="18" charset="0"/>
                <a:cs typeface="Times New Roman" pitchFamily="18" charset="0"/>
              </a:rPr>
              <a:t>supérieures à </a:t>
            </a:r>
            <a:r>
              <a:rPr lang="fr-FR" dirty="0">
                <a:latin typeface="Times New Roman" pitchFamily="18" charset="0"/>
                <a:cs typeface="Times New Roman" pitchFamily="18" charset="0"/>
              </a:rPr>
              <a:t>95 </a:t>
            </a:r>
            <a:r>
              <a:rPr lang="fr-FR" dirty="0" smtClean="0">
                <a:latin typeface="Times New Roman" pitchFamily="18" charset="0"/>
                <a:cs typeface="Times New Roman" pitchFamily="18" charset="0"/>
              </a:rPr>
              <a:t>%. </a:t>
            </a:r>
          </a:p>
          <a:p>
            <a:pPr algn="just">
              <a:lnSpc>
                <a:spcPct val="170000"/>
              </a:lnSpc>
            </a:pPr>
            <a:r>
              <a:rPr lang="fr-FR" b="1" u="sng" dirty="0">
                <a:solidFill>
                  <a:schemeClr val="tx2"/>
                </a:solidFill>
                <a:latin typeface="Times New Roman" pitchFamily="18" charset="0"/>
                <a:cs typeface="Times New Roman" pitchFamily="18" charset="0"/>
              </a:rPr>
              <a:t>Culture</a:t>
            </a:r>
          </a:p>
          <a:p>
            <a:pPr algn="just">
              <a:lnSpc>
                <a:spcPct val="170000"/>
              </a:lnSpc>
            </a:pPr>
            <a:r>
              <a:rPr lang="fr-FR" dirty="0">
                <a:latin typeface="Times New Roman" pitchFamily="18" charset="0"/>
                <a:cs typeface="Times New Roman" pitchFamily="18" charset="0"/>
              </a:rPr>
              <a:t>La culture est la </a:t>
            </a:r>
            <a:r>
              <a:rPr lang="fr-FR" dirty="0" smtClean="0">
                <a:latin typeface="Times New Roman" pitchFamily="18" charset="0"/>
                <a:cs typeface="Times New Roman" pitchFamily="18" charset="0"/>
              </a:rPr>
              <a:t>méthode </a:t>
            </a:r>
            <a:r>
              <a:rPr lang="fr-FR" dirty="0">
                <a:latin typeface="Times New Roman" pitchFamily="18" charset="0"/>
                <a:cs typeface="Times New Roman" pitchFamily="18" charset="0"/>
              </a:rPr>
              <a:t>diagnostique la plus </a:t>
            </a:r>
            <a:r>
              <a:rPr lang="fr-FR" dirty="0" smtClean="0">
                <a:latin typeface="Times New Roman" pitchFamily="18" charset="0"/>
                <a:cs typeface="Times New Roman" pitchFamily="18" charset="0"/>
              </a:rPr>
              <a:t>spécifique. L‘intérêt </a:t>
            </a:r>
            <a:r>
              <a:rPr lang="fr-FR" dirty="0">
                <a:latin typeface="Times New Roman" pitchFamily="18" charset="0"/>
                <a:cs typeface="Times New Roman" pitchFamily="18" charset="0"/>
              </a:rPr>
              <a:t>principal de la culture est la </a:t>
            </a:r>
            <a:r>
              <a:rPr lang="fr-FR" dirty="0" smtClean="0">
                <a:latin typeface="Times New Roman" pitchFamily="18" charset="0"/>
                <a:cs typeface="Times New Roman" pitchFamily="18" charset="0"/>
              </a:rPr>
              <a:t>détermination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la sensibilité </a:t>
            </a:r>
            <a:r>
              <a:rPr lang="fr-FR" dirty="0">
                <a:latin typeface="Times New Roman" pitchFamily="18" charset="0"/>
                <a:cs typeface="Times New Roman" pitchFamily="18" charset="0"/>
              </a:rPr>
              <a:t>de la </a:t>
            </a:r>
            <a:r>
              <a:rPr lang="fr-FR" dirty="0" smtClean="0">
                <a:latin typeface="Times New Roman" pitchFamily="18" charset="0"/>
                <a:cs typeface="Times New Roman" pitchFamily="18" charset="0"/>
              </a:rPr>
              <a:t>bactérie </a:t>
            </a:r>
            <a:r>
              <a:rPr lang="fr-FR" dirty="0">
                <a:latin typeface="Times New Roman" pitchFamily="18" charset="0"/>
                <a:cs typeface="Times New Roman" pitchFamily="18" charset="0"/>
              </a:rPr>
              <a:t>aux antibiotiques.</a:t>
            </a:r>
          </a:p>
          <a:p>
            <a:pPr algn="just">
              <a:lnSpc>
                <a:spcPct val="170000"/>
              </a:lnSpc>
            </a:pPr>
            <a:r>
              <a:rPr lang="fr-FR" b="1" dirty="0" smtClean="0">
                <a:latin typeface="Times New Roman" pitchFamily="18" charset="0"/>
                <a:cs typeface="Times New Roman" pitchFamily="18" charset="0"/>
              </a:rPr>
              <a:t>Prélèvement</a:t>
            </a:r>
            <a:endParaRPr lang="fr-FR" b="1"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Deux biopsies, </a:t>
            </a:r>
            <a:r>
              <a:rPr lang="fr-FR" dirty="0" err="1">
                <a:latin typeface="Times New Roman" pitchFamily="18" charset="0"/>
                <a:cs typeface="Times New Roman" pitchFamily="18" charset="0"/>
              </a:rPr>
              <a:t>antrale</a:t>
            </a:r>
            <a:r>
              <a:rPr lang="fr-FR" dirty="0">
                <a:latin typeface="Times New Roman" pitchFamily="18" charset="0"/>
                <a:cs typeface="Times New Roman" pitchFamily="18" charset="0"/>
              </a:rPr>
              <a:t> et </a:t>
            </a:r>
            <a:r>
              <a:rPr lang="fr-FR" dirty="0" err="1">
                <a:latin typeface="Times New Roman" pitchFamily="18" charset="0"/>
                <a:cs typeface="Times New Roman" pitchFamily="18" charset="0"/>
              </a:rPr>
              <a:t>fundique</a:t>
            </a:r>
            <a:r>
              <a:rPr lang="fr-FR" dirty="0">
                <a:latin typeface="Times New Roman" pitchFamily="18" charset="0"/>
                <a:cs typeface="Times New Roman" pitchFamily="18" charset="0"/>
              </a:rPr>
              <a:t>, sont </a:t>
            </a:r>
            <a:r>
              <a:rPr lang="fr-FR" dirty="0" smtClean="0">
                <a:latin typeface="Times New Roman" pitchFamily="18" charset="0"/>
                <a:cs typeface="Times New Roman" pitchFamily="18" charset="0"/>
              </a:rPr>
              <a:t>recommandées pour </a:t>
            </a:r>
            <a:r>
              <a:rPr lang="fr-FR" dirty="0">
                <a:latin typeface="Times New Roman" pitchFamily="18" charset="0"/>
                <a:cs typeface="Times New Roman" pitchFamily="18" charset="0"/>
              </a:rPr>
              <a:t>obtenir la meilleure </a:t>
            </a:r>
            <a:r>
              <a:rPr lang="fr-FR" dirty="0" smtClean="0">
                <a:latin typeface="Times New Roman" pitchFamily="18" charset="0"/>
                <a:cs typeface="Times New Roman" pitchFamily="18" charset="0"/>
              </a:rPr>
              <a:t>sensibilité.</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525091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3408"/>
            <a:ext cx="9144000" cy="6858000"/>
          </a:xfrm>
        </p:spPr>
        <p:txBody>
          <a:bodyPr>
            <a:noAutofit/>
          </a:bodyPr>
          <a:lstStyle/>
          <a:p>
            <a:pPr algn="just">
              <a:lnSpc>
                <a:spcPct val="170000"/>
              </a:lnSpc>
            </a:pPr>
            <a:r>
              <a:rPr lang="fr-FR" sz="2400" b="1" dirty="0">
                <a:latin typeface="Times New Roman" pitchFamily="18" charset="0"/>
                <a:cs typeface="Times New Roman" pitchFamily="18" charset="0"/>
              </a:rPr>
              <a:t>Milieux de transport</a:t>
            </a:r>
          </a:p>
          <a:p>
            <a:pPr algn="just">
              <a:lnSpc>
                <a:spcPct val="170000"/>
              </a:lnSpc>
            </a:pPr>
            <a:r>
              <a:rPr lang="fr-FR" sz="2400" i="1" dirty="0">
                <a:latin typeface="Times New Roman" pitchFamily="18" charset="0"/>
                <a:cs typeface="Times New Roman" pitchFamily="18" charset="0"/>
              </a:rPr>
              <a:t>H. </a:t>
            </a:r>
            <a:r>
              <a:rPr lang="fr-FR" sz="2400" i="1" dirty="0" err="1">
                <a:latin typeface="Times New Roman" pitchFamily="18" charset="0"/>
                <a:cs typeface="Times New Roman" pitchFamily="18" charset="0"/>
              </a:rPr>
              <a:t>pylori</a:t>
            </a:r>
            <a:r>
              <a:rPr lang="fr-FR" sz="2400" i="1" dirty="0">
                <a:latin typeface="Times New Roman" pitchFamily="18" charset="0"/>
                <a:cs typeface="Times New Roman" pitchFamily="18" charset="0"/>
              </a:rPr>
              <a:t> </a:t>
            </a:r>
            <a:r>
              <a:rPr lang="fr-FR" sz="2400" dirty="0">
                <a:latin typeface="Times New Roman" pitchFamily="18" charset="0"/>
                <a:cs typeface="Times New Roman" pitchFamily="18" charset="0"/>
              </a:rPr>
              <a:t>est </a:t>
            </a:r>
            <a:r>
              <a:rPr lang="fr-FR" sz="2400" dirty="0" smtClean="0">
                <a:latin typeface="Times New Roman" pitchFamily="18" charset="0"/>
                <a:cs typeface="Times New Roman" pitchFamily="18" charset="0"/>
              </a:rPr>
              <a:t>très </a:t>
            </a:r>
            <a:r>
              <a:rPr lang="fr-FR" sz="2400" dirty="0">
                <a:latin typeface="Times New Roman" pitchFamily="18" charset="0"/>
                <a:cs typeface="Times New Roman" pitchFamily="18" charset="0"/>
              </a:rPr>
              <a:t>sensible à</a:t>
            </a: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la dessiccation. Les biopsies </a:t>
            </a:r>
            <a:r>
              <a:rPr lang="fr-FR" sz="2400" dirty="0" smtClean="0">
                <a:latin typeface="Times New Roman" pitchFamily="18" charset="0"/>
                <a:cs typeface="Times New Roman" pitchFamily="18" charset="0"/>
              </a:rPr>
              <a:t>gastriques doivent être acheminées </a:t>
            </a:r>
            <a:r>
              <a:rPr lang="fr-FR" sz="2400" dirty="0">
                <a:latin typeface="Times New Roman" pitchFamily="18" charset="0"/>
                <a:cs typeface="Times New Roman" pitchFamily="18" charset="0"/>
              </a:rPr>
              <a:t>rapidement au </a:t>
            </a:r>
            <a:r>
              <a:rPr lang="fr-FR" sz="2400" dirty="0" smtClean="0">
                <a:latin typeface="Times New Roman" pitchFamily="18" charset="0"/>
                <a:cs typeface="Times New Roman" pitchFamily="18" charset="0"/>
              </a:rPr>
              <a:t>laboratoire dans </a:t>
            </a:r>
            <a:r>
              <a:rPr lang="fr-FR" sz="2400" dirty="0">
                <a:latin typeface="Times New Roman" pitchFamily="18" charset="0"/>
                <a:cs typeface="Times New Roman" pitchFamily="18" charset="0"/>
              </a:rPr>
              <a:t>un </a:t>
            </a:r>
            <a:r>
              <a:rPr lang="fr-FR" sz="2400" dirty="0" smtClean="0">
                <a:latin typeface="Times New Roman" pitchFamily="18" charset="0"/>
                <a:cs typeface="Times New Roman" pitchFamily="18" charset="0"/>
              </a:rPr>
              <a:t>récipient stérile </a:t>
            </a:r>
            <a:r>
              <a:rPr lang="fr-FR" sz="2400" dirty="0">
                <a:latin typeface="Times New Roman" pitchFamily="18" charset="0"/>
                <a:cs typeface="Times New Roman" pitchFamily="18" charset="0"/>
              </a:rPr>
              <a:t>contenant 0,5 ml de </a:t>
            </a:r>
            <a:r>
              <a:rPr lang="fr-FR" sz="2400" dirty="0" smtClean="0">
                <a:latin typeface="Times New Roman" pitchFamily="18" charset="0"/>
                <a:cs typeface="Times New Roman" pitchFamily="18" charset="0"/>
              </a:rPr>
              <a:t>sérum physiologique stérile </a:t>
            </a:r>
            <a:r>
              <a:rPr lang="fr-FR" sz="2400" dirty="0">
                <a:latin typeface="Times New Roman" pitchFamily="18" charset="0"/>
                <a:cs typeface="Times New Roman" pitchFamily="18" charset="0"/>
              </a:rPr>
              <a:t>et </a:t>
            </a:r>
            <a:r>
              <a:rPr lang="fr-FR" sz="2400" dirty="0" smtClean="0">
                <a:latin typeface="Times New Roman" pitchFamily="18" charset="0"/>
                <a:cs typeface="Times New Roman" pitchFamily="18" charset="0"/>
              </a:rPr>
              <a:t>ensemencées </a:t>
            </a:r>
            <a:r>
              <a:rPr lang="fr-FR" sz="2400" dirty="0">
                <a:latin typeface="Times New Roman" pitchFamily="18" charset="0"/>
                <a:cs typeface="Times New Roman" pitchFamily="18" charset="0"/>
              </a:rPr>
              <a:t>dans les 2 heures qui </a:t>
            </a:r>
            <a:r>
              <a:rPr lang="fr-FR" sz="2400" dirty="0" smtClean="0">
                <a:latin typeface="Times New Roman" pitchFamily="18" charset="0"/>
                <a:cs typeface="Times New Roman" pitchFamily="18" charset="0"/>
              </a:rPr>
              <a:t>suivent le prélèvement. </a:t>
            </a:r>
          </a:p>
          <a:p>
            <a:pPr algn="just">
              <a:lnSpc>
                <a:spcPct val="170000"/>
              </a:lnSpc>
            </a:pPr>
            <a:r>
              <a:rPr lang="fr-FR" sz="2400" dirty="0" smtClean="0">
                <a:latin typeface="Times New Roman" pitchFamily="18" charset="0"/>
                <a:cs typeface="Times New Roman" pitchFamily="18" charset="0"/>
              </a:rPr>
              <a:t>Si </a:t>
            </a:r>
            <a:r>
              <a:rPr lang="fr-FR" sz="2400" dirty="0">
                <a:latin typeface="Times New Roman" pitchFamily="18" charset="0"/>
                <a:cs typeface="Times New Roman" pitchFamily="18" charset="0"/>
              </a:rPr>
              <a:t>le transport au laboratoire est </a:t>
            </a:r>
            <a:r>
              <a:rPr lang="fr-FR" sz="2400" dirty="0" smtClean="0">
                <a:latin typeface="Times New Roman" pitchFamily="18" charset="0"/>
                <a:cs typeface="Times New Roman" pitchFamily="18" charset="0"/>
              </a:rPr>
              <a:t>prolongé plusieurs </a:t>
            </a:r>
            <a:r>
              <a:rPr lang="fr-FR" sz="2400" dirty="0">
                <a:latin typeface="Times New Roman" pitchFamily="18" charset="0"/>
                <a:cs typeface="Times New Roman" pitchFamily="18" charset="0"/>
              </a:rPr>
              <a:t>heures, un milieu de transport doit </a:t>
            </a:r>
            <a:r>
              <a:rPr lang="fr-FR" sz="2400" dirty="0" smtClean="0">
                <a:latin typeface="Times New Roman" pitchFamily="18" charset="0"/>
                <a:cs typeface="Times New Roman" pitchFamily="18" charset="0"/>
              </a:rPr>
              <a:t>être utilisé et transporté à </a:t>
            </a:r>
            <a:r>
              <a:rPr lang="fr-FR" sz="2400" dirty="0">
                <a:latin typeface="Times New Roman" pitchFamily="18" charset="0"/>
                <a:cs typeface="Times New Roman" pitchFamily="18" charset="0"/>
              </a:rPr>
              <a:t>4 °C</a:t>
            </a:r>
            <a:r>
              <a:rPr lang="fr-FR" sz="2400" dirty="0" smtClean="0">
                <a:latin typeface="Times New Roman" pitchFamily="18" charset="0"/>
                <a:cs typeface="Times New Roman" pitchFamily="18" charset="0"/>
              </a:rPr>
              <a:t>.</a:t>
            </a:r>
          </a:p>
          <a:p>
            <a:pPr algn="just">
              <a:lnSpc>
                <a:spcPct val="170000"/>
              </a:lnSpc>
            </a:pPr>
            <a:r>
              <a:rPr lang="fr-FR" sz="2400" dirty="0" smtClean="0">
                <a:latin typeface="Times New Roman" pitchFamily="18" charset="0"/>
                <a:cs typeface="Times New Roman" pitchFamily="18" charset="0"/>
              </a:rPr>
              <a:t>Plusieurs </a:t>
            </a:r>
            <a:r>
              <a:rPr lang="fr-FR" sz="2400" dirty="0">
                <a:latin typeface="Times New Roman" pitchFamily="18" charset="0"/>
                <a:cs typeface="Times New Roman" pitchFamily="18" charset="0"/>
              </a:rPr>
              <a:t>milieux de transports </a:t>
            </a:r>
            <a:r>
              <a:rPr lang="fr-FR" sz="2400" dirty="0" smtClean="0">
                <a:latin typeface="Times New Roman" pitchFamily="18" charset="0"/>
                <a:cs typeface="Times New Roman" pitchFamily="18" charset="0"/>
              </a:rPr>
              <a:t>sont recommandés </a:t>
            </a:r>
            <a:r>
              <a:rPr lang="fr-FR" sz="2400" dirty="0">
                <a:latin typeface="Times New Roman" pitchFamily="18" charset="0"/>
                <a:cs typeface="Times New Roman" pitchFamily="18" charset="0"/>
              </a:rPr>
              <a:t>: bouillon </a:t>
            </a:r>
            <a:r>
              <a:rPr lang="fr-FR" sz="2400" dirty="0" err="1">
                <a:latin typeface="Times New Roman" pitchFamily="18" charset="0"/>
                <a:cs typeface="Times New Roman" pitchFamily="18" charset="0"/>
              </a:rPr>
              <a:t>Brucelle</a:t>
            </a:r>
            <a:r>
              <a:rPr lang="fr-FR" sz="2400" dirty="0">
                <a:latin typeface="Times New Roman" pitchFamily="18" charset="0"/>
                <a:cs typeface="Times New Roman" pitchFamily="18" charset="0"/>
              </a:rPr>
              <a:t> avec 20 % de </a:t>
            </a:r>
            <a:r>
              <a:rPr lang="fr-FR" sz="2400" dirty="0" err="1">
                <a:latin typeface="Times New Roman" pitchFamily="18" charset="0"/>
                <a:cs typeface="Times New Roman" pitchFamily="18" charset="0"/>
              </a:rPr>
              <a:t>glycerol</a:t>
            </a:r>
            <a:r>
              <a:rPr lang="fr-FR" sz="2400" dirty="0" smtClean="0">
                <a:latin typeface="Times New Roman" pitchFamily="18" charset="0"/>
                <a:cs typeface="Times New Roman" pitchFamily="18" charset="0"/>
              </a:rPr>
              <a:t>, milieu </a:t>
            </a:r>
            <a:r>
              <a:rPr lang="fr-FR" sz="2400" dirty="0">
                <a:latin typeface="Times New Roman" pitchFamily="18" charset="0"/>
                <a:cs typeface="Times New Roman" pitchFamily="18" charset="0"/>
              </a:rPr>
              <a:t>de transport de Stuart (</a:t>
            </a:r>
            <a:r>
              <a:rPr lang="fr-FR" sz="2400" dirty="0" err="1">
                <a:latin typeface="Times New Roman" pitchFamily="18" charset="0"/>
                <a:cs typeface="Times New Roman" pitchFamily="18" charset="0"/>
              </a:rPr>
              <a:t>Oxoid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Portagerm</a:t>
            </a:r>
            <a:r>
              <a:rPr lang="fr-FR" sz="2400" dirty="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pylori</a:t>
            </a:r>
            <a:r>
              <a:rPr lang="fr-FR" sz="2400" dirty="0" smtClean="0">
                <a:latin typeface="Times New Roman" pitchFamily="18" charset="0"/>
                <a:cs typeface="Times New Roman" pitchFamily="18" charset="0"/>
              </a:rPr>
              <a:t> (</a:t>
            </a:r>
            <a:r>
              <a:rPr lang="fr-FR" sz="2400" dirty="0" err="1">
                <a:latin typeface="Times New Roman" pitchFamily="18" charset="0"/>
                <a:cs typeface="Times New Roman" pitchFamily="18" charset="0"/>
              </a:rPr>
              <a:t>bioMerieux</a:t>
            </a:r>
            <a:r>
              <a:rPr lang="fr-FR" sz="2400" dirty="0">
                <a:latin typeface="Times New Roman" pitchFamily="18" charset="0"/>
                <a:cs typeface="Times New Roman" pitchFamily="18" charset="0"/>
              </a:rPr>
              <a:t>). Si le </a:t>
            </a:r>
            <a:r>
              <a:rPr lang="fr-FR" sz="2400" dirty="0" smtClean="0">
                <a:latin typeface="Times New Roman" pitchFamily="18" charset="0"/>
                <a:cs typeface="Times New Roman" pitchFamily="18" charset="0"/>
              </a:rPr>
              <a:t>délai </a:t>
            </a:r>
            <a:r>
              <a:rPr lang="fr-FR" sz="2400" dirty="0">
                <a:latin typeface="Times New Roman" pitchFamily="18" charset="0"/>
                <a:cs typeface="Times New Roman" pitchFamily="18" charset="0"/>
              </a:rPr>
              <a:t>de transport </a:t>
            </a:r>
            <a:r>
              <a:rPr lang="fr-FR" sz="2400" dirty="0" smtClean="0">
                <a:latin typeface="Times New Roman" pitchFamily="18" charset="0"/>
                <a:cs typeface="Times New Roman" pitchFamily="18" charset="0"/>
              </a:rPr>
              <a:t>dépasse </a:t>
            </a:r>
            <a:r>
              <a:rPr lang="fr-FR" sz="2400" dirty="0">
                <a:latin typeface="Times New Roman" pitchFamily="18" charset="0"/>
                <a:cs typeface="Times New Roman" pitchFamily="18" charset="0"/>
              </a:rPr>
              <a:t>24 heures</a:t>
            </a:r>
            <a:r>
              <a:rPr lang="fr-FR" sz="2400" dirty="0" smtClean="0">
                <a:latin typeface="Times New Roman" pitchFamily="18" charset="0"/>
                <a:cs typeface="Times New Roman" pitchFamily="18" charset="0"/>
              </a:rPr>
              <a:t>, la </a:t>
            </a:r>
            <a:r>
              <a:rPr lang="fr-FR" sz="2400" dirty="0">
                <a:latin typeface="Times New Roman" pitchFamily="18" charset="0"/>
                <a:cs typeface="Times New Roman" pitchFamily="18" charset="0"/>
              </a:rPr>
              <a:t>biopsie doit </a:t>
            </a:r>
            <a:r>
              <a:rPr lang="fr-FR" sz="2400" dirty="0" smtClean="0">
                <a:latin typeface="Times New Roman" pitchFamily="18" charset="0"/>
                <a:cs typeface="Times New Roman" pitchFamily="18" charset="0"/>
              </a:rPr>
              <a:t>être acheminée congelée </a:t>
            </a:r>
            <a:r>
              <a:rPr lang="fr-FR" sz="2400" dirty="0">
                <a:latin typeface="Times New Roman" pitchFamily="18" charset="0"/>
                <a:cs typeface="Times New Roman" pitchFamily="18" charset="0"/>
              </a:rPr>
              <a:t>dans un tube sec</a:t>
            </a:r>
            <a:r>
              <a:rPr lang="fr-FR" sz="2400" dirty="0" smtClean="0">
                <a:latin typeface="Times New Roman" pitchFamily="18" charset="0"/>
                <a:cs typeface="Times New Roman" pitchFamily="18" charset="0"/>
              </a:rPr>
              <a:t>.</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1901409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126163"/>
          </a:xfrm>
        </p:spPr>
        <p:txBody>
          <a:bodyPr/>
          <a:lstStyle/>
          <a:p>
            <a:pPr algn="just">
              <a:lnSpc>
                <a:spcPct val="150000"/>
              </a:lnSpc>
            </a:pPr>
            <a:r>
              <a:rPr lang="fr-FR" b="1" dirty="0">
                <a:latin typeface="Times New Roman" pitchFamily="18" charset="0"/>
                <a:cs typeface="Times New Roman" pitchFamily="18" charset="0"/>
              </a:rPr>
              <a:t>Broyage des biopsies</a:t>
            </a:r>
          </a:p>
          <a:p>
            <a:pPr algn="just">
              <a:lnSpc>
                <a:spcPct val="150000"/>
              </a:lnSpc>
            </a:pPr>
            <a:r>
              <a:rPr lang="fr-FR" dirty="0">
                <a:latin typeface="Times New Roman" pitchFamily="18" charset="0"/>
                <a:cs typeface="Times New Roman" pitchFamily="18" charset="0"/>
              </a:rPr>
              <a:t>Les biopsies doivent </a:t>
            </a:r>
            <a:r>
              <a:rPr lang="fr-FR" dirty="0" smtClean="0">
                <a:latin typeface="Times New Roman" pitchFamily="18" charset="0"/>
                <a:cs typeface="Times New Roman" pitchFamily="18" charset="0"/>
              </a:rPr>
              <a:t>être broyées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l'aide d'un pilon </a:t>
            </a:r>
            <a:r>
              <a:rPr lang="fr-FR" dirty="0" smtClean="0">
                <a:latin typeface="Times New Roman" pitchFamily="18" charset="0"/>
                <a:cs typeface="Times New Roman" pitchFamily="18" charset="0"/>
              </a:rPr>
              <a:t>à usage unique adapté </a:t>
            </a:r>
            <a:r>
              <a:rPr lang="fr-FR" dirty="0">
                <a:latin typeface="Times New Roman" pitchFamily="18" charset="0"/>
                <a:cs typeface="Times New Roman" pitchFamily="18" charset="0"/>
              </a:rPr>
              <a:t>aux </a:t>
            </a:r>
            <a:r>
              <a:rPr lang="fr-FR" dirty="0" err="1" smtClean="0">
                <a:latin typeface="Times New Roman" pitchFamily="18" charset="0"/>
                <a:cs typeface="Times New Roman" pitchFamily="18" charset="0"/>
              </a:rPr>
              <a:t>microtubes</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ou bien </a:t>
            </a:r>
            <a:r>
              <a:rPr lang="fr-FR" dirty="0" smtClean="0">
                <a:latin typeface="Times New Roman" pitchFamily="18" charset="0"/>
                <a:cs typeface="Times New Roman" pitchFamily="18" charset="0"/>
              </a:rPr>
              <a:t>dilacérées </a:t>
            </a:r>
            <a:r>
              <a:rPr lang="fr-FR" dirty="0">
                <a:latin typeface="Times New Roman" pitchFamily="18" charset="0"/>
                <a:cs typeface="Times New Roman" pitchFamily="18" charset="0"/>
              </a:rPr>
              <a:t>au </a:t>
            </a:r>
            <a:r>
              <a:rPr lang="fr-FR" dirty="0" smtClean="0">
                <a:latin typeface="Times New Roman" pitchFamily="18" charset="0"/>
                <a:cs typeface="Times New Roman" pitchFamily="18" charset="0"/>
              </a:rPr>
              <a:t>scalpel dans </a:t>
            </a:r>
            <a:r>
              <a:rPr lang="fr-FR" dirty="0">
                <a:latin typeface="Times New Roman" pitchFamily="18" charset="0"/>
                <a:cs typeface="Times New Roman" pitchFamily="18" charset="0"/>
              </a:rPr>
              <a:t>une boite de </a:t>
            </a:r>
            <a:r>
              <a:rPr lang="fr-FR" dirty="0" err="1">
                <a:latin typeface="Times New Roman" pitchFamily="18" charset="0"/>
                <a:cs typeface="Times New Roman" pitchFamily="18" charset="0"/>
              </a:rPr>
              <a:t>Petri</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stérile.</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889411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0"/>
            <a:ext cx="8964488" cy="6858000"/>
          </a:xfrm>
        </p:spPr>
        <p:txBody>
          <a:bodyPr>
            <a:normAutofit/>
          </a:bodyPr>
          <a:lstStyle/>
          <a:p>
            <a:pPr algn="just">
              <a:lnSpc>
                <a:spcPct val="160000"/>
              </a:lnSpc>
            </a:pPr>
            <a:r>
              <a:rPr lang="fr-FR" b="1" dirty="0">
                <a:latin typeface="Times New Roman" pitchFamily="18" charset="0"/>
                <a:cs typeface="Times New Roman" pitchFamily="18" charset="0"/>
              </a:rPr>
              <a:t>Examen direct</a:t>
            </a:r>
          </a:p>
          <a:p>
            <a:pPr algn="just">
              <a:lnSpc>
                <a:spcPct val="160000"/>
              </a:lnSpc>
            </a:pPr>
            <a:r>
              <a:rPr lang="fr-FR" i="1" dirty="0" smtClean="0">
                <a:latin typeface="Times New Roman" pitchFamily="18" charset="0"/>
                <a:cs typeface="Times New Roman" pitchFamily="18" charset="0"/>
              </a:rPr>
              <a:t>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apparait </a:t>
            </a:r>
            <a:r>
              <a:rPr lang="fr-FR" dirty="0" smtClean="0">
                <a:latin typeface="Times New Roman" pitchFamily="18" charset="0"/>
                <a:cs typeface="Times New Roman" pitchFamily="18" charset="0"/>
              </a:rPr>
              <a:t>comme une bactérie incurvée, spiralée,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Gram </a:t>
            </a:r>
            <a:r>
              <a:rPr lang="fr-FR" dirty="0" smtClean="0">
                <a:latin typeface="Times New Roman" pitchFamily="18" charset="0"/>
                <a:cs typeface="Times New Roman" pitchFamily="18" charset="0"/>
              </a:rPr>
              <a:t>négatif.</a:t>
            </a:r>
            <a:endParaRPr lang="fr-FR" dirty="0">
              <a:latin typeface="Times New Roman" pitchFamily="18" charset="0"/>
              <a:cs typeface="Times New Roman" pitchFamily="18" charset="0"/>
            </a:endParaRPr>
          </a:p>
          <a:p>
            <a:pPr algn="just">
              <a:lnSpc>
                <a:spcPct val="160000"/>
              </a:lnSpc>
            </a:pP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smtClean="0">
                <a:latin typeface="Times New Roman" pitchFamily="18" charset="0"/>
                <a:cs typeface="Times New Roman" pitchFamily="18" charset="0"/>
              </a:rPr>
              <a:t>est </a:t>
            </a:r>
            <a:r>
              <a:rPr lang="fr-FR" dirty="0">
                <a:latin typeface="Times New Roman" pitchFamily="18" charset="0"/>
                <a:cs typeface="Times New Roman" pitchFamily="18" charset="0"/>
              </a:rPr>
              <a:t>bacillaire</a:t>
            </a:r>
            <a:r>
              <a:rPr lang="fr-FR" dirty="0" smtClean="0">
                <a:latin typeface="Times New Roman" pitchFamily="18" charset="0"/>
                <a:cs typeface="Times New Roman" pitchFamily="18" charset="0"/>
              </a:rPr>
              <a:t>, spiralée</a:t>
            </a:r>
            <a:r>
              <a:rPr lang="fr-FR" dirty="0">
                <a:latin typeface="Times New Roman" pitchFamily="18" charset="0"/>
                <a:cs typeface="Times New Roman" pitchFamily="18" charset="0"/>
              </a:rPr>
              <a:t>, longue de 2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4 </a:t>
            </a:r>
            <a:r>
              <a:rPr lang="fr-FR" dirty="0" err="1">
                <a:latin typeface="Times New Roman" pitchFamily="18" charset="0"/>
                <a:cs typeface="Times New Roman" pitchFamily="18" charset="0"/>
              </a:rPr>
              <a:t>μm</a:t>
            </a:r>
            <a:r>
              <a:rPr lang="fr-FR" dirty="0">
                <a:latin typeface="Times New Roman" pitchFamily="18" charset="0"/>
                <a:cs typeface="Times New Roman" pitchFamily="18" charset="0"/>
              </a:rPr>
              <a:t> et large de 0,5 a 1 </a:t>
            </a:r>
            <a:r>
              <a:rPr lang="fr-FR" dirty="0" err="1" smtClean="0">
                <a:latin typeface="Times New Roman" pitchFamily="18" charset="0"/>
                <a:cs typeface="Times New Roman" pitchFamily="18" charset="0"/>
              </a:rPr>
              <a:t>μm</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mobile par 5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7 </a:t>
            </a:r>
            <a:r>
              <a:rPr lang="fr-FR" dirty="0" smtClean="0">
                <a:latin typeface="Times New Roman" pitchFamily="18" charset="0"/>
                <a:cs typeface="Times New Roman" pitchFamily="18" charset="0"/>
              </a:rPr>
              <a:t>flagelles polaires. </a:t>
            </a:r>
            <a:r>
              <a:rPr lang="fr-FR" dirty="0">
                <a:latin typeface="Times New Roman" pitchFamily="18" charset="0"/>
                <a:cs typeface="Times New Roman" pitchFamily="18" charset="0"/>
              </a:rPr>
              <a:t>Elle est </a:t>
            </a:r>
            <a:r>
              <a:rPr lang="fr-FR" dirty="0" smtClean="0">
                <a:latin typeface="Times New Roman" pitchFamily="18" charset="0"/>
                <a:cs typeface="Times New Roman" pitchFamily="18" charset="0"/>
              </a:rPr>
              <a:t>caractérisée </a:t>
            </a:r>
            <a:r>
              <a:rPr lang="fr-FR" dirty="0">
                <a:latin typeface="Times New Roman" pitchFamily="18" charset="0"/>
                <a:cs typeface="Times New Roman" pitchFamily="18" charset="0"/>
              </a:rPr>
              <a:t>par sa forme </a:t>
            </a:r>
            <a:r>
              <a:rPr lang="fr-FR" dirty="0" smtClean="0">
                <a:latin typeface="Times New Roman" pitchFamily="18" charset="0"/>
                <a:cs typeface="Times New Roman" pitchFamily="18" charset="0"/>
              </a:rPr>
              <a:t>en </a:t>
            </a:r>
            <a:r>
              <a:rPr lang="fr-FR" dirty="0" err="1" smtClean="0">
                <a:latin typeface="Times New Roman" pitchFamily="18" charset="0"/>
                <a:cs typeface="Times New Roman" pitchFamily="18" charset="0"/>
              </a:rPr>
              <a:t>helice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qui a </a:t>
            </a:r>
            <a:r>
              <a:rPr lang="fr-FR" dirty="0" err="1" smtClean="0">
                <a:latin typeface="Times New Roman" pitchFamily="18" charset="0"/>
                <a:cs typeface="Times New Roman" pitchFamily="18" charset="0"/>
              </a:rPr>
              <a:t>determiné</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l'appellation du genre </a:t>
            </a:r>
            <a:r>
              <a:rPr lang="fr-FR" i="1" dirty="0" err="1">
                <a:latin typeface="Times New Roman" pitchFamily="18" charset="0"/>
                <a:cs typeface="Times New Roman" pitchFamily="18" charset="0"/>
              </a:rPr>
              <a:t>Helicobacter</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4108552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741368"/>
          </a:xfrm>
        </p:spPr>
        <p:txBody>
          <a:bodyPr>
            <a:normAutofit fontScale="77500" lnSpcReduction="20000"/>
          </a:bodyPr>
          <a:lstStyle/>
          <a:p>
            <a:pPr algn="just">
              <a:lnSpc>
                <a:spcPct val="170000"/>
              </a:lnSpc>
            </a:pPr>
            <a:r>
              <a:rPr lang="fr-FR" b="1" dirty="0">
                <a:latin typeface="Times New Roman" pitchFamily="18" charset="0"/>
                <a:cs typeface="Times New Roman" pitchFamily="18" charset="0"/>
              </a:rPr>
              <a:t>Ensemencement</a:t>
            </a:r>
          </a:p>
          <a:p>
            <a:pPr algn="just">
              <a:lnSpc>
                <a:spcPct val="170000"/>
              </a:lnSpc>
            </a:pPr>
            <a:r>
              <a:rPr lang="fr-FR" dirty="0">
                <a:latin typeface="Times New Roman" pitchFamily="18" charset="0"/>
                <a:cs typeface="Times New Roman" pitchFamily="18" charset="0"/>
              </a:rPr>
              <a:t>Le produit de broyage ou de </a:t>
            </a:r>
            <a:r>
              <a:rPr lang="fr-FR" dirty="0" smtClean="0">
                <a:latin typeface="Times New Roman" pitchFamily="18" charset="0"/>
                <a:cs typeface="Times New Roman" pitchFamily="18" charset="0"/>
              </a:rPr>
              <a:t>dilacération </a:t>
            </a:r>
            <a:r>
              <a:rPr lang="fr-FR" dirty="0">
                <a:latin typeface="Times New Roman" pitchFamily="18" charset="0"/>
                <a:cs typeface="Times New Roman" pitchFamily="18" charset="0"/>
              </a:rPr>
              <a:t>est </a:t>
            </a:r>
            <a:r>
              <a:rPr lang="fr-FR" dirty="0" smtClean="0">
                <a:latin typeface="Times New Roman" pitchFamily="18" charset="0"/>
                <a:cs typeface="Times New Roman" pitchFamily="18" charset="0"/>
              </a:rPr>
              <a:t>ensemencé sur </a:t>
            </a:r>
            <a:r>
              <a:rPr lang="fr-FR" dirty="0">
                <a:latin typeface="Times New Roman" pitchFamily="18" charset="0"/>
                <a:cs typeface="Times New Roman" pitchFamily="18" charset="0"/>
              </a:rPr>
              <a:t>milieu </a:t>
            </a:r>
            <a:r>
              <a:rPr lang="fr-FR" dirty="0" smtClean="0">
                <a:latin typeface="Times New Roman" pitchFamily="18" charset="0"/>
                <a:cs typeface="Times New Roman" pitchFamily="18" charset="0"/>
              </a:rPr>
              <a:t>constitué </a:t>
            </a:r>
            <a:r>
              <a:rPr lang="fr-FR" dirty="0">
                <a:latin typeface="Times New Roman" pitchFamily="18" charset="0"/>
                <a:cs typeface="Times New Roman" pitchFamily="18" charset="0"/>
              </a:rPr>
              <a:t>d'une base </a:t>
            </a:r>
            <a:r>
              <a:rPr lang="fr-FR" dirty="0" smtClean="0">
                <a:latin typeface="Times New Roman" pitchFamily="18" charset="0"/>
                <a:cs typeface="Times New Roman" pitchFamily="18" charset="0"/>
              </a:rPr>
              <a:t>gélosée </a:t>
            </a:r>
            <a:r>
              <a:rPr lang="fr-FR" dirty="0">
                <a:latin typeface="Times New Roman" pitchFamily="18" charset="0"/>
                <a:cs typeface="Times New Roman" pitchFamily="18" charset="0"/>
              </a:rPr>
              <a:t>(</a:t>
            </a:r>
            <a:r>
              <a:rPr lang="fr-FR" dirty="0" smtClean="0">
                <a:latin typeface="Times New Roman" pitchFamily="18" charset="0"/>
                <a:cs typeface="Times New Roman" pitchFamily="18" charset="0"/>
              </a:rPr>
              <a:t>milieu </a:t>
            </a:r>
            <a:r>
              <a:rPr lang="fr-FR" i="1" dirty="0" smtClean="0">
                <a:latin typeface="Times New Roman" pitchFamily="18" charset="0"/>
                <a:cs typeface="Times New Roman" pitchFamily="18" charset="0"/>
              </a:rPr>
              <a:t>Brucella</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coeur</a:t>
            </a:r>
            <a:r>
              <a:rPr lang="fr-FR" dirty="0">
                <a:latin typeface="Times New Roman" pitchFamily="18" charset="0"/>
                <a:cs typeface="Times New Roman" pitchFamily="18" charset="0"/>
              </a:rPr>
              <a:t>-cervelle, Columbia, Wilkins-</a:t>
            </a:r>
            <a:r>
              <a:rPr lang="fr-FR" dirty="0" err="1">
                <a:latin typeface="Times New Roman" pitchFamily="18" charset="0"/>
                <a:cs typeface="Times New Roman" pitchFamily="18" charset="0"/>
              </a:rPr>
              <a:t>Chalgren</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ou Mueller-Hinton</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additionnée </a:t>
            </a:r>
            <a:r>
              <a:rPr lang="fr-FR" dirty="0">
                <a:latin typeface="Times New Roman" pitchFamily="18" charset="0"/>
                <a:cs typeface="Times New Roman" pitchFamily="18" charset="0"/>
              </a:rPr>
              <a:t>de 10 % de sang de cheval ou </a:t>
            </a:r>
            <a:r>
              <a:rPr lang="fr-FR" dirty="0" smtClean="0">
                <a:latin typeface="Times New Roman" pitchFamily="18" charset="0"/>
                <a:cs typeface="Times New Roman" pitchFamily="18" charset="0"/>
              </a:rPr>
              <a:t>de mouton </a:t>
            </a:r>
            <a:r>
              <a:rPr lang="fr-FR" dirty="0">
                <a:latin typeface="Times New Roman" pitchFamily="18" charset="0"/>
                <a:cs typeface="Times New Roman" pitchFamily="18" charset="0"/>
              </a:rPr>
              <a:t>ou de </a:t>
            </a:r>
            <a:r>
              <a:rPr lang="fr-FR" dirty="0" smtClean="0">
                <a:latin typeface="Times New Roman" pitchFamily="18" charset="0"/>
                <a:cs typeface="Times New Roman" pitchFamily="18" charset="0"/>
              </a:rPr>
              <a:t>sérum </a:t>
            </a:r>
            <a:r>
              <a:rPr lang="fr-FR" dirty="0">
                <a:latin typeface="Times New Roman" pitchFamily="18" charset="0"/>
                <a:cs typeface="Times New Roman" pitchFamily="18" charset="0"/>
              </a:rPr>
              <a:t>de veau </a:t>
            </a:r>
            <a:r>
              <a:rPr lang="fr-FR" dirty="0" err="1">
                <a:latin typeface="Times New Roman" pitchFamily="18" charset="0"/>
                <a:cs typeface="Times New Roman" pitchFamily="18" charset="0"/>
              </a:rPr>
              <a:t>foetal</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Des mélanges sélectifs </a:t>
            </a:r>
            <a:r>
              <a:rPr lang="fr-FR" dirty="0">
                <a:latin typeface="Times New Roman" pitchFamily="18" charset="0"/>
                <a:cs typeface="Times New Roman" pitchFamily="18" charset="0"/>
              </a:rPr>
              <a:t>peuvent </a:t>
            </a:r>
            <a:r>
              <a:rPr lang="fr-FR" dirty="0" smtClean="0">
                <a:latin typeface="Times New Roman" pitchFamily="18" charset="0"/>
                <a:cs typeface="Times New Roman" pitchFamily="18" charset="0"/>
              </a:rPr>
              <a:t>être utilisés </a:t>
            </a:r>
            <a:r>
              <a:rPr lang="fr-FR" dirty="0">
                <a:latin typeface="Times New Roman" pitchFamily="18" charset="0"/>
                <a:cs typeface="Times New Roman" pitchFamily="18" charset="0"/>
              </a:rPr>
              <a:t>pour </a:t>
            </a:r>
            <a:r>
              <a:rPr lang="fr-FR" dirty="0" smtClean="0">
                <a:latin typeface="Times New Roman" pitchFamily="18" charset="0"/>
                <a:cs typeface="Times New Roman" pitchFamily="18" charset="0"/>
              </a:rPr>
              <a:t>inhiber la </a:t>
            </a:r>
            <a:r>
              <a:rPr lang="fr-FR" dirty="0">
                <a:latin typeface="Times New Roman" pitchFamily="18" charset="0"/>
                <a:cs typeface="Times New Roman" pitchFamily="18" charset="0"/>
              </a:rPr>
              <a:t>croissance des contaminants </a:t>
            </a:r>
            <a:r>
              <a:rPr lang="fr-FR" dirty="0" smtClean="0">
                <a:latin typeface="Times New Roman" pitchFamily="18" charset="0"/>
                <a:cs typeface="Times New Roman" pitchFamily="18" charset="0"/>
              </a:rPr>
              <a:t>occasionnels</a:t>
            </a:r>
            <a:r>
              <a:rPr lang="fr-FR" dirty="0">
                <a:latin typeface="Times New Roman" pitchFamily="18" charset="0"/>
                <a:cs typeface="Times New Roman" pitchFamily="18" charset="0"/>
              </a:rPr>
              <a:t>. Le </a:t>
            </a:r>
            <a:r>
              <a:rPr lang="fr-FR" dirty="0" smtClean="0">
                <a:latin typeface="Times New Roman" pitchFamily="18" charset="0"/>
                <a:cs typeface="Times New Roman" pitchFamily="18" charset="0"/>
              </a:rPr>
              <a:t>mélange de </a:t>
            </a:r>
            <a:r>
              <a:rPr lang="fr-FR" dirty="0" err="1" smtClean="0">
                <a:latin typeface="Times New Roman" pitchFamily="18" charset="0"/>
                <a:cs typeface="Times New Roman" pitchFamily="18" charset="0"/>
              </a:rPr>
              <a:t>Skirrow</a:t>
            </a:r>
            <a:r>
              <a:rPr lang="fr-FR" dirty="0" smtClean="0">
                <a:latin typeface="Times New Roman" pitchFamily="18" charset="0"/>
                <a:cs typeface="Times New Roman" pitchFamily="18" charset="0"/>
              </a:rPr>
              <a:t> utilisé </a:t>
            </a:r>
            <a:r>
              <a:rPr lang="fr-FR" dirty="0">
                <a:latin typeface="Times New Roman" pitchFamily="18" charset="0"/>
                <a:cs typeface="Times New Roman" pitchFamily="18" charset="0"/>
              </a:rPr>
              <a:t>pour l'isolement </a:t>
            </a:r>
            <a:r>
              <a:rPr lang="fr-FR" dirty="0" smtClean="0">
                <a:latin typeface="Times New Roman" pitchFamily="18" charset="0"/>
                <a:cs typeface="Times New Roman" pitchFamily="18" charset="0"/>
              </a:rPr>
              <a:t>sélectif </a:t>
            </a:r>
            <a:r>
              <a:rPr lang="fr-FR" dirty="0">
                <a:latin typeface="Times New Roman" pitchFamily="18" charset="0"/>
                <a:cs typeface="Times New Roman" pitchFamily="18" charset="0"/>
              </a:rPr>
              <a:t>de </a:t>
            </a:r>
            <a:r>
              <a:rPr lang="fr-FR" i="1" dirty="0" err="1" smtClean="0">
                <a:latin typeface="Times New Roman" pitchFamily="18" charset="0"/>
                <a:cs typeface="Times New Roman" pitchFamily="18" charset="0"/>
              </a:rPr>
              <a:t>Campylobacter</a:t>
            </a: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est adapté à </a:t>
            </a:r>
            <a:r>
              <a:rPr lang="fr-FR" dirty="0">
                <a:latin typeface="Times New Roman" pitchFamily="18" charset="0"/>
                <a:cs typeface="Times New Roman" pitchFamily="18" charset="0"/>
              </a:rPr>
              <a:t>l'isolement </a:t>
            </a:r>
            <a:r>
              <a:rPr lang="fr-FR" dirty="0" smtClean="0">
                <a:latin typeface="Times New Roman" pitchFamily="18" charset="0"/>
                <a:cs typeface="Times New Roman" pitchFamily="18" charset="0"/>
              </a:rPr>
              <a:t>sélectif </a:t>
            </a:r>
            <a:r>
              <a:rPr lang="fr-FR" dirty="0">
                <a:latin typeface="Times New Roman" pitchFamily="18" charset="0"/>
                <a:cs typeface="Times New Roman" pitchFamily="18" charset="0"/>
              </a:rPr>
              <a:t>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dirty="0">
                <a:latin typeface="Times New Roman" pitchFamily="18" charset="0"/>
                <a:cs typeface="Times New Roman" pitchFamily="18" charset="0"/>
              </a:rPr>
              <a:t>. Il comprend </a:t>
            </a:r>
            <a:r>
              <a:rPr lang="fr-FR" dirty="0" smtClean="0">
                <a:latin typeface="Times New Roman" pitchFamily="18" charset="0"/>
                <a:cs typeface="Times New Roman" pitchFamily="18" charset="0"/>
              </a:rPr>
              <a:t>de la </a:t>
            </a:r>
            <a:r>
              <a:rPr lang="fr-FR" dirty="0">
                <a:latin typeface="Times New Roman" pitchFamily="18" charset="0"/>
                <a:cs typeface="Times New Roman" pitchFamily="18" charset="0"/>
              </a:rPr>
              <a:t>vancomycine (10 mg/l), du </a:t>
            </a:r>
            <a:r>
              <a:rPr lang="fr-FR" dirty="0" err="1">
                <a:latin typeface="Times New Roman" pitchFamily="18" charset="0"/>
                <a:cs typeface="Times New Roman" pitchFamily="18" charset="0"/>
              </a:rPr>
              <a:t>trimethoprime</a:t>
            </a:r>
            <a:r>
              <a:rPr lang="fr-FR" dirty="0">
                <a:latin typeface="Times New Roman" pitchFamily="18" charset="0"/>
                <a:cs typeface="Times New Roman" pitchFamily="18" charset="0"/>
              </a:rPr>
              <a:t> (5 mg/l), </a:t>
            </a:r>
            <a:r>
              <a:rPr lang="fr-FR" dirty="0" smtClean="0">
                <a:latin typeface="Times New Roman" pitchFamily="18" charset="0"/>
                <a:cs typeface="Times New Roman" pitchFamily="18" charset="0"/>
              </a:rPr>
              <a:t>de l'</a:t>
            </a:r>
            <a:r>
              <a:rPr lang="fr-FR" dirty="0" err="1" smtClean="0">
                <a:latin typeface="Times New Roman" pitchFamily="18" charset="0"/>
                <a:cs typeface="Times New Roman" pitchFamily="18" charset="0"/>
              </a:rPr>
              <a:t>amphotericine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B (2 mg/l) et de la </a:t>
            </a:r>
            <a:r>
              <a:rPr lang="fr-FR" dirty="0" err="1">
                <a:latin typeface="Times New Roman" pitchFamily="18" charset="0"/>
                <a:cs typeface="Times New Roman" pitchFamily="18" charset="0"/>
              </a:rPr>
              <a:t>polymyxine</a:t>
            </a:r>
            <a:r>
              <a:rPr lang="fr-FR" dirty="0">
                <a:latin typeface="Times New Roman" pitchFamily="18" charset="0"/>
                <a:cs typeface="Times New Roman" pitchFamily="18" charset="0"/>
              </a:rPr>
              <a:t> (2500 UI/l</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856113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60000"/>
              </a:lnSpc>
            </a:pPr>
            <a:r>
              <a:rPr lang="fr-FR" b="1" dirty="0">
                <a:latin typeface="Times New Roman" pitchFamily="18" charset="0"/>
                <a:cs typeface="Times New Roman" pitchFamily="18" charset="0"/>
              </a:rPr>
              <a:t>Incubation</a:t>
            </a:r>
          </a:p>
          <a:p>
            <a:pPr algn="just">
              <a:lnSpc>
                <a:spcPct val="160000"/>
              </a:lnSpc>
            </a:pPr>
            <a:r>
              <a:rPr lang="fr-FR" dirty="0">
                <a:latin typeface="Times New Roman" pitchFamily="18" charset="0"/>
                <a:cs typeface="Times New Roman" pitchFamily="18" charset="0"/>
              </a:rPr>
              <a:t>Les </a:t>
            </a:r>
            <a:r>
              <a:rPr lang="fr-FR" dirty="0" smtClean="0">
                <a:latin typeface="Times New Roman" pitchFamily="18" charset="0"/>
                <a:cs typeface="Times New Roman" pitchFamily="18" charset="0"/>
              </a:rPr>
              <a:t>géloses </a:t>
            </a:r>
            <a:r>
              <a:rPr lang="fr-FR" dirty="0">
                <a:latin typeface="Times New Roman" pitchFamily="18" charset="0"/>
                <a:cs typeface="Times New Roman" pitchFamily="18" charset="0"/>
              </a:rPr>
              <a:t>sont </a:t>
            </a:r>
            <a:r>
              <a:rPr lang="fr-FR" dirty="0" smtClean="0">
                <a:latin typeface="Times New Roman" pitchFamily="18" charset="0"/>
                <a:cs typeface="Times New Roman" pitchFamily="18" charset="0"/>
              </a:rPr>
              <a:t>incubées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37 °C sous </a:t>
            </a:r>
            <a:r>
              <a:rPr lang="fr-FR" dirty="0" smtClean="0">
                <a:latin typeface="Times New Roman" pitchFamily="18" charset="0"/>
                <a:cs typeface="Times New Roman" pitchFamily="18" charset="0"/>
              </a:rPr>
              <a:t>atmosphère humide et </a:t>
            </a:r>
            <a:r>
              <a:rPr lang="fr-FR" b="1" dirty="0">
                <a:latin typeface="Times New Roman" pitchFamily="18" charset="0"/>
                <a:cs typeface="Times New Roman" pitchFamily="18" charset="0"/>
              </a:rPr>
              <a:t>microaerobie</a:t>
            </a:r>
            <a:r>
              <a:rPr lang="fr-FR" dirty="0">
                <a:latin typeface="Times New Roman" pitchFamily="18" charset="0"/>
                <a:cs typeface="Times New Roman" pitchFamily="18" charset="0"/>
              </a:rPr>
              <a:t>, c'est-a-dire appauvrie en </a:t>
            </a:r>
            <a:r>
              <a:rPr lang="fr-FR" dirty="0" smtClean="0">
                <a:latin typeface="Times New Roman" pitchFamily="18" charset="0"/>
                <a:cs typeface="Times New Roman" pitchFamily="18" charset="0"/>
              </a:rPr>
              <a:t>oxygène </a:t>
            </a:r>
            <a:r>
              <a:rPr lang="fr-FR" dirty="0">
                <a:latin typeface="Times New Roman" pitchFamily="18" charset="0"/>
                <a:cs typeface="Times New Roman" pitchFamily="18" charset="0"/>
              </a:rPr>
              <a:t>(5 %).</a:t>
            </a:r>
          </a:p>
          <a:p>
            <a:pPr algn="just">
              <a:lnSpc>
                <a:spcPct val="160000"/>
              </a:lnSpc>
            </a:pPr>
            <a:r>
              <a:rPr lang="fr-FR" dirty="0">
                <a:latin typeface="Times New Roman" pitchFamily="18" charset="0"/>
                <a:cs typeface="Times New Roman" pitchFamily="18" charset="0"/>
              </a:rPr>
              <a:t>Cette </a:t>
            </a:r>
            <a:r>
              <a:rPr lang="fr-FR" dirty="0" smtClean="0">
                <a:latin typeface="Times New Roman" pitchFamily="18" charset="0"/>
                <a:cs typeface="Times New Roman" pitchFamily="18" charset="0"/>
              </a:rPr>
              <a:t>atmosphère </a:t>
            </a:r>
            <a:r>
              <a:rPr lang="fr-FR" dirty="0">
                <a:latin typeface="Times New Roman" pitchFamily="18" charset="0"/>
                <a:cs typeface="Times New Roman" pitchFamily="18" charset="0"/>
              </a:rPr>
              <a:t>est obtenue dans une jarre </a:t>
            </a:r>
            <a:r>
              <a:rPr lang="fr-FR" dirty="0" smtClean="0">
                <a:latin typeface="Times New Roman" pitchFamily="18" charset="0"/>
                <a:cs typeface="Times New Roman" pitchFamily="18" charset="0"/>
              </a:rPr>
              <a:t>étanche à l'aide </a:t>
            </a:r>
            <a:r>
              <a:rPr lang="fr-FR" dirty="0">
                <a:latin typeface="Times New Roman" pitchFamily="18" charset="0"/>
                <a:cs typeface="Times New Roman" pitchFamily="18" charset="0"/>
              </a:rPr>
              <a:t>de sachets </a:t>
            </a:r>
            <a:r>
              <a:rPr lang="fr-FR" dirty="0" smtClean="0">
                <a:latin typeface="Times New Roman" pitchFamily="18" charset="0"/>
                <a:cs typeface="Times New Roman" pitchFamily="18" charset="0"/>
              </a:rPr>
              <a:t>générateurs d'atmosphère microaerobie (</a:t>
            </a:r>
            <a:r>
              <a:rPr lang="fr-FR" dirty="0" err="1">
                <a:latin typeface="Times New Roman" pitchFamily="18" charset="0"/>
                <a:cs typeface="Times New Roman" pitchFamily="18" charset="0"/>
              </a:rPr>
              <a:t>Campygen</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Oxoid</a:t>
            </a:r>
            <a:r>
              <a:rPr lang="fr-FR" dirty="0">
                <a:latin typeface="Times New Roman" pitchFamily="18" charset="0"/>
                <a:cs typeface="Times New Roman" pitchFamily="18" charset="0"/>
              </a:rPr>
              <a:t>). </a:t>
            </a:r>
          </a:p>
        </p:txBody>
      </p:sp>
    </p:spTree>
    <p:extLst>
      <p:ext uri="{BB962C8B-B14F-4D97-AF65-F5344CB8AC3E}">
        <p14:creationId xmlns:p14="http://schemas.microsoft.com/office/powerpoint/2010/main" val="3538377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70000"/>
              </a:lnSpc>
            </a:pPr>
            <a:r>
              <a:rPr lang="fr-FR" sz="2000" b="1" dirty="0">
                <a:latin typeface="Times New Roman" pitchFamily="18" charset="0"/>
                <a:cs typeface="Times New Roman" pitchFamily="18" charset="0"/>
              </a:rPr>
              <a:t>Isolement</a:t>
            </a:r>
          </a:p>
          <a:p>
            <a:pPr algn="just">
              <a:lnSpc>
                <a:spcPct val="170000"/>
              </a:lnSpc>
            </a:pPr>
            <a:r>
              <a:rPr lang="fr-FR" sz="2000" dirty="0" smtClean="0">
                <a:latin typeface="Times New Roman" pitchFamily="18" charset="0"/>
                <a:cs typeface="Times New Roman" pitchFamily="18" charset="0"/>
              </a:rPr>
              <a:t>Elles </a:t>
            </a:r>
            <a:r>
              <a:rPr lang="fr-FR" sz="2000" dirty="0">
                <a:latin typeface="Times New Roman" pitchFamily="18" charset="0"/>
                <a:cs typeface="Times New Roman" pitchFamily="18" charset="0"/>
              </a:rPr>
              <a:t>sont petites, ronde et luisantes. En subculture, </a:t>
            </a:r>
            <a:r>
              <a:rPr lang="fr-FR" sz="2000" dirty="0" smtClean="0">
                <a:latin typeface="Times New Roman" pitchFamily="18" charset="0"/>
                <a:cs typeface="Times New Roman" pitchFamily="18" charset="0"/>
              </a:rPr>
              <a:t>la croissance </a:t>
            </a:r>
            <a:r>
              <a:rPr lang="fr-FR" sz="2000" dirty="0">
                <a:latin typeface="Times New Roman" pitchFamily="18" charset="0"/>
                <a:cs typeface="Times New Roman" pitchFamily="18" charset="0"/>
              </a:rPr>
              <a:t>est plus rapide, en 2 </a:t>
            </a:r>
            <a:r>
              <a:rPr lang="fr-FR" sz="2000" dirty="0" smtClean="0">
                <a:latin typeface="Times New Roman" pitchFamily="18" charset="0"/>
                <a:cs typeface="Times New Roman" pitchFamily="18" charset="0"/>
              </a:rPr>
              <a:t>à </a:t>
            </a:r>
            <a:r>
              <a:rPr lang="fr-FR" sz="2000" dirty="0">
                <a:latin typeface="Times New Roman" pitchFamily="18" charset="0"/>
                <a:cs typeface="Times New Roman" pitchFamily="18" charset="0"/>
              </a:rPr>
              <a:t>4 jours. Les </a:t>
            </a:r>
            <a:r>
              <a:rPr lang="fr-FR" sz="2000" dirty="0" smtClean="0">
                <a:latin typeface="Times New Roman" pitchFamily="18" charset="0"/>
                <a:cs typeface="Times New Roman" pitchFamily="18" charset="0"/>
              </a:rPr>
              <a:t>primocultures doivent être incubées jusqu‘à </a:t>
            </a:r>
            <a:r>
              <a:rPr lang="fr-FR" sz="2000" dirty="0">
                <a:latin typeface="Times New Roman" pitchFamily="18" charset="0"/>
                <a:cs typeface="Times New Roman" pitchFamily="18" charset="0"/>
              </a:rPr>
              <a:t>12 jours et </a:t>
            </a:r>
            <a:r>
              <a:rPr lang="fr-FR" sz="2000" dirty="0" smtClean="0">
                <a:latin typeface="Times New Roman" pitchFamily="18" charset="0"/>
                <a:cs typeface="Times New Roman" pitchFamily="18" charset="0"/>
              </a:rPr>
              <a:t>examinées tous </a:t>
            </a:r>
            <a:r>
              <a:rPr lang="fr-FR" sz="2000" dirty="0">
                <a:latin typeface="Times New Roman" pitchFamily="18" charset="0"/>
                <a:cs typeface="Times New Roman" pitchFamily="18" charset="0"/>
              </a:rPr>
              <a:t>les 2 jours </a:t>
            </a:r>
            <a:r>
              <a:rPr lang="fr-FR" sz="2000" dirty="0" smtClean="0">
                <a:latin typeface="Times New Roman" pitchFamily="18" charset="0"/>
                <a:cs typeface="Times New Roman" pitchFamily="18" charset="0"/>
              </a:rPr>
              <a:t>à </a:t>
            </a:r>
            <a:r>
              <a:rPr lang="fr-FR" sz="2000" dirty="0">
                <a:latin typeface="Times New Roman" pitchFamily="18" charset="0"/>
                <a:cs typeface="Times New Roman" pitchFamily="18" charset="0"/>
              </a:rPr>
              <a:t>partir du 3e jour</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La transformation en forme </a:t>
            </a:r>
            <a:r>
              <a:rPr lang="fr-FR" sz="2000" dirty="0" err="1">
                <a:latin typeface="Times New Roman" pitchFamily="18" charset="0"/>
                <a:cs typeface="Times New Roman" pitchFamily="18" charset="0"/>
              </a:rPr>
              <a:t>coccoide</a:t>
            </a:r>
            <a:r>
              <a:rPr lang="fr-FR" sz="2000" dirty="0">
                <a:latin typeface="Times New Roman" pitchFamily="18" charset="0"/>
                <a:cs typeface="Times New Roman" pitchFamily="18" charset="0"/>
              </a:rPr>
              <a:t> peut </a:t>
            </a:r>
            <a:r>
              <a:rPr lang="fr-FR" sz="2000" dirty="0" smtClean="0">
                <a:latin typeface="Times New Roman" pitchFamily="18" charset="0"/>
                <a:cs typeface="Times New Roman" pitchFamily="18" charset="0"/>
              </a:rPr>
              <a:t>être rapide </a:t>
            </a:r>
            <a:r>
              <a:rPr lang="fr-FR" sz="2000" dirty="0">
                <a:latin typeface="Times New Roman" pitchFamily="18" charset="0"/>
                <a:cs typeface="Times New Roman" pitchFamily="18" charset="0"/>
              </a:rPr>
              <a:t>et diminue fortement la </a:t>
            </a:r>
            <a:r>
              <a:rPr lang="fr-FR" sz="2000" dirty="0" err="1">
                <a:latin typeface="Times New Roman" pitchFamily="18" charset="0"/>
                <a:cs typeface="Times New Roman" pitchFamily="18" charset="0"/>
              </a:rPr>
              <a:t>cultivabilite</a:t>
            </a:r>
            <a:r>
              <a:rPr lang="fr-FR" sz="2000" dirty="0">
                <a:latin typeface="Times New Roman" pitchFamily="18" charset="0"/>
                <a:cs typeface="Times New Roman" pitchFamily="18" charset="0"/>
              </a:rPr>
              <a:t> de la souche </a:t>
            </a:r>
            <a:r>
              <a:rPr lang="fr-FR" sz="2000" dirty="0" smtClean="0">
                <a:latin typeface="Times New Roman" pitchFamily="18" charset="0"/>
                <a:cs typeface="Times New Roman" pitchFamily="18" charset="0"/>
              </a:rPr>
              <a:t>; ne </a:t>
            </a:r>
            <a:r>
              <a:rPr lang="fr-FR" sz="2000" dirty="0">
                <a:latin typeface="Times New Roman" pitchFamily="18" charset="0"/>
                <a:cs typeface="Times New Roman" pitchFamily="18" charset="0"/>
              </a:rPr>
              <a:t>pas attendre plus de 2 a 3 jours </a:t>
            </a:r>
            <a:r>
              <a:rPr lang="fr-FR" sz="2000" dirty="0" smtClean="0">
                <a:latin typeface="Times New Roman" pitchFamily="18" charset="0"/>
                <a:cs typeface="Times New Roman" pitchFamily="18" charset="0"/>
              </a:rPr>
              <a:t>après </a:t>
            </a:r>
            <a:r>
              <a:rPr lang="fr-FR" sz="2000" dirty="0">
                <a:latin typeface="Times New Roman" pitchFamily="18" charset="0"/>
                <a:cs typeface="Times New Roman" pitchFamily="18" charset="0"/>
              </a:rPr>
              <a:t>l'apparition </a:t>
            </a:r>
            <a:r>
              <a:rPr lang="fr-FR" sz="2000" dirty="0" smtClean="0">
                <a:latin typeface="Times New Roman" pitchFamily="18" charset="0"/>
                <a:cs typeface="Times New Roman" pitchFamily="18" charset="0"/>
              </a:rPr>
              <a:t>des colonies</a:t>
            </a:r>
            <a:r>
              <a:rPr lang="fr-FR" sz="2000" dirty="0">
                <a:latin typeface="Times New Roman" pitchFamily="18" charset="0"/>
                <a:cs typeface="Times New Roman" pitchFamily="18" charset="0"/>
              </a:rPr>
              <a:t>. Un </a:t>
            </a:r>
            <a:r>
              <a:rPr lang="fr-FR" sz="2000" dirty="0" err="1" smtClean="0">
                <a:latin typeface="Times New Roman" pitchFamily="18" charset="0"/>
                <a:cs typeface="Times New Roman" pitchFamily="18" charset="0"/>
              </a:rPr>
              <a:t>reétalement</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sur la boite d'isolement </a:t>
            </a:r>
            <a:r>
              <a:rPr lang="fr-FR" sz="2000" dirty="0" smtClean="0">
                <a:latin typeface="Times New Roman" pitchFamily="18" charset="0"/>
                <a:cs typeface="Times New Roman" pitchFamily="18" charset="0"/>
              </a:rPr>
              <a:t>dés l'apparition des premières </a:t>
            </a:r>
            <a:r>
              <a:rPr lang="fr-FR" sz="2000" dirty="0">
                <a:latin typeface="Times New Roman" pitchFamily="18" charset="0"/>
                <a:cs typeface="Times New Roman" pitchFamily="18" charset="0"/>
              </a:rPr>
              <a:t>colonies permet une </a:t>
            </a:r>
            <a:r>
              <a:rPr lang="fr-FR" sz="2000" dirty="0" smtClean="0">
                <a:latin typeface="Times New Roman" pitchFamily="18" charset="0"/>
                <a:cs typeface="Times New Roman" pitchFamily="18" charset="0"/>
              </a:rPr>
              <a:t>première amplification des souches. </a:t>
            </a:r>
          </a:p>
          <a:p>
            <a:pPr algn="just">
              <a:lnSpc>
                <a:spcPct val="170000"/>
              </a:lnSpc>
            </a:pPr>
            <a:r>
              <a:rPr lang="fr-FR" sz="2000" dirty="0" smtClean="0">
                <a:latin typeface="Times New Roman" pitchFamily="18" charset="0"/>
                <a:cs typeface="Times New Roman" pitchFamily="18" charset="0"/>
              </a:rPr>
              <a:t>L'isolement </a:t>
            </a:r>
            <a:r>
              <a:rPr lang="fr-FR" sz="2000" dirty="0">
                <a:latin typeface="Times New Roman" pitchFamily="18" charset="0"/>
                <a:cs typeface="Times New Roman" pitchFamily="18" charset="0"/>
              </a:rPr>
              <a:t>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est donc </a:t>
            </a:r>
            <a:r>
              <a:rPr lang="fr-FR" sz="2000" dirty="0" smtClean="0">
                <a:latin typeface="Times New Roman" pitchFamily="18" charset="0"/>
                <a:cs typeface="Times New Roman" pitchFamily="18" charset="0"/>
              </a:rPr>
              <a:t>délicat. </a:t>
            </a:r>
            <a:r>
              <a:rPr lang="fr-FR" sz="2000" dirty="0">
                <a:latin typeface="Times New Roman" pitchFamily="18" charset="0"/>
                <a:cs typeface="Times New Roman" pitchFamily="18" charset="0"/>
              </a:rPr>
              <a:t>La </a:t>
            </a:r>
            <a:r>
              <a:rPr lang="fr-FR" sz="2000" dirty="0" smtClean="0">
                <a:latin typeface="Times New Roman" pitchFamily="18" charset="0"/>
                <a:cs typeface="Times New Roman" pitchFamily="18" charset="0"/>
              </a:rPr>
              <a:t>positivité des autres </a:t>
            </a:r>
            <a:r>
              <a:rPr lang="fr-FR" sz="2000" dirty="0">
                <a:latin typeface="Times New Roman" pitchFamily="18" charset="0"/>
                <a:cs typeface="Times New Roman" pitchFamily="18" charset="0"/>
              </a:rPr>
              <a:t>techniques mises en </a:t>
            </a:r>
            <a:r>
              <a:rPr lang="fr-FR" sz="2000" dirty="0" smtClean="0">
                <a:latin typeface="Times New Roman" pitchFamily="18" charset="0"/>
                <a:cs typeface="Times New Roman" pitchFamily="18" charset="0"/>
              </a:rPr>
              <a:t>œuvre </a:t>
            </a:r>
            <a:r>
              <a:rPr lang="fr-FR" sz="2000" dirty="0">
                <a:latin typeface="Times New Roman" pitchFamily="18" charset="0"/>
                <a:cs typeface="Times New Roman" pitchFamily="18" charset="0"/>
              </a:rPr>
              <a:t>(</a:t>
            </a:r>
            <a:r>
              <a:rPr lang="fr-FR" sz="2000" dirty="0" err="1" smtClean="0">
                <a:latin typeface="Times New Roman" pitchFamily="18" charset="0"/>
                <a:cs typeface="Times New Roman" pitchFamily="18" charset="0"/>
              </a:rPr>
              <a:t>uréase</a:t>
            </a:r>
            <a:r>
              <a:rPr lang="fr-FR" sz="2000" dirty="0">
                <a:latin typeface="Times New Roman" pitchFamily="18" charset="0"/>
                <a:cs typeface="Times New Roman" pitchFamily="18" charset="0"/>
              </a:rPr>
              <a:t>, examen direct</a:t>
            </a:r>
            <a:r>
              <a:rPr lang="fr-FR" sz="2000" dirty="0" smtClean="0">
                <a:latin typeface="Times New Roman" pitchFamily="18" charset="0"/>
                <a:cs typeface="Times New Roman" pitchFamily="18" charset="0"/>
              </a:rPr>
              <a:t>, PCR</a:t>
            </a:r>
            <a:r>
              <a:rPr lang="fr-FR" sz="2000" dirty="0">
                <a:latin typeface="Times New Roman" pitchFamily="18" charset="0"/>
                <a:cs typeface="Times New Roman" pitchFamily="18" charset="0"/>
              </a:rPr>
              <a:t>, histologie, etc.) motivera la prolongation de </a:t>
            </a:r>
            <a:r>
              <a:rPr lang="fr-FR" sz="2000" dirty="0" smtClean="0">
                <a:latin typeface="Times New Roman" pitchFamily="18" charset="0"/>
                <a:cs typeface="Times New Roman" pitchFamily="18" charset="0"/>
              </a:rPr>
              <a:t>l'incubation et </a:t>
            </a:r>
            <a:r>
              <a:rPr lang="fr-FR" sz="2000" dirty="0">
                <a:latin typeface="Times New Roman" pitchFamily="18" charset="0"/>
                <a:cs typeface="Times New Roman" pitchFamily="18" charset="0"/>
              </a:rPr>
              <a:t>surtout l'acharnement </a:t>
            </a:r>
            <a:r>
              <a:rPr lang="fr-FR" sz="2000" dirty="0" smtClean="0">
                <a:latin typeface="Times New Roman" pitchFamily="18" charset="0"/>
                <a:cs typeface="Times New Roman" pitchFamily="18" charset="0"/>
              </a:rPr>
              <a:t>à </a:t>
            </a:r>
            <a:r>
              <a:rPr lang="fr-FR" sz="2000" dirty="0">
                <a:latin typeface="Times New Roman" pitchFamily="18" charset="0"/>
                <a:cs typeface="Times New Roman" pitchFamily="18" charset="0"/>
              </a:rPr>
              <a:t>obtenir la subculture </a:t>
            </a:r>
            <a:r>
              <a:rPr lang="fr-FR" sz="2000" dirty="0" smtClean="0">
                <a:latin typeface="Times New Roman" pitchFamily="18" charset="0"/>
                <a:cs typeface="Times New Roman" pitchFamily="18" charset="0"/>
              </a:rPr>
              <a:t>des quelques </a:t>
            </a:r>
            <a:r>
              <a:rPr lang="fr-FR" sz="2000" dirty="0">
                <a:latin typeface="Times New Roman" pitchFamily="18" charset="0"/>
                <a:cs typeface="Times New Roman" pitchFamily="18" charset="0"/>
              </a:rPr>
              <a:t>colonies qui </a:t>
            </a:r>
            <a:r>
              <a:rPr lang="fr-FR" sz="2000" dirty="0" smtClean="0">
                <a:latin typeface="Times New Roman" pitchFamily="18" charset="0"/>
                <a:cs typeface="Times New Roman" pitchFamily="18" charset="0"/>
              </a:rPr>
              <a:t>émergent </a:t>
            </a:r>
            <a:r>
              <a:rPr lang="fr-FR" sz="2000" dirty="0">
                <a:latin typeface="Times New Roman" pitchFamily="18" charset="0"/>
                <a:cs typeface="Times New Roman" pitchFamily="18" charset="0"/>
              </a:rPr>
              <a:t>sur la boite d'isolement.</a:t>
            </a:r>
          </a:p>
          <a:p>
            <a:pPr algn="just">
              <a:lnSpc>
                <a:spcPct val="170000"/>
              </a:lnSpc>
            </a:pPr>
            <a:r>
              <a:rPr lang="fr-FR" sz="2000" dirty="0">
                <a:latin typeface="Times New Roman" pitchFamily="18" charset="0"/>
                <a:cs typeface="Times New Roman" pitchFamily="18" charset="0"/>
              </a:rPr>
              <a:t>Le </a:t>
            </a:r>
            <a:r>
              <a:rPr lang="fr-FR" sz="2000" dirty="0" smtClean="0">
                <a:latin typeface="Times New Roman" pitchFamily="18" charset="0"/>
                <a:cs typeface="Times New Roman" pitchFamily="18" charset="0"/>
              </a:rPr>
              <a:t>délai </a:t>
            </a:r>
            <a:r>
              <a:rPr lang="fr-FR" sz="2000" dirty="0">
                <a:latin typeface="Times New Roman" pitchFamily="18" charset="0"/>
                <a:cs typeface="Times New Roman" pitchFamily="18" charset="0"/>
              </a:rPr>
              <a:t>de </a:t>
            </a:r>
            <a:r>
              <a:rPr lang="fr-FR" sz="2000" dirty="0" smtClean="0">
                <a:latin typeface="Times New Roman" pitchFamily="18" charset="0"/>
                <a:cs typeface="Times New Roman" pitchFamily="18" charset="0"/>
              </a:rPr>
              <a:t>réponse </a:t>
            </a:r>
            <a:r>
              <a:rPr lang="fr-FR" sz="2000" dirty="0">
                <a:latin typeface="Times New Roman" pitchFamily="18" charset="0"/>
                <a:cs typeface="Times New Roman" pitchFamily="18" charset="0"/>
              </a:rPr>
              <a:t>est de </a:t>
            </a:r>
            <a:r>
              <a:rPr lang="fr-FR" sz="2000" b="1" dirty="0">
                <a:latin typeface="Times New Roman" pitchFamily="18" charset="0"/>
                <a:cs typeface="Times New Roman" pitchFamily="18" charset="0"/>
              </a:rPr>
              <a:t>3 </a:t>
            </a:r>
            <a:r>
              <a:rPr lang="fr-FR" sz="2000" b="1" dirty="0" smtClean="0">
                <a:latin typeface="Times New Roman" pitchFamily="18" charset="0"/>
                <a:cs typeface="Times New Roman" pitchFamily="18" charset="0"/>
              </a:rPr>
              <a:t>à </a:t>
            </a:r>
            <a:r>
              <a:rPr lang="fr-FR" sz="2000" b="1" dirty="0">
                <a:latin typeface="Times New Roman" pitchFamily="18" charset="0"/>
                <a:cs typeface="Times New Roman" pitchFamily="18" charset="0"/>
              </a:rPr>
              <a:t>12 jours</a:t>
            </a:r>
            <a:r>
              <a:rPr lang="fr-FR" sz="2000" dirty="0">
                <a:latin typeface="Times New Roman" pitchFamily="18" charset="0"/>
                <a:cs typeface="Times New Roman" pitchFamily="18" charset="0"/>
              </a:rPr>
              <a:t> en fonction </a:t>
            </a:r>
            <a:r>
              <a:rPr lang="fr-FR" sz="2000" dirty="0" smtClean="0">
                <a:latin typeface="Times New Roman" pitchFamily="18" charset="0"/>
                <a:cs typeface="Times New Roman" pitchFamily="18" charset="0"/>
              </a:rPr>
              <a:t>des caractéristiques </a:t>
            </a:r>
            <a:r>
              <a:rPr lang="fr-FR" sz="2000" dirty="0">
                <a:latin typeface="Times New Roman" pitchFamily="18" charset="0"/>
                <a:cs typeface="Times New Roman" pitchFamily="18" charset="0"/>
              </a:rPr>
              <a:t>de la souche. </a:t>
            </a:r>
          </a:p>
        </p:txBody>
      </p:sp>
    </p:spTree>
    <p:extLst>
      <p:ext uri="{BB962C8B-B14F-4D97-AF65-F5344CB8AC3E}">
        <p14:creationId xmlns:p14="http://schemas.microsoft.com/office/powerpoint/2010/main" val="1470641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036496" cy="6912768"/>
          </a:xfrm>
        </p:spPr>
        <p:txBody>
          <a:bodyPr>
            <a:normAutofit fontScale="92500" lnSpcReduction="20000"/>
          </a:bodyPr>
          <a:lstStyle/>
          <a:p>
            <a:pPr algn="just">
              <a:lnSpc>
                <a:spcPct val="160000"/>
              </a:lnSpc>
            </a:pPr>
            <a:r>
              <a:rPr lang="fr-FR" b="1" dirty="0">
                <a:latin typeface="Times New Roman" pitchFamily="18" charset="0"/>
                <a:cs typeface="Times New Roman" pitchFamily="18" charset="0"/>
              </a:rPr>
              <a:t>Identification bactériologique</a:t>
            </a:r>
          </a:p>
          <a:p>
            <a:pPr algn="just">
              <a:lnSpc>
                <a:spcPct val="160000"/>
              </a:lnSpc>
            </a:pPr>
            <a:r>
              <a:rPr lang="fr-FR" dirty="0">
                <a:latin typeface="Times New Roman" pitchFamily="18" charset="0"/>
                <a:cs typeface="Times New Roman" pitchFamily="18" charset="0"/>
              </a:rPr>
              <a:t>L'identification du genre et de </a:t>
            </a:r>
            <a:r>
              <a:rPr lang="fr-FR" dirty="0" smtClean="0">
                <a:latin typeface="Times New Roman" pitchFamily="18" charset="0"/>
                <a:cs typeface="Times New Roman" pitchFamily="18" charset="0"/>
              </a:rPr>
              <a:t>l'espèce </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ne </a:t>
            </a:r>
            <a:r>
              <a:rPr lang="fr-FR" dirty="0" smtClean="0">
                <a:latin typeface="Times New Roman" pitchFamily="18" charset="0"/>
                <a:cs typeface="Times New Roman" pitchFamily="18" charset="0"/>
              </a:rPr>
              <a:t>pose pas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problème. </a:t>
            </a:r>
            <a:r>
              <a:rPr lang="fr-FR" dirty="0">
                <a:latin typeface="Times New Roman" pitchFamily="18" charset="0"/>
                <a:cs typeface="Times New Roman" pitchFamily="18" charset="0"/>
              </a:rPr>
              <a:t>Les exigences </a:t>
            </a:r>
            <a:r>
              <a:rPr lang="fr-FR" dirty="0" smtClean="0">
                <a:latin typeface="Times New Roman" pitchFamily="18" charset="0"/>
                <a:cs typeface="Times New Roman" pitchFamily="18" charset="0"/>
              </a:rPr>
              <a:t>culturales, </a:t>
            </a:r>
            <a:r>
              <a:rPr lang="fr-FR" dirty="0">
                <a:latin typeface="Times New Roman" pitchFamily="18" charset="0"/>
                <a:cs typeface="Times New Roman" pitchFamily="18" charset="0"/>
              </a:rPr>
              <a:t>l'aspect spirale </a:t>
            </a:r>
            <a:r>
              <a:rPr lang="fr-FR" dirty="0" smtClean="0">
                <a:latin typeface="Times New Roman" pitchFamily="18" charset="0"/>
                <a:cs typeface="Times New Roman" pitchFamily="18" charset="0"/>
              </a:rPr>
              <a:t>à l'observation microscopique après </a:t>
            </a:r>
            <a:r>
              <a:rPr lang="fr-FR" dirty="0">
                <a:latin typeface="Times New Roman" pitchFamily="18" charset="0"/>
                <a:cs typeface="Times New Roman" pitchFamily="18" charset="0"/>
              </a:rPr>
              <a:t>coloration de Gram </a:t>
            </a:r>
            <a:r>
              <a:rPr lang="fr-FR" dirty="0" smtClean="0">
                <a:latin typeface="Times New Roman" pitchFamily="18" charset="0"/>
                <a:cs typeface="Times New Roman" pitchFamily="18" charset="0"/>
              </a:rPr>
              <a:t>permettent </a:t>
            </a:r>
            <a:r>
              <a:rPr lang="fr-FR" dirty="0">
                <a:latin typeface="Times New Roman" pitchFamily="18" charset="0"/>
                <a:cs typeface="Times New Roman" pitchFamily="18" charset="0"/>
              </a:rPr>
              <a:t>d'identifier </a:t>
            </a:r>
            <a:r>
              <a:rPr lang="fr-FR" i="1" dirty="0" err="1">
                <a:latin typeface="Times New Roman" pitchFamily="18" charset="0"/>
                <a:cs typeface="Times New Roman" pitchFamily="18" charset="0"/>
              </a:rPr>
              <a:t>Helicobacter</a:t>
            </a:r>
            <a:r>
              <a:rPr lang="fr-FR" dirty="0">
                <a:latin typeface="Times New Roman" pitchFamily="18" charset="0"/>
                <a:cs typeface="Times New Roman" pitchFamily="18" charset="0"/>
              </a:rPr>
              <a:t>.</a:t>
            </a:r>
          </a:p>
          <a:p>
            <a:pPr algn="just">
              <a:lnSpc>
                <a:spcPct val="160000"/>
              </a:lnSpc>
            </a:pP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présence </a:t>
            </a:r>
            <a:r>
              <a:rPr lang="fr-FR" dirty="0">
                <a:latin typeface="Times New Roman" pitchFamily="18" charset="0"/>
                <a:cs typeface="Times New Roman" pitchFamily="18" charset="0"/>
              </a:rPr>
              <a:t>d'une </a:t>
            </a:r>
            <a:r>
              <a:rPr lang="fr-FR" dirty="0" smtClean="0">
                <a:latin typeface="Times New Roman" pitchFamily="18" charset="0"/>
                <a:cs typeface="Times New Roman" pitchFamily="18" charset="0"/>
              </a:rPr>
              <a:t>activité </a:t>
            </a:r>
            <a:r>
              <a:rPr lang="fr-FR" b="1" dirty="0" err="1">
                <a:latin typeface="Times New Roman" pitchFamily="18" charset="0"/>
                <a:cs typeface="Times New Roman" pitchFamily="18" charset="0"/>
              </a:rPr>
              <a:t>catalasique</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oxydasique</a:t>
            </a:r>
            <a:r>
              <a:rPr lang="fr-FR" b="1" dirty="0">
                <a:latin typeface="Times New Roman" pitchFamily="18" charset="0"/>
                <a:cs typeface="Times New Roman" pitchFamily="18" charset="0"/>
              </a:rPr>
              <a:t> et </a:t>
            </a:r>
            <a:r>
              <a:rPr lang="fr-FR" b="1" dirty="0" err="1" smtClean="0">
                <a:latin typeface="Times New Roman" pitchFamily="18" charset="0"/>
                <a:cs typeface="Times New Roman" pitchFamily="18" charset="0"/>
              </a:rPr>
              <a:t>ureasique</a:t>
            </a:r>
            <a:r>
              <a:rPr lang="fr-FR" dirty="0" smtClean="0">
                <a:latin typeface="Times New Roman" pitchFamily="18" charset="0"/>
                <a:cs typeface="Times New Roman" pitchFamily="18" charset="0"/>
              </a:rPr>
              <a:t> forte </a:t>
            </a:r>
            <a:r>
              <a:rPr lang="fr-FR" dirty="0">
                <a:latin typeface="Times New Roman" pitchFamily="18" charset="0"/>
                <a:cs typeface="Times New Roman" pitchFamily="18" charset="0"/>
              </a:rPr>
              <a:t>permet l'identification de </a:t>
            </a:r>
            <a:r>
              <a:rPr lang="fr-FR" dirty="0" smtClean="0">
                <a:latin typeface="Times New Roman" pitchFamily="18" charset="0"/>
                <a:cs typeface="Times New Roman" pitchFamily="18" charset="0"/>
              </a:rPr>
              <a:t>l'espèce H. </a:t>
            </a:r>
            <a:r>
              <a:rPr lang="fr-FR" i="1" dirty="0" err="1" smtClean="0">
                <a:latin typeface="Times New Roman" pitchFamily="18" charset="0"/>
                <a:cs typeface="Times New Roman" pitchFamily="18" charset="0"/>
              </a:rPr>
              <a:t>pylori</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Les </a:t>
            </a:r>
            <a:r>
              <a:rPr lang="fr-FR" i="1" dirty="0" err="1" smtClean="0">
                <a:latin typeface="Times New Roman" pitchFamily="18" charset="0"/>
                <a:cs typeface="Times New Roman" pitchFamily="18" charset="0"/>
              </a:rPr>
              <a:t>Helicobacter</a:t>
            </a:r>
            <a:r>
              <a:rPr lang="fr-FR" i="1" dirty="0" smtClean="0">
                <a:latin typeface="Times New Roman" pitchFamily="18" charset="0"/>
                <a:cs typeface="Times New Roman" pitchFamily="18" charset="0"/>
              </a:rPr>
              <a:t> </a:t>
            </a:r>
            <a:r>
              <a:rPr lang="fr-FR" dirty="0">
                <a:latin typeface="Times New Roman" pitchFamily="18" charset="0"/>
                <a:cs typeface="Times New Roman" pitchFamily="18" charset="0"/>
              </a:rPr>
              <a:t>non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ne cultivent pas dans les </a:t>
            </a:r>
            <a:r>
              <a:rPr lang="fr-FR" dirty="0" smtClean="0">
                <a:latin typeface="Times New Roman" pitchFamily="18" charset="0"/>
                <a:cs typeface="Times New Roman" pitchFamily="18" charset="0"/>
              </a:rPr>
              <a:t>conditions décrites. </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579349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8928992" cy="6741368"/>
          </a:xfrm>
        </p:spPr>
        <p:txBody>
          <a:bodyPr>
            <a:normAutofit lnSpcReduction="10000"/>
          </a:bodyPr>
          <a:lstStyle/>
          <a:p>
            <a:pPr>
              <a:lnSpc>
                <a:spcPct val="200000"/>
              </a:lnSpc>
            </a:pPr>
            <a:r>
              <a:rPr lang="fr-FR" b="1" dirty="0">
                <a:latin typeface="Times New Roman" pitchFamily="18" charset="0"/>
                <a:cs typeface="Times New Roman" pitchFamily="18" charset="0"/>
              </a:rPr>
              <a:t>Les </a:t>
            </a: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sont des bacilles </a:t>
            </a:r>
            <a:r>
              <a:rPr lang="fr-FR" b="1" dirty="0" smtClean="0">
                <a:latin typeface="Times New Roman" pitchFamily="18" charset="0"/>
                <a:cs typeface="Times New Roman" pitchFamily="18" charset="0"/>
              </a:rPr>
              <a:t>à </a:t>
            </a:r>
            <a:r>
              <a:rPr lang="fr-FR" b="1" dirty="0">
                <a:latin typeface="Times New Roman" pitchFamily="18" charset="0"/>
                <a:cs typeface="Times New Roman" pitchFamily="18" charset="0"/>
              </a:rPr>
              <a:t>Gram </a:t>
            </a:r>
            <a:r>
              <a:rPr lang="fr-FR" b="1" dirty="0" smtClean="0">
                <a:latin typeface="Times New Roman" pitchFamily="18" charset="0"/>
                <a:cs typeface="Times New Roman" pitchFamily="18" charset="0"/>
              </a:rPr>
              <a:t>négatif </a:t>
            </a:r>
            <a:r>
              <a:rPr lang="fr-FR" b="1" dirty="0">
                <a:latin typeface="Times New Roman" pitchFamily="18" charset="0"/>
                <a:cs typeface="Times New Roman" pitchFamily="18" charset="0"/>
              </a:rPr>
              <a:t>de </a:t>
            </a:r>
            <a:r>
              <a:rPr lang="fr-FR" b="1" dirty="0" smtClean="0">
                <a:latin typeface="Times New Roman" pitchFamily="18" charset="0"/>
                <a:cs typeface="Times New Roman" pitchFamily="18" charset="0"/>
              </a:rPr>
              <a:t>forme spiralée </a:t>
            </a:r>
            <a:r>
              <a:rPr lang="fr-FR" b="1" dirty="0">
                <a:latin typeface="Times New Roman" pitchFamily="18" charset="0"/>
                <a:cs typeface="Times New Roman" pitchFamily="18" charset="0"/>
              </a:rPr>
              <a:t>de 0,5 </a:t>
            </a:r>
            <a:r>
              <a:rPr lang="fr-FR" b="1" dirty="0" smtClean="0">
                <a:latin typeface="Times New Roman" pitchFamily="18" charset="0"/>
                <a:cs typeface="Times New Roman" pitchFamily="18" charset="0"/>
              </a:rPr>
              <a:t>à1 </a:t>
            </a:r>
            <a:r>
              <a:rPr lang="el-GR" b="1" dirty="0">
                <a:latin typeface="Times New Roman" pitchFamily="18" charset="0"/>
                <a:cs typeface="Times New Roman" pitchFamily="18" charset="0"/>
              </a:rPr>
              <a:t>μ</a:t>
            </a:r>
            <a:r>
              <a:rPr lang="fr-FR" b="1" dirty="0">
                <a:latin typeface="Times New Roman" pitchFamily="18" charset="0"/>
                <a:cs typeface="Times New Roman" pitchFamily="18" charset="0"/>
              </a:rPr>
              <a:t>m sur 2 </a:t>
            </a:r>
            <a:r>
              <a:rPr lang="fr-FR" b="1" dirty="0" smtClean="0">
                <a:latin typeface="Times New Roman" pitchFamily="18" charset="0"/>
                <a:cs typeface="Times New Roman" pitchFamily="18" charset="0"/>
              </a:rPr>
              <a:t>à 4 </a:t>
            </a:r>
            <a:r>
              <a:rPr lang="el-GR" b="1" dirty="0">
                <a:latin typeface="Times New Roman" pitchFamily="18" charset="0"/>
                <a:cs typeface="Times New Roman" pitchFamily="18" charset="0"/>
              </a:rPr>
              <a:t>μ</a:t>
            </a:r>
            <a:r>
              <a:rPr lang="fr-FR" b="1" dirty="0" smtClean="0">
                <a:latin typeface="Times New Roman" pitchFamily="18" charset="0"/>
                <a:cs typeface="Times New Roman" pitchFamily="18" charset="0"/>
              </a:rPr>
              <a:t>m. </a:t>
            </a:r>
          </a:p>
          <a:p>
            <a:pPr>
              <a:lnSpc>
                <a:spcPct val="200000"/>
              </a:lnSpc>
            </a:pPr>
            <a:r>
              <a:rPr lang="fr-FR" b="1" i="1" dirty="0" smtClean="0">
                <a:latin typeface="Times New Roman" pitchFamily="18" charset="0"/>
                <a:cs typeface="Times New Roman" pitchFamily="18" charset="0"/>
              </a:rPr>
              <a:t>H</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n'a </a:t>
            </a:r>
            <a:r>
              <a:rPr lang="fr-FR" b="1" dirty="0" smtClean="0">
                <a:latin typeface="Times New Roman" pitchFamily="18" charset="0"/>
                <a:cs typeface="Times New Roman" pitchFamily="18" charset="0"/>
              </a:rPr>
              <a:t>été cultivé </a:t>
            </a:r>
            <a:r>
              <a:rPr lang="fr-FR" b="1" dirty="0">
                <a:latin typeface="Times New Roman" pitchFamily="18" charset="0"/>
                <a:cs typeface="Times New Roman" pitchFamily="18" charset="0"/>
              </a:rPr>
              <a:t>pour la </a:t>
            </a:r>
            <a:r>
              <a:rPr lang="fr-FR" b="1" dirty="0" smtClean="0">
                <a:latin typeface="Times New Roman" pitchFamily="18" charset="0"/>
                <a:cs typeface="Times New Roman" pitchFamily="18" charset="0"/>
              </a:rPr>
              <a:t>première fois qu'en </a:t>
            </a:r>
            <a:r>
              <a:rPr lang="fr-FR" b="1" dirty="0">
                <a:latin typeface="Times New Roman" pitchFamily="18" charset="0"/>
                <a:cs typeface="Times New Roman" pitchFamily="18" charset="0"/>
              </a:rPr>
              <a:t>1982 par Marshal et Warren. Cette </a:t>
            </a:r>
            <a:r>
              <a:rPr lang="fr-FR" b="1" dirty="0" smtClean="0">
                <a:latin typeface="Times New Roman" pitchFamily="18" charset="0"/>
                <a:cs typeface="Times New Roman" pitchFamily="18" charset="0"/>
              </a:rPr>
              <a:t> découverte </a:t>
            </a:r>
            <a:r>
              <a:rPr lang="fr-FR" b="1" dirty="0">
                <a:latin typeface="Times New Roman" pitchFamily="18" charset="0"/>
                <a:cs typeface="Times New Roman" pitchFamily="18" charset="0"/>
              </a:rPr>
              <a:t>a </a:t>
            </a:r>
            <a:r>
              <a:rPr lang="fr-FR" b="1" dirty="0" smtClean="0">
                <a:latin typeface="Times New Roman" pitchFamily="18" charset="0"/>
                <a:cs typeface="Times New Roman" pitchFamily="18" charset="0"/>
              </a:rPr>
              <a:t>valu en </a:t>
            </a:r>
            <a:r>
              <a:rPr lang="fr-FR" b="1" dirty="0">
                <a:latin typeface="Times New Roman" pitchFamily="18" charset="0"/>
                <a:cs typeface="Times New Roman" pitchFamily="18" charset="0"/>
              </a:rPr>
              <a:t>2005 le prix Nobel de </a:t>
            </a:r>
            <a:r>
              <a:rPr lang="fr-FR" b="1" dirty="0" smtClean="0">
                <a:latin typeface="Times New Roman" pitchFamily="18" charset="0"/>
                <a:cs typeface="Times New Roman" pitchFamily="18" charset="0"/>
              </a:rPr>
              <a:t>médecine à </a:t>
            </a:r>
            <a:r>
              <a:rPr lang="fr-FR" b="1" dirty="0">
                <a:latin typeface="Times New Roman" pitchFamily="18" charset="0"/>
                <a:cs typeface="Times New Roman" pitchFamily="18" charset="0"/>
              </a:rPr>
              <a:t>ces deux </a:t>
            </a:r>
            <a:r>
              <a:rPr lang="fr-FR" b="1" dirty="0" smtClean="0">
                <a:latin typeface="Times New Roman" pitchFamily="18" charset="0"/>
                <a:cs typeface="Times New Roman" pitchFamily="18" charset="0"/>
              </a:rPr>
              <a:t>chercheurs australiens.</a:t>
            </a:r>
          </a:p>
          <a:p>
            <a:pPr>
              <a:lnSpc>
                <a:spcPct val="200000"/>
              </a:lnSpc>
            </a:pP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3107959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252520" cy="6858000"/>
          </a:xfrm>
        </p:spPr>
        <p:txBody>
          <a:bodyPr>
            <a:normAutofit fontScale="85000" lnSpcReduction="10000"/>
          </a:bodyPr>
          <a:lstStyle/>
          <a:p>
            <a:pPr algn="just">
              <a:lnSpc>
                <a:spcPct val="170000"/>
              </a:lnSpc>
            </a:pPr>
            <a:r>
              <a:rPr lang="fr-FR" b="1" dirty="0">
                <a:latin typeface="Times New Roman" pitchFamily="18" charset="0"/>
                <a:cs typeface="Times New Roman" pitchFamily="18" charset="0"/>
              </a:rPr>
              <a:t>Test à l'</a:t>
            </a:r>
            <a:r>
              <a:rPr lang="fr-FR" b="1" dirty="0" err="1">
                <a:latin typeface="Times New Roman" pitchFamily="18" charset="0"/>
                <a:cs typeface="Times New Roman" pitchFamily="18" charset="0"/>
              </a:rPr>
              <a:t>uréase</a:t>
            </a:r>
            <a:r>
              <a:rPr lang="fr-FR" b="1" dirty="0">
                <a:latin typeface="Times New Roman" pitchFamily="18" charset="0"/>
                <a:cs typeface="Times New Roman" pitchFamily="18" charset="0"/>
              </a:rPr>
              <a:t> au laboratoire</a:t>
            </a:r>
          </a:p>
          <a:p>
            <a:pPr algn="just">
              <a:lnSpc>
                <a:spcPct val="170000"/>
              </a:lnSpc>
            </a:pPr>
            <a:r>
              <a:rPr lang="fr-FR" dirty="0">
                <a:latin typeface="Times New Roman" pitchFamily="18" charset="0"/>
                <a:cs typeface="Times New Roman" pitchFamily="18" charset="0"/>
              </a:rPr>
              <a:t>Si </a:t>
            </a:r>
            <a:r>
              <a:rPr lang="fr-FR" dirty="0" smtClean="0">
                <a:latin typeface="Times New Roman" pitchFamily="18" charset="0"/>
                <a:cs typeface="Times New Roman" pitchFamily="18" charset="0"/>
              </a:rPr>
              <a:t>l'activité </a:t>
            </a:r>
            <a:r>
              <a:rPr lang="fr-FR" dirty="0" err="1" smtClean="0">
                <a:latin typeface="Times New Roman" pitchFamily="18" charset="0"/>
                <a:cs typeface="Times New Roman" pitchFamily="18" charset="0"/>
              </a:rPr>
              <a:t>uréasique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n'a pas </a:t>
            </a:r>
            <a:r>
              <a:rPr lang="fr-FR" dirty="0" smtClean="0">
                <a:latin typeface="Times New Roman" pitchFamily="18" charset="0"/>
                <a:cs typeface="Times New Roman" pitchFamily="18" charset="0"/>
              </a:rPr>
              <a:t>été recherchée </a:t>
            </a:r>
            <a:r>
              <a:rPr lang="fr-FR" dirty="0">
                <a:latin typeface="Times New Roman" pitchFamily="18" charset="0"/>
                <a:cs typeface="Times New Roman" pitchFamily="18" charset="0"/>
              </a:rPr>
              <a:t>au lit du malade</a:t>
            </a:r>
            <a:r>
              <a:rPr lang="fr-FR" dirty="0" smtClean="0">
                <a:latin typeface="Times New Roman" pitchFamily="18" charset="0"/>
                <a:cs typeface="Times New Roman" pitchFamily="18" charset="0"/>
              </a:rPr>
              <a:t>, une </a:t>
            </a:r>
            <a:r>
              <a:rPr lang="fr-FR" dirty="0">
                <a:latin typeface="Times New Roman" pitchFamily="18" charset="0"/>
                <a:cs typeface="Times New Roman" pitchFamily="18" charset="0"/>
              </a:rPr>
              <a:t>partie du produit de broyage peut </a:t>
            </a:r>
            <a:r>
              <a:rPr lang="fr-FR" dirty="0" smtClean="0">
                <a:latin typeface="Times New Roman" pitchFamily="18" charset="0"/>
                <a:cs typeface="Times New Roman" pitchFamily="18" charset="0"/>
              </a:rPr>
              <a:t>être </a:t>
            </a:r>
            <a:r>
              <a:rPr lang="fr-FR" dirty="0">
                <a:latin typeface="Times New Roman" pitchFamily="18" charset="0"/>
                <a:cs typeface="Times New Roman" pitchFamily="18" charset="0"/>
              </a:rPr>
              <a:t>mise en </a:t>
            </a:r>
            <a:r>
              <a:rPr lang="fr-FR" dirty="0" smtClean="0">
                <a:latin typeface="Times New Roman" pitchFamily="18" charset="0"/>
                <a:cs typeface="Times New Roman" pitchFamily="18" charset="0"/>
              </a:rPr>
              <a:t>suspension dans </a:t>
            </a:r>
            <a:r>
              <a:rPr lang="fr-FR" dirty="0">
                <a:latin typeface="Times New Roman" pitchFamily="18" charset="0"/>
                <a:cs typeface="Times New Roman" pitchFamily="18" charset="0"/>
              </a:rPr>
              <a:t>100 </a:t>
            </a:r>
            <a:r>
              <a:rPr lang="fr-FR" dirty="0" err="1">
                <a:latin typeface="Times New Roman" pitchFamily="18" charset="0"/>
                <a:cs typeface="Times New Roman" pitchFamily="18" charset="0"/>
              </a:rPr>
              <a:t>μl</a:t>
            </a:r>
            <a:r>
              <a:rPr lang="fr-FR" dirty="0">
                <a:latin typeface="Times New Roman" pitchFamily="18" charset="0"/>
                <a:cs typeface="Times New Roman" pitchFamily="18" charset="0"/>
              </a:rPr>
              <a:t> de milieu </a:t>
            </a:r>
            <a:r>
              <a:rPr lang="fr-FR" dirty="0" smtClean="0">
                <a:latin typeface="Times New Roman" pitchFamily="18" charset="0"/>
                <a:cs typeface="Times New Roman" pitchFamily="18" charset="0"/>
              </a:rPr>
              <a:t>urée </a:t>
            </a:r>
            <a:r>
              <a:rPr lang="fr-FR" dirty="0">
                <a:latin typeface="Times New Roman" pitchFamily="18" charset="0"/>
                <a:cs typeface="Times New Roman" pitchFamily="18" charset="0"/>
              </a:rPr>
              <a:t>indole et </a:t>
            </a:r>
            <a:r>
              <a:rPr lang="fr-FR" dirty="0" smtClean="0">
                <a:latin typeface="Times New Roman" pitchFamily="18" charset="0"/>
                <a:cs typeface="Times New Roman" pitchFamily="18" charset="0"/>
              </a:rPr>
              <a:t>placée </a:t>
            </a:r>
            <a:r>
              <a:rPr lang="fr-FR" dirty="0">
                <a:latin typeface="Times New Roman" pitchFamily="18" charset="0"/>
                <a:cs typeface="Times New Roman" pitchFamily="18" charset="0"/>
              </a:rPr>
              <a:t>à</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37 °C.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Le virage colorimétrique </a:t>
            </a:r>
            <a:r>
              <a:rPr lang="fr-FR" dirty="0">
                <a:latin typeface="Times New Roman" pitchFamily="18" charset="0"/>
                <a:cs typeface="Times New Roman" pitchFamily="18" charset="0"/>
              </a:rPr>
              <a:t>observe dans les heures qui </a:t>
            </a:r>
            <a:r>
              <a:rPr lang="fr-FR" dirty="0" smtClean="0">
                <a:latin typeface="Times New Roman" pitchFamily="18" charset="0"/>
                <a:cs typeface="Times New Roman" pitchFamily="18" charset="0"/>
              </a:rPr>
              <a:t>suivent l'ensemencement </a:t>
            </a:r>
            <a:r>
              <a:rPr lang="fr-FR" dirty="0">
                <a:latin typeface="Times New Roman" pitchFamily="18" charset="0"/>
                <a:cs typeface="Times New Roman" pitchFamily="18" charset="0"/>
              </a:rPr>
              <a:t>permet de suspecter la </a:t>
            </a:r>
            <a:r>
              <a:rPr lang="fr-FR" dirty="0" smtClean="0">
                <a:latin typeface="Times New Roman" pitchFamily="18" charset="0"/>
                <a:cs typeface="Times New Roman" pitchFamily="18" charset="0"/>
              </a:rPr>
              <a:t>présence </a:t>
            </a:r>
            <a:r>
              <a:rPr lang="fr-FR" dirty="0">
                <a:latin typeface="Times New Roman" pitchFamily="18" charset="0"/>
                <a:cs typeface="Times New Roman" pitchFamily="18" charset="0"/>
              </a:rPr>
              <a:t>d'</a:t>
            </a:r>
            <a:r>
              <a:rPr lang="fr-FR" i="1" dirty="0">
                <a:latin typeface="Times New Roman" pitchFamily="18" charset="0"/>
                <a:cs typeface="Times New Roman" pitchFamily="18" charset="0"/>
              </a:rPr>
              <a:t>H</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pylori</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Ce test </a:t>
            </a:r>
            <a:r>
              <a:rPr lang="fr-FR" dirty="0">
                <a:latin typeface="Times New Roman" pitchFamily="18" charset="0"/>
                <a:cs typeface="Times New Roman" pitchFamily="18" charset="0"/>
              </a:rPr>
              <a:t>rapide a l'avantage au laboratoire de motiver, quand </a:t>
            </a:r>
            <a:r>
              <a:rPr lang="fr-FR" dirty="0" smtClean="0">
                <a:latin typeface="Times New Roman" pitchFamily="18" charset="0"/>
                <a:cs typeface="Times New Roman" pitchFamily="18" charset="0"/>
              </a:rPr>
              <a:t>il est </a:t>
            </a:r>
            <a:r>
              <a:rPr lang="fr-FR" dirty="0">
                <a:latin typeface="Times New Roman" pitchFamily="18" charset="0"/>
                <a:cs typeface="Times New Roman" pitchFamily="18" charset="0"/>
              </a:rPr>
              <a:t>positif, un </a:t>
            </a:r>
            <a:r>
              <a:rPr lang="fr-FR" dirty="0" smtClean="0">
                <a:latin typeface="Times New Roman" pitchFamily="18" charset="0"/>
                <a:cs typeface="Times New Roman" pitchFamily="18" charset="0"/>
              </a:rPr>
              <a:t>réexamen </a:t>
            </a:r>
            <a:r>
              <a:rPr lang="fr-FR" dirty="0">
                <a:latin typeface="Times New Roman" pitchFamily="18" charset="0"/>
                <a:cs typeface="Times New Roman" pitchFamily="18" charset="0"/>
              </a:rPr>
              <a:t>soigneux de l'examen direct </a:t>
            </a:r>
            <a:r>
              <a:rPr lang="fr-FR" dirty="0" smtClean="0">
                <a:latin typeface="Times New Roman" pitchFamily="18" charset="0"/>
                <a:cs typeface="Times New Roman" pitchFamily="18" charset="0"/>
              </a:rPr>
              <a:t>initialement jugé négatif</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4244146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just">
              <a:lnSpc>
                <a:spcPct val="170000"/>
              </a:lnSpc>
            </a:pPr>
            <a:r>
              <a:rPr lang="fr-FR" b="1" u="sng" dirty="0">
                <a:solidFill>
                  <a:schemeClr val="accent1"/>
                </a:solidFill>
                <a:latin typeface="Times New Roman" pitchFamily="18" charset="0"/>
                <a:cs typeface="Times New Roman" pitchFamily="18" charset="0"/>
              </a:rPr>
              <a:t>Détection par amplification génique (PCR</a:t>
            </a:r>
            <a:r>
              <a:rPr lang="fr-FR" b="1" u="sng" dirty="0" smtClean="0">
                <a:solidFill>
                  <a:schemeClr val="accent1"/>
                </a:solidFill>
                <a:latin typeface="Times New Roman" pitchFamily="18" charset="0"/>
                <a:cs typeface="Times New Roman" pitchFamily="18" charset="0"/>
              </a:rPr>
              <a:t>) </a:t>
            </a:r>
            <a:r>
              <a:rPr lang="fr-FR" b="1" dirty="0" smtClean="0">
                <a:solidFill>
                  <a:schemeClr val="accent1"/>
                </a:solidFill>
                <a:latin typeface="Times New Roman" pitchFamily="18" charset="0"/>
                <a:cs typeface="Times New Roman" pitchFamily="18" charset="0"/>
              </a:rPr>
              <a:t>de </a:t>
            </a:r>
            <a:r>
              <a:rPr lang="fr-FR" b="1" dirty="0">
                <a:solidFill>
                  <a:schemeClr val="accent1"/>
                </a:solidFill>
                <a:latin typeface="Times New Roman" pitchFamily="18" charset="0"/>
                <a:cs typeface="Times New Roman" pitchFamily="18" charset="0"/>
              </a:rPr>
              <a:t>séquences d'ADN spécifiques d'</a:t>
            </a:r>
            <a:r>
              <a:rPr lang="fr-FR" b="1" i="1" dirty="0">
                <a:solidFill>
                  <a:schemeClr val="accent1"/>
                </a:solidFill>
                <a:latin typeface="Times New Roman" pitchFamily="18" charset="0"/>
                <a:cs typeface="Times New Roman" pitchFamily="18" charset="0"/>
              </a:rPr>
              <a:t>H. </a:t>
            </a:r>
            <a:r>
              <a:rPr lang="fr-FR" b="1" i="1" dirty="0" err="1">
                <a:solidFill>
                  <a:schemeClr val="accent1"/>
                </a:solidFill>
                <a:latin typeface="Times New Roman" pitchFamily="18" charset="0"/>
                <a:cs typeface="Times New Roman" pitchFamily="18" charset="0"/>
              </a:rPr>
              <a:t>pylori</a:t>
            </a:r>
            <a:endParaRPr lang="fr-FR" b="1" i="1" dirty="0">
              <a:solidFill>
                <a:schemeClr val="accent1"/>
              </a:solidFill>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difficulté, </a:t>
            </a:r>
            <a:r>
              <a:rPr lang="fr-FR" dirty="0">
                <a:latin typeface="Times New Roman" pitchFamily="18" charset="0"/>
                <a:cs typeface="Times New Roman" pitchFamily="18" charset="0"/>
              </a:rPr>
              <a:t>le manque de </a:t>
            </a:r>
            <a:r>
              <a:rPr lang="fr-FR" dirty="0" smtClean="0">
                <a:latin typeface="Times New Roman" pitchFamily="18" charset="0"/>
                <a:cs typeface="Times New Roman" pitchFamily="18" charset="0"/>
              </a:rPr>
              <a:t>sensibilité </a:t>
            </a:r>
            <a:r>
              <a:rPr lang="fr-FR" dirty="0">
                <a:latin typeface="Times New Roman" pitchFamily="18" charset="0"/>
                <a:cs typeface="Times New Roman" pitchFamily="18" charset="0"/>
              </a:rPr>
              <a:t>et le long </a:t>
            </a:r>
            <a:r>
              <a:rPr lang="fr-FR" dirty="0" smtClean="0">
                <a:latin typeface="Times New Roman" pitchFamily="18" charset="0"/>
                <a:cs typeface="Times New Roman" pitchFamily="18" charset="0"/>
              </a:rPr>
              <a:t>délai de </a:t>
            </a:r>
            <a:r>
              <a:rPr lang="fr-FR" dirty="0" err="1" smtClean="0">
                <a:latin typeface="Times New Roman" pitchFamily="18" charset="0"/>
                <a:cs typeface="Times New Roman" pitchFamily="18" charset="0"/>
              </a:rPr>
              <a:t>reponse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de la culture ont </a:t>
            </a:r>
            <a:r>
              <a:rPr lang="fr-FR" dirty="0" smtClean="0">
                <a:latin typeface="Times New Roman" pitchFamily="18" charset="0"/>
                <a:cs typeface="Times New Roman" pitchFamily="18" charset="0"/>
              </a:rPr>
              <a:t>motivé </a:t>
            </a:r>
            <a:r>
              <a:rPr lang="fr-FR" dirty="0">
                <a:latin typeface="Times New Roman" pitchFamily="18" charset="0"/>
                <a:cs typeface="Times New Roman" pitchFamily="18" charset="0"/>
              </a:rPr>
              <a:t>la mise au point de </a:t>
            </a:r>
            <a:r>
              <a:rPr lang="fr-FR" dirty="0" smtClean="0">
                <a:latin typeface="Times New Roman" pitchFamily="18" charset="0"/>
                <a:cs typeface="Times New Roman" pitchFamily="18" charset="0"/>
              </a:rPr>
              <a:t>techniques génétiques </a:t>
            </a:r>
            <a:r>
              <a:rPr lang="fr-FR" dirty="0">
                <a:latin typeface="Times New Roman" pitchFamily="18" charset="0"/>
                <a:cs typeface="Times New Roman" pitchFamily="18" charset="0"/>
              </a:rPr>
              <a:t>rapides et </a:t>
            </a:r>
            <a:r>
              <a:rPr lang="fr-FR" dirty="0" smtClean="0">
                <a:latin typeface="Times New Roman" pitchFamily="18" charset="0"/>
                <a:cs typeface="Times New Roman" pitchFamily="18" charset="0"/>
              </a:rPr>
              <a:t>spécifiques </a:t>
            </a:r>
            <a:r>
              <a:rPr lang="fr-FR" dirty="0">
                <a:latin typeface="Times New Roman" pitchFamily="18" charset="0"/>
                <a:cs typeface="Times New Roman" pitchFamily="18" charset="0"/>
              </a:rPr>
              <a:t>par PCR et </a:t>
            </a:r>
            <a:r>
              <a:rPr lang="fr-FR" dirty="0" smtClean="0">
                <a:latin typeface="Times New Roman" pitchFamily="18" charset="0"/>
                <a:cs typeface="Times New Roman" pitchFamily="18" charset="0"/>
              </a:rPr>
              <a:t>maintenant par </a:t>
            </a:r>
            <a:r>
              <a:rPr lang="fr-FR" dirty="0">
                <a:latin typeface="Times New Roman" pitchFamily="18" charset="0"/>
                <a:cs typeface="Times New Roman" pitchFamily="18" charset="0"/>
              </a:rPr>
              <a:t>PCR temps </a:t>
            </a:r>
            <a:r>
              <a:rPr lang="fr-FR" dirty="0" smtClean="0">
                <a:latin typeface="Times New Roman" pitchFamily="18" charset="0"/>
                <a:cs typeface="Times New Roman" pitchFamily="18" charset="0"/>
              </a:rPr>
              <a:t>réel. </a:t>
            </a:r>
            <a:r>
              <a:rPr lang="fr-FR" dirty="0">
                <a:latin typeface="Times New Roman" pitchFamily="18" charset="0"/>
                <a:cs typeface="Times New Roman" pitchFamily="18" charset="0"/>
              </a:rPr>
              <a:t>L'extraction de l'ADN </a:t>
            </a:r>
            <a:r>
              <a:rPr lang="fr-FR" dirty="0" smtClean="0">
                <a:latin typeface="Times New Roman" pitchFamily="18" charset="0"/>
                <a:cs typeface="Times New Roman" pitchFamily="18" charset="0"/>
              </a:rPr>
              <a:t>à partir d'une </a:t>
            </a:r>
            <a:r>
              <a:rPr lang="fr-FR" dirty="0">
                <a:latin typeface="Times New Roman" pitchFamily="18" charset="0"/>
                <a:cs typeface="Times New Roman" pitchFamily="18" charset="0"/>
              </a:rPr>
              <a:t>biopsie gastrique est possible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l'aide de kits </a:t>
            </a:r>
            <a:r>
              <a:rPr lang="fr-FR" dirty="0" smtClean="0">
                <a:latin typeface="Times New Roman" pitchFamily="18" charset="0"/>
                <a:cs typeface="Times New Roman" pitchFamily="18" charset="0"/>
              </a:rPr>
              <a:t>commercialisés voire </a:t>
            </a:r>
            <a:r>
              <a:rPr lang="fr-FR" dirty="0">
                <a:latin typeface="Times New Roman" pitchFamily="18" charset="0"/>
                <a:cs typeface="Times New Roman" pitchFamily="18" charset="0"/>
              </a:rPr>
              <a:t>d'extracteurs </a:t>
            </a:r>
            <a:r>
              <a:rPr lang="fr-FR" dirty="0" smtClean="0">
                <a:latin typeface="Times New Roman" pitchFamily="18" charset="0"/>
                <a:cs typeface="Times New Roman" pitchFamily="18" charset="0"/>
              </a:rPr>
              <a:t>automatiques. </a:t>
            </a:r>
            <a:r>
              <a:rPr lang="fr-FR" dirty="0">
                <a:latin typeface="Times New Roman" pitchFamily="18" charset="0"/>
                <a:cs typeface="Times New Roman" pitchFamily="18" charset="0"/>
              </a:rPr>
              <a:t>De nombreuses amorces ont </a:t>
            </a:r>
            <a:r>
              <a:rPr lang="fr-FR" dirty="0" smtClean="0">
                <a:latin typeface="Times New Roman" pitchFamily="18" charset="0"/>
                <a:cs typeface="Times New Roman" pitchFamily="18" charset="0"/>
              </a:rPr>
              <a:t>été proposées </a:t>
            </a:r>
            <a:r>
              <a:rPr lang="fr-FR" dirty="0">
                <a:latin typeface="Times New Roman" pitchFamily="18" charset="0"/>
                <a:cs typeface="Times New Roman" pitchFamily="18" charset="0"/>
              </a:rPr>
              <a:t>;</a:t>
            </a:r>
          </a:p>
          <a:p>
            <a:pPr algn="just">
              <a:lnSpc>
                <a:spcPct val="170000"/>
              </a:lnSpc>
            </a:pPr>
            <a:r>
              <a:rPr lang="fr-FR" dirty="0" smtClean="0">
                <a:latin typeface="Times New Roman" pitchFamily="18" charset="0"/>
                <a:cs typeface="Times New Roman" pitchFamily="18" charset="0"/>
              </a:rPr>
              <a:t>celles </a:t>
            </a:r>
            <a:r>
              <a:rPr lang="fr-FR" dirty="0">
                <a:latin typeface="Times New Roman" pitchFamily="18" charset="0"/>
                <a:cs typeface="Times New Roman" pitchFamily="18" charset="0"/>
              </a:rPr>
              <a:t>qui permettent d'amplifier des </a:t>
            </a:r>
            <a:r>
              <a:rPr lang="fr-FR" dirty="0" smtClean="0">
                <a:latin typeface="Times New Roman" pitchFamily="18" charset="0"/>
                <a:cs typeface="Times New Roman" pitchFamily="18" charset="0"/>
              </a:rPr>
              <a:t>fragments </a:t>
            </a:r>
            <a:r>
              <a:rPr lang="fr-FR" dirty="0">
                <a:latin typeface="Times New Roman" pitchFamily="18" charset="0"/>
                <a:cs typeface="Times New Roman" pitchFamily="18" charset="0"/>
              </a:rPr>
              <a:t>des </a:t>
            </a:r>
            <a:r>
              <a:rPr lang="fr-FR" dirty="0" smtClean="0">
                <a:latin typeface="Times New Roman" pitchFamily="18" charset="0"/>
                <a:cs typeface="Times New Roman" pitchFamily="18" charset="0"/>
              </a:rPr>
              <a:t>gènes </a:t>
            </a:r>
            <a:r>
              <a:rPr lang="fr-FR" i="1" dirty="0" err="1">
                <a:latin typeface="Times New Roman" pitchFamily="18" charset="0"/>
                <a:cs typeface="Times New Roman" pitchFamily="18" charset="0"/>
              </a:rPr>
              <a:t>glmM</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codant la </a:t>
            </a:r>
            <a:r>
              <a:rPr lang="fr-FR" dirty="0" err="1">
                <a:latin typeface="Times New Roman" pitchFamily="18" charset="0"/>
                <a:cs typeface="Times New Roman" pitchFamily="18" charset="0"/>
              </a:rPr>
              <a:t>phosphoglucosamine</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mutase</a:t>
            </a:r>
            <a:r>
              <a:rPr lang="fr-FR"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ureA</a:t>
            </a:r>
            <a:r>
              <a:rPr lang="fr-FR" i="1" dirty="0" smtClean="0">
                <a:latin typeface="Times New Roman" pitchFamily="18" charset="0"/>
                <a:cs typeface="Times New Roman" pitchFamily="18" charset="0"/>
              </a:rPr>
              <a:t> </a:t>
            </a:r>
            <a:r>
              <a:rPr lang="fr-FR" dirty="0">
                <a:latin typeface="Times New Roman" pitchFamily="18" charset="0"/>
                <a:cs typeface="Times New Roman" pitchFamily="18" charset="0"/>
              </a:rPr>
              <a:t>codant la </a:t>
            </a:r>
            <a:r>
              <a:rPr lang="fr-FR" dirty="0" err="1">
                <a:latin typeface="Times New Roman" pitchFamily="18" charset="0"/>
                <a:cs typeface="Times New Roman" pitchFamily="18" charset="0"/>
              </a:rPr>
              <a:t>sous-unite</a:t>
            </a:r>
            <a:r>
              <a:rPr lang="fr-FR" dirty="0">
                <a:latin typeface="Times New Roman" pitchFamily="18" charset="0"/>
                <a:cs typeface="Times New Roman" pitchFamily="18" charset="0"/>
              </a:rPr>
              <a:t> A de </a:t>
            </a:r>
            <a:r>
              <a:rPr lang="fr-FR" dirty="0" smtClean="0">
                <a:latin typeface="Times New Roman" pitchFamily="18" charset="0"/>
                <a:cs typeface="Times New Roman" pitchFamily="18" charset="0"/>
              </a:rPr>
              <a:t>l'</a:t>
            </a:r>
            <a:r>
              <a:rPr lang="fr-FR" dirty="0" err="1" smtClean="0">
                <a:latin typeface="Times New Roman" pitchFamily="18" charset="0"/>
                <a:cs typeface="Times New Roman" pitchFamily="18" charset="0"/>
              </a:rPr>
              <a:t>uréase</a:t>
            </a:r>
            <a:r>
              <a:rPr lang="fr-FR" dirty="0" smtClean="0">
                <a:latin typeface="Times New Roman" pitchFamily="18" charset="0"/>
                <a:cs typeface="Times New Roman" pitchFamily="18" charset="0"/>
              </a:rPr>
              <a:t> et </a:t>
            </a:r>
            <a:r>
              <a:rPr lang="fr-FR" dirty="0">
                <a:latin typeface="Times New Roman" pitchFamily="18" charset="0"/>
                <a:cs typeface="Times New Roman" pitchFamily="18" charset="0"/>
              </a:rPr>
              <a:t>l'ARNr16S</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1088984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276872"/>
            <a:ext cx="9001000" cy="1143000"/>
          </a:xfrm>
        </p:spPr>
        <p:txBody>
          <a:bodyPr>
            <a:normAutofit/>
          </a:bodyPr>
          <a:lstStyle/>
          <a:p>
            <a:r>
              <a:rPr lang="fr-FR" b="1" dirty="0">
                <a:solidFill>
                  <a:schemeClr val="accent2">
                    <a:lumMod val="75000"/>
                  </a:schemeClr>
                </a:solidFill>
                <a:latin typeface="Times New Roman" pitchFamily="18" charset="0"/>
                <a:cs typeface="Times New Roman" pitchFamily="18" charset="0"/>
              </a:rPr>
              <a:t>Méthodes non </a:t>
            </a:r>
            <a:r>
              <a:rPr lang="fr-FR" b="1" dirty="0" smtClean="0">
                <a:solidFill>
                  <a:schemeClr val="accent2">
                    <a:lumMod val="75000"/>
                  </a:schemeClr>
                </a:solidFill>
                <a:latin typeface="Times New Roman" pitchFamily="18" charset="0"/>
                <a:cs typeface="Times New Roman" pitchFamily="18" charset="0"/>
              </a:rPr>
              <a:t>invasives</a:t>
            </a:r>
            <a:endParaRPr lang="fr-FR" dirty="0">
              <a:solidFill>
                <a:schemeClr val="accent2">
                  <a:lumMod val="75000"/>
                </a:schemeClr>
              </a:solidFill>
            </a:endParaRPr>
          </a:p>
        </p:txBody>
      </p:sp>
    </p:spTree>
    <p:extLst>
      <p:ext uri="{BB962C8B-B14F-4D97-AF65-F5344CB8AC3E}">
        <p14:creationId xmlns:p14="http://schemas.microsoft.com/office/powerpoint/2010/main" val="4625025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858000"/>
          </a:xfrm>
        </p:spPr>
        <p:txBody>
          <a:bodyPr>
            <a:normAutofit fontScale="62500" lnSpcReduction="20000"/>
          </a:bodyPr>
          <a:lstStyle/>
          <a:p>
            <a:pPr algn="just">
              <a:lnSpc>
                <a:spcPct val="170000"/>
              </a:lnSpc>
            </a:pPr>
            <a:r>
              <a:rPr lang="fr-FR" b="1" u="sng" dirty="0">
                <a:solidFill>
                  <a:schemeClr val="tx2"/>
                </a:solidFill>
                <a:latin typeface="Times New Roman" pitchFamily="18" charset="0"/>
                <a:cs typeface="Times New Roman" pitchFamily="18" charset="0"/>
              </a:rPr>
              <a:t>Test respiratoire à l'urée marquée</a:t>
            </a:r>
          </a:p>
          <a:p>
            <a:pPr algn="just">
              <a:lnSpc>
                <a:spcPct val="170000"/>
              </a:lnSpc>
            </a:pPr>
            <a:r>
              <a:rPr lang="fr-FR" dirty="0" smtClean="0">
                <a:latin typeface="Times New Roman" pitchFamily="18" charset="0"/>
                <a:cs typeface="Times New Roman" pitchFamily="18" charset="0"/>
              </a:rPr>
              <a:t>Ce </a:t>
            </a:r>
            <a:r>
              <a:rPr lang="fr-FR" dirty="0">
                <a:latin typeface="Times New Roman" pitchFamily="18" charset="0"/>
                <a:cs typeface="Times New Roman" pitchFamily="18" charset="0"/>
              </a:rPr>
              <a:t>test est </a:t>
            </a:r>
            <a:r>
              <a:rPr lang="fr-FR" dirty="0" smtClean="0">
                <a:latin typeface="Times New Roman" pitchFamily="18" charset="0"/>
                <a:cs typeface="Times New Roman" pitchFamily="18" charset="0"/>
              </a:rPr>
              <a:t>fondé </a:t>
            </a:r>
            <a:r>
              <a:rPr lang="fr-FR" dirty="0">
                <a:latin typeface="Times New Roman" pitchFamily="18" charset="0"/>
                <a:cs typeface="Times New Roman" pitchFamily="18" charset="0"/>
              </a:rPr>
              <a:t>sur </a:t>
            </a:r>
            <a:r>
              <a:rPr lang="fr-FR" dirty="0" smtClean="0">
                <a:latin typeface="Times New Roman" pitchFamily="18" charset="0"/>
                <a:cs typeface="Times New Roman" pitchFamily="18" charset="0"/>
              </a:rPr>
              <a:t>l'activité </a:t>
            </a:r>
            <a:r>
              <a:rPr lang="fr-FR" dirty="0" err="1" smtClean="0">
                <a:latin typeface="Times New Roman" pitchFamily="18" charset="0"/>
                <a:cs typeface="Times New Roman" pitchFamily="18" charset="0"/>
              </a:rPr>
              <a:t>uréasique</a:t>
            </a:r>
            <a:r>
              <a:rPr lang="fr-FR" dirty="0" smtClean="0">
                <a:latin typeface="Times New Roman" pitchFamily="18" charset="0"/>
                <a:cs typeface="Times New Roman" pitchFamily="18" charset="0"/>
              </a:rPr>
              <a:t>  de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bactérie. </a:t>
            </a:r>
            <a:r>
              <a:rPr lang="fr-FR" dirty="0">
                <a:latin typeface="Times New Roman" pitchFamily="18" charset="0"/>
                <a:cs typeface="Times New Roman" pitchFamily="18" charset="0"/>
              </a:rPr>
              <a:t>Il </a:t>
            </a:r>
            <a:r>
              <a:rPr lang="fr-FR" dirty="0" smtClean="0">
                <a:latin typeface="Times New Roman" pitchFamily="18" charset="0"/>
                <a:cs typeface="Times New Roman" pitchFamily="18" charset="0"/>
              </a:rPr>
              <a:t>détecte </a:t>
            </a:r>
            <a:r>
              <a:rPr lang="fr-FR" dirty="0">
                <a:latin typeface="Times New Roman" pitchFamily="18" charset="0"/>
                <a:cs typeface="Times New Roman" pitchFamily="18" charset="0"/>
              </a:rPr>
              <a:t>la production de 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marqué au carbone </a:t>
            </a:r>
            <a:r>
              <a:rPr lang="fr-FR" dirty="0">
                <a:latin typeface="Times New Roman" pitchFamily="18" charset="0"/>
                <a:cs typeface="Times New Roman" pitchFamily="18" charset="0"/>
              </a:rPr>
              <a:t>13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partir </a:t>
            </a:r>
            <a:r>
              <a:rPr lang="fr-FR" dirty="0" smtClean="0">
                <a:latin typeface="Times New Roman" pitchFamily="18" charset="0"/>
                <a:cs typeface="Times New Roman" pitchFamily="18" charset="0"/>
              </a:rPr>
              <a:t>d'urée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 </a:t>
            </a:r>
            <a:r>
              <a:rPr lang="fr-FR" dirty="0" smtClean="0">
                <a:latin typeface="Times New Roman" pitchFamily="18" charset="0"/>
                <a:cs typeface="Times New Roman" pitchFamily="18" charset="0"/>
              </a:rPr>
              <a:t>ingérée </a:t>
            </a:r>
            <a:r>
              <a:rPr lang="fr-FR" dirty="0">
                <a:latin typeface="Times New Roman" pitchFamily="18" charset="0"/>
                <a:cs typeface="Times New Roman" pitchFamily="18" charset="0"/>
              </a:rPr>
              <a:t>par le sujet</a:t>
            </a:r>
            <a:r>
              <a:rPr lang="fr-FR" dirty="0" smtClean="0">
                <a:latin typeface="Times New Roman" pitchFamily="18" charset="0"/>
                <a:cs typeface="Times New Roman" pitchFamily="18" charset="0"/>
              </a:rPr>
              <a:t>.</a:t>
            </a:r>
          </a:p>
          <a:p>
            <a:pPr algn="just">
              <a:lnSpc>
                <a:spcPct val="170000"/>
              </a:lnSpc>
            </a:pPr>
            <a:r>
              <a:rPr lang="fr-FR" dirty="0" smtClean="0">
                <a:latin typeface="Times New Roman" pitchFamily="18" charset="0"/>
                <a:cs typeface="Times New Roman" pitchFamily="18" charset="0"/>
              </a:rPr>
              <a:t> L'isotope </a:t>
            </a:r>
            <a:r>
              <a:rPr lang="fr-FR" baseline="30000" dirty="0" smtClean="0">
                <a:latin typeface="Times New Roman" pitchFamily="18" charset="0"/>
                <a:cs typeface="Times New Roman" pitchFamily="18" charset="0"/>
              </a:rPr>
              <a:t>13</a:t>
            </a:r>
            <a:r>
              <a:rPr lang="fr-FR" dirty="0" smtClean="0">
                <a:latin typeface="Times New Roman" pitchFamily="18" charset="0"/>
                <a:cs typeface="Times New Roman" pitchFamily="18" charset="0"/>
              </a:rPr>
              <a:t>C </a:t>
            </a:r>
            <a:r>
              <a:rPr lang="fr-FR" dirty="0">
                <a:latin typeface="Times New Roman" pitchFamily="18" charset="0"/>
                <a:cs typeface="Times New Roman" pitchFamily="18" charset="0"/>
              </a:rPr>
              <a:t>du carbone n'est pas radioactif et peut </a:t>
            </a:r>
            <a:r>
              <a:rPr lang="fr-FR" dirty="0" smtClean="0">
                <a:latin typeface="Times New Roman" pitchFamily="18" charset="0"/>
                <a:cs typeface="Times New Roman" pitchFamily="18" charset="0"/>
              </a:rPr>
              <a:t>être délivrée sans précaution particulière. </a:t>
            </a:r>
            <a:r>
              <a:rPr lang="fr-FR" dirty="0">
                <a:latin typeface="Times New Roman" pitchFamily="18" charset="0"/>
                <a:cs typeface="Times New Roman" pitchFamily="18" charset="0"/>
              </a:rPr>
              <a:t>Le test doit </a:t>
            </a:r>
            <a:r>
              <a:rPr lang="fr-FR" dirty="0" smtClean="0">
                <a:latin typeface="Times New Roman" pitchFamily="18" charset="0"/>
                <a:cs typeface="Times New Roman" pitchFamily="18" charset="0"/>
              </a:rPr>
              <a:t>être réalisé </a:t>
            </a:r>
            <a:r>
              <a:rPr lang="fr-FR" dirty="0">
                <a:latin typeface="Times New Roman" pitchFamily="18" charset="0"/>
                <a:cs typeface="Times New Roman" pitchFamily="18" charset="0"/>
              </a:rPr>
              <a:t>avant </a:t>
            </a:r>
            <a:r>
              <a:rPr lang="fr-FR" dirty="0" smtClean="0">
                <a:latin typeface="Times New Roman" pitchFamily="18" charset="0"/>
                <a:cs typeface="Times New Roman" pitchFamily="18" charset="0"/>
              </a:rPr>
              <a:t>tout traitement </a:t>
            </a:r>
            <a:r>
              <a:rPr lang="fr-FR" dirty="0">
                <a:latin typeface="Times New Roman" pitchFamily="18" charset="0"/>
                <a:cs typeface="Times New Roman" pitchFamily="18" charset="0"/>
              </a:rPr>
              <a:t>ou au moins 4 semaines </a:t>
            </a:r>
            <a:r>
              <a:rPr lang="fr-FR" dirty="0" smtClean="0">
                <a:latin typeface="Times New Roman" pitchFamily="18" charset="0"/>
                <a:cs typeface="Times New Roman" pitchFamily="18" charset="0"/>
              </a:rPr>
              <a:t>après </a:t>
            </a:r>
            <a:r>
              <a:rPr lang="fr-FR" dirty="0">
                <a:latin typeface="Times New Roman" pitchFamily="18" charset="0"/>
                <a:cs typeface="Times New Roman" pitchFamily="18" charset="0"/>
              </a:rPr>
              <a:t>la fin d'un </a:t>
            </a:r>
            <a:r>
              <a:rPr lang="fr-FR" dirty="0" smtClean="0">
                <a:latin typeface="Times New Roman" pitchFamily="18" charset="0"/>
                <a:cs typeface="Times New Roman" pitchFamily="18" charset="0"/>
              </a:rPr>
              <a:t>traitement antibiotique </a:t>
            </a:r>
            <a:r>
              <a:rPr lang="fr-FR" dirty="0">
                <a:latin typeface="Times New Roman" pitchFamily="18" charset="0"/>
                <a:cs typeface="Times New Roman" pitchFamily="18" charset="0"/>
              </a:rPr>
              <a:t>et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deux semaines de </a:t>
            </a:r>
            <a:r>
              <a:rPr lang="fr-FR" dirty="0" smtClean="0">
                <a:latin typeface="Times New Roman" pitchFamily="18" charset="0"/>
                <a:cs typeface="Times New Roman" pitchFamily="18" charset="0"/>
              </a:rPr>
              <a:t>l'arrêt </a:t>
            </a:r>
            <a:r>
              <a:rPr lang="fr-FR" dirty="0">
                <a:latin typeface="Times New Roman" pitchFamily="18" charset="0"/>
                <a:cs typeface="Times New Roman" pitchFamily="18" charset="0"/>
              </a:rPr>
              <a:t>des </a:t>
            </a:r>
            <a:r>
              <a:rPr lang="fr-FR" dirty="0" smtClean="0">
                <a:latin typeface="Times New Roman" pitchFamily="18" charset="0"/>
                <a:cs typeface="Times New Roman" pitchFamily="18" charset="0"/>
              </a:rPr>
              <a:t>inhibiteurs de </a:t>
            </a:r>
            <a:r>
              <a:rPr lang="fr-FR" dirty="0">
                <a:latin typeface="Times New Roman" pitchFamily="18" charset="0"/>
                <a:cs typeface="Times New Roman" pitchFamily="18" charset="0"/>
              </a:rPr>
              <a:t>la pompe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protons (IPP). Le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est </a:t>
            </a:r>
            <a:r>
              <a:rPr lang="fr-FR" dirty="0" smtClean="0">
                <a:latin typeface="Times New Roman" pitchFamily="18" charset="0"/>
                <a:cs typeface="Times New Roman" pitchFamily="18" charset="0"/>
              </a:rPr>
              <a:t>détecté dans </a:t>
            </a:r>
            <a:r>
              <a:rPr lang="fr-FR" dirty="0">
                <a:latin typeface="Times New Roman" pitchFamily="18" charset="0"/>
                <a:cs typeface="Times New Roman" pitchFamily="18" charset="0"/>
              </a:rPr>
              <a:t>l'air </a:t>
            </a:r>
            <a:r>
              <a:rPr lang="fr-FR" dirty="0" smtClean="0">
                <a:latin typeface="Times New Roman" pitchFamily="18" charset="0"/>
                <a:cs typeface="Times New Roman" pitchFamily="18" charset="0"/>
              </a:rPr>
              <a:t>expiré </a:t>
            </a:r>
            <a:r>
              <a:rPr lang="fr-FR" dirty="0">
                <a:latin typeface="Times New Roman" pitchFamily="18" charset="0"/>
                <a:cs typeface="Times New Roman" pitchFamily="18" charset="0"/>
              </a:rPr>
              <a:t>juste avant et 30 minutes </a:t>
            </a:r>
            <a:r>
              <a:rPr lang="fr-FR" dirty="0" smtClean="0">
                <a:latin typeface="Times New Roman" pitchFamily="18" charset="0"/>
                <a:cs typeface="Times New Roman" pitchFamily="18" charset="0"/>
              </a:rPr>
              <a:t>après l'ingestion de l'urée</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lnSpc>
                <a:spcPct val="170000"/>
              </a:lnSpc>
            </a:pPr>
            <a:r>
              <a:rPr lang="fr-FR" dirty="0" smtClean="0">
                <a:latin typeface="Times New Roman" pitchFamily="18" charset="0"/>
                <a:cs typeface="Times New Roman" pitchFamily="18" charset="0"/>
              </a:rPr>
              <a:t>Ce </a:t>
            </a:r>
            <a:r>
              <a:rPr lang="fr-FR" dirty="0">
                <a:latin typeface="Times New Roman" pitchFamily="18" charset="0"/>
                <a:cs typeface="Times New Roman" pitchFamily="18" charset="0"/>
              </a:rPr>
              <a:t>test </a:t>
            </a:r>
            <a:r>
              <a:rPr lang="fr-FR" dirty="0" smtClean="0">
                <a:latin typeface="Times New Roman" pitchFamily="18" charset="0"/>
                <a:cs typeface="Times New Roman" pitchFamily="18" charset="0"/>
              </a:rPr>
              <a:t>nécessite </a:t>
            </a:r>
            <a:r>
              <a:rPr lang="fr-FR" dirty="0">
                <a:latin typeface="Times New Roman" pitchFamily="18" charset="0"/>
                <a:cs typeface="Times New Roman" pitchFamily="18" charset="0"/>
              </a:rPr>
              <a:t>que les malades soient </a:t>
            </a:r>
            <a:r>
              <a:rPr lang="fr-FR" dirty="0" smtClean="0">
                <a:latin typeface="Times New Roman" pitchFamily="18" charset="0"/>
                <a:cs typeface="Times New Roman" pitchFamily="18" charset="0"/>
              </a:rPr>
              <a:t>à </a:t>
            </a:r>
            <a:r>
              <a:rPr lang="fr-FR" dirty="0">
                <a:latin typeface="Times New Roman" pitchFamily="18" charset="0"/>
                <a:cs typeface="Times New Roman" pitchFamily="18" charset="0"/>
              </a:rPr>
              <a:t>jeun </a:t>
            </a:r>
            <a:r>
              <a:rPr lang="fr-FR" dirty="0" smtClean="0">
                <a:latin typeface="Times New Roman" pitchFamily="18" charset="0"/>
                <a:cs typeface="Times New Roman" pitchFamily="18" charset="0"/>
              </a:rPr>
              <a:t>pour ingérer, 5 minutes avant l'urée marquée, une solution d'acide citrique afin de retarder la vidange gastrique. La </a:t>
            </a:r>
            <a:r>
              <a:rPr lang="fr-FR" dirty="0">
                <a:latin typeface="Times New Roman" pitchFamily="18" charset="0"/>
                <a:cs typeface="Times New Roman" pitchFamily="18" charset="0"/>
              </a:rPr>
              <a:t>concentration de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dans </a:t>
            </a:r>
            <a:r>
              <a:rPr lang="fr-FR" dirty="0" smtClean="0">
                <a:latin typeface="Times New Roman" pitchFamily="18" charset="0"/>
                <a:cs typeface="Times New Roman" pitchFamily="18" charset="0"/>
              </a:rPr>
              <a:t>l'air expiré </a:t>
            </a:r>
            <a:r>
              <a:rPr lang="fr-FR" dirty="0">
                <a:latin typeface="Times New Roman" pitchFamily="18" charset="0"/>
                <a:cs typeface="Times New Roman" pitchFamily="18" charset="0"/>
              </a:rPr>
              <a:t>est </a:t>
            </a:r>
            <a:r>
              <a:rPr lang="fr-FR" dirty="0" smtClean="0">
                <a:latin typeface="Times New Roman" pitchFamily="18" charset="0"/>
                <a:cs typeface="Times New Roman" pitchFamily="18" charset="0"/>
              </a:rPr>
              <a:t>mesurée </a:t>
            </a:r>
            <a:r>
              <a:rPr lang="fr-FR" dirty="0">
                <a:latin typeface="Times New Roman" pitchFamily="18" charset="0"/>
                <a:cs typeface="Times New Roman" pitchFamily="18" charset="0"/>
              </a:rPr>
              <a:t>au laboratoire par un chromatographe </a:t>
            </a:r>
            <a:r>
              <a:rPr lang="fr-FR" dirty="0" smtClean="0">
                <a:latin typeface="Times New Roman" pitchFamily="18" charset="0"/>
                <a:cs typeface="Times New Roman" pitchFamily="18" charset="0"/>
              </a:rPr>
              <a:t>en phase </a:t>
            </a:r>
            <a:r>
              <a:rPr lang="fr-FR" dirty="0">
                <a:latin typeface="Times New Roman" pitchFamily="18" charset="0"/>
                <a:cs typeface="Times New Roman" pitchFamily="18" charset="0"/>
              </a:rPr>
              <a:t>gazeuse et un </a:t>
            </a:r>
            <a:r>
              <a:rPr lang="fr-FR" dirty="0" smtClean="0">
                <a:latin typeface="Times New Roman" pitchFamily="18" charset="0"/>
                <a:cs typeface="Times New Roman" pitchFamily="18" charset="0"/>
              </a:rPr>
              <a:t>spectromètre </a:t>
            </a:r>
            <a:r>
              <a:rPr lang="fr-FR" dirty="0">
                <a:latin typeface="Times New Roman" pitchFamily="18" charset="0"/>
                <a:cs typeface="Times New Roman" pitchFamily="18" charset="0"/>
              </a:rPr>
              <a:t>de masse. </a:t>
            </a:r>
          </a:p>
          <a:p>
            <a:pPr algn="just">
              <a:lnSpc>
                <a:spcPct val="170000"/>
              </a:lnSpc>
            </a:pPr>
            <a:r>
              <a:rPr lang="fr-FR" dirty="0">
                <a:latin typeface="Times New Roman" pitchFamily="18" charset="0"/>
                <a:cs typeface="Times New Roman" pitchFamily="18" charset="0"/>
              </a:rPr>
              <a:t>La prise d'IPP perturbe fortement les </a:t>
            </a:r>
            <a:r>
              <a:rPr lang="fr-FR" dirty="0" smtClean="0">
                <a:latin typeface="Times New Roman" pitchFamily="18" charset="0"/>
                <a:cs typeface="Times New Roman" pitchFamily="18" charset="0"/>
              </a:rPr>
              <a:t>résultats </a:t>
            </a:r>
            <a:r>
              <a:rPr lang="fr-FR" dirty="0">
                <a:latin typeface="Times New Roman" pitchFamily="18" charset="0"/>
                <a:cs typeface="Times New Roman" pitchFamily="18" charset="0"/>
              </a:rPr>
              <a:t>de </a:t>
            </a:r>
            <a:r>
              <a:rPr lang="fr-FR" dirty="0" smtClean="0">
                <a:latin typeface="Times New Roman" pitchFamily="18" charset="0"/>
                <a:cs typeface="Times New Roman" pitchFamily="18" charset="0"/>
              </a:rPr>
              <a:t>cette technique</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33802862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1026" name="Picture 2" descr="http://slideplayer.fr/slide/1471110/3/images/30/Recherche+H.+pylori+avec+le+test+respiratoi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471" y="228177"/>
            <a:ext cx="8201025" cy="6153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683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0" y="0"/>
            <a:ext cx="9144000" cy="6858000"/>
          </a:xfrm>
        </p:spPr>
        <p:txBody>
          <a:bodyPr>
            <a:normAutofit/>
          </a:bodyPr>
          <a:lstStyle/>
          <a:p>
            <a:pPr algn="just">
              <a:lnSpc>
                <a:spcPct val="150000"/>
              </a:lnSpc>
            </a:pPr>
            <a:r>
              <a:rPr lang="fr-FR" sz="2800" dirty="0">
                <a:latin typeface="Times New Roman" pitchFamily="18" charset="0"/>
                <a:cs typeface="Times New Roman" pitchFamily="18" charset="0"/>
              </a:rPr>
              <a:t>En laboratoire d’analyses médicales, au repos.</a:t>
            </a:r>
          </a:p>
          <a:p>
            <a:pPr algn="just">
              <a:lnSpc>
                <a:spcPct val="150000"/>
              </a:lnSpc>
            </a:pPr>
            <a:r>
              <a:rPr lang="fr-FR" sz="2800" dirty="0">
                <a:latin typeface="Times New Roman" pitchFamily="18" charset="0"/>
                <a:cs typeface="Times New Roman" pitchFamily="18" charset="0"/>
              </a:rPr>
              <a:t>À jeun depuis la veille (sans boire, ni manger, ni fumer).</a:t>
            </a:r>
          </a:p>
          <a:p>
            <a:pPr algn="just">
              <a:lnSpc>
                <a:spcPct val="150000"/>
              </a:lnSpc>
            </a:pPr>
            <a:r>
              <a:rPr lang="fr-FR" sz="2800" dirty="0">
                <a:latin typeface="Times New Roman" pitchFamily="18" charset="0"/>
                <a:cs typeface="Times New Roman" pitchFamily="18" charset="0"/>
              </a:rPr>
              <a:t>Pas d’antibiotiques depuis 4 semaines.</a:t>
            </a:r>
          </a:p>
          <a:p>
            <a:pPr algn="just">
              <a:lnSpc>
                <a:spcPct val="150000"/>
              </a:lnSpc>
            </a:pPr>
            <a:r>
              <a:rPr lang="fr-FR" sz="2800" dirty="0">
                <a:latin typeface="Times New Roman" pitchFamily="18" charset="0"/>
                <a:cs typeface="Times New Roman" pitchFamily="18" charset="0"/>
              </a:rPr>
              <a:t>Pas d’IPP depuis 2 semaines.</a:t>
            </a:r>
          </a:p>
          <a:p>
            <a:pPr algn="just">
              <a:lnSpc>
                <a:spcPct val="150000"/>
              </a:lnSpc>
            </a:pPr>
            <a:r>
              <a:rPr lang="fr-FR" sz="2800" dirty="0">
                <a:latin typeface="Times New Roman" pitchFamily="18" charset="0"/>
                <a:cs typeface="Times New Roman" pitchFamily="18" charset="0"/>
              </a:rPr>
              <a:t>- Dissoudre </a:t>
            </a:r>
            <a:r>
              <a:rPr lang="fr-FR" sz="2800" dirty="0" err="1">
                <a:latin typeface="Times New Roman" pitchFamily="18" charset="0"/>
                <a:cs typeface="Times New Roman" pitchFamily="18" charset="0"/>
              </a:rPr>
              <a:t>Ac</a:t>
            </a:r>
            <a:r>
              <a:rPr lang="fr-FR" sz="2800" dirty="0">
                <a:latin typeface="Times New Roman" pitchFamily="18" charset="0"/>
                <a:cs typeface="Times New Roman" pitchFamily="18" charset="0"/>
              </a:rPr>
              <a:t>. Citrique dans 200 ml d’eau</a:t>
            </a:r>
            <a:r>
              <a:rPr lang="fr-FR" sz="2800" dirty="0" smtClean="0">
                <a:latin typeface="Times New Roman" pitchFamily="18" charset="0"/>
                <a:cs typeface="Times New Roman" pitchFamily="18" charset="0"/>
              </a:rPr>
              <a:t>, boire </a:t>
            </a:r>
            <a:r>
              <a:rPr lang="fr-FR" sz="2800" dirty="0">
                <a:latin typeface="Times New Roman" pitchFamily="18" charset="0"/>
                <a:cs typeface="Times New Roman" pitchFamily="18" charset="0"/>
              </a:rPr>
              <a:t>100ml.</a:t>
            </a:r>
          </a:p>
          <a:p>
            <a:pPr algn="just">
              <a:lnSpc>
                <a:spcPct val="150000"/>
              </a:lnSpc>
              <a:buFont typeface="Wingdings" pitchFamily="2" charset="2"/>
              <a:buNone/>
            </a:pPr>
            <a:r>
              <a:rPr lang="fr-FR" sz="2800" dirty="0">
                <a:latin typeface="Times New Roman" pitchFamily="18" charset="0"/>
                <a:cs typeface="Times New Roman" pitchFamily="18" charset="0"/>
              </a:rPr>
              <a:t>    - Premier prélèvement d’air expiré (T0) 2 tubes, </a:t>
            </a:r>
            <a:endParaRPr lang="fr-FR" sz="2800" dirty="0" smtClean="0">
              <a:latin typeface="Times New Roman" pitchFamily="18" charset="0"/>
              <a:cs typeface="Times New Roman" pitchFamily="18" charset="0"/>
            </a:endParaRPr>
          </a:p>
          <a:p>
            <a:pPr algn="just">
              <a:lnSpc>
                <a:spcPct val="150000"/>
              </a:lnSpc>
              <a:buFont typeface="Wingdings" pitchFamily="2" charset="2"/>
              <a:buNone/>
            </a:pP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 Dissoudre urée C13 dans les 100 ml restants</a:t>
            </a:r>
            <a:r>
              <a:rPr lang="fr-FR" sz="2800" dirty="0" smtClean="0">
                <a:latin typeface="Times New Roman" pitchFamily="18" charset="0"/>
                <a:cs typeface="Times New Roman" pitchFamily="18" charset="0"/>
              </a:rPr>
              <a:t>, boire </a:t>
            </a:r>
            <a:r>
              <a:rPr lang="fr-FR" sz="2800" dirty="0">
                <a:latin typeface="Times New Roman" pitchFamily="18" charset="0"/>
                <a:cs typeface="Times New Roman" pitchFamily="18" charset="0"/>
              </a:rPr>
              <a:t>ces 100 ml.  </a:t>
            </a:r>
          </a:p>
          <a:p>
            <a:pPr algn="just">
              <a:lnSpc>
                <a:spcPct val="150000"/>
              </a:lnSpc>
              <a:buFont typeface="Wingdings" pitchFamily="2" charset="2"/>
              <a:buNone/>
            </a:pPr>
            <a:r>
              <a:rPr lang="fr-FR" sz="2800" dirty="0">
                <a:latin typeface="Times New Roman" pitchFamily="18" charset="0"/>
                <a:cs typeface="Times New Roman" pitchFamily="18" charset="0"/>
              </a:rPr>
              <a:t>    - 2° prélèvement d’air expiré à T30. 2 tubes, </a:t>
            </a:r>
          </a:p>
        </p:txBody>
      </p:sp>
    </p:spTree>
    <p:extLst>
      <p:ext uri="{BB962C8B-B14F-4D97-AF65-F5344CB8AC3E}">
        <p14:creationId xmlns:p14="http://schemas.microsoft.com/office/powerpoint/2010/main" val="328536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2564904"/>
          </a:xfrm>
        </p:spPr>
        <p:txBody>
          <a:bodyPr>
            <a:normAutofit fontScale="85000" lnSpcReduction="20000"/>
          </a:bodyPr>
          <a:lstStyle/>
          <a:p>
            <a:pPr algn="just">
              <a:lnSpc>
                <a:spcPct val="160000"/>
              </a:lnSpc>
            </a:pPr>
            <a:r>
              <a:rPr lang="fr-FR" b="1" dirty="0">
                <a:solidFill>
                  <a:schemeClr val="tx2"/>
                </a:solidFill>
                <a:latin typeface="Times New Roman" pitchFamily="18" charset="0"/>
                <a:cs typeface="Times New Roman" pitchFamily="18" charset="0"/>
              </a:rPr>
              <a:t>Détection des antigènes dans les selles</a:t>
            </a:r>
          </a:p>
          <a:p>
            <a:pPr algn="just">
              <a:lnSpc>
                <a:spcPct val="160000"/>
              </a:lnSpc>
            </a:pPr>
            <a:r>
              <a:rPr lang="fr-FR" dirty="0">
                <a:latin typeface="Times New Roman" pitchFamily="18" charset="0"/>
                <a:cs typeface="Times New Roman" pitchFamily="18" charset="0"/>
              </a:rPr>
              <a:t>Ces tests </a:t>
            </a:r>
            <a:r>
              <a:rPr lang="fr-FR" dirty="0" smtClean="0">
                <a:latin typeface="Times New Roman" pitchFamily="18" charset="0"/>
                <a:cs typeface="Times New Roman" pitchFamily="18" charset="0"/>
              </a:rPr>
              <a:t>détectent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présence d'antigènes </a:t>
            </a:r>
            <a:r>
              <a:rPr lang="fr-FR" dirty="0">
                <a:latin typeface="Times New Roman" pitchFamily="18" charset="0"/>
                <a:cs typeface="Times New Roman" pitchFamily="18" charset="0"/>
              </a:rPr>
              <a:t>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smtClean="0">
                <a:latin typeface="Times New Roman" pitchFamily="18" charset="0"/>
                <a:cs typeface="Times New Roman" pitchFamily="18" charset="0"/>
              </a:rPr>
              <a:t>dans les </a:t>
            </a:r>
            <a:r>
              <a:rPr lang="fr-FR" dirty="0">
                <a:latin typeface="Times New Roman" pitchFamily="18" charset="0"/>
                <a:cs typeface="Times New Roman" pitchFamily="18" charset="0"/>
              </a:rPr>
              <a:t>selles par une technique ELISA ou </a:t>
            </a:r>
            <a:r>
              <a:rPr lang="fr-FR" dirty="0" err="1">
                <a:latin typeface="Times New Roman" pitchFamily="18" charset="0"/>
                <a:cs typeface="Times New Roman" pitchFamily="18" charset="0"/>
              </a:rPr>
              <a:t>immunochromatographique</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pic>
        <p:nvPicPr>
          <p:cNvPr id="3074" name="Picture 2" descr="https://sc02.alicdn.com/kf/HTB1HBYjKpXXXXb3XFXXq6xXFXXXX/medical-device-one-step-hp-H-pylor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7029" y="5191901"/>
            <a:ext cx="1621475" cy="16214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bencard.ch/wp-content/uploads/2017/07/procedure-hpsa-h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1" y="2348880"/>
            <a:ext cx="7704855" cy="2735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586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562074"/>
          </a:xfrm>
        </p:spPr>
        <p:txBody>
          <a:bodyPr>
            <a:normAutofit fontScale="90000"/>
          </a:bodyPr>
          <a:lstStyle/>
          <a:p>
            <a:r>
              <a:rPr lang="fr-FR" b="1" dirty="0">
                <a:latin typeface="Times New Roman" pitchFamily="18" charset="0"/>
                <a:cs typeface="Times New Roman" pitchFamily="18" charset="0"/>
              </a:rPr>
              <a:t>Diagnostic indirect : </a:t>
            </a:r>
            <a:r>
              <a:rPr lang="fr-FR" b="1" dirty="0" smtClean="0">
                <a:latin typeface="Times New Roman" pitchFamily="18" charset="0"/>
                <a:cs typeface="Times New Roman" pitchFamily="18" charset="0"/>
              </a:rPr>
              <a:t>sérodiagnostic</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620688"/>
            <a:ext cx="9144000" cy="2952328"/>
          </a:xfrm>
        </p:spPr>
        <p:txBody>
          <a:bodyPr>
            <a:normAutofit fontScale="92500" lnSpcReduction="20000"/>
          </a:bodyPr>
          <a:lstStyle/>
          <a:p>
            <a:pPr algn="just">
              <a:lnSpc>
                <a:spcPct val="170000"/>
              </a:lnSpc>
            </a:pPr>
            <a:r>
              <a:rPr lang="fr-FR" dirty="0" smtClean="0">
                <a:latin typeface="Times New Roman" pitchFamily="18" charset="0"/>
                <a:cs typeface="Times New Roman" pitchFamily="18" charset="0"/>
              </a:rPr>
              <a:t>Les tests rapides </a:t>
            </a:r>
            <a:r>
              <a:rPr lang="fr-FR" dirty="0">
                <a:latin typeface="Times New Roman" pitchFamily="18" charset="0"/>
                <a:cs typeface="Times New Roman" pitchFamily="18" charset="0"/>
              </a:rPr>
              <a:t>ont des performances trop </a:t>
            </a:r>
            <a:r>
              <a:rPr lang="fr-FR" dirty="0" smtClean="0">
                <a:latin typeface="Times New Roman" pitchFamily="18" charset="0"/>
                <a:cs typeface="Times New Roman" pitchFamily="18" charset="0"/>
              </a:rPr>
              <a:t>limitées. </a:t>
            </a:r>
            <a:r>
              <a:rPr lang="fr-FR" dirty="0">
                <a:latin typeface="Times New Roman" pitchFamily="18" charset="0"/>
                <a:cs typeface="Times New Roman" pitchFamily="18" charset="0"/>
              </a:rPr>
              <a:t>Seuls les </a:t>
            </a:r>
            <a:r>
              <a:rPr lang="fr-FR" dirty="0" smtClean="0">
                <a:latin typeface="Times New Roman" pitchFamily="18" charset="0"/>
                <a:cs typeface="Times New Roman" pitchFamily="18" charset="0"/>
              </a:rPr>
              <a:t>tests ELISA évaluant </a:t>
            </a:r>
            <a:r>
              <a:rPr lang="fr-FR" dirty="0">
                <a:latin typeface="Times New Roman" pitchFamily="18" charset="0"/>
                <a:cs typeface="Times New Roman" pitchFamily="18" charset="0"/>
              </a:rPr>
              <a:t>le taux </a:t>
            </a:r>
            <a:r>
              <a:rPr lang="fr-FR" dirty="0" smtClean="0">
                <a:latin typeface="Times New Roman" pitchFamily="18" charset="0"/>
                <a:cs typeface="Times New Roman" pitchFamily="18" charset="0"/>
              </a:rPr>
              <a:t>sérique </a:t>
            </a:r>
            <a:r>
              <a:rPr lang="fr-FR" dirty="0">
                <a:latin typeface="Times New Roman" pitchFamily="18" charset="0"/>
                <a:cs typeface="Times New Roman" pitchFamily="18" charset="0"/>
              </a:rPr>
              <a:t>des immunoglobulines </a:t>
            </a:r>
            <a:r>
              <a:rPr lang="fr-FR" dirty="0" smtClean="0">
                <a:latin typeface="Times New Roman" pitchFamily="18" charset="0"/>
                <a:cs typeface="Times New Roman" pitchFamily="18" charset="0"/>
              </a:rPr>
              <a:t>G </a:t>
            </a:r>
            <a:r>
              <a:rPr lang="fr-FR" dirty="0" err="1" smtClean="0">
                <a:latin typeface="Times New Roman" pitchFamily="18" charset="0"/>
                <a:cs typeface="Times New Roman" pitchFamily="18" charset="0"/>
              </a:rPr>
              <a:t>anti-</a:t>
            </a:r>
            <a:r>
              <a:rPr lang="fr-FR" i="1" dirty="0" err="1" smtClean="0">
                <a:latin typeface="Times New Roman" pitchFamily="18" charset="0"/>
                <a:cs typeface="Times New Roman" pitchFamily="18" charset="0"/>
              </a:rPr>
              <a:t>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ont des </a:t>
            </a:r>
            <a:r>
              <a:rPr lang="fr-FR" dirty="0" smtClean="0">
                <a:latin typeface="Times New Roman" pitchFamily="18" charset="0"/>
                <a:cs typeface="Times New Roman" pitchFamily="18" charset="0"/>
              </a:rPr>
              <a:t>résultats </a:t>
            </a:r>
            <a:r>
              <a:rPr lang="fr-FR" dirty="0">
                <a:latin typeface="Times New Roman" pitchFamily="18" charset="0"/>
                <a:cs typeface="Times New Roman" pitchFamily="18" charset="0"/>
              </a:rPr>
              <a:t>performants. </a:t>
            </a:r>
          </a:p>
        </p:txBody>
      </p:sp>
    </p:spTree>
    <p:extLst>
      <p:ext uri="{BB962C8B-B14F-4D97-AF65-F5344CB8AC3E}">
        <p14:creationId xmlns:p14="http://schemas.microsoft.com/office/powerpoint/2010/main" val="1486919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2008"/>
            <a:ext cx="9036496" cy="6741368"/>
          </a:xfrm>
        </p:spPr>
        <p:txBody>
          <a:bodyPr>
            <a:normAutofit fontScale="85000" lnSpcReduction="10000"/>
          </a:bodyPr>
          <a:lstStyle/>
          <a:p>
            <a:pPr algn="just">
              <a:lnSpc>
                <a:spcPct val="200000"/>
              </a:lnSpc>
            </a:pP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colonise l'estomac de la </a:t>
            </a:r>
            <a:r>
              <a:rPr lang="fr-FR" b="1" dirty="0" smtClean="0">
                <a:latin typeface="Times New Roman" pitchFamily="18" charset="0"/>
                <a:cs typeface="Times New Roman" pitchFamily="18" charset="0"/>
              </a:rPr>
              <a:t>moitié </a:t>
            </a:r>
            <a:r>
              <a:rPr lang="fr-FR" b="1" smtClean="0">
                <a:latin typeface="Times New Roman" pitchFamily="18" charset="0"/>
                <a:cs typeface="Times New Roman" pitchFamily="18" charset="0"/>
              </a:rPr>
              <a:t>de l'humanité.</a:t>
            </a:r>
            <a:endParaRPr lang="fr-FR" b="1" dirty="0" smtClean="0">
              <a:latin typeface="Times New Roman" pitchFamily="18" charset="0"/>
              <a:cs typeface="Times New Roman" pitchFamily="18" charset="0"/>
            </a:endParaRPr>
          </a:p>
          <a:p>
            <a:pPr algn="just">
              <a:lnSpc>
                <a:spcPct val="200000"/>
              </a:lnSpc>
            </a:pPr>
            <a:r>
              <a:rPr lang="fr-FR" b="1" dirty="0" smtClean="0">
                <a:latin typeface="Times New Roman" pitchFamily="18" charset="0"/>
                <a:cs typeface="Times New Roman" pitchFamily="18" charset="0"/>
              </a:rPr>
              <a:t>La prévalence de colonisation est </a:t>
            </a:r>
            <a:r>
              <a:rPr lang="fr-FR" b="1" dirty="0">
                <a:latin typeface="Times New Roman" pitchFamily="18" charset="0"/>
                <a:cs typeface="Times New Roman" pitchFamily="18" charset="0"/>
              </a:rPr>
              <a:t>plus forte chez </a:t>
            </a:r>
            <a:r>
              <a:rPr lang="fr-FR" b="1" dirty="0" smtClean="0">
                <a:latin typeface="Times New Roman" pitchFamily="18" charset="0"/>
                <a:cs typeface="Times New Roman" pitchFamily="18" charset="0"/>
              </a:rPr>
              <a:t>les personnes </a:t>
            </a:r>
            <a:r>
              <a:rPr lang="fr-FR" b="1" dirty="0">
                <a:latin typeface="Times New Roman" pitchFamily="18" charset="0"/>
                <a:cs typeface="Times New Roman" pitchFamily="18" charset="0"/>
              </a:rPr>
              <a:t>de bas niveau </a:t>
            </a:r>
            <a:r>
              <a:rPr lang="fr-FR" b="1" dirty="0" smtClean="0">
                <a:latin typeface="Times New Roman" pitchFamily="18" charset="0"/>
                <a:cs typeface="Times New Roman" pitchFamily="18" charset="0"/>
              </a:rPr>
              <a:t>socio-économique </a:t>
            </a:r>
            <a:r>
              <a:rPr lang="fr-FR" b="1" dirty="0">
                <a:latin typeface="Times New Roman" pitchFamily="18" charset="0"/>
                <a:cs typeface="Times New Roman" pitchFamily="18" charset="0"/>
              </a:rPr>
              <a:t>et originaires </a:t>
            </a:r>
            <a:r>
              <a:rPr lang="fr-FR" b="1" dirty="0" smtClean="0">
                <a:latin typeface="Times New Roman" pitchFamily="18" charset="0"/>
                <a:cs typeface="Times New Roman" pitchFamily="18" charset="0"/>
              </a:rPr>
              <a:t>de pays </a:t>
            </a:r>
            <a:r>
              <a:rPr lang="fr-FR" b="1" dirty="0">
                <a:latin typeface="Times New Roman" pitchFamily="18" charset="0"/>
                <a:cs typeface="Times New Roman" pitchFamily="18" charset="0"/>
              </a:rPr>
              <a:t>en </a:t>
            </a:r>
            <a:r>
              <a:rPr lang="fr-FR" b="1" dirty="0" smtClean="0">
                <a:latin typeface="Times New Roman" pitchFamily="18" charset="0"/>
                <a:cs typeface="Times New Roman" pitchFamily="18" charset="0"/>
              </a:rPr>
              <a:t>développement. </a:t>
            </a:r>
            <a:r>
              <a:rPr lang="fr-FR" b="1" dirty="0">
                <a:latin typeface="Times New Roman" pitchFamily="18" charset="0"/>
                <a:cs typeface="Times New Roman" pitchFamily="18" charset="0"/>
              </a:rPr>
              <a:t>Il est responsable de </a:t>
            </a:r>
            <a:r>
              <a:rPr lang="fr-FR" b="1" dirty="0" smtClean="0">
                <a:latin typeface="Times New Roman" pitchFamily="18" charset="0"/>
                <a:cs typeface="Times New Roman" pitchFamily="18" charset="0"/>
              </a:rPr>
              <a:t>nombreuses pathologies </a:t>
            </a:r>
            <a:r>
              <a:rPr lang="fr-FR" b="1" dirty="0" err="1" smtClean="0">
                <a:latin typeface="Times New Roman" pitchFamily="18" charset="0"/>
                <a:cs typeface="Times New Roman" pitchFamily="18" charset="0"/>
              </a:rPr>
              <a:t>gastro-duodenales</a:t>
            </a:r>
            <a:r>
              <a:rPr lang="fr-FR" b="1" dirty="0" smtClean="0">
                <a:latin typeface="Times New Roman" pitchFamily="18" charset="0"/>
                <a:cs typeface="Times New Roman" pitchFamily="18" charset="0"/>
              </a:rPr>
              <a:t> </a:t>
            </a:r>
            <a:r>
              <a:rPr lang="fr-FR" b="1" dirty="0">
                <a:latin typeface="Times New Roman" pitchFamily="18" charset="0"/>
                <a:cs typeface="Times New Roman" pitchFamily="18" charset="0"/>
              </a:rPr>
              <a:t>de la gastrite chronique </a:t>
            </a:r>
            <a:r>
              <a:rPr lang="fr-FR" b="1" dirty="0" smtClean="0">
                <a:latin typeface="Times New Roman" pitchFamily="18" charset="0"/>
                <a:cs typeface="Times New Roman" pitchFamily="18" charset="0"/>
              </a:rPr>
              <a:t>aux ulcères </a:t>
            </a:r>
            <a:r>
              <a:rPr lang="fr-FR" b="1" dirty="0">
                <a:latin typeface="Times New Roman" pitchFamily="18" charset="0"/>
                <a:cs typeface="Times New Roman" pitchFamily="18" charset="0"/>
              </a:rPr>
              <a:t>gastriques et </a:t>
            </a:r>
            <a:r>
              <a:rPr lang="fr-FR" b="1" dirty="0" smtClean="0">
                <a:latin typeface="Times New Roman" pitchFamily="18" charset="0"/>
                <a:cs typeface="Times New Roman" pitchFamily="18" charset="0"/>
              </a:rPr>
              <a:t>duodénaux </a:t>
            </a:r>
            <a:r>
              <a:rPr lang="fr-FR" b="1" dirty="0">
                <a:latin typeface="Times New Roman" pitchFamily="18" charset="0"/>
                <a:cs typeface="Times New Roman" pitchFamily="18" charset="0"/>
              </a:rPr>
              <a:t>jusqu'au cancer </a:t>
            </a:r>
            <a:r>
              <a:rPr lang="fr-FR" b="1" dirty="0" smtClean="0">
                <a:latin typeface="Times New Roman" pitchFamily="18" charset="0"/>
                <a:cs typeface="Times New Roman" pitchFamily="18" charset="0"/>
              </a:rPr>
              <a:t>gastrique.</a:t>
            </a: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4045823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598"/>
            <a:ext cx="9065883" cy="6858000"/>
          </a:xfrm>
        </p:spPr>
        <p:txBody>
          <a:bodyPr>
            <a:noAutofit/>
          </a:bodyPr>
          <a:lstStyle/>
          <a:p>
            <a:pPr algn="just">
              <a:lnSpc>
                <a:spcPct val="170000"/>
              </a:lnSpc>
            </a:pPr>
            <a:r>
              <a:rPr lang="fr-FR" sz="2400" b="1" dirty="0" smtClean="0">
                <a:latin typeface="Times New Roman" pitchFamily="18" charset="0"/>
                <a:cs typeface="Times New Roman" pitchFamily="18" charset="0"/>
              </a:rPr>
              <a:t>L‘éradication </a:t>
            </a:r>
            <a:r>
              <a:rPr lang="fr-FR" sz="2400" b="1" dirty="0">
                <a:latin typeface="Times New Roman" pitchFamily="18" charset="0"/>
                <a:cs typeface="Times New Roman" pitchFamily="18" charset="0"/>
              </a:rPr>
              <a:t>de la </a:t>
            </a:r>
            <a:r>
              <a:rPr lang="fr-FR" sz="2400" b="1" dirty="0" smtClean="0">
                <a:latin typeface="Times New Roman" pitchFamily="18" charset="0"/>
                <a:cs typeface="Times New Roman" pitchFamily="18" charset="0"/>
              </a:rPr>
              <a:t>bactérie </a:t>
            </a:r>
            <a:r>
              <a:rPr lang="fr-FR" sz="2400" b="1" dirty="0">
                <a:latin typeface="Times New Roman" pitchFamily="18" charset="0"/>
                <a:cs typeface="Times New Roman" pitchFamily="18" charset="0"/>
              </a:rPr>
              <a:t>de la muqueuse </a:t>
            </a:r>
            <a:r>
              <a:rPr lang="fr-FR" sz="2400" b="1" dirty="0" smtClean="0">
                <a:latin typeface="Times New Roman" pitchFamily="18" charset="0"/>
                <a:cs typeface="Times New Roman" pitchFamily="18" charset="0"/>
              </a:rPr>
              <a:t>gastrique entraine </a:t>
            </a:r>
            <a:r>
              <a:rPr lang="fr-FR" sz="2400" b="1" dirty="0">
                <a:latin typeface="Times New Roman" pitchFamily="18" charset="0"/>
                <a:cs typeface="Times New Roman" pitchFamily="18" charset="0"/>
              </a:rPr>
              <a:t>la </a:t>
            </a:r>
            <a:r>
              <a:rPr lang="fr-FR" sz="2400" b="1" dirty="0" smtClean="0">
                <a:latin typeface="Times New Roman" pitchFamily="18" charset="0"/>
                <a:cs typeface="Times New Roman" pitchFamily="18" charset="0"/>
              </a:rPr>
              <a:t>guérison </a:t>
            </a:r>
            <a:r>
              <a:rPr lang="fr-FR" sz="2400" b="1" dirty="0">
                <a:latin typeface="Times New Roman" pitchFamily="18" charset="0"/>
                <a:cs typeface="Times New Roman" pitchFamily="18" charset="0"/>
              </a:rPr>
              <a:t>de la gastrite, des </a:t>
            </a:r>
            <a:r>
              <a:rPr lang="fr-FR" sz="2400" b="1" dirty="0" smtClean="0">
                <a:latin typeface="Times New Roman" pitchFamily="18" charset="0"/>
                <a:cs typeface="Times New Roman" pitchFamily="18" charset="0"/>
              </a:rPr>
              <a:t>ulcères empêche </a:t>
            </a:r>
            <a:r>
              <a:rPr lang="fr-FR" sz="2400" b="1" dirty="0">
                <a:latin typeface="Times New Roman" pitchFamily="18" charset="0"/>
                <a:cs typeface="Times New Roman" pitchFamily="18" charset="0"/>
              </a:rPr>
              <a:t>les rechutes et </a:t>
            </a:r>
            <a:r>
              <a:rPr lang="fr-FR" sz="2400" b="1" dirty="0" smtClean="0">
                <a:latin typeface="Times New Roman" pitchFamily="18" charset="0"/>
                <a:cs typeface="Times New Roman" pitchFamily="18" charset="0"/>
              </a:rPr>
              <a:t>prévient l‘évolution </a:t>
            </a:r>
            <a:r>
              <a:rPr lang="fr-FR" sz="2400" b="1" dirty="0">
                <a:latin typeface="Times New Roman" pitchFamily="18" charset="0"/>
                <a:cs typeface="Times New Roman" pitchFamily="18" charset="0"/>
              </a:rPr>
              <a:t>vers le cancer gastrique.</a:t>
            </a:r>
          </a:p>
          <a:p>
            <a:pPr algn="just">
              <a:lnSpc>
                <a:spcPct val="170000"/>
              </a:lnSpc>
            </a:pPr>
            <a:r>
              <a:rPr lang="fr-FR" sz="2400" b="1" dirty="0" smtClean="0">
                <a:latin typeface="Times New Roman" pitchFamily="18" charset="0"/>
                <a:cs typeface="Times New Roman" pitchFamily="18" charset="0"/>
              </a:rPr>
              <a:t>L'isolement</a:t>
            </a:r>
            <a:r>
              <a:rPr lang="fr-FR" sz="2400" b="1" dirty="0">
                <a:latin typeface="Times New Roman" pitchFamily="18" charset="0"/>
                <a:cs typeface="Times New Roman" pitchFamily="18" charset="0"/>
              </a:rPr>
              <a:t>, la culture et l'antibiogramme </a:t>
            </a:r>
            <a:r>
              <a:rPr lang="fr-FR" sz="2400" b="1" dirty="0" smtClean="0">
                <a:latin typeface="Times New Roman" pitchFamily="18" charset="0"/>
                <a:cs typeface="Times New Roman" pitchFamily="18" charset="0"/>
              </a:rPr>
              <a:t>d'</a:t>
            </a:r>
            <a:r>
              <a:rPr lang="fr-FR" sz="2400" b="1" i="1" dirty="0" smtClean="0">
                <a:latin typeface="Times New Roman" pitchFamily="18" charset="0"/>
                <a:cs typeface="Times New Roman" pitchFamily="18" charset="0"/>
              </a:rPr>
              <a:t>H. </a:t>
            </a:r>
            <a:r>
              <a:rPr lang="fr-FR" sz="2400" b="1" i="1" dirty="0" err="1" smtClean="0">
                <a:latin typeface="Times New Roman" pitchFamily="18" charset="0"/>
                <a:cs typeface="Times New Roman" pitchFamily="18" charset="0"/>
              </a:rPr>
              <a:t>pylori</a:t>
            </a:r>
            <a:r>
              <a:rPr lang="fr-FR" sz="2400" b="1" i="1" dirty="0" smtClean="0">
                <a:latin typeface="Times New Roman" pitchFamily="18" charset="0"/>
                <a:cs typeface="Times New Roman" pitchFamily="18" charset="0"/>
              </a:rPr>
              <a:t> </a:t>
            </a:r>
            <a:r>
              <a:rPr lang="fr-FR" sz="2400" b="1" dirty="0">
                <a:latin typeface="Times New Roman" pitchFamily="18" charset="0"/>
                <a:cs typeface="Times New Roman" pitchFamily="18" charset="0"/>
              </a:rPr>
              <a:t>sont </a:t>
            </a:r>
            <a:r>
              <a:rPr lang="fr-FR" sz="2400" b="1" dirty="0" smtClean="0">
                <a:latin typeface="Times New Roman" pitchFamily="18" charset="0"/>
                <a:cs typeface="Times New Roman" pitchFamily="18" charset="0"/>
              </a:rPr>
              <a:t>nécessaires </a:t>
            </a:r>
            <a:r>
              <a:rPr lang="fr-FR" sz="2400" b="1" dirty="0">
                <a:latin typeface="Times New Roman" pitchFamily="18" charset="0"/>
                <a:cs typeface="Times New Roman" pitchFamily="18" charset="0"/>
              </a:rPr>
              <a:t>pour </a:t>
            </a:r>
            <a:r>
              <a:rPr lang="fr-FR" sz="2400" b="1" dirty="0" smtClean="0">
                <a:latin typeface="Times New Roman" pitchFamily="18" charset="0"/>
                <a:cs typeface="Times New Roman" pitchFamily="18" charset="0"/>
              </a:rPr>
              <a:t>répondre à </a:t>
            </a:r>
            <a:r>
              <a:rPr lang="fr-FR" sz="2400" b="1" dirty="0">
                <a:latin typeface="Times New Roman" pitchFamily="18" charset="0"/>
                <a:cs typeface="Times New Roman" pitchFamily="18" charset="0"/>
              </a:rPr>
              <a:t>cette indication.</a:t>
            </a:r>
          </a:p>
          <a:p>
            <a:pPr algn="just">
              <a:lnSpc>
                <a:spcPct val="170000"/>
              </a:lnSpc>
            </a:pPr>
            <a:r>
              <a:rPr lang="fr-FR" sz="2400" b="1" dirty="0">
                <a:latin typeface="Times New Roman" pitchFamily="18" charset="0"/>
                <a:cs typeface="Times New Roman" pitchFamily="18" charset="0"/>
              </a:rPr>
              <a:t>La PCR temps </a:t>
            </a:r>
            <a:r>
              <a:rPr lang="fr-FR" sz="2400" b="1" dirty="0" smtClean="0">
                <a:latin typeface="Times New Roman" pitchFamily="18" charset="0"/>
                <a:cs typeface="Times New Roman" pitchFamily="18" charset="0"/>
              </a:rPr>
              <a:t>réel </a:t>
            </a:r>
            <a:r>
              <a:rPr lang="fr-FR" sz="2400" b="1" dirty="0">
                <a:latin typeface="Times New Roman" pitchFamily="18" charset="0"/>
                <a:cs typeface="Times New Roman" pitchFamily="18" charset="0"/>
              </a:rPr>
              <a:t>apporte une alternative </a:t>
            </a:r>
            <a:r>
              <a:rPr lang="fr-FR" sz="2400" b="1" dirty="0" smtClean="0">
                <a:latin typeface="Times New Roman" pitchFamily="18" charset="0"/>
                <a:cs typeface="Times New Roman" pitchFamily="18" charset="0"/>
              </a:rPr>
              <a:t>intéressante à la culture</a:t>
            </a:r>
            <a:r>
              <a:rPr lang="fr-FR" sz="2400" b="1" dirty="0">
                <a:latin typeface="Times New Roman" pitchFamily="18" charset="0"/>
                <a:cs typeface="Times New Roman" pitchFamily="18" charset="0"/>
              </a:rPr>
              <a:t>.</a:t>
            </a:r>
          </a:p>
          <a:p>
            <a:pPr algn="just">
              <a:lnSpc>
                <a:spcPct val="170000"/>
              </a:lnSpc>
            </a:pPr>
            <a:r>
              <a:rPr lang="fr-FR" sz="2400" b="1" dirty="0">
                <a:latin typeface="Times New Roman" pitchFamily="18" charset="0"/>
                <a:cs typeface="Times New Roman" pitchFamily="18" charset="0"/>
              </a:rPr>
              <a:t>Le genre </a:t>
            </a:r>
            <a:r>
              <a:rPr lang="fr-FR" sz="2400" b="1" i="1" dirty="0" err="1">
                <a:latin typeface="Times New Roman" pitchFamily="18" charset="0"/>
                <a:cs typeface="Times New Roman" pitchFamily="18" charset="0"/>
              </a:rPr>
              <a:t>Helicobacter</a:t>
            </a:r>
            <a:r>
              <a:rPr lang="fr-FR" sz="2400" b="1" i="1" dirty="0">
                <a:latin typeface="Times New Roman" pitchFamily="18" charset="0"/>
                <a:cs typeface="Times New Roman" pitchFamily="18" charset="0"/>
              </a:rPr>
              <a:t> </a:t>
            </a:r>
            <a:r>
              <a:rPr lang="fr-FR" sz="2400" b="1" dirty="0">
                <a:latin typeface="Times New Roman" pitchFamily="18" charset="0"/>
                <a:cs typeface="Times New Roman" pitchFamily="18" charset="0"/>
              </a:rPr>
              <a:t>appartient </a:t>
            </a:r>
            <a:r>
              <a:rPr lang="fr-FR" sz="2400" b="1" dirty="0" smtClean="0">
                <a:latin typeface="Times New Roman" pitchFamily="18" charset="0"/>
                <a:cs typeface="Times New Roman" pitchFamily="18" charset="0"/>
              </a:rPr>
              <a:t>à </a:t>
            </a:r>
            <a:r>
              <a:rPr lang="fr-FR" sz="2400" b="1" dirty="0">
                <a:latin typeface="Times New Roman" pitchFamily="18" charset="0"/>
                <a:cs typeface="Times New Roman" pitchFamily="18" charset="0"/>
              </a:rPr>
              <a:t>la subdivision </a:t>
            </a:r>
            <a:r>
              <a:rPr lang="fr-FR" sz="2400" b="1" dirty="0" smtClean="0">
                <a:latin typeface="Times New Roman" pitchFamily="18" charset="0"/>
                <a:cs typeface="Times New Roman" pitchFamily="18" charset="0"/>
              </a:rPr>
              <a:t>ε des </a:t>
            </a:r>
            <a:r>
              <a:rPr lang="fr-FR" sz="2400" b="1" i="1" dirty="0" err="1" smtClean="0">
                <a:latin typeface="Times New Roman" pitchFamily="18" charset="0"/>
                <a:cs typeface="Times New Roman" pitchFamily="18" charset="0"/>
              </a:rPr>
              <a:t>Proteobacteria</a:t>
            </a:r>
            <a:r>
              <a:rPr lang="fr-FR" sz="2400" b="1" dirty="0">
                <a:latin typeface="Times New Roman" pitchFamily="18" charset="0"/>
                <a:cs typeface="Times New Roman" pitchFamily="18" charset="0"/>
              </a:rPr>
              <a:t>, ordre des </a:t>
            </a:r>
            <a:r>
              <a:rPr lang="fr-FR" sz="2400" b="1" i="1" dirty="0" err="1">
                <a:latin typeface="Times New Roman" pitchFamily="18" charset="0"/>
                <a:cs typeface="Times New Roman" pitchFamily="18" charset="0"/>
              </a:rPr>
              <a:t>Campylobacterales</a:t>
            </a:r>
            <a:r>
              <a:rPr lang="fr-FR" sz="2400" b="1" dirty="0">
                <a:latin typeface="Times New Roman" pitchFamily="18" charset="0"/>
                <a:cs typeface="Times New Roman" pitchFamily="18" charset="0"/>
              </a:rPr>
              <a:t>, famille </a:t>
            </a:r>
            <a:r>
              <a:rPr lang="fr-FR" sz="2400" b="1" dirty="0" smtClean="0">
                <a:latin typeface="Times New Roman" pitchFamily="18" charset="0"/>
                <a:cs typeface="Times New Roman" pitchFamily="18" charset="0"/>
              </a:rPr>
              <a:t>des </a:t>
            </a:r>
            <a:r>
              <a:rPr lang="fr-FR" sz="2400" b="1" i="1" dirty="0" err="1" smtClean="0">
                <a:latin typeface="Times New Roman" pitchFamily="18" charset="0"/>
                <a:cs typeface="Times New Roman" pitchFamily="18" charset="0"/>
              </a:rPr>
              <a:t>Helicobacteraceae</a:t>
            </a:r>
            <a:r>
              <a:rPr lang="fr-FR" sz="2400" b="1" dirty="0">
                <a:latin typeface="Times New Roman" pitchFamily="18" charset="0"/>
                <a:cs typeface="Times New Roman" pitchFamily="18" charset="0"/>
              </a:rPr>
              <a:t>. </a:t>
            </a:r>
          </a:p>
        </p:txBody>
      </p:sp>
    </p:spTree>
    <p:extLst>
      <p:ext uri="{BB962C8B-B14F-4D97-AF65-F5344CB8AC3E}">
        <p14:creationId xmlns:p14="http://schemas.microsoft.com/office/powerpoint/2010/main" val="1247893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490066"/>
          </a:xfrm>
        </p:spPr>
        <p:txBody>
          <a:bodyPr>
            <a:noAutofit/>
          </a:bodyPr>
          <a:lstStyle/>
          <a:p>
            <a:r>
              <a:rPr lang="fr-FR" sz="3600" b="1" dirty="0">
                <a:latin typeface="Times New Roman" pitchFamily="18" charset="0"/>
                <a:cs typeface="Times New Roman" pitchFamily="18" charset="0"/>
              </a:rPr>
              <a:t>Habitat et pouvoir pathogène</a:t>
            </a:r>
          </a:p>
        </p:txBody>
      </p:sp>
      <p:sp>
        <p:nvSpPr>
          <p:cNvPr id="3" name="Espace réservé du contenu 2"/>
          <p:cNvSpPr>
            <a:spLocks noGrp="1"/>
          </p:cNvSpPr>
          <p:nvPr>
            <p:ph idx="1"/>
          </p:nvPr>
        </p:nvSpPr>
        <p:spPr>
          <a:xfrm>
            <a:off x="107504" y="476672"/>
            <a:ext cx="8928992" cy="6048672"/>
          </a:xfrm>
        </p:spPr>
        <p:txBody>
          <a:bodyPr>
            <a:noAutofit/>
          </a:bodyPr>
          <a:lstStyle/>
          <a:p>
            <a:pPr marL="0" indent="0" algn="just">
              <a:lnSpc>
                <a:spcPct val="170000"/>
              </a:lnSpc>
              <a:buNone/>
            </a:pPr>
            <a:r>
              <a:rPr lang="fr-FR" sz="2000" dirty="0">
                <a:latin typeface="Times New Roman" pitchFamily="18" charset="0"/>
                <a:cs typeface="Times New Roman" pitchFamily="18" charset="0"/>
              </a:rPr>
              <a:t>L'homme est le </a:t>
            </a:r>
            <a:r>
              <a:rPr lang="fr-FR" sz="2000" dirty="0" smtClean="0">
                <a:latin typeface="Times New Roman" pitchFamily="18" charset="0"/>
                <a:cs typeface="Times New Roman" pitchFamily="18" charset="0"/>
              </a:rPr>
              <a:t>réservoir </a:t>
            </a:r>
            <a:r>
              <a:rPr lang="fr-FR" sz="2000" dirty="0">
                <a:latin typeface="Times New Roman" pitchFamily="18" charset="0"/>
                <a:cs typeface="Times New Roman" pitchFamily="18" charset="0"/>
              </a:rPr>
              <a:t>exclusif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et les rares </a:t>
            </a:r>
            <a:r>
              <a:rPr lang="fr-FR" sz="2000" dirty="0" smtClean="0">
                <a:latin typeface="Times New Roman" pitchFamily="18" charset="0"/>
                <a:cs typeface="Times New Roman" pitchFamily="18" charset="0"/>
              </a:rPr>
              <a:t>animaux chez </a:t>
            </a:r>
            <a:r>
              <a:rPr lang="fr-FR" sz="2000" dirty="0">
                <a:latin typeface="Times New Roman" pitchFamily="18" charset="0"/>
                <a:cs typeface="Times New Roman" pitchFamily="18" charset="0"/>
              </a:rPr>
              <a:t>qui </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a pu </a:t>
            </a:r>
            <a:r>
              <a:rPr lang="fr-FR" sz="2000" dirty="0" smtClean="0">
                <a:latin typeface="Times New Roman" pitchFamily="18" charset="0"/>
                <a:cs typeface="Times New Roman" pitchFamily="18" charset="0"/>
              </a:rPr>
              <a:t>être isolé </a:t>
            </a:r>
            <a:r>
              <a:rPr lang="fr-FR" sz="2000" dirty="0">
                <a:latin typeface="Times New Roman" pitchFamily="18" charset="0"/>
                <a:cs typeface="Times New Roman" pitchFamily="18" charset="0"/>
              </a:rPr>
              <a:t>sont des </a:t>
            </a:r>
            <a:r>
              <a:rPr lang="fr-FR" sz="2000" dirty="0" smtClean="0">
                <a:latin typeface="Times New Roman" pitchFamily="18" charset="0"/>
                <a:cs typeface="Times New Roman" pitchFamily="18" charset="0"/>
              </a:rPr>
              <a:t>animaux vivant </a:t>
            </a:r>
            <a:r>
              <a:rPr lang="fr-FR" sz="2000" dirty="0">
                <a:latin typeface="Times New Roman" pitchFamily="18" charset="0"/>
                <a:cs typeface="Times New Roman" pitchFamily="18" charset="0"/>
              </a:rPr>
              <a:t>proches de l'homme et vraisemblablement </a:t>
            </a:r>
            <a:r>
              <a:rPr lang="fr-FR" sz="2000" dirty="0" smtClean="0">
                <a:latin typeface="Times New Roman" pitchFamily="18" charset="0"/>
                <a:cs typeface="Times New Roman" pitchFamily="18" charset="0"/>
              </a:rPr>
              <a:t>contaminés à </a:t>
            </a:r>
            <a:r>
              <a:rPr lang="fr-FR" sz="2000" dirty="0">
                <a:latin typeface="Times New Roman" pitchFamily="18" charset="0"/>
                <a:cs typeface="Times New Roman" pitchFamily="18" charset="0"/>
              </a:rPr>
              <a:t>son </a:t>
            </a:r>
            <a:r>
              <a:rPr lang="fr-FR" sz="2000" dirty="0" smtClean="0">
                <a:latin typeface="Times New Roman" pitchFamily="18" charset="0"/>
                <a:cs typeface="Times New Roman" pitchFamily="18" charset="0"/>
              </a:rPr>
              <a:t>contact.</a:t>
            </a:r>
            <a:endParaRPr lang="fr-FR" sz="2000" dirty="0">
              <a:latin typeface="Times New Roman" pitchFamily="18" charset="0"/>
              <a:cs typeface="Times New Roman" pitchFamily="18" charset="0"/>
            </a:endParaRPr>
          </a:p>
          <a:p>
            <a:pPr marL="0" indent="0" algn="just">
              <a:lnSpc>
                <a:spcPct val="170000"/>
              </a:lnSpc>
              <a:buNone/>
            </a:pPr>
            <a:r>
              <a:rPr lang="fr-FR" sz="2000" dirty="0">
                <a:latin typeface="Times New Roman" pitchFamily="18" charset="0"/>
                <a:cs typeface="Times New Roman" pitchFamily="18" charset="0"/>
              </a:rPr>
              <a:t>La transmission est strictement </a:t>
            </a:r>
            <a:r>
              <a:rPr lang="fr-FR" sz="2000" dirty="0" smtClean="0">
                <a:latin typeface="Times New Roman" pitchFamily="18" charset="0"/>
                <a:cs typeface="Times New Roman" pitchFamily="18" charset="0"/>
              </a:rPr>
              <a:t>interhumaine</a:t>
            </a: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précoce dans </a:t>
            </a:r>
            <a:r>
              <a:rPr lang="fr-FR" sz="2000" dirty="0">
                <a:latin typeface="Times New Roman" pitchFamily="18" charset="0"/>
                <a:cs typeface="Times New Roman" pitchFamily="18" charset="0"/>
              </a:rPr>
              <a:t>l'enfance et intrafamiliale.</a:t>
            </a:r>
          </a:p>
          <a:p>
            <a:pPr marL="0" indent="0" algn="just">
              <a:lnSpc>
                <a:spcPct val="170000"/>
              </a:lnSpc>
              <a:buNone/>
            </a:pPr>
            <a:r>
              <a:rPr lang="fr-FR" sz="2000" dirty="0">
                <a:latin typeface="Times New Roman" pitchFamily="18" charset="0"/>
                <a:cs typeface="Times New Roman" pitchFamily="18" charset="0"/>
              </a:rPr>
              <a:t>L'estomac de l'homme est le seul site ou </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peut </a:t>
            </a:r>
            <a:r>
              <a:rPr lang="fr-FR" sz="2000" dirty="0">
                <a:latin typeface="Times New Roman" pitchFamily="18" charset="0"/>
                <a:cs typeface="Times New Roman" pitchFamily="18" charset="0"/>
              </a:rPr>
              <a:t>ê</a:t>
            </a:r>
            <a:r>
              <a:rPr lang="fr-FR" sz="2000" dirty="0" smtClean="0">
                <a:latin typeface="Times New Roman" pitchFamily="18" charset="0"/>
                <a:cs typeface="Times New Roman" pitchFamily="18" charset="0"/>
              </a:rPr>
              <a:t>tre isolé </a:t>
            </a:r>
            <a:r>
              <a:rPr lang="fr-FR" sz="2000" dirty="0">
                <a:latin typeface="Times New Roman" pitchFamily="18" charset="0"/>
                <a:cs typeface="Times New Roman" pitchFamily="18" charset="0"/>
              </a:rPr>
              <a:t>sous forme cultivable. La voie de </a:t>
            </a:r>
            <a:r>
              <a:rPr lang="fr-FR" sz="2000" dirty="0" smtClean="0">
                <a:latin typeface="Times New Roman" pitchFamily="18" charset="0"/>
                <a:cs typeface="Times New Roman" pitchFamily="18" charset="0"/>
              </a:rPr>
              <a:t>transmission d'</a:t>
            </a:r>
            <a:r>
              <a:rPr lang="fr-FR" sz="2000" i="1" dirty="0" smtClean="0">
                <a:latin typeface="Times New Roman" pitchFamily="18" charset="0"/>
                <a:cs typeface="Times New Roman" pitchFamily="18" charset="0"/>
              </a:rPr>
              <a:t>H</a:t>
            </a:r>
            <a:r>
              <a:rPr lang="fr-FR" sz="2000" i="1" dirty="0">
                <a:latin typeface="Times New Roman" pitchFamily="18" charset="0"/>
                <a:cs typeface="Times New Roman" pitchFamily="18" charset="0"/>
              </a:rPr>
              <a:t>.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d'un </a:t>
            </a:r>
            <a:r>
              <a:rPr lang="fr-FR" sz="2000" dirty="0" smtClean="0">
                <a:latin typeface="Times New Roman" pitchFamily="18" charset="0"/>
                <a:cs typeface="Times New Roman" pitchFamily="18" charset="0"/>
              </a:rPr>
              <a:t>hôte infecté </a:t>
            </a:r>
            <a:r>
              <a:rPr lang="fr-FR" sz="2000" dirty="0">
                <a:latin typeface="Times New Roman" pitchFamily="18" charset="0"/>
                <a:cs typeface="Times New Roman" pitchFamily="18" charset="0"/>
              </a:rPr>
              <a:t>à</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un nouvel </a:t>
            </a:r>
            <a:r>
              <a:rPr lang="fr-FR" sz="2000" dirty="0" smtClean="0">
                <a:latin typeface="Times New Roman" pitchFamily="18" charset="0"/>
                <a:cs typeface="Times New Roman" pitchFamily="18" charset="0"/>
              </a:rPr>
              <a:t>hôte </a:t>
            </a:r>
            <a:r>
              <a:rPr lang="fr-FR" sz="2000" dirty="0">
                <a:latin typeface="Times New Roman" pitchFamily="18" charset="0"/>
                <a:cs typeface="Times New Roman" pitchFamily="18" charset="0"/>
              </a:rPr>
              <a:t>est </a:t>
            </a:r>
            <a:r>
              <a:rPr lang="fr-FR" sz="2000" dirty="0" smtClean="0">
                <a:latin typeface="Times New Roman" pitchFamily="18" charset="0"/>
                <a:cs typeface="Times New Roman" pitchFamily="18" charset="0"/>
              </a:rPr>
              <a:t>encore une énigme</a:t>
            </a:r>
            <a:r>
              <a:rPr lang="fr-FR" sz="2000" dirty="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marL="0" indent="0" algn="just">
              <a:lnSpc>
                <a:spcPct val="170000"/>
              </a:lnSpc>
              <a:buNone/>
            </a:pPr>
            <a:r>
              <a:rPr lang="fr-FR" sz="2000" dirty="0" smtClean="0">
                <a:latin typeface="Times New Roman" pitchFamily="18" charset="0"/>
                <a:cs typeface="Times New Roman" pitchFamily="18" charset="0"/>
              </a:rPr>
              <a:t>Trois </a:t>
            </a:r>
            <a:r>
              <a:rPr lang="fr-FR" sz="2000" dirty="0">
                <a:latin typeface="Times New Roman" pitchFamily="18" charset="0"/>
                <a:cs typeface="Times New Roman" pitchFamily="18" charset="0"/>
              </a:rPr>
              <a:t>voies de transmission sont </a:t>
            </a:r>
            <a:r>
              <a:rPr lang="fr-FR" sz="2000" dirty="0" smtClean="0">
                <a:latin typeface="Times New Roman" pitchFamily="18" charset="0"/>
                <a:cs typeface="Times New Roman" pitchFamily="18" charset="0"/>
              </a:rPr>
              <a:t>suspectées </a:t>
            </a:r>
            <a:r>
              <a:rPr lang="fr-FR" sz="2000" dirty="0">
                <a:latin typeface="Times New Roman" pitchFamily="18" charset="0"/>
                <a:cs typeface="Times New Roman" pitchFamily="18" charset="0"/>
              </a:rPr>
              <a:t>:</a:t>
            </a:r>
          </a:p>
          <a:p>
            <a:pPr algn="just">
              <a:lnSpc>
                <a:spcPct val="170000"/>
              </a:lnSpc>
            </a:pPr>
            <a:r>
              <a:rPr lang="it-IT" sz="2000" dirty="0">
                <a:latin typeface="Times New Roman" pitchFamily="18" charset="0"/>
                <a:cs typeface="Times New Roman" pitchFamily="18" charset="0"/>
              </a:rPr>
              <a:t>gastro-orale, oro-orale et feco-orale. La possibilite </a:t>
            </a:r>
            <a:r>
              <a:rPr lang="it-IT" sz="2000" dirty="0" smtClean="0">
                <a:latin typeface="Times New Roman" pitchFamily="18" charset="0"/>
                <a:cs typeface="Times New Roman" pitchFamily="18" charset="0"/>
              </a:rPr>
              <a:t>d'une </a:t>
            </a:r>
            <a:r>
              <a:rPr lang="fr-FR" sz="2000" dirty="0" smtClean="0">
                <a:latin typeface="Times New Roman" pitchFamily="18" charset="0"/>
                <a:cs typeface="Times New Roman" pitchFamily="18" charset="0"/>
              </a:rPr>
              <a:t>transmission </a:t>
            </a:r>
            <a:r>
              <a:rPr lang="fr-FR" sz="2000" dirty="0" err="1">
                <a:latin typeface="Times New Roman" pitchFamily="18" charset="0"/>
                <a:cs typeface="Times New Roman" pitchFamily="18" charset="0"/>
              </a:rPr>
              <a:t>feco</a:t>
            </a:r>
            <a:r>
              <a:rPr lang="fr-FR" sz="2000" dirty="0">
                <a:latin typeface="Times New Roman" pitchFamily="18" charset="0"/>
                <a:cs typeface="Times New Roman" pitchFamily="18" charset="0"/>
              </a:rPr>
              <a:t>-orale faisant intervenir la forme </a:t>
            </a:r>
            <a:r>
              <a:rPr lang="fr-FR" sz="2000" dirty="0" err="1">
                <a:latin typeface="Times New Roman" pitchFamily="18" charset="0"/>
                <a:cs typeface="Times New Roman" pitchFamily="18" charset="0"/>
              </a:rPr>
              <a:t>coccoide</a:t>
            </a:r>
            <a:r>
              <a:rPr lang="fr-FR" sz="2000" dirty="0" smtClean="0">
                <a:latin typeface="Times New Roman" pitchFamily="18" charset="0"/>
                <a:cs typeface="Times New Roman" pitchFamily="18" charset="0"/>
              </a:rPr>
              <a:t>, présente </a:t>
            </a:r>
            <a:r>
              <a:rPr lang="fr-FR" sz="2000" dirty="0">
                <a:latin typeface="Times New Roman" pitchFamily="18" charset="0"/>
                <a:cs typeface="Times New Roman" pitchFamily="18" charset="0"/>
              </a:rPr>
              <a:t>en grand nombre dans les selles de patients </a:t>
            </a:r>
            <a:r>
              <a:rPr lang="fr-FR" sz="2000" dirty="0" smtClean="0">
                <a:latin typeface="Times New Roman" pitchFamily="18" charset="0"/>
                <a:cs typeface="Times New Roman" pitchFamily="18" charset="0"/>
              </a:rPr>
              <a:t>infectés et </a:t>
            </a:r>
            <a:r>
              <a:rPr lang="fr-FR" sz="2000" dirty="0">
                <a:latin typeface="Times New Roman" pitchFamily="18" charset="0"/>
                <a:cs typeface="Times New Roman" pitchFamily="18" charset="0"/>
              </a:rPr>
              <a:t>pouvant contaminer l'environnement, est encore </a:t>
            </a:r>
            <a:r>
              <a:rPr lang="fr-FR" sz="2000" dirty="0" smtClean="0">
                <a:latin typeface="Times New Roman" pitchFamily="18" charset="0"/>
                <a:cs typeface="Times New Roman" pitchFamily="18" charset="0"/>
              </a:rPr>
              <a:t>fortement discutée</a:t>
            </a:r>
            <a:r>
              <a:rPr lang="fr-FR" sz="2000" dirty="0">
                <a:latin typeface="Times New Roman" pitchFamily="18" charset="0"/>
                <a:cs typeface="Times New Roman" pitchFamily="18" charset="0"/>
              </a:rPr>
              <a:t>.</a:t>
            </a:r>
          </a:p>
        </p:txBody>
      </p:sp>
    </p:spTree>
    <p:extLst>
      <p:ext uri="{BB962C8B-B14F-4D97-AF65-F5344CB8AC3E}">
        <p14:creationId xmlns:p14="http://schemas.microsoft.com/office/powerpoint/2010/main" val="1833049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50000"/>
              </a:lnSpc>
            </a:pP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est la seule </a:t>
            </a:r>
            <a:r>
              <a:rPr lang="fr-FR" sz="2000" dirty="0" smtClean="0">
                <a:latin typeface="Times New Roman" pitchFamily="18" charset="0"/>
                <a:cs typeface="Times New Roman" pitchFamily="18" charset="0"/>
              </a:rPr>
              <a:t>bactérie </a:t>
            </a:r>
            <a:r>
              <a:rPr lang="fr-FR" sz="2000" dirty="0">
                <a:latin typeface="Times New Roman" pitchFamily="18" charset="0"/>
                <a:cs typeface="Times New Roman" pitchFamily="18" charset="0"/>
              </a:rPr>
              <a:t>responsable d'un </a:t>
            </a:r>
            <a:r>
              <a:rPr lang="fr-FR" sz="2000" dirty="0" smtClean="0">
                <a:latin typeface="Times New Roman" pitchFamily="18" charset="0"/>
                <a:cs typeface="Times New Roman" pitchFamily="18" charset="0"/>
              </a:rPr>
              <a:t>cancer chez </a:t>
            </a:r>
            <a:r>
              <a:rPr lang="fr-FR" sz="2000" dirty="0">
                <a:latin typeface="Times New Roman" pitchFamily="18" charset="0"/>
                <a:cs typeface="Times New Roman" pitchFamily="18" charset="0"/>
              </a:rPr>
              <a:t>l'homme</a:t>
            </a:r>
            <a:r>
              <a:rPr lang="fr-FR" sz="2000" dirty="0" smtClean="0">
                <a:latin typeface="Times New Roman" pitchFamily="18" charset="0"/>
                <a:cs typeface="Times New Roman" pitchFamily="18" charset="0"/>
              </a:rPr>
              <a:t>.</a:t>
            </a:r>
          </a:p>
          <a:p>
            <a:pPr algn="just">
              <a:lnSpc>
                <a:spcPct val="150000"/>
              </a:lnSpc>
            </a:pPr>
            <a:r>
              <a:rPr lang="fr-FR" sz="2000" dirty="0">
                <a:latin typeface="Times New Roman" pitchFamily="18" charset="0"/>
                <a:cs typeface="Times New Roman" pitchFamily="18" charset="0"/>
              </a:rPr>
              <a:t>L'ensemble des souches cliniques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expriment des </a:t>
            </a:r>
            <a:r>
              <a:rPr lang="fr-FR" sz="2000" dirty="0">
                <a:latin typeface="Times New Roman" pitchFamily="18" charset="0"/>
                <a:cs typeface="Times New Roman" pitchFamily="18" charset="0"/>
              </a:rPr>
              <a:t>facteurs de colonisation qui lui permettent de </a:t>
            </a:r>
            <a:r>
              <a:rPr lang="fr-FR" sz="2000" dirty="0" smtClean="0">
                <a:latin typeface="Times New Roman" pitchFamily="18" charset="0"/>
                <a:cs typeface="Times New Roman" pitchFamily="18" charset="0"/>
              </a:rPr>
              <a:t>survivre à l'acidité </a:t>
            </a:r>
            <a:r>
              <a:rPr lang="fr-FR" sz="2000" dirty="0">
                <a:latin typeface="Times New Roman" pitchFamily="18" charset="0"/>
                <a:cs typeface="Times New Roman" pitchFamily="18" charset="0"/>
              </a:rPr>
              <a:t>gastrique (</a:t>
            </a:r>
            <a:r>
              <a:rPr lang="fr-FR" sz="2000" dirty="0" err="1" smtClean="0">
                <a:latin typeface="Times New Roman" pitchFamily="18" charset="0"/>
                <a:cs typeface="Times New Roman" pitchFamily="18" charset="0"/>
              </a:rPr>
              <a:t>uréase</a:t>
            </a:r>
            <a:r>
              <a:rPr lang="fr-FR" sz="2000" dirty="0">
                <a:latin typeface="Times New Roman" pitchFamily="18" charset="0"/>
                <a:cs typeface="Times New Roman" pitchFamily="18" charset="0"/>
              </a:rPr>
              <a:t>), de se mouvoir dans le </a:t>
            </a:r>
            <a:r>
              <a:rPr lang="fr-FR" sz="2000" dirty="0" smtClean="0">
                <a:latin typeface="Times New Roman" pitchFamily="18" charset="0"/>
                <a:cs typeface="Times New Roman" pitchFamily="18" charset="0"/>
              </a:rPr>
              <a:t>mucus (</a:t>
            </a:r>
            <a:r>
              <a:rPr lang="fr-FR" sz="2000" dirty="0">
                <a:latin typeface="Times New Roman" pitchFamily="18" charset="0"/>
                <a:cs typeface="Times New Roman" pitchFamily="18" charset="0"/>
              </a:rPr>
              <a:t>flagelles), </a:t>
            </a:r>
            <a:r>
              <a:rPr lang="fr-FR" sz="2000" dirty="0" smtClean="0">
                <a:latin typeface="Times New Roman" pitchFamily="18" charset="0"/>
                <a:cs typeface="Times New Roman" pitchFamily="18" charset="0"/>
              </a:rPr>
              <a:t>d'adhérer </a:t>
            </a:r>
            <a:r>
              <a:rPr lang="fr-FR" sz="2000" dirty="0">
                <a:latin typeface="Times New Roman" pitchFamily="18" charset="0"/>
                <a:cs typeface="Times New Roman" pitchFamily="18" charset="0"/>
              </a:rPr>
              <a:t>aux cellules de </a:t>
            </a:r>
            <a:r>
              <a:rPr lang="fr-FR" sz="2000" dirty="0" smtClean="0">
                <a:latin typeface="Times New Roman" pitchFamily="18" charset="0"/>
                <a:cs typeface="Times New Roman" pitchFamily="18" charset="0"/>
              </a:rPr>
              <a:t>l‘</a:t>
            </a:r>
            <a:r>
              <a:rPr lang="fr-FR" sz="2000" dirty="0" err="1" smtClean="0">
                <a:latin typeface="Times New Roman" pitchFamily="18" charset="0"/>
                <a:cs typeface="Times New Roman" pitchFamily="18" charset="0"/>
              </a:rPr>
              <a:t>épithelium</a:t>
            </a:r>
            <a:r>
              <a:rPr lang="fr-FR" sz="2000" dirty="0" smtClean="0">
                <a:latin typeface="Times New Roman" pitchFamily="18" charset="0"/>
                <a:cs typeface="Times New Roman" pitchFamily="18" charset="0"/>
              </a:rPr>
              <a:t> gastrique (</a:t>
            </a:r>
            <a:r>
              <a:rPr lang="fr-FR" sz="2000" dirty="0" err="1" smtClean="0">
                <a:latin typeface="Times New Roman" pitchFamily="18" charset="0"/>
                <a:cs typeface="Times New Roman" pitchFamily="18" charset="0"/>
              </a:rPr>
              <a:t>adhésines</a:t>
            </a: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d‘échapper à </a:t>
            </a:r>
            <a:r>
              <a:rPr lang="fr-FR" sz="2000" dirty="0">
                <a:latin typeface="Times New Roman" pitchFamily="18" charset="0"/>
                <a:cs typeface="Times New Roman" pitchFamily="18" charset="0"/>
              </a:rPr>
              <a:t>la </a:t>
            </a:r>
            <a:r>
              <a:rPr lang="fr-FR" sz="2000" dirty="0" smtClean="0">
                <a:latin typeface="Times New Roman" pitchFamily="18" charset="0"/>
                <a:cs typeface="Times New Roman" pitchFamily="18" charset="0"/>
              </a:rPr>
              <a:t>réponse </a:t>
            </a:r>
            <a:r>
              <a:rPr lang="fr-FR" sz="2000" dirty="0">
                <a:latin typeface="Times New Roman" pitchFamily="18" charset="0"/>
                <a:cs typeface="Times New Roman" pitchFamily="18" charset="0"/>
              </a:rPr>
              <a:t>immunitaire de </a:t>
            </a:r>
            <a:r>
              <a:rPr lang="fr-FR" sz="2000" dirty="0" smtClean="0">
                <a:latin typeface="Times New Roman" pitchFamily="18" charset="0"/>
                <a:cs typeface="Times New Roman" pitchFamily="18" charset="0"/>
              </a:rPr>
              <a:t>l'hôte et </a:t>
            </a:r>
            <a:r>
              <a:rPr lang="fr-FR" sz="2000" dirty="0">
                <a:latin typeface="Times New Roman" pitchFamily="18" charset="0"/>
                <a:cs typeface="Times New Roman" pitchFamily="18" charset="0"/>
              </a:rPr>
              <a:t>de persister de </a:t>
            </a:r>
            <a:r>
              <a:rPr lang="fr-FR" sz="2000" dirty="0" smtClean="0">
                <a:latin typeface="Times New Roman" pitchFamily="18" charset="0"/>
                <a:cs typeface="Times New Roman" pitchFamily="18" charset="0"/>
              </a:rPr>
              <a:t>manière chronique. </a:t>
            </a:r>
          </a:p>
          <a:p>
            <a:pPr algn="just">
              <a:lnSpc>
                <a:spcPct val="150000"/>
              </a:lnSpc>
            </a:pPr>
            <a:r>
              <a:rPr lang="fr-FR" sz="2000" dirty="0" smtClean="0">
                <a:latin typeface="Times New Roman" pitchFamily="18" charset="0"/>
                <a:cs typeface="Times New Roman" pitchFamily="18" charset="0"/>
              </a:rPr>
              <a:t>Une </a:t>
            </a:r>
            <a:r>
              <a:rPr lang="fr-FR" sz="2000" dirty="0">
                <a:latin typeface="Times New Roman" pitchFamily="18" charset="0"/>
                <a:cs typeface="Times New Roman" pitchFamily="18" charset="0"/>
              </a:rPr>
              <a:t>partie seulement des </a:t>
            </a:r>
            <a:r>
              <a:rPr lang="fr-FR" sz="2000" dirty="0" smtClean="0">
                <a:latin typeface="Times New Roman" pitchFamily="18" charset="0"/>
                <a:cs typeface="Times New Roman" pitchFamily="18" charset="0"/>
              </a:rPr>
              <a:t>souches isolées </a:t>
            </a:r>
            <a:r>
              <a:rPr lang="fr-FR" sz="2000" dirty="0">
                <a:latin typeface="Times New Roman" pitchFamily="18" charset="0"/>
                <a:cs typeface="Times New Roman" pitchFamily="18" charset="0"/>
              </a:rPr>
              <a:t>exprime des facteurs de </a:t>
            </a:r>
            <a:r>
              <a:rPr lang="fr-FR" sz="2000" dirty="0" smtClean="0">
                <a:latin typeface="Times New Roman" pitchFamily="18" charset="0"/>
                <a:cs typeface="Times New Roman" pitchFamily="18" charset="0"/>
              </a:rPr>
              <a:t>pathogénicité responsables de lésions </a:t>
            </a:r>
            <a:r>
              <a:rPr lang="fr-FR" sz="2000" dirty="0">
                <a:latin typeface="Times New Roman" pitchFamily="18" charset="0"/>
                <a:cs typeface="Times New Roman" pitchFamily="18" charset="0"/>
              </a:rPr>
              <a:t>plus importantes en </a:t>
            </a:r>
            <a:r>
              <a:rPr lang="fr-FR" sz="2000" dirty="0" smtClean="0">
                <a:latin typeface="Times New Roman" pitchFamily="18" charset="0"/>
                <a:cs typeface="Times New Roman" pitchFamily="18" charset="0"/>
              </a:rPr>
              <a:t>altérant l'intégrité </a:t>
            </a:r>
            <a:r>
              <a:rPr lang="fr-FR" sz="2000" dirty="0">
                <a:latin typeface="Times New Roman" pitchFamily="18" charset="0"/>
                <a:cs typeface="Times New Roman" pitchFamily="18" charset="0"/>
              </a:rPr>
              <a:t>de </a:t>
            </a:r>
            <a:r>
              <a:rPr lang="fr-FR" sz="2000" dirty="0" smtClean="0">
                <a:latin typeface="Times New Roman" pitchFamily="18" charset="0"/>
                <a:cs typeface="Times New Roman" pitchFamily="18" charset="0"/>
              </a:rPr>
              <a:t>la muqueuse </a:t>
            </a:r>
            <a:r>
              <a:rPr lang="fr-FR" sz="2000" dirty="0">
                <a:latin typeface="Times New Roman" pitchFamily="18" charset="0"/>
                <a:cs typeface="Times New Roman" pitchFamily="18" charset="0"/>
              </a:rPr>
              <a:t>(</a:t>
            </a:r>
            <a:r>
              <a:rPr lang="fr-FR" sz="2000" dirty="0" err="1">
                <a:latin typeface="Times New Roman" pitchFamily="18" charset="0"/>
                <a:cs typeface="Times New Roman" pitchFamily="18" charset="0"/>
              </a:rPr>
              <a:t>cytotoxine</a:t>
            </a:r>
            <a:r>
              <a:rPr lang="fr-FR" sz="2000" dirty="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vacuolisante</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VacA</a:t>
            </a:r>
            <a:r>
              <a:rPr lang="fr-FR" sz="2000" dirty="0">
                <a:latin typeface="Times New Roman" pitchFamily="18" charset="0"/>
                <a:cs typeface="Times New Roman" pitchFamily="18" charset="0"/>
              </a:rPr>
              <a:t>) ou en </a:t>
            </a:r>
            <a:r>
              <a:rPr lang="fr-FR" sz="2000" dirty="0" smtClean="0">
                <a:latin typeface="Times New Roman" pitchFamily="18" charset="0"/>
                <a:cs typeface="Times New Roman" pitchFamily="18" charset="0"/>
              </a:rPr>
              <a:t>déclenchant puis </a:t>
            </a:r>
            <a:r>
              <a:rPr lang="fr-FR" sz="2000" dirty="0">
                <a:latin typeface="Times New Roman" pitchFamily="18" charset="0"/>
                <a:cs typeface="Times New Roman" pitchFamily="18" charset="0"/>
              </a:rPr>
              <a:t>modulant la nature de la </a:t>
            </a:r>
            <a:r>
              <a:rPr lang="fr-FR" sz="2000" dirty="0" smtClean="0">
                <a:latin typeface="Times New Roman" pitchFamily="18" charset="0"/>
                <a:cs typeface="Times New Roman" pitchFamily="18" charset="0"/>
              </a:rPr>
              <a:t>réponse inflammatoire (</a:t>
            </a:r>
            <a:r>
              <a:rPr lang="fr-FR" sz="2000" dirty="0">
                <a:latin typeface="Times New Roman" pitchFamily="18" charset="0"/>
                <a:cs typeface="Times New Roman" pitchFamily="18" charset="0"/>
              </a:rPr>
              <a:t>ilot de </a:t>
            </a:r>
            <a:r>
              <a:rPr lang="fr-FR" sz="2000" dirty="0" smtClean="0">
                <a:latin typeface="Times New Roman" pitchFamily="18" charset="0"/>
                <a:cs typeface="Times New Roman" pitchFamily="18" charset="0"/>
              </a:rPr>
              <a:t>pathogénicité </a:t>
            </a:r>
            <a:r>
              <a:rPr lang="fr-FR" sz="2000" i="1" dirty="0" err="1">
                <a:latin typeface="Times New Roman" pitchFamily="18" charset="0"/>
                <a:cs typeface="Times New Roman" pitchFamily="18" charset="0"/>
              </a:rPr>
              <a:t>cag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CagA</a:t>
            </a:r>
            <a:r>
              <a:rPr lang="fr-FR" sz="2000" dirty="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lgn="just">
              <a:lnSpc>
                <a:spcPct val="150000"/>
              </a:lnSpc>
            </a:pPr>
            <a:r>
              <a:rPr lang="fr-FR" sz="2000" dirty="0" smtClean="0">
                <a:latin typeface="Times New Roman" pitchFamily="18" charset="0"/>
                <a:cs typeface="Times New Roman" pitchFamily="18" charset="0"/>
              </a:rPr>
              <a:t>Les </a:t>
            </a:r>
            <a:r>
              <a:rPr lang="fr-FR" sz="2000" dirty="0">
                <a:latin typeface="Times New Roman" pitchFamily="18" charset="0"/>
                <a:cs typeface="Times New Roman" pitchFamily="18" charset="0"/>
              </a:rPr>
              <a:t>facteurs </a:t>
            </a:r>
            <a:r>
              <a:rPr lang="fr-FR" sz="2000" dirty="0" smtClean="0">
                <a:latin typeface="Times New Roman" pitchFamily="18" charset="0"/>
                <a:cs typeface="Times New Roman" pitchFamily="18" charset="0"/>
              </a:rPr>
              <a:t>liés à l'hôte avaient été </a:t>
            </a:r>
            <a:r>
              <a:rPr lang="fr-FR" sz="2000" dirty="0">
                <a:latin typeface="Times New Roman" pitchFamily="18" charset="0"/>
                <a:cs typeface="Times New Roman" pitchFamily="18" charset="0"/>
              </a:rPr>
              <a:t>fortement </a:t>
            </a:r>
            <a:r>
              <a:rPr lang="fr-FR" sz="2000" dirty="0" smtClean="0">
                <a:latin typeface="Times New Roman" pitchFamily="18" charset="0"/>
                <a:cs typeface="Times New Roman" pitchFamily="18" charset="0"/>
              </a:rPr>
              <a:t>suspectés </a:t>
            </a:r>
            <a:r>
              <a:rPr lang="fr-FR" sz="2000" dirty="0">
                <a:latin typeface="Times New Roman" pitchFamily="18" charset="0"/>
                <a:cs typeface="Times New Roman" pitchFamily="18" charset="0"/>
              </a:rPr>
              <a:t>par l'observation de </a:t>
            </a:r>
            <a:r>
              <a:rPr lang="fr-FR" sz="2000" dirty="0" smtClean="0">
                <a:latin typeface="Times New Roman" pitchFamily="18" charset="0"/>
                <a:cs typeface="Times New Roman" pitchFamily="18" charset="0"/>
              </a:rPr>
              <a:t>familles gravement </a:t>
            </a:r>
            <a:r>
              <a:rPr lang="fr-FR" sz="2000" dirty="0">
                <a:latin typeface="Times New Roman" pitchFamily="18" charset="0"/>
                <a:cs typeface="Times New Roman" pitchFamily="18" charset="0"/>
              </a:rPr>
              <a:t>atteintes par le cancer gastrique. Le </a:t>
            </a:r>
            <a:r>
              <a:rPr lang="fr-FR" sz="2000" dirty="0" smtClean="0">
                <a:latin typeface="Times New Roman" pitchFamily="18" charset="0"/>
                <a:cs typeface="Times New Roman" pitchFamily="18" charset="0"/>
              </a:rPr>
              <a:t>support génétique </a:t>
            </a:r>
            <a:r>
              <a:rPr lang="fr-FR" sz="2000" dirty="0">
                <a:latin typeface="Times New Roman" pitchFamily="18" charset="0"/>
                <a:cs typeface="Times New Roman" pitchFamily="18" charset="0"/>
              </a:rPr>
              <a:t>de cette </a:t>
            </a:r>
            <a:r>
              <a:rPr lang="fr-FR" sz="2000" dirty="0" smtClean="0">
                <a:latin typeface="Times New Roman" pitchFamily="18" charset="0"/>
                <a:cs typeface="Times New Roman" pitchFamily="18" charset="0"/>
              </a:rPr>
              <a:t>susceptibilité </a:t>
            </a:r>
            <a:r>
              <a:rPr lang="fr-FR" sz="2000" dirty="0">
                <a:latin typeface="Times New Roman" pitchFamily="18" charset="0"/>
                <a:cs typeface="Times New Roman" pitchFamily="18" charset="0"/>
              </a:rPr>
              <a:t>serait </a:t>
            </a:r>
            <a:r>
              <a:rPr lang="fr-FR" sz="2000" dirty="0" smtClean="0">
                <a:latin typeface="Times New Roman" pitchFamily="18" charset="0"/>
                <a:cs typeface="Times New Roman" pitchFamily="18" charset="0"/>
              </a:rPr>
              <a:t>représenté </a:t>
            </a:r>
            <a:r>
              <a:rPr lang="fr-FR" sz="2000" dirty="0">
                <a:latin typeface="Times New Roman" pitchFamily="18" charset="0"/>
                <a:cs typeface="Times New Roman" pitchFamily="18" charset="0"/>
              </a:rPr>
              <a:t>par </a:t>
            </a:r>
            <a:r>
              <a:rPr lang="fr-FR" sz="2000" dirty="0" smtClean="0">
                <a:latin typeface="Times New Roman" pitchFamily="18" charset="0"/>
                <a:cs typeface="Times New Roman" pitchFamily="18" charset="0"/>
              </a:rPr>
              <a:t>certains polymorphismes </a:t>
            </a:r>
            <a:r>
              <a:rPr lang="fr-FR" sz="2000" dirty="0">
                <a:latin typeface="Times New Roman" pitchFamily="18" charset="0"/>
                <a:cs typeface="Times New Roman" pitchFamily="18" charset="0"/>
              </a:rPr>
              <a:t>de </a:t>
            </a:r>
            <a:r>
              <a:rPr lang="fr-FR" sz="2000" dirty="0" smtClean="0">
                <a:latin typeface="Times New Roman" pitchFamily="18" charset="0"/>
                <a:cs typeface="Times New Roman" pitchFamily="18" charset="0"/>
              </a:rPr>
              <a:t>gènes impliqués </a:t>
            </a:r>
            <a:r>
              <a:rPr lang="fr-FR" sz="2000" dirty="0">
                <a:latin typeface="Times New Roman" pitchFamily="18" charset="0"/>
                <a:cs typeface="Times New Roman" pitchFamily="18" charset="0"/>
              </a:rPr>
              <a:t>dans la </a:t>
            </a:r>
            <a:r>
              <a:rPr lang="fr-FR" sz="2000" dirty="0" smtClean="0">
                <a:latin typeface="Times New Roman" pitchFamily="18" charset="0"/>
                <a:cs typeface="Times New Roman" pitchFamily="18" charset="0"/>
              </a:rPr>
              <a:t>réponse inflammatoire </a:t>
            </a: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gène </a:t>
            </a:r>
            <a:r>
              <a:rPr lang="fr-FR" sz="2000" dirty="0">
                <a:latin typeface="Times New Roman" pitchFamily="18" charset="0"/>
                <a:cs typeface="Times New Roman" pitchFamily="18" charset="0"/>
              </a:rPr>
              <a:t>de l'interleukine 8 (IL-8), de l'IL-1β </a:t>
            </a:r>
            <a:r>
              <a:rPr lang="fr-FR" sz="2000" dirty="0" smtClean="0">
                <a:latin typeface="Times New Roman" pitchFamily="18" charset="0"/>
                <a:cs typeface="Times New Roman" pitchFamily="18" charset="0"/>
              </a:rPr>
              <a:t>et du </a:t>
            </a:r>
            <a:r>
              <a:rPr lang="fr-FR" sz="2000" dirty="0">
                <a:latin typeface="Times New Roman" pitchFamily="18" charset="0"/>
                <a:cs typeface="Times New Roman" pitchFamily="18" charset="0"/>
              </a:rPr>
              <a:t>TNF</a:t>
            </a:r>
            <a:r>
              <a:rPr lang="el-GR" sz="2000" dirty="0">
                <a:latin typeface="Times New Roman" pitchFamily="18" charset="0"/>
                <a:cs typeface="Times New Roman" pitchFamily="18" charset="0"/>
              </a:rPr>
              <a:t>α.</a:t>
            </a: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val="1123026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2008"/>
            <a:ext cx="8229600" cy="188640"/>
          </a:xfrm>
        </p:spPr>
        <p:txBody>
          <a:bodyPr>
            <a:noAutofit/>
          </a:bodyPr>
          <a:lstStyle/>
          <a:p>
            <a:r>
              <a:rPr lang="fr-FR" sz="3200" b="1" dirty="0">
                <a:latin typeface="Times New Roman" pitchFamily="18" charset="0"/>
                <a:cs typeface="Times New Roman" pitchFamily="18" charset="0"/>
              </a:rPr>
              <a:t>Diagnostic direct</a:t>
            </a:r>
          </a:p>
        </p:txBody>
      </p:sp>
      <p:sp>
        <p:nvSpPr>
          <p:cNvPr id="4" name="Espace réservé du contenu 3"/>
          <p:cNvSpPr>
            <a:spLocks noGrp="1"/>
          </p:cNvSpPr>
          <p:nvPr>
            <p:ph idx="1"/>
          </p:nvPr>
        </p:nvSpPr>
        <p:spPr>
          <a:xfrm>
            <a:off x="0" y="504056"/>
            <a:ext cx="9144000" cy="6453336"/>
          </a:xfrm>
        </p:spPr>
        <p:txBody>
          <a:bodyPr>
            <a:noAutofit/>
          </a:bodyPr>
          <a:lstStyle/>
          <a:p>
            <a:pPr marL="0" indent="0" algn="just">
              <a:lnSpc>
                <a:spcPct val="170000"/>
              </a:lnSpc>
              <a:buNone/>
            </a:pPr>
            <a:r>
              <a:rPr lang="fr-FR" sz="2000" b="1" dirty="0">
                <a:latin typeface="Times New Roman" pitchFamily="18" charset="0"/>
                <a:cs typeface="Times New Roman" pitchFamily="18" charset="0"/>
              </a:rPr>
              <a:t>Les </a:t>
            </a:r>
            <a:r>
              <a:rPr lang="fr-FR" sz="2000" b="1" dirty="0" smtClean="0">
                <a:latin typeface="Times New Roman" pitchFamily="18" charset="0"/>
                <a:cs typeface="Times New Roman" pitchFamily="18" charset="0"/>
              </a:rPr>
              <a:t>méthodes </a:t>
            </a:r>
            <a:r>
              <a:rPr lang="fr-FR" sz="2000" b="1" dirty="0">
                <a:latin typeface="Times New Roman" pitchFamily="18" charset="0"/>
                <a:cs typeface="Times New Roman" pitchFamily="18" charset="0"/>
              </a:rPr>
              <a:t>permettant de faire le diagnostic d'une </a:t>
            </a:r>
            <a:r>
              <a:rPr lang="fr-FR" sz="2000" b="1" dirty="0" smtClean="0">
                <a:latin typeface="Times New Roman" pitchFamily="18" charset="0"/>
                <a:cs typeface="Times New Roman" pitchFamily="18" charset="0"/>
              </a:rPr>
              <a:t>infection à </a:t>
            </a:r>
            <a:r>
              <a:rPr lang="fr-FR" sz="2000" b="1" i="1" dirty="0">
                <a:latin typeface="Times New Roman" pitchFamily="18" charset="0"/>
                <a:cs typeface="Times New Roman" pitchFamily="18" charset="0"/>
              </a:rPr>
              <a:t>H. </a:t>
            </a:r>
            <a:r>
              <a:rPr lang="fr-FR" sz="2000" b="1" i="1" dirty="0" err="1">
                <a:latin typeface="Times New Roman" pitchFamily="18" charset="0"/>
                <a:cs typeface="Times New Roman" pitchFamily="18" charset="0"/>
              </a:rPr>
              <a:t>pylori</a:t>
            </a:r>
            <a:r>
              <a:rPr lang="fr-FR" sz="2000" b="1" i="1" dirty="0">
                <a:latin typeface="Times New Roman" pitchFamily="18" charset="0"/>
                <a:cs typeface="Times New Roman" pitchFamily="18" charset="0"/>
              </a:rPr>
              <a:t> </a:t>
            </a:r>
            <a:r>
              <a:rPr lang="fr-FR" sz="2000" b="1" dirty="0">
                <a:latin typeface="Times New Roman" pitchFamily="18" charset="0"/>
                <a:cs typeface="Times New Roman" pitchFamily="18" charset="0"/>
              </a:rPr>
              <a:t>sont nombreuses et peuvent </a:t>
            </a:r>
            <a:r>
              <a:rPr lang="fr-FR" sz="2000" b="1" dirty="0" smtClean="0">
                <a:latin typeface="Times New Roman" pitchFamily="18" charset="0"/>
                <a:cs typeface="Times New Roman" pitchFamily="18" charset="0"/>
              </a:rPr>
              <a:t>être regroupées en </a:t>
            </a:r>
            <a:r>
              <a:rPr lang="fr-FR" sz="2000" b="1" dirty="0">
                <a:latin typeface="Times New Roman" pitchFamily="18" charset="0"/>
                <a:cs typeface="Times New Roman" pitchFamily="18" charset="0"/>
              </a:rPr>
              <a:t>deux types :</a:t>
            </a:r>
          </a:p>
          <a:p>
            <a:pPr marL="0" indent="0" algn="just">
              <a:lnSpc>
                <a:spcPct val="170000"/>
              </a:lnSpc>
              <a:buNone/>
            </a:pPr>
            <a:r>
              <a:rPr lang="fr-FR" sz="2000" b="1" dirty="0">
                <a:latin typeface="Times New Roman" pitchFamily="18" charset="0"/>
                <a:cs typeface="Times New Roman" pitchFamily="18" charset="0"/>
              </a:rPr>
              <a:t>■</a:t>
            </a:r>
            <a:r>
              <a:rPr lang="fr-FR" sz="2000" b="1" dirty="0">
                <a:solidFill>
                  <a:schemeClr val="tx2"/>
                </a:solidFill>
                <a:latin typeface="Times New Roman" pitchFamily="18" charset="0"/>
                <a:cs typeface="Times New Roman" pitchFamily="18" charset="0"/>
              </a:rPr>
              <a:t> invasifs,</a:t>
            </a:r>
            <a:r>
              <a:rPr lang="fr-FR" sz="2000" b="1" dirty="0">
                <a:latin typeface="Times New Roman" pitchFamily="18" charset="0"/>
                <a:cs typeface="Times New Roman" pitchFamily="18" charset="0"/>
              </a:rPr>
              <a:t> </a:t>
            </a:r>
            <a:r>
              <a:rPr lang="fr-FR" sz="2000" b="1" dirty="0" smtClean="0">
                <a:latin typeface="Times New Roman" pitchFamily="18" charset="0"/>
                <a:cs typeface="Times New Roman" pitchFamily="18" charset="0"/>
              </a:rPr>
              <a:t>nécessitant </a:t>
            </a:r>
            <a:r>
              <a:rPr lang="fr-FR" sz="2000" b="1" dirty="0">
                <a:latin typeface="Times New Roman" pitchFamily="18" charset="0"/>
                <a:cs typeface="Times New Roman" pitchFamily="18" charset="0"/>
              </a:rPr>
              <a:t>une biopsie de la muqueuse </a:t>
            </a:r>
            <a:r>
              <a:rPr lang="fr-FR" sz="2000" b="1" dirty="0" smtClean="0">
                <a:latin typeface="Times New Roman" pitchFamily="18" charset="0"/>
                <a:cs typeface="Times New Roman" pitchFamily="18" charset="0"/>
              </a:rPr>
              <a:t>gastrique au </a:t>
            </a:r>
            <a:r>
              <a:rPr lang="fr-FR" sz="2000" b="1" dirty="0">
                <a:latin typeface="Times New Roman" pitchFamily="18" charset="0"/>
                <a:cs typeface="Times New Roman" pitchFamily="18" charset="0"/>
              </a:rPr>
              <a:t>cours d'un examen </a:t>
            </a:r>
            <a:r>
              <a:rPr lang="fr-FR" sz="2000" b="1" dirty="0" err="1">
                <a:latin typeface="Times New Roman" pitchFamily="18" charset="0"/>
                <a:cs typeface="Times New Roman" pitchFamily="18" charset="0"/>
              </a:rPr>
              <a:t>fibroscopique</a:t>
            </a:r>
            <a:r>
              <a:rPr lang="fr-FR" sz="2000" b="1" dirty="0">
                <a:latin typeface="Times New Roman" pitchFamily="18" charset="0"/>
                <a:cs typeface="Times New Roman" pitchFamily="18" charset="0"/>
              </a:rPr>
              <a:t> : examen anatomopathologique</a:t>
            </a:r>
            <a:r>
              <a:rPr lang="fr-FR" sz="2000" b="1" dirty="0" smtClean="0">
                <a:latin typeface="Times New Roman" pitchFamily="18" charset="0"/>
                <a:cs typeface="Times New Roman" pitchFamily="18" charset="0"/>
              </a:rPr>
              <a:t>, culture</a:t>
            </a:r>
            <a:r>
              <a:rPr lang="fr-FR" sz="2000" b="1" dirty="0">
                <a:latin typeface="Times New Roman" pitchFamily="18" charset="0"/>
                <a:cs typeface="Times New Roman" pitchFamily="18" charset="0"/>
              </a:rPr>
              <a:t>, </a:t>
            </a:r>
            <a:r>
              <a:rPr lang="fr-FR" sz="2000" b="1" dirty="0" smtClean="0">
                <a:latin typeface="Times New Roman" pitchFamily="18" charset="0"/>
                <a:cs typeface="Times New Roman" pitchFamily="18" charset="0"/>
              </a:rPr>
              <a:t>détection </a:t>
            </a:r>
            <a:r>
              <a:rPr lang="fr-FR" sz="2000" b="1" dirty="0">
                <a:latin typeface="Times New Roman" pitchFamily="18" charset="0"/>
                <a:cs typeface="Times New Roman" pitchFamily="18" charset="0"/>
              </a:rPr>
              <a:t>de </a:t>
            </a:r>
            <a:r>
              <a:rPr lang="fr-FR" sz="2000" b="1" dirty="0" smtClean="0">
                <a:latin typeface="Times New Roman" pitchFamily="18" charset="0"/>
                <a:cs typeface="Times New Roman" pitchFamily="18" charset="0"/>
              </a:rPr>
              <a:t>séquences d'ADN spécifique </a:t>
            </a:r>
            <a:r>
              <a:rPr lang="fr-FR" sz="2000" b="1" dirty="0">
                <a:latin typeface="Times New Roman" pitchFamily="18" charset="0"/>
                <a:cs typeface="Times New Roman" pitchFamily="18" charset="0"/>
              </a:rPr>
              <a:t>par PCR, recherche d'une </a:t>
            </a:r>
            <a:r>
              <a:rPr lang="fr-FR" sz="2000" b="1" dirty="0" smtClean="0">
                <a:latin typeface="Times New Roman" pitchFamily="18" charset="0"/>
                <a:cs typeface="Times New Roman" pitchFamily="18" charset="0"/>
              </a:rPr>
              <a:t>activité </a:t>
            </a:r>
            <a:r>
              <a:rPr lang="fr-FR" sz="2000" b="1" dirty="0" err="1" smtClean="0">
                <a:latin typeface="Times New Roman" pitchFamily="18" charset="0"/>
                <a:cs typeface="Times New Roman" pitchFamily="18" charset="0"/>
              </a:rPr>
              <a:t>uréasique</a:t>
            </a:r>
            <a:r>
              <a:rPr lang="fr-FR" sz="2000" b="1" dirty="0" smtClean="0">
                <a:latin typeface="Times New Roman" pitchFamily="18" charset="0"/>
                <a:cs typeface="Times New Roman" pitchFamily="18" charset="0"/>
              </a:rPr>
              <a:t> </a:t>
            </a:r>
            <a:r>
              <a:rPr lang="fr-FR" sz="2000" b="1" dirty="0">
                <a:latin typeface="Times New Roman" pitchFamily="18" charset="0"/>
                <a:cs typeface="Times New Roman" pitchFamily="18" charset="0"/>
              </a:rPr>
              <a:t>;</a:t>
            </a:r>
          </a:p>
          <a:p>
            <a:pPr marL="0" indent="0" algn="just">
              <a:lnSpc>
                <a:spcPct val="170000"/>
              </a:lnSpc>
              <a:buNone/>
            </a:pPr>
            <a:r>
              <a:rPr lang="fr-FR" sz="2000" b="1" dirty="0">
                <a:latin typeface="Times New Roman" pitchFamily="18" charset="0"/>
                <a:cs typeface="Times New Roman" pitchFamily="18" charset="0"/>
              </a:rPr>
              <a:t>■ </a:t>
            </a:r>
            <a:r>
              <a:rPr lang="fr-FR" sz="2000" b="1" dirty="0">
                <a:solidFill>
                  <a:schemeClr val="tx2"/>
                </a:solidFill>
                <a:latin typeface="Times New Roman" pitchFamily="18" charset="0"/>
                <a:cs typeface="Times New Roman" pitchFamily="18" charset="0"/>
              </a:rPr>
              <a:t>non invasifs :</a:t>
            </a:r>
            <a:r>
              <a:rPr lang="fr-FR" sz="2000" b="1" dirty="0">
                <a:latin typeface="Times New Roman" pitchFamily="18" charset="0"/>
                <a:cs typeface="Times New Roman" pitchFamily="18" charset="0"/>
              </a:rPr>
              <a:t> test respiratoire </a:t>
            </a:r>
            <a:r>
              <a:rPr lang="fr-FR" sz="2000" b="1" dirty="0" smtClean="0">
                <a:latin typeface="Times New Roman" pitchFamily="18" charset="0"/>
                <a:cs typeface="Times New Roman" pitchFamily="18" charset="0"/>
              </a:rPr>
              <a:t>à l'urée marquée, détection d‘antigènes </a:t>
            </a:r>
            <a:r>
              <a:rPr lang="fr-FR" sz="2000" b="1" dirty="0">
                <a:latin typeface="Times New Roman" pitchFamily="18" charset="0"/>
                <a:cs typeface="Times New Roman" pitchFamily="18" charset="0"/>
              </a:rPr>
              <a:t>dans les selles, </a:t>
            </a:r>
            <a:r>
              <a:rPr lang="fr-FR" sz="2000" b="1" dirty="0" smtClean="0">
                <a:latin typeface="Times New Roman" pitchFamily="18" charset="0"/>
                <a:cs typeface="Times New Roman" pitchFamily="18" charset="0"/>
              </a:rPr>
              <a:t>sérologie.</a:t>
            </a:r>
            <a:endParaRPr lang="fr-FR" sz="2000" b="1" dirty="0">
              <a:latin typeface="Times New Roman" pitchFamily="18" charset="0"/>
              <a:cs typeface="Times New Roman" pitchFamily="18" charset="0"/>
            </a:endParaRPr>
          </a:p>
          <a:p>
            <a:pPr marL="0" indent="0" algn="just">
              <a:lnSpc>
                <a:spcPct val="170000"/>
              </a:lnSpc>
              <a:buNone/>
            </a:pPr>
            <a:r>
              <a:rPr lang="fr-FR" sz="2000" b="1" dirty="0">
                <a:latin typeface="Times New Roman" pitchFamily="18" charset="0"/>
                <a:cs typeface="Times New Roman" pitchFamily="18" charset="0"/>
              </a:rPr>
              <a:t>Les performances de ces techniques sont diverses et </a:t>
            </a:r>
            <a:r>
              <a:rPr lang="fr-FR" sz="2000" b="1" dirty="0" smtClean="0">
                <a:latin typeface="Times New Roman" pitchFamily="18" charset="0"/>
                <a:cs typeface="Times New Roman" pitchFamily="18" charset="0"/>
              </a:rPr>
              <a:t>nécessitent une stratégie </a:t>
            </a:r>
            <a:r>
              <a:rPr lang="fr-FR" sz="2000" b="1" dirty="0">
                <a:latin typeface="Times New Roman" pitchFamily="18" charset="0"/>
                <a:cs typeface="Times New Roman" pitchFamily="18" charset="0"/>
              </a:rPr>
              <a:t>diagnostique associant plusieurs </a:t>
            </a:r>
            <a:r>
              <a:rPr lang="fr-FR" sz="2000" b="1" dirty="0" smtClean="0">
                <a:latin typeface="Times New Roman" pitchFamily="18" charset="0"/>
                <a:cs typeface="Times New Roman" pitchFamily="18" charset="0"/>
              </a:rPr>
              <a:t>d'entre elles </a:t>
            </a:r>
            <a:r>
              <a:rPr lang="fr-FR" sz="2000" b="1" dirty="0">
                <a:latin typeface="Times New Roman" pitchFamily="18" charset="0"/>
                <a:cs typeface="Times New Roman" pitchFamily="18" charset="0"/>
              </a:rPr>
              <a:t>pour obtenir une </a:t>
            </a:r>
            <a:r>
              <a:rPr lang="fr-FR" sz="2000" b="1" dirty="0" smtClean="0">
                <a:latin typeface="Times New Roman" pitchFamily="18" charset="0"/>
                <a:cs typeface="Times New Roman" pitchFamily="18" charset="0"/>
              </a:rPr>
              <a:t>sensibilité </a:t>
            </a:r>
            <a:r>
              <a:rPr lang="fr-FR" sz="2000" b="1" dirty="0">
                <a:latin typeface="Times New Roman" pitchFamily="18" charset="0"/>
                <a:cs typeface="Times New Roman" pitchFamily="18" charset="0"/>
              </a:rPr>
              <a:t>optimale (Tableau 31.4</a:t>
            </a:r>
            <a:r>
              <a:rPr lang="fr-FR" sz="2000" b="1"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3569080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just">
              <a:lnSpc>
                <a:spcPct val="150000"/>
              </a:lnSpc>
            </a:pPr>
            <a:r>
              <a:rPr lang="fr-FR" dirty="0">
                <a:latin typeface="Times New Roman" pitchFamily="18" charset="0"/>
                <a:cs typeface="Times New Roman" pitchFamily="18" charset="0"/>
              </a:rPr>
              <a:t> Certaines de ces techniques n'apportent que la notion de la présence ou non d'une infection à </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(sérologie standard, antigènes dans les selles, test respiratoire, activité </a:t>
            </a:r>
            <a:r>
              <a:rPr lang="fr-FR" dirty="0" err="1">
                <a:latin typeface="Times New Roman" pitchFamily="18" charset="0"/>
                <a:cs typeface="Times New Roman" pitchFamily="18" charset="0"/>
              </a:rPr>
              <a:t>uréasique</a:t>
            </a:r>
            <a:r>
              <a:rPr lang="fr-FR" dirty="0">
                <a:latin typeface="Times New Roman" pitchFamily="18" charset="0"/>
                <a:cs typeface="Times New Roman" pitchFamily="18" charset="0"/>
              </a:rPr>
              <a:t> rapide). </a:t>
            </a:r>
          </a:p>
          <a:p>
            <a:pPr algn="just">
              <a:lnSpc>
                <a:spcPct val="150000"/>
              </a:lnSpc>
            </a:pPr>
            <a:r>
              <a:rPr lang="fr-FR" dirty="0" smtClean="0">
                <a:latin typeface="Times New Roman" pitchFamily="18" charset="0"/>
                <a:cs typeface="Times New Roman" pitchFamily="18" charset="0"/>
              </a:rPr>
              <a:t>D'autres offrent la possibilité d'apprécier les conséquences de l'infection sur la muqueuse gastrique (anatomopathologie), d‘établir l'antibiogramme et le typage de la souche infectante (culture), de rechercher certains gènes de résistance (culture, PCR sur biopsie). </a:t>
            </a:r>
          </a:p>
          <a:p>
            <a:pPr algn="just">
              <a:lnSpc>
                <a:spcPct val="150000"/>
              </a:lnSpc>
            </a:pP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873018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141984"/>
            <a:ext cx="8229600" cy="1143000"/>
          </a:xfrm>
        </p:spPr>
        <p:txBody>
          <a:bodyPr>
            <a:normAutofit/>
          </a:bodyPr>
          <a:lstStyle/>
          <a:p>
            <a:r>
              <a:rPr lang="fr-FR" b="1" dirty="0">
                <a:solidFill>
                  <a:schemeClr val="accent2">
                    <a:lumMod val="75000"/>
                  </a:schemeClr>
                </a:solidFill>
                <a:latin typeface="Times New Roman" pitchFamily="18" charset="0"/>
                <a:cs typeface="Times New Roman" pitchFamily="18" charset="0"/>
              </a:rPr>
              <a:t>Méthodes </a:t>
            </a:r>
            <a:r>
              <a:rPr lang="fr-FR" b="1" dirty="0" smtClean="0">
                <a:solidFill>
                  <a:schemeClr val="accent2">
                    <a:lumMod val="75000"/>
                  </a:schemeClr>
                </a:solidFill>
                <a:latin typeface="Times New Roman" pitchFamily="18" charset="0"/>
                <a:cs typeface="Times New Roman" pitchFamily="18" charset="0"/>
              </a:rPr>
              <a:t>invasives</a:t>
            </a:r>
            <a:endParaRPr lang="fr-FR" dirty="0">
              <a:solidFill>
                <a:schemeClr val="accent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461759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8197</TotalTime>
  <Words>1974</Words>
  <Application>Microsoft Office PowerPoint</Application>
  <PresentationFormat>Affichage à l'écran (4:3)</PresentationFormat>
  <Paragraphs>85</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Helicobacter pylori</vt:lpstr>
      <vt:lpstr>Présentation PowerPoint</vt:lpstr>
      <vt:lpstr>Présentation PowerPoint</vt:lpstr>
      <vt:lpstr>Présentation PowerPoint</vt:lpstr>
      <vt:lpstr>Habitat et pouvoir pathogène</vt:lpstr>
      <vt:lpstr>Présentation PowerPoint</vt:lpstr>
      <vt:lpstr>Diagnostic direct</vt:lpstr>
      <vt:lpstr>Présentation PowerPoint</vt:lpstr>
      <vt:lpstr>Méthodes invasives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Méthodes non invasives</vt:lpstr>
      <vt:lpstr>Présentation PowerPoint</vt:lpstr>
      <vt:lpstr>Présentation PowerPoint</vt:lpstr>
      <vt:lpstr>Présentation PowerPoint</vt:lpstr>
      <vt:lpstr>Présentation PowerPoint</vt:lpstr>
      <vt:lpstr>Diagnostic indirect : sérodiagnostic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Helicobacter pylori</dc:title>
  <dc:creator>acer</dc:creator>
  <cp:lastModifiedBy>acer</cp:lastModifiedBy>
  <cp:revision>67</cp:revision>
  <dcterms:created xsi:type="dcterms:W3CDTF">2017-01-15T17:44:11Z</dcterms:created>
  <dcterms:modified xsi:type="dcterms:W3CDTF">2020-01-22T08:52:41Z</dcterms:modified>
</cp:coreProperties>
</file>