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2/26/2021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2/26/2021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76" y="2773687"/>
            <a:ext cx="8532084" cy="1446550"/>
          </a:xfrm>
          <a:prstGeom prst="rect">
            <a:avLst/>
          </a:prstGeom>
        </p:spPr>
        <p:txBody>
          <a:bodyPr wrap="square">
            <a:spAutoFit/>
          </a:bodyPr>
          <a:lstStyle/>
          <a:p>
            <a:pPr algn="ctr"/>
            <a:r>
              <a:rPr lang="fr-FR" sz="4400" b="1" dirty="0" smtClean="0">
                <a:solidFill>
                  <a:srgbClr val="FF0000"/>
                </a:solidFill>
                <a:latin typeface="Times New Roman" panose="02020603050405020304" pitchFamily="18" charset="0"/>
                <a:cs typeface="Times New Roman" panose="02020603050405020304" pitchFamily="18" charset="0"/>
              </a:rPr>
              <a:t>Analyse et traitement didactique du volley-ball</a:t>
            </a:r>
            <a:endParaRPr lang="fr-FR"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95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647" y="483658"/>
            <a:ext cx="8529918" cy="954107"/>
          </a:xfrm>
          <a:prstGeom prst="rect">
            <a:avLst/>
          </a:prstGeom>
        </p:spPr>
        <p:txBody>
          <a:bodyPr wrap="square">
            <a:spAutoFit/>
          </a:bodyPr>
          <a:lstStyle/>
          <a:p>
            <a:r>
              <a:rPr lang="fr-FR" sz="2800" b="1" dirty="0">
                <a:solidFill>
                  <a:schemeClr val="bg1"/>
                </a:solidFill>
                <a:latin typeface="Times New Roman" panose="02020603050405020304" pitchFamily="18" charset="0"/>
                <a:cs typeface="Times New Roman" panose="02020603050405020304" pitchFamily="18" charset="0"/>
              </a:rPr>
              <a:t>II - TRAITEMENT DIDACTIQUE</a:t>
            </a:r>
          </a:p>
          <a:p>
            <a:r>
              <a:rPr lang="fr-FR" sz="2800" b="1" dirty="0">
                <a:solidFill>
                  <a:schemeClr val="bg1"/>
                </a:solidFill>
                <a:latin typeface="Times New Roman" panose="02020603050405020304" pitchFamily="18" charset="0"/>
                <a:cs typeface="Times New Roman" panose="02020603050405020304" pitchFamily="18" charset="0"/>
              </a:rPr>
              <a:t>A - Modélisation des niveaux d'apprentissage</a:t>
            </a:r>
          </a:p>
        </p:txBody>
      </p:sp>
      <p:pic>
        <p:nvPicPr>
          <p:cNvPr id="3" name="Image 2"/>
          <p:cNvPicPr>
            <a:picLocks noChangeAspect="1"/>
          </p:cNvPicPr>
          <p:nvPr/>
        </p:nvPicPr>
        <p:blipFill>
          <a:blip r:embed="rId2"/>
          <a:stretch>
            <a:fillRect/>
          </a:stretch>
        </p:blipFill>
        <p:spPr>
          <a:xfrm>
            <a:off x="295837" y="960711"/>
            <a:ext cx="10717305" cy="5223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9344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95835" y="497150"/>
            <a:ext cx="11725835" cy="48955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1224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19" y="244385"/>
            <a:ext cx="11187952" cy="6401753"/>
          </a:xfrm>
          <a:prstGeom prst="rect">
            <a:avLst/>
          </a:prstGeom>
        </p:spPr>
        <p:txBody>
          <a:bodyPr wrap="square">
            <a:spAutoFit/>
          </a:bodyPr>
          <a:lstStyle/>
          <a:p>
            <a:r>
              <a:rPr lang="fr-FR" sz="2800" b="1" dirty="0">
                <a:solidFill>
                  <a:schemeClr val="bg1"/>
                </a:solidFill>
                <a:latin typeface="Times New Roman" panose="02020603050405020304" pitchFamily="18" charset="0"/>
                <a:cs typeface="Times New Roman" panose="02020603050405020304" pitchFamily="18" charset="0"/>
              </a:rPr>
              <a:t>B - Thème d’étude</a:t>
            </a:r>
          </a:p>
          <a:p>
            <a:pPr algn="just"/>
            <a:r>
              <a:rPr lang="fr-FR" sz="2800" dirty="0">
                <a:latin typeface="Times New Roman" panose="02020603050405020304" pitchFamily="18" charset="0"/>
                <a:cs typeface="Times New Roman" panose="02020603050405020304" pitchFamily="18" charset="0"/>
              </a:rPr>
              <a:t>A la lumière des résultats du test d’observation, Les situations que nous proposons s'appuient sur plusieurs choix :</a:t>
            </a:r>
          </a:p>
          <a:p>
            <a:pPr algn="just"/>
            <a:r>
              <a:rPr lang="fr-FR" sz="2800" dirty="0">
                <a:latin typeface="Times New Roman" panose="02020603050405020304" pitchFamily="18" charset="0"/>
                <a:cs typeface="Times New Roman" panose="02020603050405020304" pitchFamily="18" charset="0"/>
              </a:rPr>
              <a:t>•	Les éléments de base (Touche de balle, manchette et service).</a:t>
            </a:r>
          </a:p>
          <a:p>
            <a:pPr algn="just"/>
            <a:r>
              <a:rPr lang="fr-FR" sz="2800" dirty="0">
                <a:latin typeface="Times New Roman" panose="02020603050405020304" pitchFamily="18" charset="0"/>
                <a:cs typeface="Times New Roman" panose="02020603050405020304" pitchFamily="18" charset="0"/>
              </a:rPr>
              <a:t>•	Orientation de balle vers son co-équipier et la précision.</a:t>
            </a:r>
          </a:p>
          <a:p>
            <a:pPr algn="just"/>
            <a:r>
              <a:rPr lang="fr-FR" sz="2800" dirty="0">
                <a:latin typeface="Times New Roman" panose="02020603050405020304" pitchFamily="18" charset="0"/>
                <a:cs typeface="Times New Roman" panose="02020603050405020304" pitchFamily="18" charset="0"/>
              </a:rPr>
              <a:t>•	Déplacement selon les différentes trajectoires de la balle.</a:t>
            </a:r>
          </a:p>
          <a:p>
            <a:pPr algn="just"/>
            <a:r>
              <a:rPr lang="fr-FR" sz="2800" dirty="0">
                <a:latin typeface="Times New Roman" panose="02020603050405020304" pitchFamily="18" charset="0"/>
                <a:cs typeface="Times New Roman" panose="02020603050405020304" pitchFamily="18" charset="0"/>
              </a:rPr>
              <a:t>•	Le renvoi de la balle vers le camp adverse après 2 ou 3 frappes.</a:t>
            </a:r>
          </a:p>
          <a:p>
            <a:pPr algn="just"/>
            <a:r>
              <a:rPr lang="fr-FR" sz="2800" dirty="0">
                <a:latin typeface="Times New Roman" panose="02020603050405020304" pitchFamily="18" charset="0"/>
                <a:cs typeface="Times New Roman" panose="02020603050405020304" pitchFamily="18" charset="0"/>
              </a:rPr>
              <a:t>•	Organisation offensive et défensive en fonction des postes.</a:t>
            </a:r>
          </a:p>
          <a:p>
            <a:pPr algn="just"/>
            <a:r>
              <a:rPr lang="fr-FR" sz="2800" dirty="0">
                <a:latin typeface="Times New Roman" panose="02020603050405020304" pitchFamily="18" charset="0"/>
                <a:cs typeface="Times New Roman" panose="02020603050405020304" pitchFamily="18" charset="0"/>
              </a:rPr>
              <a:t>•	Respect du règlement de l’arbitre et de ses décisions.</a:t>
            </a:r>
          </a:p>
          <a:p>
            <a:pPr algn="just"/>
            <a:r>
              <a:rPr lang="fr-FR" sz="2800" dirty="0">
                <a:latin typeface="Times New Roman" panose="02020603050405020304" pitchFamily="18" charset="0"/>
                <a:cs typeface="Times New Roman" panose="02020603050405020304" pitchFamily="18" charset="0"/>
              </a:rPr>
              <a:t>•	Construire les rôles : du Serveur, du défenseur, du passeur et de l’attaquant pour pouvoir contribuer à l’atteinte de la compétence du module d’enseignement (Gestion de l’effort physique).</a:t>
            </a:r>
          </a:p>
          <a:p>
            <a:pPr algn="just"/>
            <a:r>
              <a:rPr lang="fr-FR" sz="2800" dirty="0">
                <a:latin typeface="Times New Roman" panose="02020603050405020304" pitchFamily="18" charset="0"/>
                <a:cs typeface="Times New Roman" panose="02020603050405020304" pitchFamily="18" charset="0"/>
              </a:rPr>
              <a:t>•	Connaissance sur le règlement de l’activité (fautes à éviter, rotation, quelques gestes d’arbitrage).</a:t>
            </a:r>
          </a:p>
          <a:p>
            <a:endParaRPr lang="fr-FR" dirty="0"/>
          </a:p>
        </p:txBody>
      </p:sp>
    </p:spTree>
    <p:extLst>
      <p:ext uri="{BB962C8B-B14F-4D97-AF65-F5344CB8AC3E}">
        <p14:creationId xmlns:p14="http://schemas.microsoft.com/office/powerpoint/2010/main" val="36120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8809" y="353216"/>
            <a:ext cx="5069721" cy="523220"/>
          </a:xfrm>
          <a:prstGeom prst="rect">
            <a:avLst/>
          </a:prstGeom>
        </p:spPr>
        <p:txBody>
          <a:bodyPr wrap="none">
            <a:spAutoFit/>
          </a:bodyPr>
          <a:lstStyle/>
          <a:p>
            <a:r>
              <a:rPr lang="fr-FR" sz="2800" b="1" dirty="0">
                <a:solidFill>
                  <a:schemeClr val="bg1"/>
                </a:solidFill>
                <a:latin typeface="Times New Roman" panose="02020603050405020304" pitchFamily="18" charset="0"/>
                <a:cs typeface="Times New Roman" panose="02020603050405020304" pitchFamily="18" charset="0"/>
              </a:rPr>
              <a:t>I - L'ANALYSE DIDACTIQUE</a:t>
            </a:r>
          </a:p>
        </p:txBody>
      </p:sp>
      <p:sp>
        <p:nvSpPr>
          <p:cNvPr id="3" name="Rectangle 2"/>
          <p:cNvSpPr/>
          <p:nvPr/>
        </p:nvSpPr>
        <p:spPr>
          <a:xfrm>
            <a:off x="1138810" y="1001396"/>
            <a:ext cx="5732638" cy="4616648"/>
          </a:xfrm>
          <a:prstGeom prst="rect">
            <a:avLst/>
          </a:prstGeom>
        </p:spPr>
        <p:txBody>
          <a:bodyPr wrap="square">
            <a:spAutoFit/>
          </a:bodyPr>
          <a:lstStyle/>
          <a:p>
            <a:pPr>
              <a:lnSpc>
                <a:spcPct val="150000"/>
              </a:lnSpc>
            </a:pPr>
            <a:r>
              <a:rPr lang="fr-FR" sz="2800" b="1" dirty="0">
                <a:solidFill>
                  <a:schemeClr val="bg1"/>
                </a:solidFill>
                <a:latin typeface="Times New Roman" panose="02020603050405020304" pitchFamily="18" charset="0"/>
                <a:cs typeface="Times New Roman" panose="02020603050405020304" pitchFamily="18" charset="0"/>
              </a:rPr>
              <a:t>A - Définition du volley-ball</a:t>
            </a:r>
          </a:p>
          <a:p>
            <a:pPr algn="just"/>
            <a:r>
              <a:rPr lang="fr-FR" sz="2800" dirty="0">
                <a:latin typeface="Times New Roman" panose="02020603050405020304" pitchFamily="18" charset="0"/>
                <a:cs typeface="Times New Roman" panose="02020603050405020304" pitchFamily="18" charset="0"/>
              </a:rPr>
              <a:t>Le volley-ball ou volleyball : est un sport collectif de renvoi consistant à attaquer la cible adverse et défendre son propre camp dans la même action de frappe en mettant en jeu deux équipes de six joueurs séparés par un filet, qui s'affrontent avec un ballon sur un terrain rectangulaire de 18 mètres de long sur9 mètres de large.</a:t>
            </a:r>
          </a:p>
        </p:txBody>
      </p:sp>
      <p:pic>
        <p:nvPicPr>
          <p:cNvPr id="4" name="Image 3"/>
          <p:cNvPicPr>
            <a:picLocks noChangeAspect="1"/>
          </p:cNvPicPr>
          <p:nvPr/>
        </p:nvPicPr>
        <p:blipFill>
          <a:blip r:embed="rId2"/>
          <a:stretch>
            <a:fillRect/>
          </a:stretch>
        </p:blipFill>
        <p:spPr>
          <a:xfrm>
            <a:off x="7758954" y="201706"/>
            <a:ext cx="3546039" cy="2689412"/>
          </a:xfrm>
          <a:prstGeom prst="rect">
            <a:avLst/>
          </a:prstGeom>
        </p:spPr>
      </p:pic>
      <p:pic>
        <p:nvPicPr>
          <p:cNvPr id="5" name="Image 4"/>
          <p:cNvPicPr>
            <a:picLocks noChangeAspect="1"/>
          </p:cNvPicPr>
          <p:nvPr/>
        </p:nvPicPr>
        <p:blipFill>
          <a:blip r:embed="rId3"/>
          <a:stretch>
            <a:fillRect/>
          </a:stretch>
        </p:blipFill>
        <p:spPr>
          <a:xfrm>
            <a:off x="7758954" y="3113835"/>
            <a:ext cx="3546039" cy="2504209"/>
          </a:xfrm>
          <a:prstGeom prst="rect">
            <a:avLst/>
          </a:prstGeom>
        </p:spPr>
      </p:pic>
    </p:spTree>
    <p:extLst>
      <p:ext uri="{BB962C8B-B14F-4D97-AF65-F5344CB8AC3E}">
        <p14:creationId xmlns:p14="http://schemas.microsoft.com/office/powerpoint/2010/main" val="156281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4388" y="423174"/>
            <a:ext cx="6929718" cy="4832092"/>
          </a:xfrm>
          <a:prstGeom prst="rect">
            <a:avLst/>
          </a:prstGeom>
        </p:spPr>
        <p:txBody>
          <a:bodyPr wrap="square">
            <a:spAutoFit/>
          </a:bodyPr>
          <a:lstStyle/>
          <a:p>
            <a:pPr algn="just"/>
            <a:r>
              <a:rPr lang="fr-FR" sz="2800" b="1" dirty="0">
                <a:solidFill>
                  <a:schemeClr val="bg1"/>
                </a:solidFill>
                <a:latin typeface="Times New Roman" panose="02020603050405020304" pitchFamily="18" charset="0"/>
                <a:cs typeface="Times New Roman" panose="02020603050405020304" pitchFamily="18" charset="0"/>
              </a:rPr>
              <a:t>B - Logique interne de l'activité</a:t>
            </a:r>
          </a:p>
          <a:p>
            <a:pPr algn="just"/>
            <a:r>
              <a:rPr lang="fr-FR" sz="2800" dirty="0">
                <a:latin typeface="Times New Roman" panose="02020603050405020304" pitchFamily="18" charset="0"/>
                <a:cs typeface="Times New Roman" panose="02020603050405020304" pitchFamily="18" charset="0"/>
              </a:rPr>
              <a:t>Le volley-Ball est un sport collectif caractérisé par :</a:t>
            </a:r>
          </a:p>
          <a:p>
            <a:pPr algn="just"/>
            <a:r>
              <a:rPr lang="fr-FR" sz="2800" dirty="0">
                <a:latin typeface="Times New Roman" panose="02020603050405020304" pitchFamily="18" charset="0"/>
                <a:cs typeface="Times New Roman" panose="02020603050405020304" pitchFamily="18" charset="0"/>
              </a:rPr>
              <a:t>•	Un espace séparé par un obstacle haut et vertical (le filet) séparant les deux équipes (pas de contact)</a:t>
            </a:r>
          </a:p>
          <a:p>
            <a:pPr algn="just"/>
            <a:r>
              <a:rPr lang="fr-FR" sz="2800" dirty="0">
                <a:latin typeface="Times New Roman" panose="02020603050405020304" pitchFamily="18" charset="0"/>
                <a:cs typeface="Times New Roman" panose="02020603050405020304" pitchFamily="18" charset="0"/>
              </a:rPr>
              <a:t>•	Un jeu de renvoi avec interdiction de bloquer la balle</a:t>
            </a:r>
          </a:p>
          <a:p>
            <a:pPr algn="just"/>
            <a:r>
              <a:rPr lang="fr-FR" sz="2800" dirty="0">
                <a:latin typeface="Times New Roman" panose="02020603050405020304" pitchFamily="18" charset="0"/>
                <a:cs typeface="Times New Roman" panose="02020603050405020304" pitchFamily="18" charset="0"/>
              </a:rPr>
              <a:t>•	Un terrain de jeu qui est à la fois un terrain d’évolution (phase d’attaque) et un but à défendre (phase de défense)</a:t>
            </a:r>
          </a:p>
        </p:txBody>
      </p:sp>
      <p:pic>
        <p:nvPicPr>
          <p:cNvPr id="3" name="Image 2"/>
          <p:cNvPicPr>
            <a:picLocks noChangeAspect="1"/>
          </p:cNvPicPr>
          <p:nvPr/>
        </p:nvPicPr>
        <p:blipFill>
          <a:blip r:embed="rId2"/>
          <a:stretch>
            <a:fillRect/>
          </a:stretch>
        </p:blipFill>
        <p:spPr>
          <a:xfrm>
            <a:off x="8297115" y="526887"/>
            <a:ext cx="3738003" cy="2312333"/>
          </a:xfrm>
          <a:prstGeom prst="rect">
            <a:avLst/>
          </a:prstGeom>
        </p:spPr>
      </p:pic>
      <p:pic>
        <p:nvPicPr>
          <p:cNvPr id="4" name="Image 3"/>
          <p:cNvPicPr>
            <a:picLocks noChangeAspect="1"/>
          </p:cNvPicPr>
          <p:nvPr/>
        </p:nvPicPr>
        <p:blipFill>
          <a:blip r:embed="rId3"/>
          <a:stretch>
            <a:fillRect/>
          </a:stretch>
        </p:blipFill>
        <p:spPr>
          <a:xfrm>
            <a:off x="8387323" y="3081898"/>
            <a:ext cx="3647795" cy="2173368"/>
          </a:xfrm>
          <a:prstGeom prst="rect">
            <a:avLst/>
          </a:prstGeom>
        </p:spPr>
      </p:pic>
    </p:spTree>
    <p:extLst>
      <p:ext uri="{BB962C8B-B14F-4D97-AF65-F5344CB8AC3E}">
        <p14:creationId xmlns:p14="http://schemas.microsoft.com/office/powerpoint/2010/main" val="37012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895" y="281353"/>
            <a:ext cx="9999026" cy="6555641"/>
          </a:xfrm>
          <a:prstGeom prst="rect">
            <a:avLst/>
          </a:prstGeom>
        </p:spPr>
        <p:txBody>
          <a:bodyPr wrap="square">
            <a:spAutoFit/>
          </a:bodyPr>
          <a:lstStyle/>
          <a:p>
            <a:pPr algn="just"/>
            <a:r>
              <a:rPr lang="fr-FR" sz="2800" b="1" dirty="0">
                <a:solidFill>
                  <a:schemeClr val="bg1"/>
                </a:solidFill>
                <a:latin typeface="Times New Roman" panose="02020603050405020304" pitchFamily="18" charset="0"/>
                <a:cs typeface="Times New Roman" panose="02020603050405020304" pitchFamily="18" charset="0"/>
              </a:rPr>
              <a:t>C - Problèmes fondamentaux</a:t>
            </a:r>
          </a:p>
          <a:p>
            <a:r>
              <a:rPr lang="fr-FR" sz="2800" dirty="0">
                <a:latin typeface="Times New Roman" panose="02020603050405020304" pitchFamily="18" charset="0"/>
                <a:cs typeface="Times New Roman" panose="02020603050405020304" pitchFamily="18" charset="0"/>
              </a:rPr>
              <a:t>Le Volley-ball consiste à empêcher la balle de tomber dans son propre camp tout en cherchant à empêcher que l’adversaire de renvoyer la balle. Il s’agit dans la même action de protéger son camp tout en cherchant à attaquer le camp adverse.</a:t>
            </a:r>
          </a:p>
          <a:p>
            <a:r>
              <a:rPr lang="fr-FR" sz="2800" dirty="0">
                <a:latin typeface="Times New Roman" panose="02020603050405020304" pitchFamily="18" charset="0"/>
                <a:cs typeface="Times New Roman" panose="02020603050405020304" pitchFamily="18" charset="0"/>
              </a:rPr>
              <a:t>En confrontant les élèves face à l’activité, nous les plaçons dans une situation motrice complexe à résoudre, car elle exige de leur part :                                                                    </a:t>
            </a:r>
          </a:p>
          <a:p>
            <a:r>
              <a:rPr lang="fr-FR" sz="2800" dirty="0">
                <a:latin typeface="Times New Roman" panose="02020603050405020304" pitchFamily="18" charset="0"/>
                <a:cs typeface="Times New Roman" panose="02020603050405020304" pitchFamily="18" charset="0"/>
              </a:rPr>
              <a:t>•	La résolution des cascades de problèmes non prévus à priori dans leur ordre d’apparition, leur fréquence et leur complexité pour assurer contradictoirement et dans la même action, l’action de frappe de balle.</a:t>
            </a:r>
          </a:p>
          <a:p>
            <a:r>
              <a:rPr lang="fr-FR" sz="2800" dirty="0">
                <a:latin typeface="Times New Roman" panose="02020603050405020304" pitchFamily="18" charset="0"/>
                <a:cs typeface="Times New Roman" panose="02020603050405020304" pitchFamily="18" charset="0"/>
              </a:rPr>
              <a:t>•	La défense de son propre camp et l’attaque du camp adverse.</a:t>
            </a:r>
          </a:p>
          <a:p>
            <a:r>
              <a:rPr lang="fr-FR" sz="2800" dirty="0">
                <a:latin typeface="Times New Roman" panose="02020603050405020304" pitchFamily="18" charset="0"/>
                <a:cs typeface="Times New Roman" panose="02020603050405020304" pitchFamily="18" charset="0"/>
              </a:rPr>
              <a:t>•	La continuité de l’échange en sa faveur et la rupture de l’échange chez l’adversaire.</a:t>
            </a:r>
          </a:p>
          <a:p>
            <a:r>
              <a:rPr lang="fr-FR" sz="2800" dirty="0">
                <a:latin typeface="Times New Roman" panose="02020603050405020304" pitchFamily="18" charset="0"/>
                <a:cs typeface="Times New Roman" panose="02020603050405020304" pitchFamily="18" charset="0"/>
              </a:rPr>
              <a:t>•	Le risque de perdre ou de gagner un point.</a:t>
            </a:r>
          </a:p>
        </p:txBody>
      </p:sp>
      <p:pic>
        <p:nvPicPr>
          <p:cNvPr id="3" name="Image 2"/>
          <p:cNvPicPr>
            <a:picLocks noChangeAspect="1"/>
          </p:cNvPicPr>
          <p:nvPr/>
        </p:nvPicPr>
        <p:blipFill>
          <a:blip r:embed="rId2"/>
          <a:stretch>
            <a:fillRect/>
          </a:stretch>
        </p:blipFill>
        <p:spPr>
          <a:xfrm>
            <a:off x="10733790" y="0"/>
            <a:ext cx="1458210" cy="1702191"/>
          </a:xfrm>
          <a:prstGeom prst="rect">
            <a:avLst/>
          </a:prstGeom>
        </p:spPr>
      </p:pic>
    </p:spTree>
    <p:extLst>
      <p:ext uri="{BB962C8B-B14F-4D97-AF65-F5344CB8AC3E}">
        <p14:creationId xmlns:p14="http://schemas.microsoft.com/office/powerpoint/2010/main" val="330630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784379" y="-97711"/>
            <a:ext cx="8150147" cy="59895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ectangle 2"/>
          <p:cNvSpPr/>
          <p:nvPr/>
        </p:nvSpPr>
        <p:spPr>
          <a:xfrm rot="16200000">
            <a:off x="-413140" y="3200695"/>
            <a:ext cx="4859022" cy="523220"/>
          </a:xfrm>
          <a:prstGeom prst="rect">
            <a:avLst/>
          </a:prstGeom>
        </p:spPr>
        <p:txBody>
          <a:bodyPr wrap="none">
            <a:spAutoFit/>
          </a:bodyPr>
          <a:lstStyle/>
          <a:p>
            <a:r>
              <a:rPr lang="fr-FR" sz="2800" b="1" dirty="0">
                <a:solidFill>
                  <a:schemeClr val="bg1"/>
                </a:solidFill>
                <a:latin typeface="Times New Roman" panose="02020603050405020304" pitchFamily="18" charset="0"/>
                <a:cs typeface="Times New Roman" panose="02020603050405020304" pitchFamily="18" charset="0"/>
              </a:rPr>
              <a:t>D - Principes et règles d'action</a:t>
            </a:r>
          </a:p>
        </p:txBody>
      </p:sp>
    </p:spTree>
    <p:extLst>
      <p:ext uri="{BB962C8B-B14F-4D97-AF65-F5344CB8AC3E}">
        <p14:creationId xmlns:p14="http://schemas.microsoft.com/office/powerpoint/2010/main" val="389722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963" y="179871"/>
            <a:ext cx="11451102" cy="3108543"/>
          </a:xfrm>
          <a:prstGeom prst="rect">
            <a:avLst/>
          </a:prstGeom>
        </p:spPr>
        <p:txBody>
          <a:bodyPr wrap="square">
            <a:spAutoFit/>
          </a:bodyPr>
          <a:lstStyle/>
          <a:p>
            <a:r>
              <a:rPr lang="fr-FR" sz="2800" b="1" dirty="0">
                <a:solidFill>
                  <a:schemeClr val="bg1"/>
                </a:solidFill>
                <a:latin typeface="Times New Roman" panose="02020603050405020304" pitchFamily="18" charset="0"/>
                <a:cs typeface="Times New Roman" panose="02020603050405020304" pitchFamily="18" charset="0"/>
              </a:rPr>
              <a:t>E - Enjeux de formation</a:t>
            </a:r>
          </a:p>
          <a:p>
            <a:r>
              <a:rPr lang="fr-FR" sz="2800" b="1" dirty="0">
                <a:solidFill>
                  <a:srgbClr val="FFFF00"/>
                </a:solidFill>
                <a:latin typeface="Times New Roman" panose="02020603050405020304" pitchFamily="18" charset="0"/>
                <a:cs typeface="Times New Roman" panose="02020603050405020304" pitchFamily="18" charset="0"/>
              </a:rPr>
              <a:t>D’ordre psychomoteur :</a:t>
            </a:r>
          </a:p>
          <a:p>
            <a:r>
              <a:rPr lang="fr-FR" dirty="0"/>
              <a:t>•	</a:t>
            </a:r>
            <a:r>
              <a:rPr lang="fr-FR" sz="2800" dirty="0">
                <a:latin typeface="Times New Roman" panose="02020603050405020304" pitchFamily="18" charset="0"/>
                <a:cs typeface="Times New Roman" panose="02020603050405020304" pitchFamily="18" charset="0"/>
              </a:rPr>
              <a:t>Précision dans la réalisation et la coordination des actions de déplacement, de placement postural et de frappe.</a:t>
            </a:r>
          </a:p>
          <a:p>
            <a:r>
              <a:rPr lang="fr-FR" sz="2800" dirty="0">
                <a:latin typeface="Times New Roman" panose="02020603050405020304" pitchFamily="18" charset="0"/>
                <a:cs typeface="Times New Roman" panose="02020603050405020304" pitchFamily="18" charset="0"/>
              </a:rPr>
              <a:t>•	Nécessité de coordonner les actions.</a:t>
            </a:r>
          </a:p>
          <a:p>
            <a:r>
              <a:rPr lang="fr-FR" sz="2800" dirty="0">
                <a:latin typeface="Times New Roman" panose="02020603050405020304" pitchFamily="18" charset="0"/>
                <a:cs typeface="Times New Roman" panose="02020603050405020304" pitchFamily="18" charset="0"/>
              </a:rPr>
              <a:t>•	Développer des capacités d’équilibre de déplacement latéral et antéro-postérieurs</a:t>
            </a:r>
            <a:r>
              <a:rPr lang="fr-FR" sz="2800" dirty="0" smtClean="0">
                <a:latin typeface="Times New Roman" panose="02020603050405020304" pitchFamily="18" charset="0"/>
                <a:cs typeface="Times New Roman" panose="02020603050405020304" pitchFamily="18" charset="0"/>
              </a:rPr>
              <a:t>.</a:t>
            </a:r>
            <a:endParaRPr lang="fr-FR" sz="28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9043984" y="3422884"/>
            <a:ext cx="2343150" cy="2857500"/>
          </a:xfrm>
          <a:prstGeom prst="rect">
            <a:avLst/>
          </a:prstGeom>
        </p:spPr>
      </p:pic>
      <p:pic>
        <p:nvPicPr>
          <p:cNvPr id="4" name="Image 3"/>
          <p:cNvPicPr>
            <a:picLocks noChangeAspect="1"/>
          </p:cNvPicPr>
          <p:nvPr/>
        </p:nvPicPr>
        <p:blipFill>
          <a:blip r:embed="rId3"/>
          <a:stretch>
            <a:fillRect/>
          </a:stretch>
        </p:blipFill>
        <p:spPr>
          <a:xfrm>
            <a:off x="1300616" y="3531069"/>
            <a:ext cx="3096573" cy="2749315"/>
          </a:xfrm>
          <a:prstGeom prst="rect">
            <a:avLst/>
          </a:prstGeom>
        </p:spPr>
      </p:pic>
      <p:pic>
        <p:nvPicPr>
          <p:cNvPr id="5" name="Image 4"/>
          <p:cNvPicPr>
            <a:picLocks noChangeAspect="1"/>
          </p:cNvPicPr>
          <p:nvPr/>
        </p:nvPicPr>
        <p:blipFill>
          <a:blip r:embed="rId4"/>
          <a:stretch>
            <a:fillRect/>
          </a:stretch>
        </p:blipFill>
        <p:spPr>
          <a:xfrm>
            <a:off x="5325861" y="3476976"/>
            <a:ext cx="2789450" cy="2749315"/>
          </a:xfrm>
          <a:prstGeom prst="rect">
            <a:avLst/>
          </a:prstGeom>
        </p:spPr>
      </p:pic>
    </p:spTree>
    <p:extLst>
      <p:ext uri="{BB962C8B-B14F-4D97-AF65-F5344CB8AC3E}">
        <p14:creationId xmlns:p14="http://schemas.microsoft.com/office/powerpoint/2010/main" val="98526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612" y="530801"/>
            <a:ext cx="11134163" cy="4832092"/>
          </a:xfrm>
          <a:prstGeom prst="rect">
            <a:avLst/>
          </a:prstGeom>
        </p:spPr>
        <p:txBody>
          <a:bodyPr wrap="square">
            <a:spAutoFit/>
          </a:bodyPr>
          <a:lstStyle/>
          <a:p>
            <a:r>
              <a:rPr lang="fr-FR" sz="2800" b="1" dirty="0">
                <a:solidFill>
                  <a:srgbClr val="FFFF00"/>
                </a:solidFill>
                <a:latin typeface="Times New Roman" panose="02020603050405020304" pitchFamily="18" charset="0"/>
                <a:cs typeface="Times New Roman" panose="02020603050405020304" pitchFamily="18" charset="0"/>
              </a:rPr>
              <a:t>D’ordre cognitif :</a:t>
            </a:r>
          </a:p>
          <a:p>
            <a:r>
              <a:rPr lang="fr-FR" sz="2800" dirty="0">
                <a:latin typeface="Times New Roman" panose="02020603050405020304" pitchFamily="18" charset="0"/>
                <a:cs typeface="Times New Roman" panose="02020603050405020304" pitchFamily="18" charset="0"/>
              </a:rPr>
              <a:t>•	Mise en place de repères spatio-temporels permettant de structurer l’espace de jeu.</a:t>
            </a:r>
          </a:p>
          <a:p>
            <a:r>
              <a:rPr lang="fr-FR" sz="2800" dirty="0">
                <a:latin typeface="Times New Roman" panose="02020603050405020304" pitchFamily="18" charset="0"/>
                <a:cs typeface="Times New Roman" panose="02020603050405020304" pitchFamily="18" charset="0"/>
              </a:rPr>
              <a:t>•	Optimisation de la relation d’anticipation -coïncidence entre la balle et les joueurs.</a:t>
            </a:r>
          </a:p>
          <a:p>
            <a:r>
              <a:rPr lang="fr-FR" sz="2800" dirty="0">
                <a:latin typeface="Times New Roman" panose="02020603050405020304" pitchFamily="18" charset="0"/>
                <a:cs typeface="Times New Roman" panose="02020603050405020304" pitchFamily="18" charset="0"/>
              </a:rPr>
              <a:t>•	Identification, appréciation et analyse des données perceptives en relation à l’espace, au temps, à la nature de la balle, aux individus, et à la stratégie de jeu développé.</a:t>
            </a:r>
          </a:p>
          <a:p>
            <a:r>
              <a:rPr lang="fr-FR" sz="2800" dirty="0">
                <a:latin typeface="Times New Roman" panose="02020603050405020304" pitchFamily="18" charset="0"/>
                <a:cs typeface="Times New Roman" panose="02020603050405020304" pitchFamily="18" charset="0"/>
              </a:rPr>
              <a:t>•	Développer des capacités d’analyse et de décision dans un temps très bref par rapport à la trajectoire de la balle, le camp adverse et les joueurs (partenaires/ adversaires</a:t>
            </a:r>
            <a:r>
              <a:rPr lang="fr-FR" sz="2800" dirty="0">
                <a:latin typeface="Times New Roman" panose="02020603050405020304" pitchFamily="18" charset="0"/>
                <a:cs typeface="Times New Roman" panose="02020603050405020304" pitchFamily="18" charset="0"/>
              </a:rPr>
              <a:t>).</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05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3329" y="817167"/>
            <a:ext cx="9336741" cy="2677656"/>
          </a:xfrm>
          <a:prstGeom prst="rect">
            <a:avLst/>
          </a:prstGeom>
        </p:spPr>
        <p:txBody>
          <a:bodyPr wrap="square">
            <a:spAutoFit/>
          </a:bodyPr>
          <a:lstStyle/>
          <a:p>
            <a:r>
              <a:rPr lang="fr-FR" sz="2800" b="1" dirty="0">
                <a:solidFill>
                  <a:srgbClr val="FFFF00"/>
                </a:solidFill>
                <a:latin typeface="Times New Roman" panose="02020603050405020304" pitchFamily="18" charset="0"/>
                <a:cs typeface="Times New Roman" panose="02020603050405020304" pitchFamily="18" charset="0"/>
              </a:rPr>
              <a:t>D’ordre socio-affectif :</a:t>
            </a:r>
          </a:p>
          <a:p>
            <a:r>
              <a:rPr lang="fr-FR" dirty="0"/>
              <a:t>•</a:t>
            </a:r>
            <a:r>
              <a:rPr lang="fr-FR" sz="2800" dirty="0">
                <a:latin typeface="Times New Roman" panose="02020603050405020304" pitchFamily="18" charset="0"/>
                <a:cs typeface="Times New Roman" panose="02020603050405020304" pitchFamily="18" charset="0"/>
              </a:rPr>
              <a:t>	Mise en place d’une organisation sociale dans le jeu basé sur la communication.</a:t>
            </a:r>
          </a:p>
          <a:p>
            <a:r>
              <a:rPr lang="fr-FR" sz="2800" dirty="0">
                <a:latin typeface="Times New Roman" panose="02020603050405020304" pitchFamily="18" charset="0"/>
                <a:cs typeface="Times New Roman" panose="02020603050405020304" pitchFamily="18" charset="0"/>
              </a:rPr>
              <a:t>•	La responsabilité qui se manifeste dans la différenciation et la complémentarité des rôles.</a:t>
            </a:r>
          </a:p>
          <a:p>
            <a:r>
              <a:rPr lang="fr-FR" sz="2800" dirty="0">
                <a:latin typeface="Times New Roman" panose="02020603050405020304" pitchFamily="18" charset="0"/>
                <a:cs typeface="Times New Roman" panose="02020603050405020304" pitchFamily="18" charset="0"/>
              </a:rPr>
              <a:t>•	Solidarité, tolérance et humilité au sein du collectif.</a:t>
            </a:r>
          </a:p>
        </p:txBody>
      </p:sp>
    </p:spTree>
    <p:extLst>
      <p:ext uri="{BB962C8B-B14F-4D97-AF65-F5344CB8AC3E}">
        <p14:creationId xmlns:p14="http://schemas.microsoft.com/office/powerpoint/2010/main" val="245785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071" y="0"/>
            <a:ext cx="11828929" cy="6986528"/>
          </a:xfrm>
          <a:prstGeom prst="rect">
            <a:avLst/>
          </a:prstGeom>
        </p:spPr>
        <p:txBody>
          <a:bodyPr wrap="square">
            <a:spAutoFit/>
          </a:bodyPr>
          <a:lstStyle/>
          <a:p>
            <a:pPr algn="just"/>
            <a:r>
              <a:rPr lang="fr-FR" sz="2800" b="1" dirty="0">
                <a:solidFill>
                  <a:schemeClr val="bg1"/>
                </a:solidFill>
                <a:latin typeface="Times New Roman" panose="02020603050405020304" pitchFamily="18" charset="0"/>
                <a:cs typeface="Times New Roman" panose="02020603050405020304" pitchFamily="18" charset="0"/>
              </a:rPr>
              <a:t>F - La logique du comportement de l'apprenant</a:t>
            </a:r>
          </a:p>
          <a:p>
            <a:pPr algn="just"/>
            <a:r>
              <a:rPr lang="fr-FR" sz="2800" b="1" dirty="0">
                <a:solidFill>
                  <a:srgbClr val="FFFF00"/>
                </a:solidFill>
                <a:latin typeface="Times New Roman" panose="02020603050405020304" pitchFamily="18" charset="0"/>
                <a:cs typeface="Times New Roman" panose="02020603050405020304" pitchFamily="18" charset="0"/>
              </a:rPr>
              <a:t>Jeu direct</a:t>
            </a:r>
          </a:p>
          <a:p>
            <a:pPr algn="just"/>
            <a:r>
              <a:rPr lang="fr-FR" dirty="0"/>
              <a:t>•	</a:t>
            </a:r>
            <a:r>
              <a:rPr lang="fr-FR" sz="2800" dirty="0">
                <a:latin typeface="Times New Roman" panose="02020603050405020304" pitchFamily="18" charset="0"/>
                <a:cs typeface="Times New Roman" panose="02020603050405020304" pitchFamily="18" charset="0"/>
              </a:rPr>
              <a:t>L’enfant ne s’informe que sur les trajectoires qui le concernent directement dans son espace proche, et il n’a qu’un projet de renvoyer le ballon d’où il vient.</a:t>
            </a:r>
          </a:p>
          <a:p>
            <a:pPr algn="just"/>
            <a:r>
              <a:rPr lang="fr-FR" sz="2800" dirty="0">
                <a:latin typeface="Times New Roman" panose="02020603050405020304" pitchFamily="18" charset="0"/>
                <a:cs typeface="Times New Roman" panose="02020603050405020304" pitchFamily="18" charset="0"/>
              </a:rPr>
              <a:t>•	Contact explosif avec la balle : dégagement du problème.</a:t>
            </a:r>
          </a:p>
          <a:p>
            <a:pPr algn="just"/>
            <a:r>
              <a:rPr lang="fr-FR" sz="2800" b="1" dirty="0">
                <a:solidFill>
                  <a:srgbClr val="FFFF00"/>
                </a:solidFill>
                <a:latin typeface="Times New Roman" panose="02020603050405020304" pitchFamily="18" charset="0"/>
                <a:cs typeface="Times New Roman" panose="02020603050405020304" pitchFamily="18" charset="0"/>
              </a:rPr>
              <a:t>Jeu indirect en situation d’incertitude minimale</a:t>
            </a:r>
          </a:p>
          <a:p>
            <a:pPr algn="just"/>
            <a:r>
              <a:rPr lang="fr-FR" sz="2800" dirty="0">
                <a:latin typeface="Times New Roman" panose="02020603050405020304" pitchFamily="18" charset="0"/>
                <a:cs typeface="Times New Roman" panose="02020603050405020304" pitchFamily="18" charset="0"/>
              </a:rPr>
              <a:t>•	L’enfant comprend la logique de la passe qui sert à rapporter le ballon du filet, mais il peut y avoir de projet collectif d’attaquer sur renvoi de l’adversaire, car les prises des informations sont complexes.</a:t>
            </a:r>
          </a:p>
          <a:p>
            <a:pPr algn="just"/>
            <a:r>
              <a:rPr lang="fr-FR" sz="2800" dirty="0">
                <a:latin typeface="Times New Roman" panose="02020603050405020304" pitchFamily="18" charset="0"/>
                <a:cs typeface="Times New Roman" panose="02020603050405020304" pitchFamily="18" charset="0"/>
              </a:rPr>
              <a:t>•	Renvoi par l’intermédiaire du partenaire (2 ou 3 touches).</a:t>
            </a:r>
          </a:p>
          <a:p>
            <a:pPr algn="just"/>
            <a:r>
              <a:rPr lang="fr-FR" sz="2800" b="1" dirty="0">
                <a:solidFill>
                  <a:srgbClr val="FFFF00"/>
                </a:solidFill>
                <a:latin typeface="Times New Roman" panose="02020603050405020304" pitchFamily="18" charset="0"/>
                <a:cs typeface="Times New Roman" panose="02020603050405020304" pitchFamily="18" charset="0"/>
              </a:rPr>
              <a:t>Jeu indirect sur trajectoire venait de l’adversaire</a:t>
            </a:r>
          </a:p>
          <a:p>
            <a:pPr algn="just"/>
            <a:r>
              <a:rPr lang="fr-FR" sz="2800" dirty="0">
                <a:latin typeface="Times New Roman" panose="02020603050405020304" pitchFamily="18" charset="0"/>
                <a:cs typeface="Times New Roman" panose="02020603050405020304" pitchFamily="18" charset="0"/>
              </a:rPr>
              <a:t>•	Le projet collectif d’attaquer est possible car l’enfant à bien développer des capacités qui lui permettent de s’informer chez l’adversaire et donc sur les trajectoires des ballons qui franchissent le filet.</a:t>
            </a:r>
          </a:p>
          <a:p>
            <a:pPr algn="just"/>
            <a:r>
              <a:rPr lang="fr-FR" sz="2800" dirty="0">
                <a:latin typeface="Times New Roman" panose="02020603050405020304" pitchFamily="18" charset="0"/>
                <a:cs typeface="Times New Roman" panose="02020603050405020304" pitchFamily="18" charset="0"/>
              </a:rPr>
              <a:t>•	Organisation du jeu sur service facile ou sur retour de balle adverse simple.</a:t>
            </a:r>
          </a:p>
          <a:p>
            <a:pPr algn="just"/>
            <a:r>
              <a:rPr lang="fr-FR" sz="2800" dirty="0">
                <a:latin typeface="Times New Roman" panose="02020603050405020304" pitchFamily="18" charset="0"/>
                <a:cs typeface="Times New Roman" panose="02020603050405020304" pitchFamily="18" charset="0"/>
              </a:rPr>
              <a:t>•	Mise en place du projet d’action collectif et choix d’une tactique donnée.</a:t>
            </a:r>
          </a:p>
        </p:txBody>
      </p:sp>
    </p:spTree>
    <p:extLst>
      <p:ext uri="{BB962C8B-B14F-4D97-AF65-F5344CB8AC3E}">
        <p14:creationId xmlns:p14="http://schemas.microsoft.com/office/powerpoint/2010/main" val="85056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25</TotalTime>
  <Words>235</Words>
  <Application>Microsoft Office PowerPoint</Application>
  <PresentationFormat>Grand écran</PresentationFormat>
  <Paragraphs>54</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Times New Roman</vt:lpstr>
      <vt:lpstr>Trebuchet MS</vt:lpstr>
      <vt:lpstr>Tw Cen MT</vt:lpstr>
      <vt:lpstr>Circuit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Idir A.</dc:creator>
  <cp:lastModifiedBy>Idir A.</cp:lastModifiedBy>
  <cp:revision>3</cp:revision>
  <dcterms:created xsi:type="dcterms:W3CDTF">2021-02-26T19:26:12Z</dcterms:created>
  <dcterms:modified xsi:type="dcterms:W3CDTF">2021-02-26T19:51:17Z</dcterms:modified>
</cp:coreProperties>
</file>