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400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07/03/2021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786190"/>
            <a:ext cx="5414978" cy="1470025"/>
          </a:xfrm>
          <a:effectLst>
            <a:glow rad="139700">
              <a:schemeClr val="accent5">
                <a:satMod val="175000"/>
                <a:alpha val="40000"/>
              </a:schemeClr>
            </a:glow>
          </a:effectLst>
        </p:spPr>
        <p:txBody>
          <a:bodyPr>
            <a:normAutofit/>
          </a:bodyPr>
          <a:lstStyle/>
          <a:p>
            <a:r>
              <a:rPr lang="fr-FR" sz="1800" b="1" dirty="0" smtClean="0"/>
              <a:t>Module</a:t>
            </a:r>
            <a:r>
              <a:rPr lang="fr-FR" sz="1800" dirty="0" smtClean="0"/>
              <a:t> : informatique </a:t>
            </a:r>
            <a:endParaRPr lang="ar-SA" sz="1800" dirty="0"/>
          </a:p>
        </p:txBody>
      </p:sp>
      <p:sp>
        <p:nvSpPr>
          <p:cNvPr id="3" name="Sous-titre 2"/>
          <p:cNvSpPr>
            <a:spLocks noGrp="1"/>
          </p:cNvSpPr>
          <p:nvPr>
            <p:ph type="subTitle" idx="1"/>
          </p:nvPr>
        </p:nvSpPr>
        <p:spPr>
          <a:xfrm>
            <a:off x="1071538" y="6000768"/>
            <a:ext cx="6400800" cy="681054"/>
          </a:xfrm>
        </p:spPr>
        <p:txBody>
          <a:bodyPr/>
          <a:lstStyle/>
          <a:p>
            <a:r>
              <a:rPr lang="fr-FR" dirty="0" smtClean="0"/>
              <a:t>Année universitaire 2020/2021</a:t>
            </a:r>
            <a:endParaRPr lang="ar-SA" dirty="0"/>
          </a:p>
        </p:txBody>
      </p:sp>
      <p:sp>
        <p:nvSpPr>
          <p:cNvPr id="4" name="Rectangle à coins arrondis 3"/>
          <p:cNvSpPr/>
          <p:nvPr/>
        </p:nvSpPr>
        <p:spPr>
          <a:xfrm>
            <a:off x="1643042" y="2357430"/>
            <a:ext cx="5857916" cy="1071570"/>
          </a:xfrm>
          <a:prstGeom prst="roundRect">
            <a:avLst/>
          </a:prstGeom>
          <a:ln/>
          <a:effectLst>
            <a:outerShdw blurRad="152400" dist="317500" dir="5400000" sx="90000" sy="-19000" rotWithShape="0">
              <a:prstClr val="black">
                <a:alpha val="15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fr-FR" sz="2800" dirty="0" smtClean="0">
                <a:solidFill>
                  <a:schemeClr val="tx1"/>
                </a:solidFill>
              </a:rPr>
              <a:t>Généralités sur l’informatique </a:t>
            </a:r>
            <a:endParaRPr lang="ar-SA" sz="2800" dirty="0">
              <a:solidFill>
                <a:schemeClr val="tx1"/>
              </a:solidFill>
            </a:endParaRPr>
          </a:p>
        </p:txBody>
      </p:sp>
      <p:sp>
        <p:nvSpPr>
          <p:cNvPr id="5" name="ZoneTexte 4"/>
          <p:cNvSpPr txBox="1"/>
          <p:nvPr/>
        </p:nvSpPr>
        <p:spPr>
          <a:xfrm>
            <a:off x="285720" y="0"/>
            <a:ext cx="8429684" cy="830997"/>
          </a:xfrm>
          <a:prstGeom prst="rect">
            <a:avLst/>
          </a:prstGeom>
          <a:noFill/>
        </p:spPr>
        <p:txBody>
          <a:bodyPr wrap="square" rtlCol="1">
            <a:spAutoFit/>
          </a:bodyPr>
          <a:lstStyle/>
          <a:p>
            <a:pPr algn="ctr"/>
            <a:r>
              <a:rPr lang="fr-FR" sz="1600" b="1" i="1" dirty="0" smtClean="0"/>
              <a:t>Université A-Mira de Bejaia</a:t>
            </a:r>
          </a:p>
          <a:p>
            <a:pPr algn="ctr"/>
            <a:r>
              <a:rPr lang="fr-FR" sz="1600" b="1" i="1" dirty="0" smtClean="0"/>
              <a:t>Faculté des Lettres et des Langues</a:t>
            </a:r>
          </a:p>
          <a:p>
            <a:pPr algn="ctr"/>
            <a:r>
              <a:rPr lang="fr-FR" sz="1600" b="1" i="1" dirty="0" smtClean="0"/>
              <a:t>Département de Langue et Culture Amazighes</a:t>
            </a:r>
            <a:endParaRPr lang="ar-SA" sz="1600" b="1" i="1" dirty="0"/>
          </a:p>
        </p:txBody>
      </p:sp>
      <p:sp>
        <p:nvSpPr>
          <p:cNvPr id="6" name="ZoneTexte 5"/>
          <p:cNvSpPr txBox="1"/>
          <p:nvPr/>
        </p:nvSpPr>
        <p:spPr>
          <a:xfrm>
            <a:off x="1500166" y="4857760"/>
            <a:ext cx="2428892" cy="369332"/>
          </a:xfrm>
          <a:prstGeom prst="rect">
            <a:avLst/>
          </a:prstGeom>
          <a:noFill/>
        </p:spPr>
        <p:txBody>
          <a:bodyPr wrap="square" rtlCol="1">
            <a:spAutoFit/>
          </a:bodyPr>
          <a:lstStyle/>
          <a:p>
            <a:r>
              <a:rPr lang="fr-FR" b="1" dirty="0" smtClean="0"/>
              <a:t>Niveau</a:t>
            </a:r>
            <a:r>
              <a:rPr lang="fr-FR" dirty="0" smtClean="0"/>
              <a:t> :M2 littérature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lvl="0">
              <a:buNone/>
            </a:pPr>
            <a:r>
              <a:rPr lang="fr-FR" b="1" dirty="0" smtClean="0"/>
              <a:t>E/Les </a:t>
            </a:r>
            <a:r>
              <a:rPr lang="fr-FR" b="1" dirty="0" smtClean="0"/>
              <a:t>mémoires externes (Support de stockage et de </a:t>
            </a:r>
            <a:r>
              <a:rPr lang="fr-FR" b="1" dirty="0" smtClean="0"/>
              <a:t>mémorisation)</a:t>
            </a:r>
            <a:endParaRPr lang="en-US" b="1" dirty="0" smtClean="0"/>
          </a:p>
          <a:p>
            <a:pPr lvl="0" algn="just">
              <a:buNone/>
            </a:pPr>
            <a:r>
              <a:rPr lang="en-US" b="1" dirty="0" smtClean="0"/>
              <a:t> </a:t>
            </a:r>
            <a:r>
              <a:rPr lang="en-US" b="1" dirty="0" smtClean="0"/>
              <a:t>   </a:t>
            </a:r>
            <a:r>
              <a:rPr lang="fr-FR" sz="2400" dirty="0" smtClean="0"/>
              <a:t>Elles </a:t>
            </a:r>
            <a:r>
              <a:rPr lang="fr-FR" sz="2400" dirty="0" smtClean="0"/>
              <a:t>servent à conserver des grandes quantités d'informations (fichiers de données, programmes, logiciels d'applications, système d'exploitation, </a:t>
            </a:r>
            <a:r>
              <a:rPr lang="fr-FR" sz="2400" i="1" dirty="0" smtClean="0"/>
              <a:t>etc.</a:t>
            </a:r>
            <a:r>
              <a:rPr lang="fr-FR" sz="2400" dirty="0" smtClean="0"/>
              <a:t>). Ceux sont des supports magnétiques, optiques ou électroniques qui ne s'effacent pas par coupures de courant. On peut en citer les disques magnétiques, disquettes, cassettes, CDROM, flash disque (clé USB), etc.</a:t>
            </a:r>
            <a:endParaRPr lang="ar-SA"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572164"/>
          </a:xfrm>
        </p:spPr>
        <p:txBody>
          <a:bodyPr/>
          <a:lstStyle/>
          <a:p>
            <a:pPr>
              <a:buNone/>
            </a:pPr>
            <a:r>
              <a:rPr lang="fr-FR" b="1" dirty="0" smtClean="0"/>
              <a:t> </a:t>
            </a:r>
            <a:r>
              <a:rPr lang="fr-FR" b="1" dirty="0" smtClean="0"/>
              <a:t>F/Les </a:t>
            </a:r>
            <a:r>
              <a:rPr lang="fr-FR" b="1" dirty="0" smtClean="0"/>
              <a:t>périphériques d'entrée (ou organes d'entrée</a:t>
            </a:r>
            <a:r>
              <a:rPr lang="fr-FR" b="1" dirty="0" smtClean="0"/>
              <a:t>)</a:t>
            </a:r>
            <a:endParaRPr lang="en-US" dirty="0" smtClean="0"/>
          </a:p>
          <a:p>
            <a:r>
              <a:rPr lang="fr-FR" sz="2400" dirty="0" smtClean="0"/>
              <a:t>Ils permettent de véhiculer les informations du monde extérieur vers la mémoire de </a:t>
            </a:r>
            <a:r>
              <a:rPr lang="fr-FR" sz="2400" dirty="0" smtClean="0"/>
              <a:t>l’ordinateur.</a:t>
            </a:r>
          </a:p>
          <a:p>
            <a:r>
              <a:rPr lang="fr-FR" sz="2400" dirty="0" smtClean="0"/>
              <a:t>Exemple </a:t>
            </a:r>
            <a:r>
              <a:rPr lang="fr-FR" sz="2400" dirty="0" smtClean="0"/>
              <a:t>: le clavier, la souris, le scanner, le microphone, lecteur de </a:t>
            </a:r>
            <a:r>
              <a:rPr lang="fr-FR" sz="2400" dirty="0" smtClean="0"/>
              <a:t>codes-barres...</a:t>
            </a:r>
          </a:p>
          <a:p>
            <a:endParaRPr lang="fr-FR" sz="2400" dirty="0" smtClean="0"/>
          </a:p>
          <a:p>
            <a:pPr>
              <a:buNone/>
            </a:pPr>
            <a:r>
              <a:rPr lang="fr-FR" b="1" dirty="0" smtClean="0"/>
              <a:t>G/Les </a:t>
            </a:r>
            <a:r>
              <a:rPr lang="fr-FR" b="1" dirty="0" smtClean="0"/>
              <a:t>périphériques de sortie (ou organes de sortie)</a:t>
            </a:r>
            <a:endParaRPr lang="en-US" b="1" dirty="0" smtClean="0"/>
          </a:p>
          <a:p>
            <a:r>
              <a:rPr lang="fr-FR" sz="2400" dirty="0" smtClean="0"/>
              <a:t>Ils permettent de véhiculer les informations due la mémoire de l’ordinateur vers le mode extérieur.</a:t>
            </a:r>
            <a:endParaRPr lang="en-US" sz="2400" dirty="0" smtClean="0"/>
          </a:p>
          <a:p>
            <a:r>
              <a:rPr lang="fr-FR" sz="2400" b="1" dirty="0" smtClean="0"/>
              <a:t>Exemple :</a:t>
            </a:r>
            <a:r>
              <a:rPr lang="fr-FR" sz="2400" dirty="0" smtClean="0"/>
              <a:t>l’écran, l’imprimante, hautparleur </a:t>
            </a:r>
            <a:r>
              <a:rPr lang="fr-FR" sz="2400" dirty="0" smtClean="0"/>
              <a:t>…</a:t>
            </a:r>
            <a:endParaRPr lang="ar-SA"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solidFill>
                  <a:srgbClr val="FF0000"/>
                </a:solidFill>
              </a:rPr>
              <a:t>Partie logicielle (Software) :</a:t>
            </a:r>
            <a:r>
              <a:rPr lang="en-US" b="1" dirty="0" smtClean="0"/>
              <a:t/>
            </a:r>
            <a:br>
              <a:rPr lang="en-US" b="1" dirty="0" smtClean="0"/>
            </a:br>
            <a:endParaRPr lang="ar-SA" dirty="0"/>
          </a:p>
        </p:txBody>
      </p:sp>
      <p:sp>
        <p:nvSpPr>
          <p:cNvPr id="3" name="Espace réservé du contenu 2"/>
          <p:cNvSpPr>
            <a:spLocks noGrp="1"/>
          </p:cNvSpPr>
          <p:nvPr>
            <p:ph idx="1"/>
          </p:nvPr>
        </p:nvSpPr>
        <p:spPr/>
        <p:txBody>
          <a:bodyPr>
            <a:normAutofit/>
          </a:bodyPr>
          <a:lstStyle/>
          <a:p>
            <a:pPr algn="just"/>
            <a:r>
              <a:rPr lang="fr-FR" sz="2600" dirty="0" smtClean="0"/>
              <a:t>En plus de la partie matérielle, un ordinateur possède une partie logicielle (software). Cette partie est non tangible (par opposition au matériel). Elle contient des programmes, application et données, et elle est indispensable au fonctionnement d'un ordinateur que le matérielle lui- même. Le software s'exécute dans la mémoire </a:t>
            </a:r>
            <a:r>
              <a:rPr lang="fr-FR" sz="2600" dirty="0" smtClean="0"/>
              <a:t>vive.</a:t>
            </a:r>
          </a:p>
          <a:p>
            <a:pPr>
              <a:buNone/>
            </a:pPr>
            <a:endParaRPr lang="en-US" sz="2600" dirty="0" smtClean="0"/>
          </a:p>
          <a:p>
            <a:pPr>
              <a:buNone/>
            </a:pPr>
            <a:r>
              <a:rPr lang="fr-FR" sz="2600" dirty="0" smtClean="0"/>
              <a:t>   On peut diviser cette partie en deux grandes catégories :</a:t>
            </a:r>
            <a:endParaRPr lang="en-US" sz="2600" dirty="0" smtClean="0"/>
          </a:p>
          <a:p>
            <a:pPr>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lstStyle/>
          <a:p>
            <a:pPr lvl="1" algn="just">
              <a:buFont typeface="Wingdings" pitchFamily="2" charset="2"/>
              <a:buChar char="ü"/>
            </a:pPr>
            <a:r>
              <a:rPr lang="fr-FR" b="1" dirty="0" smtClean="0"/>
              <a:t>Système </a:t>
            </a:r>
            <a:r>
              <a:rPr lang="fr-FR" b="1" dirty="0" smtClean="0"/>
              <a:t>d’exploitation (logiciels système) </a:t>
            </a:r>
            <a:endParaRPr lang="en-US" b="1" dirty="0" smtClean="0"/>
          </a:p>
          <a:p>
            <a:pPr algn="just"/>
            <a:r>
              <a:rPr lang="fr-FR" sz="2400" dirty="0" smtClean="0">
                <a:cs typeface="+mj-cs"/>
              </a:rPr>
              <a:t>Le système d'exploitation est un ensemble de logiciels qui assure le bon fonctionnement du matériel : clavier, écran, imprimante, etc</a:t>
            </a:r>
            <a:r>
              <a:rPr lang="fr-FR" sz="2400" dirty="0" smtClean="0">
                <a:cs typeface="+mj-cs"/>
              </a:rPr>
              <a:t>.</a:t>
            </a:r>
          </a:p>
          <a:p>
            <a:pPr algn="just"/>
            <a:endParaRPr lang="en-US" sz="2400" dirty="0" smtClean="0">
              <a:cs typeface="+mj-cs"/>
            </a:endParaRPr>
          </a:p>
          <a:p>
            <a:pPr algn="just"/>
            <a:r>
              <a:rPr lang="fr-FR" sz="2400" b="1" dirty="0" err="1" smtClean="0">
                <a:cs typeface="+mj-cs"/>
              </a:rPr>
              <a:t>Example:</a:t>
            </a:r>
            <a:r>
              <a:rPr lang="fr-FR" sz="2400" dirty="0" err="1" smtClean="0">
                <a:cs typeface="+mj-cs"/>
              </a:rPr>
              <a:t>Windows</a:t>
            </a:r>
            <a:r>
              <a:rPr lang="fr-FR" sz="2400" dirty="0" smtClean="0">
                <a:cs typeface="+mj-cs"/>
              </a:rPr>
              <a:t> 7, Windows 8, Windows 10, </a:t>
            </a:r>
            <a:r>
              <a:rPr lang="fr-FR" sz="2400" dirty="0" err="1" smtClean="0">
                <a:cs typeface="+mj-cs"/>
              </a:rPr>
              <a:t>windows</a:t>
            </a:r>
            <a:r>
              <a:rPr lang="fr-FR" sz="2400" dirty="0" smtClean="0">
                <a:cs typeface="+mj-cs"/>
              </a:rPr>
              <a:t> XP, Unix, </a:t>
            </a:r>
            <a:r>
              <a:rPr lang="fr-FR" sz="2400" dirty="0" err="1" smtClean="0">
                <a:cs typeface="+mj-cs"/>
              </a:rPr>
              <a:t>Lunix,mac</a:t>
            </a:r>
            <a:r>
              <a:rPr lang="fr-FR" sz="2400" dirty="0" smtClean="0">
                <a:cs typeface="+mj-cs"/>
              </a:rPr>
              <a:t> os</a:t>
            </a:r>
            <a:endParaRPr lang="en-US" sz="2400" dirty="0" smtClean="0">
              <a:cs typeface="+mj-cs"/>
            </a:endParaRP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fontScale="85000" lnSpcReduction="10000"/>
          </a:bodyPr>
          <a:lstStyle/>
          <a:p>
            <a:pPr lvl="1" algn="just">
              <a:buFont typeface="Wingdings" pitchFamily="2" charset="2"/>
              <a:buChar char="ü"/>
            </a:pPr>
            <a:r>
              <a:rPr lang="fr-FR" b="1" dirty="0" smtClean="0"/>
              <a:t>Logiciel d’application</a:t>
            </a:r>
            <a:endParaRPr lang="en-US" b="1" dirty="0" smtClean="0"/>
          </a:p>
          <a:p>
            <a:pPr algn="just">
              <a:buNone/>
            </a:pPr>
            <a:r>
              <a:rPr lang="fr-FR" dirty="0" smtClean="0"/>
              <a:t>     Il </a:t>
            </a:r>
            <a:r>
              <a:rPr lang="fr-FR" dirty="0" smtClean="0"/>
              <a:t>est destiné aux taches particulières et à chaque logiciel d’application correspond aux taches précise</a:t>
            </a:r>
            <a:r>
              <a:rPr lang="fr-FR" dirty="0" smtClean="0"/>
              <a:t>.</a:t>
            </a:r>
          </a:p>
          <a:p>
            <a:pPr algn="just">
              <a:buNone/>
            </a:pPr>
            <a:endParaRPr lang="fr-FR" dirty="0" smtClean="0"/>
          </a:p>
          <a:p>
            <a:pPr algn="just"/>
            <a:r>
              <a:rPr lang="fr-FR" b="1" dirty="0" smtClean="0"/>
              <a:t>Exemple </a:t>
            </a:r>
            <a:r>
              <a:rPr lang="fr-FR" b="1" dirty="0" smtClean="0"/>
              <a:t>:</a:t>
            </a:r>
          </a:p>
          <a:p>
            <a:pPr algn="just"/>
            <a:r>
              <a:rPr lang="fr-FR" sz="2800" dirty="0" smtClean="0"/>
              <a:t>Microsoft Word: Traitement </a:t>
            </a:r>
            <a:r>
              <a:rPr lang="fr-FR" sz="2800" dirty="0" smtClean="0"/>
              <a:t>de texte</a:t>
            </a:r>
            <a:endParaRPr lang="en-US" sz="2800" dirty="0" smtClean="0"/>
          </a:p>
          <a:p>
            <a:pPr algn="just"/>
            <a:r>
              <a:rPr lang="fr-FR" sz="2800" dirty="0" smtClean="0"/>
              <a:t>Microsoft </a:t>
            </a:r>
            <a:r>
              <a:rPr lang="fr-FR" sz="2800" dirty="0" smtClean="0"/>
              <a:t>Excel: tableurs ,analyse </a:t>
            </a:r>
            <a:r>
              <a:rPr lang="fr-FR" sz="2800" dirty="0" smtClean="0"/>
              <a:t>financière et graphique</a:t>
            </a:r>
            <a:r>
              <a:rPr lang="fr-FR" sz="2800" dirty="0" smtClean="0"/>
              <a:t>.</a:t>
            </a:r>
          </a:p>
          <a:p>
            <a:pPr algn="just"/>
            <a:r>
              <a:rPr lang="fr-FR" sz="2800" dirty="0" smtClean="0"/>
              <a:t>Access: pour la gestion d’une base de donnée </a:t>
            </a:r>
            <a:endParaRPr lang="en-US" sz="2800" dirty="0" smtClean="0"/>
          </a:p>
          <a:p>
            <a:pPr algn="just"/>
            <a:r>
              <a:rPr lang="fr-FR" sz="2800" dirty="0" smtClean="0"/>
              <a:t>Microsoft Power </a:t>
            </a:r>
            <a:r>
              <a:rPr lang="fr-FR" sz="2800" dirty="0" err="1" smtClean="0"/>
              <a:t>Point:présentation</a:t>
            </a:r>
            <a:r>
              <a:rPr lang="fr-FR" sz="2800" dirty="0" smtClean="0"/>
              <a:t> </a:t>
            </a:r>
            <a:r>
              <a:rPr lang="fr-FR" sz="2800" dirty="0" smtClean="0"/>
              <a:t>assisté par l’ordinateur.</a:t>
            </a:r>
            <a:endParaRPr lang="en-US" sz="2800" dirty="0" smtClean="0"/>
          </a:p>
          <a:p>
            <a:pPr algn="just"/>
            <a:r>
              <a:rPr lang="fr-FR" sz="2800" dirty="0" smtClean="0"/>
              <a:t>Real one </a:t>
            </a:r>
            <a:r>
              <a:rPr lang="fr-FR" sz="2800" dirty="0" err="1" smtClean="0"/>
              <a:t>Player:pour</a:t>
            </a:r>
            <a:r>
              <a:rPr lang="fr-FR" sz="2800" dirty="0" smtClean="0"/>
              <a:t> </a:t>
            </a:r>
            <a:r>
              <a:rPr lang="fr-FR" sz="2800" dirty="0" smtClean="0"/>
              <a:t>lire la musique.</a:t>
            </a:r>
            <a:endParaRPr lang="en-US" sz="2800" dirty="0" smtClean="0"/>
          </a:p>
          <a:p>
            <a:pPr algn="just"/>
            <a:r>
              <a:rPr lang="fr-FR" sz="2800" dirty="0" smtClean="0"/>
              <a:t>VLC	</a:t>
            </a:r>
            <a:r>
              <a:rPr lang="fr-FR" sz="2800" dirty="0" smtClean="0"/>
              <a:t>:pour </a:t>
            </a:r>
            <a:r>
              <a:rPr lang="fr-FR" sz="2800" dirty="0" smtClean="0"/>
              <a:t>lire les vidéos.</a:t>
            </a:r>
            <a:endParaRPr lang="en-US" sz="2800" dirty="0" smtClean="0"/>
          </a:p>
          <a:p>
            <a:pPr algn="just"/>
            <a:r>
              <a:rPr lang="fr-FR" sz="2800" dirty="0" smtClean="0"/>
              <a:t>Photoshop: Logiciel </a:t>
            </a:r>
            <a:r>
              <a:rPr lang="fr-FR" sz="2800" dirty="0" smtClean="0"/>
              <a:t>de retouche photos et </a:t>
            </a:r>
            <a:r>
              <a:rPr lang="fr-FR" sz="2800" dirty="0" smtClean="0"/>
              <a:t>d’images.</a:t>
            </a:r>
          </a:p>
          <a:p>
            <a:pPr algn="just">
              <a:buNone/>
            </a:pPr>
            <a:endParaRPr lang="en-US" dirty="0" smtClean="0"/>
          </a:p>
          <a:p>
            <a:pPr algn="just"/>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ar-SA" dirty="0"/>
          </a:p>
        </p:txBody>
      </p:sp>
      <p:sp>
        <p:nvSpPr>
          <p:cNvPr id="3" name="Espace réservé du contenu 2"/>
          <p:cNvSpPr>
            <a:spLocks noGrp="1"/>
          </p:cNvSpPr>
          <p:nvPr>
            <p:ph idx="1"/>
          </p:nvPr>
        </p:nvSpPr>
        <p:spPr/>
        <p:txBody>
          <a:bodyPr/>
          <a:lstStyle/>
          <a:p>
            <a:pPr lvl="1">
              <a:buFont typeface="Wingdings" pitchFamily="2" charset="2"/>
              <a:buChar char="ü"/>
            </a:pPr>
            <a:r>
              <a:rPr lang="fr-FR" sz="2400" dirty="0" smtClean="0">
                <a:cs typeface="+mj-cs"/>
              </a:rPr>
              <a:t>L’informatique est une science qui permet de traiter l’information de façon automatique grâce à un </a:t>
            </a:r>
            <a:r>
              <a:rPr lang="fr-FR" sz="2400" dirty="0" smtClean="0">
                <a:cs typeface="+mj-cs"/>
              </a:rPr>
              <a:t>ordinateur.</a:t>
            </a:r>
          </a:p>
          <a:p>
            <a:pPr lvl="1">
              <a:buNone/>
            </a:pPr>
            <a:endParaRPr lang="en-US" sz="2400" dirty="0" smtClean="0">
              <a:cs typeface="+mj-cs"/>
            </a:endParaRPr>
          </a:p>
          <a:p>
            <a:pPr lvl="1">
              <a:buFont typeface="Wingdings" pitchFamily="2" charset="2"/>
              <a:buChar char="ü"/>
            </a:pPr>
            <a:r>
              <a:rPr lang="fr-FR" sz="2400" dirty="0" smtClean="0">
                <a:cs typeface="+mj-cs"/>
              </a:rPr>
              <a:t>L’ordinateur </a:t>
            </a:r>
            <a:r>
              <a:rPr lang="fr-FR" sz="2400" dirty="0" err="1" smtClean="0">
                <a:cs typeface="+mj-cs"/>
              </a:rPr>
              <a:t>est</a:t>
            </a:r>
            <a:r>
              <a:rPr lang="fr-FR" sz="2400" dirty="0" err="1" smtClean="0">
                <a:cs typeface="+mj-cs"/>
              </a:rPr>
              <a:t>appareil</a:t>
            </a:r>
            <a:r>
              <a:rPr lang="fr-FR" sz="2400" dirty="0" smtClean="0">
                <a:cs typeface="+mj-cs"/>
              </a:rPr>
              <a:t> très puissant permettant de traiter les informations avec une </a:t>
            </a:r>
            <a:r>
              <a:rPr lang="fr-FR" sz="2400" dirty="0" smtClean="0">
                <a:cs typeface="+mj-cs"/>
              </a:rPr>
              <a:t> </a:t>
            </a:r>
            <a:r>
              <a:rPr lang="fr-FR" sz="2400" dirty="0" smtClean="0">
                <a:cs typeface="+mj-cs"/>
              </a:rPr>
              <a:t>un </a:t>
            </a:r>
            <a:r>
              <a:rPr lang="fr-FR" sz="2400" dirty="0" smtClean="0">
                <a:cs typeface="+mj-cs"/>
              </a:rPr>
              <a:t>très </a:t>
            </a:r>
            <a:r>
              <a:rPr lang="fr-FR" sz="2400" dirty="0" smtClean="0">
                <a:cs typeface="+mj-cs"/>
              </a:rPr>
              <a:t>grande vitesse, un degré de précision élevé et a la faculté de stocker toutes ces </a:t>
            </a:r>
            <a:r>
              <a:rPr lang="fr-FR" sz="2400" dirty="0" smtClean="0">
                <a:cs typeface="+mj-cs"/>
              </a:rPr>
              <a:t>informations.</a:t>
            </a:r>
          </a:p>
          <a:p>
            <a:pPr lvl="1">
              <a:buNone/>
            </a:pPr>
            <a:endParaRPr lang="en-US" sz="2400" dirty="0" smtClean="0">
              <a:cs typeface="+mj-cs"/>
            </a:endParaRPr>
          </a:p>
          <a:p>
            <a:pPr lvl="1">
              <a:buFont typeface="Wingdings" pitchFamily="2" charset="2"/>
              <a:buChar char="ü"/>
            </a:pPr>
            <a:r>
              <a:rPr lang="fr-FR" sz="2400" dirty="0" smtClean="0">
                <a:cs typeface="+mj-cs"/>
              </a:rPr>
              <a:t>L’ordinateur </a:t>
            </a:r>
            <a:r>
              <a:rPr lang="fr-FR" sz="2400" dirty="0" smtClean="0">
                <a:cs typeface="+mj-cs"/>
              </a:rPr>
              <a:t>est divisé en deux parties : la partie matérielle et la partie logicielle.</a:t>
            </a:r>
            <a:endParaRPr lang="en-US" sz="2400" dirty="0" smtClean="0">
              <a:cs typeface="+mj-cs"/>
            </a:endParaRP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solidFill>
                  <a:srgbClr val="FF0000"/>
                </a:solidFill>
              </a:rPr>
              <a:t>Partie matérielle (Hardware</a:t>
            </a:r>
            <a:r>
              <a:rPr lang="fr-FR" dirty="0" smtClean="0">
                <a:solidFill>
                  <a:srgbClr val="FF0000"/>
                </a:solidFill>
              </a:rPr>
              <a:t>) :</a:t>
            </a:r>
            <a:r>
              <a:rPr lang="en-US" b="1" dirty="0" smtClean="0"/>
              <a:t/>
            </a:r>
            <a:br>
              <a:rPr lang="en-US" b="1" dirty="0" smtClean="0"/>
            </a:br>
            <a:endParaRPr lang="ar-SA" dirty="0"/>
          </a:p>
        </p:txBody>
      </p:sp>
      <p:sp>
        <p:nvSpPr>
          <p:cNvPr id="3" name="Espace réservé du contenu 2"/>
          <p:cNvSpPr>
            <a:spLocks noGrp="1"/>
          </p:cNvSpPr>
          <p:nvPr>
            <p:ph idx="1"/>
          </p:nvPr>
        </p:nvSpPr>
        <p:spPr>
          <a:xfrm>
            <a:off x="457200" y="1600200"/>
            <a:ext cx="8472518" cy="4525963"/>
          </a:xfrm>
        </p:spPr>
        <p:txBody>
          <a:bodyPr>
            <a:normAutofit/>
          </a:bodyPr>
          <a:lstStyle/>
          <a:p>
            <a:pPr lvl="1"/>
            <a:r>
              <a:rPr lang="fr-FR" sz="2400" dirty="0" smtClean="0">
                <a:cs typeface="+mj-cs"/>
              </a:rPr>
              <a:t>Un ordinateur, d'une manière générale, est constitué d'un </a:t>
            </a:r>
            <a:r>
              <a:rPr lang="fr-FR" sz="2400" i="1" dirty="0" smtClean="0">
                <a:cs typeface="+mj-cs"/>
              </a:rPr>
              <a:t>CPU </a:t>
            </a:r>
            <a:r>
              <a:rPr lang="fr-FR" sz="2400" dirty="0" smtClean="0">
                <a:cs typeface="+mj-cs"/>
              </a:rPr>
              <a:t>(Central </a:t>
            </a:r>
            <a:r>
              <a:rPr lang="fr-FR" sz="2400" dirty="0" err="1" smtClean="0">
                <a:cs typeface="+mj-cs"/>
              </a:rPr>
              <a:t>Process</a:t>
            </a:r>
            <a:r>
              <a:rPr lang="fr-FR" sz="2400" dirty="0" smtClean="0">
                <a:cs typeface="+mj-cs"/>
              </a:rPr>
              <a:t> Unit) et des périphériques</a:t>
            </a:r>
            <a:r>
              <a:rPr lang="fr-FR" sz="2400" dirty="0" smtClean="0">
                <a:cs typeface="+mj-cs"/>
              </a:rPr>
              <a:t>.</a:t>
            </a:r>
          </a:p>
          <a:p>
            <a:pPr lvl="1">
              <a:buNone/>
            </a:pPr>
            <a:endParaRPr lang="en-US" sz="2400" dirty="0" smtClean="0">
              <a:cs typeface="+mj-cs"/>
            </a:endParaRPr>
          </a:p>
          <a:p>
            <a:pPr lvl="1"/>
            <a:r>
              <a:rPr lang="fr-FR" sz="2400" dirty="0" smtClean="0">
                <a:cs typeface="+mj-cs"/>
              </a:rPr>
              <a:t>Le C</a:t>
            </a:r>
            <a:r>
              <a:rPr lang="fr-FR" sz="2400" i="1" dirty="0" smtClean="0">
                <a:cs typeface="+mj-cs"/>
              </a:rPr>
              <a:t>PU </a:t>
            </a:r>
            <a:r>
              <a:rPr lang="fr-FR" sz="2400" dirty="0" smtClean="0">
                <a:cs typeface="+mj-cs"/>
              </a:rPr>
              <a:t>est constitué d'un </a:t>
            </a:r>
            <a:r>
              <a:rPr lang="fr-FR" sz="2400" i="1" dirty="0" smtClean="0">
                <a:cs typeface="+mj-cs"/>
              </a:rPr>
              <a:t>Microprocesseur</a:t>
            </a:r>
            <a:r>
              <a:rPr lang="fr-FR" sz="2400" i="1" dirty="0" smtClean="0">
                <a:cs typeface="+mj-cs"/>
              </a:rPr>
              <a:t>	</a:t>
            </a:r>
            <a:r>
              <a:rPr lang="fr-FR" sz="2400" dirty="0" smtClean="0">
                <a:cs typeface="+mj-cs"/>
              </a:rPr>
              <a:t>(ou</a:t>
            </a:r>
            <a:r>
              <a:rPr lang="fr-FR" sz="2400" dirty="0" smtClean="0">
                <a:cs typeface="+mj-cs"/>
              </a:rPr>
              <a:t>	</a:t>
            </a:r>
            <a:r>
              <a:rPr lang="fr-FR" sz="2400" i="1" dirty="0" smtClean="0">
                <a:cs typeface="+mj-cs"/>
              </a:rPr>
              <a:t>Processeur</a:t>
            </a:r>
            <a:r>
              <a:rPr lang="fr-FR" sz="2400" dirty="0" smtClean="0">
                <a:cs typeface="+mj-cs"/>
              </a:rPr>
              <a:t>) et</a:t>
            </a:r>
            <a:r>
              <a:rPr lang="fr-FR" sz="2400" dirty="0" smtClean="0">
                <a:cs typeface="+mj-cs"/>
              </a:rPr>
              <a:t>	</a:t>
            </a:r>
            <a:r>
              <a:rPr lang="fr-FR" sz="2400" dirty="0" smtClean="0">
                <a:cs typeface="+mj-cs"/>
              </a:rPr>
              <a:t>d'une</a:t>
            </a:r>
            <a:r>
              <a:rPr lang="en-US" sz="2400" dirty="0" smtClean="0">
                <a:cs typeface="+mj-cs"/>
              </a:rPr>
              <a:t> </a:t>
            </a:r>
            <a:r>
              <a:rPr lang="fr-FR" sz="2400" i="1" dirty="0" err="1" smtClean="0">
                <a:cs typeface="+mj-cs"/>
              </a:rPr>
              <a:t>MémoireCentrale</a:t>
            </a:r>
            <a:r>
              <a:rPr lang="fr-FR" sz="2400" i="1" dirty="0" smtClean="0">
                <a:cs typeface="+mj-cs"/>
              </a:rPr>
              <a:t>(MC)</a:t>
            </a:r>
            <a:r>
              <a:rPr lang="fr-FR" sz="2400" dirty="0" smtClean="0">
                <a:cs typeface="+mj-cs"/>
              </a:rPr>
              <a:t>.</a:t>
            </a:r>
          </a:p>
          <a:p>
            <a:pPr lvl="1">
              <a:buNone/>
            </a:pPr>
            <a:endParaRPr lang="en-US" sz="2400" dirty="0" smtClean="0">
              <a:cs typeface="+mj-cs"/>
            </a:endParaRPr>
          </a:p>
          <a:p>
            <a:pPr lvl="1"/>
            <a:r>
              <a:rPr lang="fr-FR" sz="2400" dirty="0" smtClean="0">
                <a:cs typeface="+mj-cs"/>
              </a:rPr>
              <a:t>Le processeur se compose de deux unités : </a:t>
            </a:r>
            <a:r>
              <a:rPr lang="fr-FR" sz="2400" dirty="0" err="1" smtClean="0">
                <a:cs typeface="+mj-cs"/>
              </a:rPr>
              <a:t>unitéde</a:t>
            </a:r>
            <a:r>
              <a:rPr lang="fr-FR" sz="2400" dirty="0" smtClean="0">
                <a:cs typeface="+mj-cs"/>
              </a:rPr>
              <a:t> contrôle (UC) et unité arithmétique et logique (UAL</a:t>
            </a:r>
            <a:r>
              <a:rPr lang="fr-FR" sz="2400" dirty="0" smtClean="0">
                <a:cs typeface="+mj-cs"/>
              </a:rPr>
              <a:t>).</a:t>
            </a:r>
          </a:p>
          <a:p>
            <a:pPr lvl="1">
              <a:buNone/>
            </a:pPr>
            <a:endParaRPr lang="en-US" sz="2400" dirty="0" smtClean="0">
              <a:cs typeface="+mj-cs"/>
            </a:endParaRPr>
          </a:p>
          <a:p>
            <a:endParaRPr lang="ar-SA" sz="2400"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SA" dirty="0"/>
          </a:p>
        </p:txBody>
      </p:sp>
      <p:sp>
        <p:nvSpPr>
          <p:cNvPr id="3" name="Espace réservé du contenu 2"/>
          <p:cNvSpPr>
            <a:spLocks noGrp="1"/>
          </p:cNvSpPr>
          <p:nvPr>
            <p:ph idx="1"/>
          </p:nvPr>
        </p:nvSpPr>
        <p:spPr/>
        <p:txBody>
          <a:bodyPr>
            <a:normAutofit/>
          </a:bodyPr>
          <a:lstStyle/>
          <a:p>
            <a:pPr marL="342900" lvl="1" indent="-342900">
              <a:buFont typeface="Wingdings" pitchFamily="2" charset="2"/>
              <a:buChar char="ü"/>
            </a:pPr>
            <a:r>
              <a:rPr lang="fr-FR" sz="2400" dirty="0" smtClean="0"/>
              <a:t> La mémoire  centrale est constituée  d'une  mémoire vive  (</a:t>
            </a:r>
            <a:r>
              <a:rPr lang="fr-FR" sz="2400" b="1" i="1" dirty="0" smtClean="0"/>
              <a:t>RAM</a:t>
            </a:r>
            <a:r>
              <a:rPr lang="fr-FR" sz="2400" i="1" dirty="0" smtClean="0"/>
              <a:t>  </a:t>
            </a:r>
            <a:r>
              <a:rPr lang="fr-FR" sz="2400" dirty="0" smtClean="0"/>
              <a:t>: </a:t>
            </a:r>
            <a:r>
              <a:rPr lang="fr-FR" sz="2400" dirty="0" err="1" smtClean="0"/>
              <a:t>Random</a:t>
            </a:r>
            <a:r>
              <a:rPr lang="fr-FR" sz="2400" dirty="0" smtClean="0"/>
              <a:t> Access Memory) et d'une mémoire morte (</a:t>
            </a:r>
            <a:r>
              <a:rPr lang="fr-FR" sz="2400" b="1" i="1" dirty="0" smtClean="0"/>
              <a:t>ROM </a:t>
            </a:r>
            <a:r>
              <a:rPr lang="fr-FR" sz="2400" dirty="0" smtClean="0"/>
              <a:t>: Read </a:t>
            </a:r>
            <a:r>
              <a:rPr lang="fr-FR" sz="2400" dirty="0" err="1" smtClean="0"/>
              <a:t>Only</a:t>
            </a:r>
            <a:r>
              <a:rPr lang="fr-FR" sz="2400" dirty="0" smtClean="0"/>
              <a:t> Memory).</a:t>
            </a:r>
            <a:endParaRPr lang="en-US" sz="2400" dirty="0" smtClean="0"/>
          </a:p>
          <a:p>
            <a:pPr marL="342900" lvl="1" indent="-342900">
              <a:buFont typeface="Wingdings" pitchFamily="2" charset="2"/>
              <a:buChar char="ü"/>
            </a:pPr>
            <a:endParaRPr lang="fr-FR" sz="2400" dirty="0" smtClean="0"/>
          </a:p>
          <a:p>
            <a:pPr marL="342900" lvl="1" indent="-342900">
              <a:buFont typeface="Wingdings" pitchFamily="2" charset="2"/>
              <a:buChar char="ü"/>
            </a:pPr>
            <a:r>
              <a:rPr lang="fr-FR" sz="2400" dirty="0" smtClean="0"/>
              <a:t>Les </a:t>
            </a:r>
            <a:r>
              <a:rPr lang="fr-FR" sz="2400" dirty="0" smtClean="0"/>
              <a:t>périphériques sont composés de périphériques d'entrée, périphériques de </a:t>
            </a:r>
            <a:r>
              <a:rPr lang="fr-FR" sz="2400" dirty="0" smtClean="0"/>
              <a:t>sortie, périphérique </a:t>
            </a:r>
            <a:r>
              <a:rPr lang="fr-FR" sz="2400" dirty="0" smtClean="0"/>
              <a:t>de sauvegardes ou de stockage (Mémoires externes</a:t>
            </a:r>
            <a:r>
              <a:rPr lang="fr-FR" sz="2400" dirty="0" smtClean="0"/>
              <a:t>).</a:t>
            </a:r>
          </a:p>
          <a:p>
            <a:pPr marL="342900" lvl="1" indent="-342900">
              <a:buNone/>
            </a:pPr>
            <a:endParaRPr lang="en-US" sz="2400" dirty="0" smtClean="0"/>
          </a:p>
          <a:p>
            <a:endParaRPr lang="ar-SA"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p:cNvPicPr>
            <a:picLocks noGrp="1"/>
          </p:cNvPicPr>
          <p:nvPr>
            <p:ph idx="1"/>
          </p:nvPr>
        </p:nvPicPr>
        <p:blipFill>
          <a:blip r:embed="rId2" cstate="print"/>
          <a:stretch>
            <a:fillRect/>
          </a:stretch>
        </p:blipFill>
        <p:spPr>
          <a:xfrm>
            <a:off x="428597" y="928670"/>
            <a:ext cx="8358246" cy="5715040"/>
          </a:xfrm>
          <a:prstGeom prst="rect">
            <a:avLst/>
          </a:prstGeom>
        </p:spPr>
      </p:pic>
      <p:sp>
        <p:nvSpPr>
          <p:cNvPr id="5" name="ZoneTexte 4"/>
          <p:cNvSpPr txBox="1"/>
          <p:nvPr/>
        </p:nvSpPr>
        <p:spPr>
          <a:xfrm>
            <a:off x="428596" y="357166"/>
            <a:ext cx="6286544" cy="369332"/>
          </a:xfrm>
          <a:prstGeom prst="rect">
            <a:avLst/>
          </a:prstGeom>
          <a:noFill/>
        </p:spPr>
        <p:txBody>
          <a:bodyPr wrap="square" rtlCol="1">
            <a:spAutoFit/>
          </a:bodyPr>
          <a:lstStyle/>
          <a:p>
            <a:r>
              <a:rPr lang="fr-FR" dirty="0" smtClean="0"/>
              <a:t>Comme le montre le schéma ci-dessous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472518" cy="5554683"/>
          </a:xfrm>
        </p:spPr>
        <p:txBody>
          <a:bodyPr>
            <a:normAutofit/>
          </a:bodyPr>
          <a:lstStyle/>
          <a:p>
            <a:pPr lvl="0">
              <a:buNone/>
            </a:pPr>
            <a:r>
              <a:rPr lang="fr-FR" dirty="0" smtClean="0"/>
              <a:t>a/</a:t>
            </a:r>
            <a:r>
              <a:rPr lang="fr-FR" b="1" dirty="0" smtClean="0"/>
              <a:t>CPU (Central </a:t>
            </a:r>
            <a:r>
              <a:rPr lang="fr-FR" b="1" dirty="0" err="1" smtClean="0"/>
              <a:t>Process</a:t>
            </a:r>
            <a:r>
              <a:rPr lang="fr-FR" b="1" dirty="0" smtClean="0"/>
              <a:t> Unit Ou Unité de Traitement Centrale</a:t>
            </a:r>
            <a:r>
              <a:rPr lang="fr-FR" dirty="0" smtClean="0"/>
              <a:t>) </a:t>
            </a:r>
            <a:r>
              <a:rPr lang="fr-FR" b="1" dirty="0" smtClean="0"/>
              <a:t>:</a:t>
            </a:r>
          </a:p>
          <a:p>
            <a:pPr>
              <a:buNone/>
            </a:pPr>
            <a:r>
              <a:rPr lang="fr-FR" dirty="0" smtClean="0"/>
              <a:t>   </a:t>
            </a:r>
            <a:r>
              <a:rPr lang="fr-FR" sz="2600" dirty="0" smtClean="0"/>
              <a:t>C’est </a:t>
            </a:r>
            <a:r>
              <a:rPr lang="fr-FR" sz="2600" dirty="0" smtClean="0"/>
              <a:t>l'élément de l'ordinateur qui interprète et exécute les instructions d'un programme. C'est le cerveau de l'ordinateur. Les plus connues sont ceux d’</a:t>
            </a:r>
            <a:r>
              <a:rPr lang="fr-FR" sz="2600" b="1" dirty="0" smtClean="0"/>
              <a:t>INTEL</a:t>
            </a:r>
            <a:r>
              <a:rPr lang="fr-FR" sz="2600" dirty="0" smtClean="0"/>
              <a:t>, </a:t>
            </a:r>
            <a:r>
              <a:rPr lang="fr-FR" sz="2600" b="1" dirty="0" smtClean="0"/>
              <a:t>AMD</a:t>
            </a:r>
            <a:r>
              <a:rPr lang="fr-FR" sz="2600" dirty="0" smtClean="0"/>
              <a:t>.</a:t>
            </a:r>
          </a:p>
          <a:p>
            <a:pPr lvl="0">
              <a:buNone/>
            </a:pPr>
            <a:r>
              <a:rPr lang="fr-FR" dirty="0" smtClean="0"/>
              <a:t>b/</a:t>
            </a:r>
            <a:r>
              <a:rPr lang="fr-FR" b="1" dirty="0" smtClean="0"/>
              <a:t>L'U.A.L (Unité Arithmétique et Logique : Circuit de Calcul) :</a:t>
            </a:r>
            <a:endParaRPr lang="en-US" b="1" dirty="0" smtClean="0"/>
          </a:p>
          <a:p>
            <a:pPr>
              <a:buNone/>
            </a:pPr>
            <a:r>
              <a:rPr lang="fr-FR" dirty="0" smtClean="0"/>
              <a:t>    </a:t>
            </a:r>
            <a:r>
              <a:rPr lang="fr-FR" sz="2600" dirty="0" smtClean="0"/>
              <a:t>Elle </a:t>
            </a:r>
            <a:r>
              <a:rPr lang="fr-FR" sz="2600" dirty="0" smtClean="0"/>
              <a:t>consiste le circuit de calcul. Elle est chargée d'effectuer toutes les </a:t>
            </a:r>
            <a:r>
              <a:rPr lang="fr-FR" sz="2400" dirty="0" smtClean="0"/>
              <a:t>opérations arithmétiques et logiques. Elle contient tous les circuits logique pour réaliser les différentes opérations </a:t>
            </a:r>
            <a:r>
              <a:rPr lang="fr-FR" sz="2400" dirty="0" smtClean="0"/>
              <a:t>arithmétique</a:t>
            </a:r>
            <a:endParaRPr lang="en-US" sz="2400" dirty="0" smtClean="0"/>
          </a:p>
          <a:p>
            <a:pPr>
              <a:buNone/>
            </a:pPr>
            <a:endParaRPr lang="en-US" dirty="0" smtClean="0"/>
          </a:p>
          <a:p>
            <a:pPr lvl="0">
              <a:buNone/>
            </a:pPr>
            <a:endParaRPr lang="en-US" b="1"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r>
              <a:rPr lang="fr-FR" sz="2400" dirty="0" smtClean="0"/>
              <a:t>   (</a:t>
            </a:r>
            <a:r>
              <a:rPr lang="fr-FR" sz="2400" dirty="0" smtClean="0"/>
              <a:t>Addition, soustraction, multiplication, division, etc.) et logiques (décalage, rotation, et logique, et binaire, ou logique, ou binaire, négation logique, complément, etc</a:t>
            </a:r>
            <a:r>
              <a:rPr lang="fr-FR" sz="2400" dirty="0" smtClean="0"/>
              <a:t>.).</a:t>
            </a:r>
          </a:p>
          <a:p>
            <a:pPr>
              <a:buNone/>
            </a:pPr>
            <a:endParaRPr lang="fr-FR" sz="2400" dirty="0" smtClean="0"/>
          </a:p>
          <a:p>
            <a:pPr lvl="0">
              <a:buNone/>
            </a:pPr>
            <a:r>
              <a:rPr lang="fr-FR" b="1" dirty="0" smtClean="0"/>
              <a:t>  c/ L'U.C</a:t>
            </a:r>
            <a:r>
              <a:rPr lang="fr-FR" b="1" dirty="0" smtClean="0"/>
              <a:t>. (Unité de contrôle : Circuit de commandes) :</a:t>
            </a:r>
            <a:endParaRPr lang="en-US" b="1" dirty="0" smtClean="0"/>
          </a:p>
          <a:p>
            <a:pPr>
              <a:buNone/>
            </a:pPr>
            <a:r>
              <a:rPr lang="fr-FR" sz="2400" dirty="0" smtClean="0"/>
              <a:t>    Elle </a:t>
            </a:r>
            <a:r>
              <a:rPr lang="fr-FR" sz="2400" dirty="0" smtClean="0"/>
              <a:t>contrôle toutes les opérations qui s'effectuent dans l'ordinateur. C'est elle qui permet l'exécution d'un programme présent en mémoire centrale (M.C).</a:t>
            </a: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pPr lvl="0">
              <a:buNone/>
            </a:pPr>
            <a:r>
              <a:rPr lang="fr-FR" b="1" dirty="0" smtClean="0"/>
              <a:t>  d/ La </a:t>
            </a:r>
            <a:r>
              <a:rPr lang="fr-FR" b="1" dirty="0" smtClean="0"/>
              <a:t>M.C (La mémoire centrale : circuit de mémorisation)</a:t>
            </a:r>
            <a:endParaRPr lang="en-US" b="1" dirty="0" smtClean="0"/>
          </a:p>
          <a:p>
            <a:pPr>
              <a:buNone/>
            </a:pPr>
            <a:r>
              <a:rPr lang="fr-FR" dirty="0" smtClean="0"/>
              <a:t>   </a:t>
            </a:r>
            <a:r>
              <a:rPr lang="fr-FR" dirty="0" smtClean="0"/>
              <a:t> </a:t>
            </a:r>
            <a:r>
              <a:rPr lang="fr-FR" sz="2400" dirty="0" smtClean="0"/>
              <a:t>La </a:t>
            </a:r>
            <a:r>
              <a:rPr lang="fr-FR" sz="2400" dirty="0" smtClean="0"/>
              <a:t>mémoire centrale est constituée d'une mémoire vive (</a:t>
            </a:r>
            <a:r>
              <a:rPr lang="fr-FR" sz="2400" i="1" dirty="0" smtClean="0"/>
              <a:t>RAM </a:t>
            </a:r>
            <a:r>
              <a:rPr lang="fr-FR" sz="2400" dirty="0" smtClean="0"/>
              <a:t>: </a:t>
            </a:r>
            <a:r>
              <a:rPr lang="fr-FR" sz="2400" dirty="0" err="1" smtClean="0"/>
              <a:t>Random</a:t>
            </a:r>
            <a:r>
              <a:rPr lang="fr-FR" sz="2400" dirty="0" smtClean="0"/>
              <a:t> Access Memory) et d'une mémoire morte (</a:t>
            </a:r>
            <a:r>
              <a:rPr lang="fr-FR" sz="2400" i="1" dirty="0" smtClean="0"/>
              <a:t>ROM </a:t>
            </a:r>
            <a:r>
              <a:rPr lang="fr-FR" sz="2400" dirty="0" smtClean="0"/>
              <a:t>: Read </a:t>
            </a:r>
            <a:r>
              <a:rPr lang="fr-FR" sz="2400" dirty="0" err="1" smtClean="0"/>
              <a:t>Only</a:t>
            </a:r>
            <a:r>
              <a:rPr lang="fr-FR" sz="2400" dirty="0" smtClean="0"/>
              <a:t> Memory</a:t>
            </a:r>
            <a:r>
              <a:rPr lang="fr-FR" sz="2400" dirty="0" smtClean="0"/>
              <a:t>).</a:t>
            </a:r>
          </a:p>
          <a:p>
            <a:pPr marL="342900" lvl="1" indent="-342900">
              <a:buNone/>
            </a:pPr>
            <a:r>
              <a:rPr lang="fr-FR" dirty="0" smtClean="0"/>
              <a:t> </a:t>
            </a:r>
            <a:r>
              <a:rPr lang="fr-FR" dirty="0" smtClean="0"/>
              <a:t>   </a:t>
            </a:r>
            <a:r>
              <a:rPr lang="fr-FR" b="1" dirty="0" smtClean="0"/>
              <a:t>RAM </a:t>
            </a:r>
            <a:r>
              <a:rPr lang="fr-FR" dirty="0" smtClean="0"/>
              <a:t>(</a:t>
            </a:r>
            <a:r>
              <a:rPr lang="fr-FR" b="1" dirty="0" err="1" smtClean="0"/>
              <a:t>Random</a:t>
            </a:r>
            <a:r>
              <a:rPr lang="fr-FR" b="1" dirty="0" smtClean="0"/>
              <a:t> Access </a:t>
            </a:r>
            <a:r>
              <a:rPr lang="fr-FR" b="1" dirty="0" err="1" smtClean="0"/>
              <a:t>Mémory</a:t>
            </a:r>
            <a:r>
              <a:rPr lang="fr-FR" b="1" dirty="0" smtClean="0"/>
              <a:t> – </a:t>
            </a:r>
            <a:r>
              <a:rPr lang="fr-FR" b="1" dirty="0" err="1" smtClean="0"/>
              <a:t>Mémorie</a:t>
            </a:r>
            <a:r>
              <a:rPr lang="fr-FR" b="1" dirty="0" smtClean="0"/>
              <a:t> à Accès </a:t>
            </a:r>
            <a:r>
              <a:rPr lang="fr-FR" b="1" dirty="0" err="1" smtClean="0"/>
              <a:t>Aléatoir</a:t>
            </a:r>
            <a:r>
              <a:rPr lang="fr-FR" b="1" dirty="0" smtClean="0"/>
              <a:t> –</a:t>
            </a:r>
            <a:r>
              <a:rPr lang="fr-FR" b="1" dirty="0" err="1" smtClean="0"/>
              <a:t>Mémoirevive</a:t>
            </a:r>
            <a:r>
              <a:rPr lang="fr-FR" b="1" dirty="0" smtClean="0"/>
              <a:t> ou mémoire volatile) </a:t>
            </a:r>
            <a:r>
              <a:rPr lang="fr-FR" b="1" dirty="0" smtClean="0"/>
              <a:t>:</a:t>
            </a:r>
          </a:p>
          <a:p>
            <a:pPr marL="342900" lvl="1" indent="-342900">
              <a:buNone/>
            </a:pPr>
            <a:r>
              <a:rPr lang="fr-FR" sz="2600" b="1" dirty="0" smtClean="0"/>
              <a:t> </a:t>
            </a:r>
            <a:r>
              <a:rPr lang="fr-FR" sz="2600" b="1" dirty="0" smtClean="0"/>
              <a:t>    </a:t>
            </a:r>
            <a:r>
              <a:rPr lang="fr-FR" sz="2400" dirty="0" smtClean="0"/>
              <a:t>Elle </a:t>
            </a:r>
            <a:r>
              <a:rPr lang="fr-FR" sz="2400" dirty="0" smtClean="0"/>
              <a:t>a pour rôle de stocker le programme à exécuter ainsi que les données résultats. Un programme ne peut s’exécuter que s'il est chargé en mémoire centrale. Elle est constituée de plusieurs barrettes (barrettes RAM). Cette mémoire est volatile, c'est à dire qu'elle s'efface par coupure de courant</a:t>
            </a:r>
            <a:endParaRPr lang="en-US" sz="2400" b="1" dirty="0" smtClean="0"/>
          </a:p>
          <a:p>
            <a:pPr>
              <a:buNone/>
            </a:pPr>
            <a:endParaRPr lang="fr-FR" dirty="0" smtClean="0"/>
          </a:p>
          <a:p>
            <a:pPr>
              <a:buNone/>
            </a:pPr>
            <a:endParaRPr lang="fr-FR" dirty="0" smtClean="0"/>
          </a:p>
          <a:p>
            <a:pPr>
              <a:buNone/>
            </a:pP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lvl="1">
              <a:buNone/>
            </a:pPr>
            <a:r>
              <a:rPr lang="fr-FR" b="1" dirty="0" smtClean="0"/>
              <a:t>ROM (Read </a:t>
            </a:r>
            <a:r>
              <a:rPr lang="fr-FR" b="1" dirty="0" err="1" smtClean="0"/>
              <a:t>OnlyMémory</a:t>
            </a:r>
            <a:r>
              <a:rPr lang="fr-FR" b="1" dirty="0" smtClean="0"/>
              <a:t> – Mémoire en </a:t>
            </a:r>
            <a:r>
              <a:rPr lang="fr-FR" b="1" dirty="0" smtClean="0"/>
              <a:t>lecture seule </a:t>
            </a:r>
            <a:r>
              <a:rPr lang="fr-FR" b="1" dirty="0" smtClean="0"/>
              <a:t>– Mémoire morte) </a:t>
            </a:r>
            <a:r>
              <a:rPr lang="fr-FR" b="1" dirty="0" smtClean="0"/>
              <a:t>:</a:t>
            </a:r>
            <a:endParaRPr lang="en-US" b="1" dirty="0" smtClean="0"/>
          </a:p>
          <a:p>
            <a:pPr lvl="1" algn="just">
              <a:buNone/>
            </a:pPr>
            <a:r>
              <a:rPr lang="en-US" sz="2400" b="1" dirty="0" smtClean="0"/>
              <a:t> </a:t>
            </a:r>
            <a:r>
              <a:rPr lang="en-US" sz="2400" b="1" dirty="0" smtClean="0"/>
              <a:t>   </a:t>
            </a:r>
            <a:r>
              <a:rPr lang="fr-FR" sz="2400" dirty="0" smtClean="0"/>
              <a:t>Mémoire </a:t>
            </a:r>
            <a:r>
              <a:rPr lang="fr-FR" sz="2400" dirty="0" smtClean="0"/>
              <a:t>qui </a:t>
            </a:r>
            <a:r>
              <a:rPr lang="fr-FR" sz="2400" dirty="0" smtClean="0"/>
              <a:t>ne s'efface </a:t>
            </a:r>
            <a:r>
              <a:rPr lang="fr-FR" sz="2400" dirty="0" smtClean="0"/>
              <a:t>pas par coupure de courant. Cette dernière sert à conserver du code et des paramètres système nécessaire au fonctionnement de l'ordinateur (BIOS : Basic Input/Output System Programme de base des entrées/sorties</a:t>
            </a:r>
            <a:r>
              <a:rPr lang="fr-FR" sz="2400" dirty="0" smtClean="0"/>
              <a:t>).</a:t>
            </a:r>
          </a:p>
          <a:p>
            <a:pPr lvl="1" algn="just">
              <a:buNone/>
            </a:pP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833</Words>
  <PresentationFormat>Affichage à l'écran (4:3)</PresentationFormat>
  <Paragraphs>68</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Module : informatique </vt:lpstr>
      <vt:lpstr>Introduction </vt:lpstr>
      <vt:lpstr>Partie matérielle (Hardware) : </vt:lpstr>
      <vt:lpstr>Diapositive 4</vt:lpstr>
      <vt:lpstr>Diapositive 5</vt:lpstr>
      <vt:lpstr>Diapositive 6</vt:lpstr>
      <vt:lpstr>Diapositive 7</vt:lpstr>
      <vt:lpstr>Diapositive 8</vt:lpstr>
      <vt:lpstr>Diapositive 9</vt:lpstr>
      <vt:lpstr>Diapositive 10</vt:lpstr>
      <vt:lpstr>Diapositive 11</vt:lpstr>
      <vt:lpstr>Partie logicielle (Software) : </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 informatique </dc:title>
  <cp:lastModifiedBy>oracle</cp:lastModifiedBy>
  <cp:revision>26</cp:revision>
  <dcterms:modified xsi:type="dcterms:W3CDTF">2021-03-07T19:06:14Z</dcterms:modified>
</cp:coreProperties>
</file>