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0" r:id="rId10"/>
    <p:sldId id="301" r:id="rId11"/>
    <p:sldId id="302" r:id="rId12"/>
    <p:sldId id="303" r:id="rId13"/>
    <p:sldId id="264" r:id="rId14"/>
    <p:sldId id="265" r:id="rId15"/>
    <p:sldId id="268" r:id="rId16"/>
    <p:sldId id="269" r:id="rId17"/>
    <p:sldId id="304" r:id="rId18"/>
    <p:sldId id="266" r:id="rId19"/>
    <p:sldId id="270" r:id="rId20"/>
    <p:sldId id="271" r:id="rId21"/>
    <p:sldId id="272" r:id="rId22"/>
    <p:sldId id="273" r:id="rId23"/>
    <p:sldId id="274" r:id="rId24"/>
    <p:sldId id="277" r:id="rId25"/>
    <p:sldId id="275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305" r:id="rId34"/>
    <p:sldId id="288" r:id="rId35"/>
    <p:sldId id="289" r:id="rId36"/>
    <p:sldId id="282" r:id="rId37"/>
    <p:sldId id="290" r:id="rId38"/>
    <p:sldId id="291" r:id="rId39"/>
    <p:sldId id="283" r:id="rId40"/>
    <p:sldId id="306" r:id="rId41"/>
    <p:sldId id="292" r:id="rId42"/>
    <p:sldId id="293" r:id="rId43"/>
    <p:sldId id="294" r:id="rId44"/>
    <p:sldId id="307" r:id="rId45"/>
    <p:sldId id="308" r:id="rId46"/>
    <p:sldId id="296" r:id="rId47"/>
    <p:sldId id="297" r:id="rId48"/>
    <p:sldId id="298" r:id="rId49"/>
    <p:sldId id="309" r:id="rId50"/>
    <p:sldId id="310" r:id="rId51"/>
    <p:sldId id="311" r:id="rId52"/>
    <p:sldId id="312" r:id="rId53"/>
    <p:sldId id="313" r:id="rId54"/>
    <p:sldId id="314" r:id="rId55"/>
    <p:sldId id="299" r:id="rId5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40C59-D807-4EED-82A3-6445ABCDD3D1}" type="doc">
      <dgm:prSet loTypeId="urn:microsoft.com/office/officeart/2005/8/layout/pyramid2" loCatId="pyramid" qsTypeId="urn:microsoft.com/office/officeart/2005/8/quickstyle/3d8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D558CAA-C01A-420A-824F-3C39365B2357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rtl="0"/>
          <a:r>
            <a:rPr lang="fr-FR" b="1" dirty="0">
              <a:solidFill>
                <a:srgbClr val="FF0000"/>
              </a:solidFill>
            </a:rPr>
            <a:t>RÉACTION DE </a:t>
          </a:r>
          <a:br>
            <a:rPr lang="fr-FR" b="1" dirty="0">
              <a:solidFill>
                <a:srgbClr val="FF0000"/>
              </a:solidFill>
            </a:rPr>
          </a:br>
          <a:r>
            <a:rPr lang="fr-FR" b="1" dirty="0">
              <a:solidFill>
                <a:srgbClr val="FF0000"/>
              </a:solidFill>
            </a:rPr>
            <a:t>LA FAMILLE : </a:t>
          </a:r>
        </a:p>
      </dgm:t>
    </dgm:pt>
    <dgm:pt modelId="{797BFB5D-DD14-4FAD-A1CD-17CE165F265E}" type="parTrans" cxnId="{EB66E7EC-ADBA-438E-A58E-18490BFB30FB}">
      <dgm:prSet/>
      <dgm:spPr/>
      <dgm:t>
        <a:bodyPr/>
        <a:lstStyle/>
        <a:p>
          <a:endParaRPr lang="fr-FR"/>
        </a:p>
      </dgm:t>
    </dgm:pt>
    <dgm:pt modelId="{C1D7FB43-4CE1-4DC5-93E7-F9D1AD704765}" type="sibTrans" cxnId="{EB66E7EC-ADBA-438E-A58E-18490BFB30FB}">
      <dgm:prSet/>
      <dgm:spPr/>
      <dgm:t>
        <a:bodyPr/>
        <a:lstStyle/>
        <a:p>
          <a:endParaRPr lang="fr-FR"/>
        </a:p>
      </dgm:t>
    </dgm:pt>
    <dgm:pt modelId="{13377685-F1B6-4FDE-9798-B54736139ED6}" type="pres">
      <dgm:prSet presAssocID="{20B40C59-D807-4EED-82A3-6445ABCDD3D1}" presName="compositeShape" presStyleCnt="0">
        <dgm:presLayoutVars>
          <dgm:dir/>
          <dgm:resizeHandles/>
        </dgm:presLayoutVars>
      </dgm:prSet>
      <dgm:spPr/>
    </dgm:pt>
    <dgm:pt modelId="{BF535C4F-73A2-43ED-9255-3D5B25C92822}" type="pres">
      <dgm:prSet presAssocID="{20B40C59-D807-4EED-82A3-6445ABCDD3D1}" presName="pyramid" presStyleLbl="node1" presStyleIdx="0" presStyleCn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89CE5DAE-A940-48A5-87BB-499ADC65BEDD}" type="pres">
      <dgm:prSet presAssocID="{20B40C59-D807-4EED-82A3-6445ABCDD3D1}" presName="theList" presStyleCnt="0"/>
      <dgm:spPr/>
    </dgm:pt>
    <dgm:pt modelId="{DFF9411F-CE1E-4E63-8883-7AC5A687F7B9}" type="pres">
      <dgm:prSet presAssocID="{CD558CAA-C01A-420A-824F-3C39365B2357}" presName="aNode" presStyleLbl="fgAcc1" presStyleIdx="0" presStyleCnt="1">
        <dgm:presLayoutVars>
          <dgm:bulletEnabled val="1"/>
        </dgm:presLayoutVars>
      </dgm:prSet>
      <dgm:spPr/>
    </dgm:pt>
    <dgm:pt modelId="{B3D4D06C-BC2D-4E85-A45C-771DE325046D}" type="pres">
      <dgm:prSet presAssocID="{CD558CAA-C01A-420A-824F-3C39365B2357}" presName="aSpace" presStyleCnt="0"/>
      <dgm:spPr/>
    </dgm:pt>
  </dgm:ptLst>
  <dgm:cxnLst>
    <dgm:cxn modelId="{94913F22-9389-452F-8043-357BA699BB0D}" type="presOf" srcId="{20B40C59-D807-4EED-82A3-6445ABCDD3D1}" destId="{13377685-F1B6-4FDE-9798-B54736139ED6}" srcOrd="0" destOrd="0" presId="urn:microsoft.com/office/officeart/2005/8/layout/pyramid2"/>
    <dgm:cxn modelId="{41BC5F6E-04C2-4F7F-84C5-0F6375A4FC1A}" type="presOf" srcId="{CD558CAA-C01A-420A-824F-3C39365B2357}" destId="{DFF9411F-CE1E-4E63-8883-7AC5A687F7B9}" srcOrd="0" destOrd="0" presId="urn:microsoft.com/office/officeart/2005/8/layout/pyramid2"/>
    <dgm:cxn modelId="{EB66E7EC-ADBA-438E-A58E-18490BFB30FB}" srcId="{20B40C59-D807-4EED-82A3-6445ABCDD3D1}" destId="{CD558CAA-C01A-420A-824F-3C39365B2357}" srcOrd="0" destOrd="0" parTransId="{797BFB5D-DD14-4FAD-A1CD-17CE165F265E}" sibTransId="{C1D7FB43-4CE1-4DC5-93E7-F9D1AD704765}"/>
    <dgm:cxn modelId="{96898790-AB09-4635-B9E6-FD9B9EBC54FC}" type="presParOf" srcId="{13377685-F1B6-4FDE-9798-B54736139ED6}" destId="{BF535C4F-73A2-43ED-9255-3D5B25C92822}" srcOrd="0" destOrd="0" presId="urn:microsoft.com/office/officeart/2005/8/layout/pyramid2"/>
    <dgm:cxn modelId="{7D420891-69A8-493B-8D5F-522D100A7730}" type="presParOf" srcId="{13377685-F1B6-4FDE-9798-B54736139ED6}" destId="{89CE5DAE-A940-48A5-87BB-499ADC65BEDD}" srcOrd="1" destOrd="0" presId="urn:microsoft.com/office/officeart/2005/8/layout/pyramid2"/>
    <dgm:cxn modelId="{C038025A-F473-4525-875E-F74AEE9D3EA4}" type="presParOf" srcId="{89CE5DAE-A940-48A5-87BB-499ADC65BEDD}" destId="{DFF9411F-CE1E-4E63-8883-7AC5A687F7B9}" srcOrd="0" destOrd="0" presId="urn:microsoft.com/office/officeart/2005/8/layout/pyramid2"/>
    <dgm:cxn modelId="{4ABAF03D-47FA-47EC-8994-8246E7C54851}" type="presParOf" srcId="{89CE5DAE-A940-48A5-87BB-499ADC65BEDD}" destId="{B3D4D06C-BC2D-4E85-A45C-771DE325046D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1C115-47A9-4786-BC91-E21827E8A125}" type="doc">
      <dgm:prSet loTypeId="urn:microsoft.com/office/officeart/2005/8/layout/hList7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9B052FE8-660D-4CD4-A5F2-5FA1577A0734}">
      <dgm:prSet/>
      <dgm:spPr>
        <a:solidFill>
          <a:schemeClr val="tx1"/>
        </a:solidFill>
      </dgm:spPr>
      <dgm:t>
        <a:bodyPr/>
        <a:lstStyle/>
        <a:p>
          <a:pPr rtl="0"/>
          <a:r>
            <a:rPr lang="fr-FR" b="1" dirty="0">
              <a:solidFill>
                <a:srgbClr val="FFFF00"/>
              </a:solidFill>
            </a:rPr>
            <a:t>Le groupe familial</a:t>
          </a:r>
          <a:r>
            <a:rPr lang="fr-FR" b="1" dirty="0"/>
            <a:t> peut avoir les mêmes réactions que celles du malade                 lui - même (atteinte narcissique, déni, agressivité, isolation,…etc.)</a:t>
          </a:r>
        </a:p>
      </dgm:t>
    </dgm:pt>
    <dgm:pt modelId="{0A3D955F-DCBC-464D-8137-4B5C5A811F93}" type="parTrans" cxnId="{CFEC0D0C-A925-4B43-AD14-6DA991139CA5}">
      <dgm:prSet/>
      <dgm:spPr/>
      <dgm:t>
        <a:bodyPr/>
        <a:lstStyle/>
        <a:p>
          <a:endParaRPr lang="fr-FR"/>
        </a:p>
      </dgm:t>
    </dgm:pt>
    <dgm:pt modelId="{B110A550-2967-4C86-A56F-F7B702E3B767}" type="sibTrans" cxnId="{CFEC0D0C-A925-4B43-AD14-6DA991139CA5}">
      <dgm:prSet/>
      <dgm:spPr/>
      <dgm:t>
        <a:bodyPr/>
        <a:lstStyle/>
        <a:p>
          <a:endParaRPr lang="fr-FR"/>
        </a:p>
      </dgm:t>
    </dgm:pt>
    <dgm:pt modelId="{1979D534-C561-477D-852A-6E847B82AF37}" type="pres">
      <dgm:prSet presAssocID="{92F1C115-47A9-4786-BC91-E21827E8A125}" presName="Name0" presStyleCnt="0">
        <dgm:presLayoutVars>
          <dgm:dir/>
          <dgm:resizeHandles val="exact"/>
        </dgm:presLayoutVars>
      </dgm:prSet>
      <dgm:spPr/>
    </dgm:pt>
    <dgm:pt modelId="{ED0377A3-CC56-4408-8103-059477A5D584}" type="pres">
      <dgm:prSet presAssocID="{92F1C115-47A9-4786-BC91-E21827E8A125}" presName="fgShape" presStyleLbl="fgShp" presStyleIdx="0" presStyleCnt="1"/>
      <dgm:spPr/>
    </dgm:pt>
    <dgm:pt modelId="{B89421D2-7DD6-4B7B-99CC-E4B02E6C6C4F}" type="pres">
      <dgm:prSet presAssocID="{92F1C115-47A9-4786-BC91-E21827E8A125}" presName="linComp" presStyleCnt="0"/>
      <dgm:spPr/>
    </dgm:pt>
    <dgm:pt modelId="{13E689C8-A695-47CB-9E19-B01B6FF14555}" type="pres">
      <dgm:prSet presAssocID="{9B052FE8-660D-4CD4-A5F2-5FA1577A0734}" presName="compNode" presStyleCnt="0"/>
      <dgm:spPr/>
    </dgm:pt>
    <dgm:pt modelId="{75DE0716-D0D6-424C-A57B-D96F62AD8AB7}" type="pres">
      <dgm:prSet presAssocID="{9B052FE8-660D-4CD4-A5F2-5FA1577A0734}" presName="bkgdShape" presStyleLbl="node1" presStyleIdx="0" presStyleCnt="1"/>
      <dgm:spPr/>
    </dgm:pt>
    <dgm:pt modelId="{BE8D024E-1E85-4742-A2FA-5CA495569F9C}" type="pres">
      <dgm:prSet presAssocID="{9B052FE8-660D-4CD4-A5F2-5FA1577A0734}" presName="nodeTx" presStyleLbl="node1" presStyleIdx="0" presStyleCnt="1">
        <dgm:presLayoutVars>
          <dgm:bulletEnabled val="1"/>
        </dgm:presLayoutVars>
      </dgm:prSet>
      <dgm:spPr/>
    </dgm:pt>
    <dgm:pt modelId="{2B3D4756-0E97-4587-944D-A97CBF4B6CCF}" type="pres">
      <dgm:prSet presAssocID="{9B052FE8-660D-4CD4-A5F2-5FA1577A0734}" presName="invisiNode" presStyleLbl="node1" presStyleIdx="0" presStyleCnt="1"/>
      <dgm:spPr/>
    </dgm:pt>
    <dgm:pt modelId="{1A0B1118-BB96-420D-82B7-6FAF0A9B7B57}" type="pres">
      <dgm:prSet presAssocID="{9B052FE8-660D-4CD4-A5F2-5FA1577A0734}" presName="imagNode" presStyleLbl="fgImgPlace1" presStyleIdx="0" presStyleCnt="1"/>
      <dgm:spPr/>
    </dgm:pt>
  </dgm:ptLst>
  <dgm:cxnLst>
    <dgm:cxn modelId="{CFEC0D0C-A925-4B43-AD14-6DA991139CA5}" srcId="{92F1C115-47A9-4786-BC91-E21827E8A125}" destId="{9B052FE8-660D-4CD4-A5F2-5FA1577A0734}" srcOrd="0" destOrd="0" parTransId="{0A3D955F-DCBC-464D-8137-4B5C5A811F93}" sibTransId="{B110A550-2967-4C86-A56F-F7B702E3B767}"/>
    <dgm:cxn modelId="{EDCD9D3F-518D-459D-970D-3470E151233D}" type="presOf" srcId="{92F1C115-47A9-4786-BC91-E21827E8A125}" destId="{1979D534-C561-477D-852A-6E847B82AF37}" srcOrd="0" destOrd="0" presId="urn:microsoft.com/office/officeart/2005/8/layout/hList7#1"/>
    <dgm:cxn modelId="{41912C55-5531-4739-A580-4FE3F4128526}" type="presOf" srcId="{9B052FE8-660D-4CD4-A5F2-5FA1577A0734}" destId="{75DE0716-D0D6-424C-A57B-D96F62AD8AB7}" srcOrd="0" destOrd="0" presId="urn:microsoft.com/office/officeart/2005/8/layout/hList7#1"/>
    <dgm:cxn modelId="{370B3CDA-35DD-4578-92E7-5A92264692DC}" type="presOf" srcId="{9B052FE8-660D-4CD4-A5F2-5FA1577A0734}" destId="{BE8D024E-1E85-4742-A2FA-5CA495569F9C}" srcOrd="1" destOrd="0" presId="urn:microsoft.com/office/officeart/2005/8/layout/hList7#1"/>
    <dgm:cxn modelId="{C839A6E1-B331-451B-A38B-FF91AF725323}" type="presParOf" srcId="{1979D534-C561-477D-852A-6E847B82AF37}" destId="{ED0377A3-CC56-4408-8103-059477A5D584}" srcOrd="0" destOrd="0" presId="urn:microsoft.com/office/officeart/2005/8/layout/hList7#1"/>
    <dgm:cxn modelId="{8D3CC4EA-68C4-4C7C-9E4B-B208E0C63F7C}" type="presParOf" srcId="{1979D534-C561-477D-852A-6E847B82AF37}" destId="{B89421D2-7DD6-4B7B-99CC-E4B02E6C6C4F}" srcOrd="1" destOrd="0" presId="urn:microsoft.com/office/officeart/2005/8/layout/hList7#1"/>
    <dgm:cxn modelId="{1A7A9713-CC7E-4609-B5A8-65C1858E4D44}" type="presParOf" srcId="{B89421D2-7DD6-4B7B-99CC-E4B02E6C6C4F}" destId="{13E689C8-A695-47CB-9E19-B01B6FF14555}" srcOrd="0" destOrd="0" presId="urn:microsoft.com/office/officeart/2005/8/layout/hList7#1"/>
    <dgm:cxn modelId="{4D05FC3B-B6B4-4CC4-9D68-1183CF0CCE1A}" type="presParOf" srcId="{13E689C8-A695-47CB-9E19-B01B6FF14555}" destId="{75DE0716-D0D6-424C-A57B-D96F62AD8AB7}" srcOrd="0" destOrd="0" presId="urn:microsoft.com/office/officeart/2005/8/layout/hList7#1"/>
    <dgm:cxn modelId="{2D81736D-CD32-4A8D-84E8-48BE4EE844E1}" type="presParOf" srcId="{13E689C8-A695-47CB-9E19-B01B6FF14555}" destId="{BE8D024E-1E85-4742-A2FA-5CA495569F9C}" srcOrd="1" destOrd="0" presId="urn:microsoft.com/office/officeart/2005/8/layout/hList7#1"/>
    <dgm:cxn modelId="{D1F9FF96-C81C-4957-B422-01722CBFA7FC}" type="presParOf" srcId="{13E689C8-A695-47CB-9E19-B01B6FF14555}" destId="{2B3D4756-0E97-4587-944D-A97CBF4B6CCF}" srcOrd="2" destOrd="0" presId="urn:microsoft.com/office/officeart/2005/8/layout/hList7#1"/>
    <dgm:cxn modelId="{A5C8E930-AF4F-42C5-9316-D181C47B9293}" type="presParOf" srcId="{13E689C8-A695-47CB-9E19-B01B6FF14555}" destId="{1A0B1118-BB96-420D-82B7-6FAF0A9B7B5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29AA0-8044-4E86-AAF0-E79F9C67897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943A731-7EC8-4DA1-BF67-667A0710A677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fr-FR" b="1" dirty="0"/>
            <a:t>Lorsqu’il s’agit d’un enfant ou d’une personne âgée, les réactions sont importantes : </a:t>
          </a:r>
        </a:p>
      </dgm:t>
    </dgm:pt>
    <dgm:pt modelId="{A8563D04-FE83-47A5-9335-06A6D1307060}" type="parTrans" cxnId="{A269B351-2C52-4654-BB24-2B1368227CB7}">
      <dgm:prSet/>
      <dgm:spPr/>
      <dgm:t>
        <a:bodyPr/>
        <a:lstStyle/>
        <a:p>
          <a:endParaRPr lang="fr-FR"/>
        </a:p>
      </dgm:t>
    </dgm:pt>
    <dgm:pt modelId="{7642C670-56D0-4831-9431-03CE3C806893}" type="sibTrans" cxnId="{A269B351-2C52-4654-BB24-2B1368227CB7}">
      <dgm:prSet/>
      <dgm:spPr/>
      <dgm:t>
        <a:bodyPr/>
        <a:lstStyle/>
        <a:p>
          <a:endParaRPr lang="fr-FR"/>
        </a:p>
      </dgm:t>
    </dgm:pt>
    <dgm:pt modelId="{F7595A0A-99B1-4422-8B0E-2584BF160C3D}" type="pres">
      <dgm:prSet presAssocID="{EBC29AA0-8044-4E86-AAF0-E79F9C67897A}" presName="compositeShape" presStyleCnt="0">
        <dgm:presLayoutVars>
          <dgm:chMax val="7"/>
          <dgm:dir/>
          <dgm:resizeHandles val="exact"/>
        </dgm:presLayoutVars>
      </dgm:prSet>
      <dgm:spPr/>
    </dgm:pt>
    <dgm:pt modelId="{94DE12CD-106D-485B-AB7F-0B72F6348943}" type="pres">
      <dgm:prSet presAssocID="{C943A731-7EC8-4DA1-BF67-667A0710A677}" presName="circ1TxSh" presStyleLbl="vennNode1" presStyleIdx="0" presStyleCnt="1" custScaleX="116166"/>
      <dgm:spPr/>
    </dgm:pt>
  </dgm:ptLst>
  <dgm:cxnLst>
    <dgm:cxn modelId="{A269B351-2C52-4654-BB24-2B1368227CB7}" srcId="{EBC29AA0-8044-4E86-AAF0-E79F9C67897A}" destId="{C943A731-7EC8-4DA1-BF67-667A0710A677}" srcOrd="0" destOrd="0" parTransId="{A8563D04-FE83-47A5-9335-06A6D1307060}" sibTransId="{7642C670-56D0-4831-9431-03CE3C806893}"/>
    <dgm:cxn modelId="{3CFEF0B6-46AF-40B2-8574-BAA87C8E60F8}" type="presOf" srcId="{EBC29AA0-8044-4E86-AAF0-E79F9C67897A}" destId="{F7595A0A-99B1-4422-8B0E-2584BF160C3D}" srcOrd="0" destOrd="0" presId="urn:microsoft.com/office/officeart/2005/8/layout/venn1"/>
    <dgm:cxn modelId="{B741E3E3-2160-44D4-A6C9-C5FFE285B0AE}" type="presOf" srcId="{C943A731-7EC8-4DA1-BF67-667A0710A677}" destId="{94DE12CD-106D-485B-AB7F-0B72F6348943}" srcOrd="0" destOrd="0" presId="urn:microsoft.com/office/officeart/2005/8/layout/venn1"/>
    <dgm:cxn modelId="{056C87A3-5884-47CD-A15B-20EACA50DB4D}" type="presParOf" srcId="{F7595A0A-99B1-4422-8B0E-2584BF160C3D}" destId="{94DE12CD-106D-485B-AB7F-0B72F634894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E04CC5-D57E-459D-9207-F2F65451102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90EBB6-C45F-42BB-9E8E-7DD17503814F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fr-FR" b="1" dirty="0">
              <a:sym typeface="AIGDT"/>
            </a:rPr>
            <a:t> </a:t>
          </a:r>
          <a:r>
            <a:rPr lang="fr-FR" b="1" dirty="0"/>
            <a:t> </a:t>
          </a:r>
          <a:r>
            <a:rPr lang="fr-FR" b="1" dirty="0">
              <a:solidFill>
                <a:srgbClr val="FF0000"/>
              </a:solidFill>
            </a:rPr>
            <a:t>Le déni </a:t>
          </a:r>
          <a:r>
            <a:rPr lang="fr-FR" b="1" dirty="0">
              <a:solidFill>
                <a:schemeClr val="bg1"/>
              </a:solidFill>
            </a:rPr>
            <a:t>ou</a:t>
          </a:r>
          <a:r>
            <a:rPr lang="fr-FR" b="1" dirty="0">
              <a:solidFill>
                <a:srgbClr val="FF0000"/>
              </a:solidFill>
            </a:rPr>
            <a:t> </a:t>
          </a:r>
          <a:r>
            <a:rPr lang="fr-FR" b="1" dirty="0"/>
            <a:t> refus de               la maladie, recherche et </a:t>
          </a:r>
          <a:r>
            <a:rPr lang="fr-FR" b="1" dirty="0">
              <a:solidFill>
                <a:srgbClr val="FFFF00"/>
              </a:solidFill>
            </a:rPr>
            <a:t>vagabondage</a:t>
          </a:r>
          <a:r>
            <a:rPr lang="fr-FR" b="1" dirty="0"/>
            <a:t> </a:t>
          </a:r>
          <a:r>
            <a:rPr lang="fr-FR" b="1" dirty="0">
              <a:solidFill>
                <a:srgbClr val="FFFF00"/>
              </a:solidFill>
            </a:rPr>
            <a:t>médical</a:t>
          </a:r>
          <a:r>
            <a:rPr lang="fr-FR" b="1" dirty="0"/>
            <a:t>, </a:t>
          </a:r>
          <a:r>
            <a:rPr lang="fr-FR" b="1" dirty="0">
              <a:solidFill>
                <a:srgbClr val="FFFF00"/>
              </a:solidFill>
            </a:rPr>
            <a:t>soins</a:t>
          </a:r>
          <a:r>
            <a:rPr lang="fr-FR" b="1" dirty="0"/>
            <a:t>      à </a:t>
          </a:r>
          <a:r>
            <a:rPr lang="fr-FR" b="1" dirty="0">
              <a:solidFill>
                <a:srgbClr val="FFFF00"/>
              </a:solidFill>
            </a:rPr>
            <a:t>l’étranger</a:t>
          </a:r>
          <a:r>
            <a:rPr lang="fr-FR" b="1" dirty="0"/>
            <a:t>, </a:t>
          </a:r>
          <a:r>
            <a:rPr lang="fr-FR" b="1" dirty="0">
              <a:solidFill>
                <a:srgbClr val="FFFF00"/>
              </a:solidFill>
            </a:rPr>
            <a:t>rakis</a:t>
          </a:r>
          <a:r>
            <a:rPr lang="fr-FR" b="1" dirty="0"/>
            <a:t>, </a:t>
          </a:r>
          <a:r>
            <a:rPr lang="fr-FR" b="1" dirty="0">
              <a:solidFill>
                <a:srgbClr val="FFFF00"/>
              </a:solidFill>
            </a:rPr>
            <a:t>herboristes…</a:t>
          </a:r>
          <a:r>
            <a:rPr lang="fr-FR" b="1" dirty="0">
              <a:solidFill>
                <a:schemeClr val="bg1"/>
              </a:solidFill>
            </a:rPr>
            <a:t>etc</a:t>
          </a:r>
          <a:r>
            <a:rPr lang="fr-FR" b="1" dirty="0"/>
            <a:t>.</a:t>
          </a:r>
        </a:p>
        <a:p>
          <a:pPr rtl="0"/>
          <a:r>
            <a:rPr lang="fr-FR" b="1" dirty="0"/>
            <a:t>Car, c’est le seul moyen de revendiquer  de l’amour dans une société où la pudeur ne laisse aucune place à l’expression de l’affection. </a:t>
          </a:r>
        </a:p>
      </dgm:t>
    </dgm:pt>
    <dgm:pt modelId="{F80C9B4E-9F3D-4D82-984A-5871917020AC}" type="parTrans" cxnId="{A923DBA9-53A3-4E63-A707-DB580DBF62D0}">
      <dgm:prSet/>
      <dgm:spPr/>
      <dgm:t>
        <a:bodyPr/>
        <a:lstStyle/>
        <a:p>
          <a:endParaRPr lang="fr-FR"/>
        </a:p>
      </dgm:t>
    </dgm:pt>
    <dgm:pt modelId="{50C9B9D3-0177-49D5-9680-7A6FDD0F861B}" type="sibTrans" cxnId="{A923DBA9-53A3-4E63-A707-DB580DBF62D0}">
      <dgm:prSet/>
      <dgm:spPr/>
      <dgm:t>
        <a:bodyPr/>
        <a:lstStyle/>
        <a:p>
          <a:endParaRPr lang="fr-FR"/>
        </a:p>
      </dgm:t>
    </dgm:pt>
    <dgm:pt modelId="{14EC6FFE-CA3B-4FF2-A4CF-144D18E14857}" type="pres">
      <dgm:prSet presAssocID="{CBE04CC5-D57E-459D-9207-F2F65451102C}" presName="linearFlow" presStyleCnt="0">
        <dgm:presLayoutVars>
          <dgm:dir/>
          <dgm:resizeHandles val="exact"/>
        </dgm:presLayoutVars>
      </dgm:prSet>
      <dgm:spPr/>
    </dgm:pt>
    <dgm:pt modelId="{8D9A314B-823B-4218-9C05-7AAF8EBB11E4}" type="pres">
      <dgm:prSet presAssocID="{1990EBB6-C45F-42BB-9E8E-7DD17503814F}" presName="composite" presStyleCnt="0"/>
      <dgm:spPr/>
    </dgm:pt>
    <dgm:pt modelId="{09A0C27B-6EDF-4AB7-A4EE-736C1EBD3FF9}" type="pres">
      <dgm:prSet presAssocID="{1990EBB6-C45F-42BB-9E8E-7DD17503814F}" presName="imgShp" presStyleLbl="fgImgPlace1" presStyleIdx="0" presStyleCnt="1"/>
      <dgm:spPr/>
    </dgm:pt>
    <dgm:pt modelId="{3DC792C4-5BEA-4293-87E9-EAF0E3D438CD}" type="pres">
      <dgm:prSet presAssocID="{1990EBB6-C45F-42BB-9E8E-7DD17503814F}" presName="txShp" presStyleLbl="node1" presStyleIdx="0" presStyleCnt="1" custScaleX="150376" custScaleY="201624">
        <dgm:presLayoutVars>
          <dgm:bulletEnabled val="1"/>
        </dgm:presLayoutVars>
      </dgm:prSet>
      <dgm:spPr/>
    </dgm:pt>
  </dgm:ptLst>
  <dgm:cxnLst>
    <dgm:cxn modelId="{E8DD260B-D888-4E6B-88F8-BB38DD539783}" type="presOf" srcId="{1990EBB6-C45F-42BB-9E8E-7DD17503814F}" destId="{3DC792C4-5BEA-4293-87E9-EAF0E3D438CD}" srcOrd="0" destOrd="0" presId="urn:microsoft.com/office/officeart/2005/8/layout/vList3#1"/>
    <dgm:cxn modelId="{A923DBA9-53A3-4E63-A707-DB580DBF62D0}" srcId="{CBE04CC5-D57E-459D-9207-F2F65451102C}" destId="{1990EBB6-C45F-42BB-9E8E-7DD17503814F}" srcOrd="0" destOrd="0" parTransId="{F80C9B4E-9F3D-4D82-984A-5871917020AC}" sibTransId="{50C9B9D3-0177-49D5-9680-7A6FDD0F861B}"/>
    <dgm:cxn modelId="{BCDA7ABF-096A-49CE-A528-0DC37CAD874A}" type="presOf" srcId="{CBE04CC5-D57E-459D-9207-F2F65451102C}" destId="{14EC6FFE-CA3B-4FF2-A4CF-144D18E14857}" srcOrd="0" destOrd="0" presId="urn:microsoft.com/office/officeart/2005/8/layout/vList3#1"/>
    <dgm:cxn modelId="{883327A5-C148-4D52-AF79-5A37F7227F30}" type="presParOf" srcId="{14EC6FFE-CA3B-4FF2-A4CF-144D18E14857}" destId="{8D9A314B-823B-4218-9C05-7AAF8EBB11E4}" srcOrd="0" destOrd="0" presId="urn:microsoft.com/office/officeart/2005/8/layout/vList3#1"/>
    <dgm:cxn modelId="{5AF1BCBA-24C5-4010-8D82-AFB195028A6A}" type="presParOf" srcId="{8D9A314B-823B-4218-9C05-7AAF8EBB11E4}" destId="{09A0C27B-6EDF-4AB7-A4EE-736C1EBD3FF9}" srcOrd="0" destOrd="0" presId="urn:microsoft.com/office/officeart/2005/8/layout/vList3#1"/>
    <dgm:cxn modelId="{D7CFA8D3-AC41-45CE-8A74-23EBFECBF2B4}" type="presParOf" srcId="{8D9A314B-823B-4218-9C05-7AAF8EBB11E4}" destId="{3DC792C4-5BEA-4293-87E9-EAF0E3D438C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456031-43EA-4523-B54F-6D748699836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FE1D28-ECFE-4E73-BC03-57E4E14D38AC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fr-FR" sz="2400" b="1" dirty="0">
              <a:sym typeface="AIGDT"/>
            </a:rPr>
            <a:t></a:t>
          </a:r>
          <a:r>
            <a:rPr lang="fr-FR" sz="2400" b="1" dirty="0"/>
            <a:t>  </a:t>
          </a:r>
          <a:r>
            <a:rPr lang="fr-FR" sz="3600" b="1" dirty="0">
              <a:solidFill>
                <a:srgbClr val="FF0000"/>
              </a:solidFill>
            </a:rPr>
            <a:t>Réaction </a:t>
          </a:r>
        </a:p>
        <a:p>
          <a:pPr rtl="0"/>
          <a:r>
            <a:rPr lang="fr-FR" sz="3600" b="1" dirty="0">
              <a:solidFill>
                <a:srgbClr val="FF0000"/>
              </a:solidFill>
            </a:rPr>
            <a:t>du « tout ou rien » </a:t>
          </a:r>
          <a:endParaRPr lang="fr-FR" sz="3600" b="1" dirty="0"/>
        </a:p>
        <a:p>
          <a:pPr rtl="0"/>
          <a:r>
            <a:rPr lang="fr-FR" sz="2400" b="1" dirty="0"/>
            <a:t> Intérêt excessif au début         de    la maladie  où tout est tenté. Puis, lorsque la chronicité de   la maladie s’installe, plus rien n’est fait :</a:t>
          </a:r>
        </a:p>
        <a:p>
          <a:pPr rtl="0"/>
          <a:r>
            <a:rPr lang="fr-FR" sz="2400" b="1" dirty="0"/>
            <a:t> abandon du traitement et</a:t>
          </a:r>
        </a:p>
        <a:p>
          <a:pPr rtl="0"/>
          <a:r>
            <a:rPr lang="fr-FR" sz="2400" b="1" dirty="0"/>
            <a:t> de la prise en charge. </a:t>
          </a:r>
        </a:p>
        <a:p>
          <a:pPr rtl="0"/>
          <a:endParaRPr lang="fr-FR" sz="2500" b="1" dirty="0"/>
        </a:p>
      </dgm:t>
    </dgm:pt>
    <dgm:pt modelId="{6323F242-0A04-4DB4-8BD9-9ACD856C42C2}" type="parTrans" cxnId="{69CDC8F6-5BFA-4BD4-9570-A59AAC75CC5A}">
      <dgm:prSet/>
      <dgm:spPr/>
      <dgm:t>
        <a:bodyPr/>
        <a:lstStyle/>
        <a:p>
          <a:endParaRPr lang="fr-FR"/>
        </a:p>
      </dgm:t>
    </dgm:pt>
    <dgm:pt modelId="{F3D323AE-C63A-474C-BC8F-BEDE74282BFB}" type="sibTrans" cxnId="{69CDC8F6-5BFA-4BD4-9570-A59AAC75CC5A}">
      <dgm:prSet/>
      <dgm:spPr/>
      <dgm:t>
        <a:bodyPr/>
        <a:lstStyle/>
        <a:p>
          <a:endParaRPr lang="fr-FR"/>
        </a:p>
      </dgm:t>
    </dgm:pt>
    <dgm:pt modelId="{9DFEA419-7944-4923-9496-B5F6C056B6B1}" type="pres">
      <dgm:prSet presAssocID="{94456031-43EA-4523-B54F-6D7486998369}" presName="diagram" presStyleCnt="0">
        <dgm:presLayoutVars>
          <dgm:dir/>
          <dgm:resizeHandles val="exact"/>
        </dgm:presLayoutVars>
      </dgm:prSet>
      <dgm:spPr/>
    </dgm:pt>
    <dgm:pt modelId="{A52E8F92-953B-4238-8EB5-1E95BE7AA8CA}" type="pres">
      <dgm:prSet presAssocID="{FEFE1D28-ECFE-4E73-BC03-57E4E14D38AC}" presName="arrow" presStyleLbl="node1" presStyleIdx="0" presStyleCnt="1" custScaleX="138378">
        <dgm:presLayoutVars>
          <dgm:bulletEnabled val="1"/>
        </dgm:presLayoutVars>
      </dgm:prSet>
      <dgm:spPr/>
    </dgm:pt>
  </dgm:ptLst>
  <dgm:cxnLst>
    <dgm:cxn modelId="{4B999D30-2D72-4120-9BA1-5D9060E51311}" type="presOf" srcId="{FEFE1D28-ECFE-4E73-BC03-57E4E14D38AC}" destId="{A52E8F92-953B-4238-8EB5-1E95BE7AA8CA}" srcOrd="0" destOrd="0" presId="urn:microsoft.com/office/officeart/2005/8/layout/arrow5"/>
    <dgm:cxn modelId="{4F81EA82-D5B6-4514-A7FA-3A5FC0EA3056}" type="presOf" srcId="{94456031-43EA-4523-B54F-6D7486998369}" destId="{9DFEA419-7944-4923-9496-B5F6C056B6B1}" srcOrd="0" destOrd="0" presId="urn:microsoft.com/office/officeart/2005/8/layout/arrow5"/>
    <dgm:cxn modelId="{69CDC8F6-5BFA-4BD4-9570-A59AAC75CC5A}" srcId="{94456031-43EA-4523-B54F-6D7486998369}" destId="{FEFE1D28-ECFE-4E73-BC03-57E4E14D38AC}" srcOrd="0" destOrd="0" parTransId="{6323F242-0A04-4DB4-8BD9-9ACD856C42C2}" sibTransId="{F3D323AE-C63A-474C-BC8F-BEDE74282BFB}"/>
    <dgm:cxn modelId="{F973A059-E2D4-47F5-9C79-7F1CB68B5ECE}" type="presParOf" srcId="{9DFEA419-7944-4923-9496-B5F6C056B6B1}" destId="{A52E8F92-953B-4238-8EB5-1E95BE7AA8CA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C91542-4143-4E53-BD62-A3D1CBCB234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20E188-EF4B-4B84-80D1-FD59DE1B1505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cene3d>
          <a:camera prst="perspectiveRelaxedModerately"/>
          <a:lightRig rig="threePt" dir="t"/>
        </a:scene3d>
      </dgm:spPr>
      <dgm:t>
        <a:bodyPr/>
        <a:lstStyle/>
        <a:p>
          <a:pPr rtl="0"/>
          <a:r>
            <a:rPr lang="fr-FR" sz="3600" b="1" dirty="0">
              <a:sym typeface="AIGDT"/>
            </a:rPr>
            <a:t>  </a:t>
          </a:r>
          <a:r>
            <a:rPr lang="fr-FR" sz="4000" b="1" dirty="0"/>
            <a:t>Information inexistante, partielle ou insuffisante.</a:t>
          </a:r>
        </a:p>
        <a:p>
          <a:pPr rtl="0"/>
          <a:br>
            <a:rPr lang="fr-FR" sz="4000" b="1" dirty="0"/>
          </a:br>
          <a:r>
            <a:rPr lang="fr-FR" sz="4000" b="1" dirty="0"/>
            <a:t> </a:t>
          </a:r>
          <a:r>
            <a:rPr lang="fr-FR" sz="4000" b="1" dirty="0">
              <a:sym typeface="AIGDT"/>
            </a:rPr>
            <a:t> A</a:t>
          </a:r>
          <a:r>
            <a:rPr lang="fr-FR" sz="4000" b="1" dirty="0"/>
            <a:t>bsence d’hygiène et de confort.</a:t>
          </a:r>
        </a:p>
        <a:p>
          <a:pPr rtl="0"/>
          <a:r>
            <a:rPr lang="fr-FR" sz="4000" b="1" dirty="0"/>
            <a:t> </a:t>
          </a:r>
        </a:p>
        <a:p>
          <a:pPr rtl="0"/>
          <a:r>
            <a:rPr lang="fr-FR" sz="4000" b="1" dirty="0">
              <a:sym typeface="AIGDT"/>
            </a:rPr>
            <a:t>  E</a:t>
          </a:r>
          <a:r>
            <a:rPr lang="fr-FR" sz="4000" b="1" dirty="0"/>
            <a:t>xigüité des locaux.</a:t>
          </a:r>
          <a:endParaRPr lang="fr-FR" sz="3600" b="1" dirty="0"/>
        </a:p>
      </dgm:t>
    </dgm:pt>
    <dgm:pt modelId="{BC3F6877-3093-497F-8CD9-72ADBE41B6C4}" type="parTrans" cxnId="{D2E11307-39C5-4D4A-9767-CFFD2476F635}">
      <dgm:prSet/>
      <dgm:spPr/>
      <dgm:t>
        <a:bodyPr/>
        <a:lstStyle/>
        <a:p>
          <a:endParaRPr lang="fr-FR"/>
        </a:p>
      </dgm:t>
    </dgm:pt>
    <dgm:pt modelId="{55C352C8-038B-407A-A868-15ED1C520A22}" type="sibTrans" cxnId="{D2E11307-39C5-4D4A-9767-CFFD2476F635}">
      <dgm:prSet/>
      <dgm:spPr/>
      <dgm:t>
        <a:bodyPr/>
        <a:lstStyle/>
        <a:p>
          <a:endParaRPr lang="fr-FR"/>
        </a:p>
      </dgm:t>
    </dgm:pt>
    <dgm:pt modelId="{F9140D49-33D9-4E4F-A31F-327C7A867D69}" type="pres">
      <dgm:prSet presAssocID="{6CC91542-4143-4E53-BD62-A3D1CBCB234F}" presName="CompostProcess" presStyleCnt="0">
        <dgm:presLayoutVars>
          <dgm:dir/>
          <dgm:resizeHandles val="exact"/>
        </dgm:presLayoutVars>
      </dgm:prSet>
      <dgm:spPr/>
    </dgm:pt>
    <dgm:pt modelId="{FF12196B-2931-4538-98EE-1A3EC6EF268B}" type="pres">
      <dgm:prSet presAssocID="{6CC91542-4143-4E53-BD62-A3D1CBCB234F}" presName="arrow" presStyleLbl="bgShp" presStyleIdx="0" presStyleCnt="1"/>
      <dgm:spPr/>
    </dgm:pt>
    <dgm:pt modelId="{A25BA342-8C77-4E1C-ADB4-668DD2122FD6}" type="pres">
      <dgm:prSet presAssocID="{6CC91542-4143-4E53-BD62-A3D1CBCB234F}" presName="linearProcess" presStyleCnt="0"/>
      <dgm:spPr/>
    </dgm:pt>
    <dgm:pt modelId="{63394680-1BDA-4695-9648-66768D8FDB3C}" type="pres">
      <dgm:prSet presAssocID="{3320E188-EF4B-4B84-80D1-FD59DE1B1505}" presName="textNode" presStyleLbl="node1" presStyleIdx="0" presStyleCnt="1" custScaleX="123567" custScaleY="232917">
        <dgm:presLayoutVars>
          <dgm:bulletEnabled val="1"/>
        </dgm:presLayoutVars>
      </dgm:prSet>
      <dgm:spPr/>
    </dgm:pt>
  </dgm:ptLst>
  <dgm:cxnLst>
    <dgm:cxn modelId="{D2E11307-39C5-4D4A-9767-CFFD2476F635}" srcId="{6CC91542-4143-4E53-BD62-A3D1CBCB234F}" destId="{3320E188-EF4B-4B84-80D1-FD59DE1B1505}" srcOrd="0" destOrd="0" parTransId="{BC3F6877-3093-497F-8CD9-72ADBE41B6C4}" sibTransId="{55C352C8-038B-407A-A868-15ED1C520A22}"/>
    <dgm:cxn modelId="{D19E27A6-74BD-4633-99B8-B6F66E7D3476}" type="presOf" srcId="{6CC91542-4143-4E53-BD62-A3D1CBCB234F}" destId="{F9140D49-33D9-4E4F-A31F-327C7A867D69}" srcOrd="0" destOrd="0" presId="urn:microsoft.com/office/officeart/2005/8/layout/hProcess9"/>
    <dgm:cxn modelId="{F9C616F8-F773-406C-B552-4881C82A026D}" type="presOf" srcId="{3320E188-EF4B-4B84-80D1-FD59DE1B1505}" destId="{63394680-1BDA-4695-9648-66768D8FDB3C}" srcOrd="0" destOrd="0" presId="urn:microsoft.com/office/officeart/2005/8/layout/hProcess9"/>
    <dgm:cxn modelId="{D179C671-E09D-4E9A-A2E3-36E4E9BDC8F4}" type="presParOf" srcId="{F9140D49-33D9-4E4F-A31F-327C7A867D69}" destId="{FF12196B-2931-4538-98EE-1A3EC6EF268B}" srcOrd="0" destOrd="0" presId="urn:microsoft.com/office/officeart/2005/8/layout/hProcess9"/>
    <dgm:cxn modelId="{E7A9B564-986F-4898-A256-178CA17E95D2}" type="presParOf" srcId="{F9140D49-33D9-4E4F-A31F-327C7A867D69}" destId="{A25BA342-8C77-4E1C-ADB4-668DD2122FD6}" srcOrd="1" destOrd="0" presId="urn:microsoft.com/office/officeart/2005/8/layout/hProcess9"/>
    <dgm:cxn modelId="{943C4D51-3F9D-4D09-93E7-83CB7B0FDBA0}" type="presParOf" srcId="{A25BA342-8C77-4E1C-ADB4-668DD2122FD6}" destId="{63394680-1BDA-4695-9648-66768D8FDB3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9DFBE3-F032-459F-8ED1-5F11CBC9B1D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AD9F606-7B72-4D8E-BC3F-120BF45294B2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fr-FR" sz="4000" b="1" dirty="0">
              <a:solidFill>
                <a:schemeClr val="bg1"/>
              </a:solidFill>
            </a:rPr>
            <a:t>Elles vont augmenter l’agressivité et les revendications et diffusent  une mauvaise image </a:t>
          </a:r>
          <a:br>
            <a:rPr lang="fr-FR" sz="4000" b="1" dirty="0">
              <a:solidFill>
                <a:schemeClr val="bg1"/>
              </a:solidFill>
            </a:rPr>
          </a:br>
          <a:r>
            <a:rPr lang="fr-FR" sz="4000" b="1" dirty="0">
              <a:solidFill>
                <a:schemeClr val="bg1"/>
              </a:solidFill>
            </a:rPr>
            <a:t>des institutions de soins et </a:t>
          </a:r>
          <a:br>
            <a:rPr lang="fr-FR" sz="4000" b="1" dirty="0">
              <a:solidFill>
                <a:schemeClr val="bg1"/>
              </a:solidFill>
            </a:rPr>
          </a:br>
          <a:r>
            <a:rPr lang="fr-FR" sz="4000" b="1" dirty="0">
              <a:solidFill>
                <a:schemeClr val="bg1"/>
              </a:solidFill>
            </a:rPr>
            <a:t>des services sociaux. </a:t>
          </a:r>
        </a:p>
      </dgm:t>
    </dgm:pt>
    <dgm:pt modelId="{AA6C30E6-DBAF-4EC5-8AA1-DDF3D7C24EF0}" type="parTrans" cxnId="{06646B64-2366-4A77-9DFA-C31BB8D2503E}">
      <dgm:prSet/>
      <dgm:spPr/>
      <dgm:t>
        <a:bodyPr/>
        <a:lstStyle/>
        <a:p>
          <a:endParaRPr lang="fr-FR"/>
        </a:p>
      </dgm:t>
    </dgm:pt>
    <dgm:pt modelId="{E6BB8465-B453-4F86-801F-32E65BA59168}" type="sibTrans" cxnId="{06646B64-2366-4A77-9DFA-C31BB8D2503E}">
      <dgm:prSet/>
      <dgm:spPr/>
      <dgm:t>
        <a:bodyPr/>
        <a:lstStyle/>
        <a:p>
          <a:endParaRPr lang="fr-FR"/>
        </a:p>
      </dgm:t>
    </dgm:pt>
    <dgm:pt modelId="{6ED734CF-93B4-4D97-8B0B-15F3DAAB9FCA}" type="pres">
      <dgm:prSet presAssocID="{0B9DFBE3-F032-459F-8ED1-5F11CBC9B1D7}" presName="compositeShape" presStyleCnt="0">
        <dgm:presLayoutVars>
          <dgm:dir/>
          <dgm:resizeHandles/>
        </dgm:presLayoutVars>
      </dgm:prSet>
      <dgm:spPr/>
    </dgm:pt>
    <dgm:pt modelId="{7EFBAC55-6FFE-4E2F-A9D5-E08B5C48450A}" type="pres">
      <dgm:prSet presAssocID="{0B9DFBE3-F032-459F-8ED1-5F11CBC9B1D7}" presName="pyramid" presStyleLbl="node1" presStyleIdx="0" presStyleCnt="1"/>
      <dgm:spPr/>
    </dgm:pt>
    <dgm:pt modelId="{2382BD8B-8B8E-4541-A755-6ACA45B1BF6A}" type="pres">
      <dgm:prSet presAssocID="{0B9DFBE3-F032-459F-8ED1-5F11CBC9B1D7}" presName="theList" presStyleCnt="0"/>
      <dgm:spPr/>
    </dgm:pt>
    <dgm:pt modelId="{576DFD19-2445-45A6-B2B4-091668E37143}" type="pres">
      <dgm:prSet presAssocID="{BAD9F606-7B72-4D8E-BC3F-120BF45294B2}" presName="aNode" presStyleLbl="fgAcc1" presStyleIdx="0" presStyleCnt="1" custScaleX="182085" custScaleY="274247">
        <dgm:presLayoutVars>
          <dgm:bulletEnabled val="1"/>
        </dgm:presLayoutVars>
      </dgm:prSet>
      <dgm:spPr/>
    </dgm:pt>
    <dgm:pt modelId="{15EA47AF-C64C-499C-81A8-2DEA03495E9B}" type="pres">
      <dgm:prSet presAssocID="{BAD9F606-7B72-4D8E-BC3F-120BF45294B2}" presName="aSpace" presStyleCnt="0"/>
      <dgm:spPr/>
    </dgm:pt>
  </dgm:ptLst>
  <dgm:cxnLst>
    <dgm:cxn modelId="{06646B64-2366-4A77-9DFA-C31BB8D2503E}" srcId="{0B9DFBE3-F032-459F-8ED1-5F11CBC9B1D7}" destId="{BAD9F606-7B72-4D8E-BC3F-120BF45294B2}" srcOrd="0" destOrd="0" parTransId="{AA6C30E6-DBAF-4EC5-8AA1-DDF3D7C24EF0}" sibTransId="{E6BB8465-B453-4F86-801F-32E65BA59168}"/>
    <dgm:cxn modelId="{65B1B06C-2DD4-4F30-9C20-F512A756BE08}" type="presOf" srcId="{BAD9F606-7B72-4D8E-BC3F-120BF45294B2}" destId="{576DFD19-2445-45A6-B2B4-091668E37143}" srcOrd="0" destOrd="0" presId="urn:microsoft.com/office/officeart/2005/8/layout/pyramid2"/>
    <dgm:cxn modelId="{EFDC9EB2-14CF-4964-AEF1-8F69A6CEBBBE}" type="presOf" srcId="{0B9DFBE3-F032-459F-8ED1-5F11CBC9B1D7}" destId="{6ED734CF-93B4-4D97-8B0B-15F3DAAB9FCA}" srcOrd="0" destOrd="0" presId="urn:microsoft.com/office/officeart/2005/8/layout/pyramid2"/>
    <dgm:cxn modelId="{4773427E-D40E-4AC9-BD27-DE63A74C202A}" type="presParOf" srcId="{6ED734CF-93B4-4D97-8B0B-15F3DAAB9FCA}" destId="{7EFBAC55-6FFE-4E2F-A9D5-E08B5C48450A}" srcOrd="0" destOrd="0" presId="urn:microsoft.com/office/officeart/2005/8/layout/pyramid2"/>
    <dgm:cxn modelId="{4838F7C5-2C36-417E-923C-41DF6112AF61}" type="presParOf" srcId="{6ED734CF-93B4-4D97-8B0B-15F3DAAB9FCA}" destId="{2382BD8B-8B8E-4541-A755-6ACA45B1BF6A}" srcOrd="1" destOrd="0" presId="urn:microsoft.com/office/officeart/2005/8/layout/pyramid2"/>
    <dgm:cxn modelId="{7F7AFE56-E7D8-45C5-86E4-7C6A29D3BFA9}" type="presParOf" srcId="{2382BD8B-8B8E-4541-A755-6ACA45B1BF6A}" destId="{576DFD19-2445-45A6-B2B4-091668E37143}" srcOrd="0" destOrd="0" presId="urn:microsoft.com/office/officeart/2005/8/layout/pyramid2"/>
    <dgm:cxn modelId="{91E0B682-2260-474E-BED1-B7043994BE3D}" type="presParOf" srcId="{2382BD8B-8B8E-4541-A755-6ACA45B1BF6A}" destId="{15EA47AF-C64C-499C-81A8-2DEA03495E9B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35C4F-73A2-43ED-9255-3D5B25C92822}">
      <dsp:nvSpPr>
        <dsp:cNvPr id="0" name=""/>
        <dsp:cNvSpPr/>
      </dsp:nvSpPr>
      <dsp:spPr>
        <a:xfrm>
          <a:off x="479239" y="0"/>
          <a:ext cx="6322714" cy="6322714"/>
        </a:xfrm>
        <a:prstGeom prst="triangle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90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DFF9411F-CE1E-4E63-8883-7AC5A687F7B9}">
      <dsp:nvSpPr>
        <dsp:cNvPr id="0" name=""/>
        <dsp:cNvSpPr/>
      </dsp:nvSpPr>
      <dsp:spPr>
        <a:xfrm>
          <a:off x="3640596" y="632888"/>
          <a:ext cx="4109764" cy="4495054"/>
        </a:xfrm>
        <a:prstGeom prst="roundRect">
          <a:avLst/>
        </a:prstGeom>
        <a:solidFill>
          <a:schemeClr val="bg1">
            <a:alpha val="9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b="1" kern="1200" dirty="0">
              <a:solidFill>
                <a:srgbClr val="FF0000"/>
              </a:solidFill>
            </a:rPr>
            <a:t>RÉACTION DE </a:t>
          </a:r>
          <a:br>
            <a:rPr lang="fr-FR" sz="6000" b="1" kern="1200" dirty="0">
              <a:solidFill>
                <a:srgbClr val="FF0000"/>
              </a:solidFill>
            </a:rPr>
          </a:br>
          <a:r>
            <a:rPr lang="fr-FR" sz="6000" b="1" kern="1200" dirty="0">
              <a:solidFill>
                <a:srgbClr val="FF0000"/>
              </a:solidFill>
            </a:rPr>
            <a:t>LA FAMILLE : </a:t>
          </a:r>
        </a:p>
      </dsp:txBody>
      <dsp:txXfrm>
        <a:off x="3841218" y="833510"/>
        <a:ext cx="3708520" cy="409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E0716-D0D6-424C-A57B-D96F62AD8AB7}">
      <dsp:nvSpPr>
        <dsp:cNvPr id="0" name=""/>
        <dsp:cNvSpPr/>
      </dsp:nvSpPr>
      <dsp:spPr>
        <a:xfrm>
          <a:off x="0" y="0"/>
          <a:ext cx="8229600" cy="6394722"/>
        </a:xfrm>
        <a:prstGeom prst="roundRect">
          <a:avLst>
            <a:gd name="adj" fmla="val 10000"/>
          </a:avLst>
        </a:prstGeom>
        <a:solidFill>
          <a:schemeClr val="tx1"/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FFFF00"/>
              </a:solidFill>
            </a:rPr>
            <a:t>Le groupe familial</a:t>
          </a:r>
          <a:r>
            <a:rPr lang="fr-FR" sz="3600" b="1" kern="1200" dirty="0"/>
            <a:t> peut avoir les mêmes réactions que celles du malade                 lui - même (atteinte narcissique, déni, agressivité, isolation,…etc.)</a:t>
          </a:r>
        </a:p>
      </dsp:txBody>
      <dsp:txXfrm>
        <a:off x="0" y="2557888"/>
        <a:ext cx="8229600" cy="2557888"/>
      </dsp:txXfrm>
    </dsp:sp>
    <dsp:sp modelId="{1A0B1118-BB96-420D-82B7-6FAF0A9B7B57}">
      <dsp:nvSpPr>
        <dsp:cNvPr id="0" name=""/>
        <dsp:cNvSpPr/>
      </dsp:nvSpPr>
      <dsp:spPr>
        <a:xfrm>
          <a:off x="3050078" y="383683"/>
          <a:ext cx="2129442" cy="2129442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377A3-CC56-4408-8103-059477A5D584}">
      <dsp:nvSpPr>
        <dsp:cNvPr id="0" name=""/>
        <dsp:cNvSpPr/>
      </dsp:nvSpPr>
      <dsp:spPr>
        <a:xfrm>
          <a:off x="329183" y="5115777"/>
          <a:ext cx="7571232" cy="959208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E12CD-106D-485B-AB7F-0B72F6348943}">
      <dsp:nvSpPr>
        <dsp:cNvPr id="0" name=""/>
        <dsp:cNvSpPr/>
      </dsp:nvSpPr>
      <dsp:spPr>
        <a:xfrm>
          <a:off x="442378" y="0"/>
          <a:ext cx="7344843" cy="6322714"/>
        </a:xfrm>
        <a:prstGeom prst="ellipse">
          <a:avLst/>
        </a:prstGeom>
        <a:solidFill>
          <a:schemeClr val="dk1"/>
        </a:solidFill>
        <a:ln w="425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b="1" kern="1200" dirty="0"/>
            <a:t>Lorsqu’il s’agit d’un enfant ou d’une personne âgée, les réactions sont importantes : </a:t>
          </a:r>
        </a:p>
      </dsp:txBody>
      <dsp:txXfrm>
        <a:off x="1518005" y="925940"/>
        <a:ext cx="5193589" cy="4470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792C4-5BEA-4293-87E9-EAF0E3D438CD}">
      <dsp:nvSpPr>
        <dsp:cNvPr id="0" name=""/>
        <dsp:cNvSpPr/>
      </dsp:nvSpPr>
      <dsp:spPr>
        <a:xfrm rot="10800000">
          <a:off x="-1" y="276757"/>
          <a:ext cx="8229603" cy="5553175"/>
        </a:xfrm>
        <a:prstGeom prst="homePlate">
          <a:avLst/>
        </a:prstGeom>
        <a:solidFill>
          <a:schemeClr val="dk1"/>
        </a:solidFill>
        <a:ln w="425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14536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b="1" kern="1200" dirty="0">
              <a:sym typeface="AIGDT"/>
            </a:rPr>
            <a:t> </a:t>
          </a:r>
          <a:r>
            <a:rPr lang="fr-FR" sz="3300" b="1" kern="1200" dirty="0"/>
            <a:t> </a:t>
          </a:r>
          <a:r>
            <a:rPr lang="fr-FR" sz="3300" b="1" kern="1200" dirty="0">
              <a:solidFill>
                <a:srgbClr val="FF0000"/>
              </a:solidFill>
            </a:rPr>
            <a:t>Le déni </a:t>
          </a:r>
          <a:r>
            <a:rPr lang="fr-FR" sz="3300" b="1" kern="1200" dirty="0">
              <a:solidFill>
                <a:schemeClr val="bg1"/>
              </a:solidFill>
            </a:rPr>
            <a:t>ou</a:t>
          </a:r>
          <a:r>
            <a:rPr lang="fr-FR" sz="3300" b="1" kern="1200" dirty="0">
              <a:solidFill>
                <a:srgbClr val="FF0000"/>
              </a:solidFill>
            </a:rPr>
            <a:t> </a:t>
          </a:r>
          <a:r>
            <a:rPr lang="fr-FR" sz="3300" b="1" kern="1200" dirty="0"/>
            <a:t> refus de               la maladie, recherche et </a:t>
          </a:r>
          <a:r>
            <a:rPr lang="fr-FR" sz="3300" b="1" kern="1200" dirty="0">
              <a:solidFill>
                <a:srgbClr val="FFFF00"/>
              </a:solidFill>
            </a:rPr>
            <a:t>vagabondage</a:t>
          </a:r>
          <a:r>
            <a:rPr lang="fr-FR" sz="3300" b="1" kern="1200" dirty="0"/>
            <a:t> </a:t>
          </a:r>
          <a:r>
            <a:rPr lang="fr-FR" sz="3300" b="1" kern="1200" dirty="0">
              <a:solidFill>
                <a:srgbClr val="FFFF00"/>
              </a:solidFill>
            </a:rPr>
            <a:t>médical</a:t>
          </a:r>
          <a:r>
            <a:rPr lang="fr-FR" sz="3300" b="1" kern="1200" dirty="0"/>
            <a:t>, </a:t>
          </a:r>
          <a:r>
            <a:rPr lang="fr-FR" sz="3300" b="1" kern="1200" dirty="0">
              <a:solidFill>
                <a:srgbClr val="FFFF00"/>
              </a:solidFill>
            </a:rPr>
            <a:t>soins</a:t>
          </a:r>
          <a:r>
            <a:rPr lang="fr-FR" sz="3300" b="1" kern="1200" dirty="0"/>
            <a:t>      à </a:t>
          </a:r>
          <a:r>
            <a:rPr lang="fr-FR" sz="3300" b="1" kern="1200" dirty="0">
              <a:solidFill>
                <a:srgbClr val="FFFF00"/>
              </a:solidFill>
            </a:rPr>
            <a:t>l’étranger</a:t>
          </a:r>
          <a:r>
            <a:rPr lang="fr-FR" sz="3300" b="1" kern="1200" dirty="0"/>
            <a:t>, </a:t>
          </a:r>
          <a:r>
            <a:rPr lang="fr-FR" sz="3300" b="1" kern="1200" dirty="0">
              <a:solidFill>
                <a:srgbClr val="FFFF00"/>
              </a:solidFill>
            </a:rPr>
            <a:t>rakis</a:t>
          </a:r>
          <a:r>
            <a:rPr lang="fr-FR" sz="3300" b="1" kern="1200" dirty="0"/>
            <a:t>, </a:t>
          </a:r>
          <a:r>
            <a:rPr lang="fr-FR" sz="3300" b="1" kern="1200" dirty="0">
              <a:solidFill>
                <a:srgbClr val="FFFF00"/>
              </a:solidFill>
            </a:rPr>
            <a:t>herboristes…</a:t>
          </a:r>
          <a:r>
            <a:rPr lang="fr-FR" sz="3300" b="1" kern="1200" dirty="0">
              <a:solidFill>
                <a:schemeClr val="bg1"/>
              </a:solidFill>
            </a:rPr>
            <a:t>etc</a:t>
          </a:r>
          <a:r>
            <a:rPr lang="fr-FR" sz="3300" b="1" kern="1200" dirty="0"/>
            <a:t>.</a:t>
          </a:r>
        </a:p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b="1" kern="1200" dirty="0"/>
            <a:t>Car, c’est le seul moyen de revendiquer  de l’amour dans une société où la pudeur ne laisse aucune place à l’expression de l’affection. </a:t>
          </a:r>
        </a:p>
      </dsp:txBody>
      <dsp:txXfrm rot="10800000">
        <a:off x="1388293" y="276757"/>
        <a:ext cx="6841309" cy="5553175"/>
      </dsp:txXfrm>
    </dsp:sp>
    <dsp:sp modelId="{09A0C27B-6EDF-4AB7-A4EE-736C1EBD3FF9}">
      <dsp:nvSpPr>
        <dsp:cNvPr id="0" name=""/>
        <dsp:cNvSpPr/>
      </dsp:nvSpPr>
      <dsp:spPr>
        <a:xfrm>
          <a:off x="1346" y="1676233"/>
          <a:ext cx="2754223" cy="27542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E8F92-953B-4238-8EB5-1E95BE7AA8CA}">
      <dsp:nvSpPr>
        <dsp:cNvPr id="0" name=""/>
        <dsp:cNvSpPr/>
      </dsp:nvSpPr>
      <dsp:spPr>
        <a:xfrm>
          <a:off x="11" y="3131"/>
          <a:ext cx="8640936" cy="6244443"/>
        </a:xfrm>
        <a:prstGeom prst="downArrow">
          <a:avLst>
            <a:gd name="adj1" fmla="val 50000"/>
            <a:gd name="adj2" fmla="val 35000"/>
          </a:avLst>
        </a:prstGeom>
        <a:solidFill>
          <a:schemeClr val="dk1"/>
        </a:solidFill>
        <a:ln w="425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ym typeface="AIGDT"/>
            </a:rPr>
            <a:t></a:t>
          </a:r>
          <a:r>
            <a:rPr lang="fr-FR" sz="2400" b="1" kern="1200" dirty="0"/>
            <a:t>  </a:t>
          </a:r>
          <a:r>
            <a:rPr lang="fr-FR" sz="3600" b="1" kern="1200" dirty="0">
              <a:solidFill>
                <a:srgbClr val="FF0000"/>
              </a:solidFill>
            </a:rPr>
            <a:t>Réaction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FF0000"/>
              </a:solidFill>
            </a:rPr>
            <a:t>du « tout ou rien » </a:t>
          </a:r>
          <a:endParaRPr lang="fr-FR" sz="3600" b="1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 Intérêt excessif au début         de    la maladie  où tout est tenté. Puis, lorsque la chronicité de   la maladie s’installe, plus rien n’est fait :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 abandon du traitement et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 de la prise en charge.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b="1" kern="1200" dirty="0"/>
        </a:p>
      </dsp:txBody>
      <dsp:txXfrm>
        <a:off x="2160245" y="3131"/>
        <a:ext cx="4320468" cy="5151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2196B-2931-4538-98EE-1A3EC6EF268B}">
      <dsp:nvSpPr>
        <dsp:cNvPr id="0" name=""/>
        <dsp:cNvSpPr/>
      </dsp:nvSpPr>
      <dsp:spPr>
        <a:xfrm>
          <a:off x="617219" y="0"/>
          <a:ext cx="6995160" cy="63227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94680-1BDA-4695-9648-66768D8FDB3C}">
      <dsp:nvSpPr>
        <dsp:cNvPr id="0" name=""/>
        <dsp:cNvSpPr/>
      </dsp:nvSpPr>
      <dsp:spPr>
        <a:xfrm>
          <a:off x="142507" y="216021"/>
          <a:ext cx="7944585" cy="589067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perspectiveRelaxedModerately"/>
          <a:lightRig rig="threePt" dir="t"/>
        </a:scene3d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ym typeface="AIGDT"/>
            </a:rPr>
            <a:t>  </a:t>
          </a:r>
          <a:r>
            <a:rPr lang="fr-FR" sz="4000" b="1" kern="1200" dirty="0"/>
            <a:t>Information inexistante, partielle ou insuffisante.</a:t>
          </a:r>
        </a:p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r-FR" sz="4000" b="1" kern="1200" dirty="0"/>
          </a:br>
          <a:r>
            <a:rPr lang="fr-FR" sz="4000" b="1" kern="1200" dirty="0"/>
            <a:t> </a:t>
          </a:r>
          <a:r>
            <a:rPr lang="fr-FR" sz="4000" b="1" kern="1200" dirty="0">
              <a:sym typeface="AIGDT"/>
            </a:rPr>
            <a:t> A</a:t>
          </a:r>
          <a:r>
            <a:rPr lang="fr-FR" sz="4000" b="1" kern="1200" dirty="0"/>
            <a:t>bsence d’hygiène et de confort.</a:t>
          </a:r>
        </a:p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/>
            <a:t> </a:t>
          </a:r>
        </a:p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>
              <a:sym typeface="AIGDT"/>
            </a:rPr>
            <a:t>  E</a:t>
          </a:r>
          <a:r>
            <a:rPr lang="fr-FR" sz="4000" b="1" kern="1200" dirty="0"/>
            <a:t>xigüité des locaux.</a:t>
          </a:r>
          <a:endParaRPr lang="fr-FR" sz="3600" b="1" kern="1200" dirty="0"/>
        </a:p>
      </dsp:txBody>
      <dsp:txXfrm>
        <a:off x="430066" y="503580"/>
        <a:ext cx="7369467" cy="53155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BAC55-6FFE-4E2F-A9D5-E08B5C48450A}">
      <dsp:nvSpPr>
        <dsp:cNvPr id="0" name=""/>
        <dsp:cNvSpPr/>
      </dsp:nvSpPr>
      <dsp:spPr>
        <a:xfrm>
          <a:off x="-160097" y="0"/>
          <a:ext cx="6034681" cy="60346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DFD19-2445-45A6-B2B4-091668E37143}">
      <dsp:nvSpPr>
        <dsp:cNvPr id="0" name=""/>
        <dsp:cNvSpPr/>
      </dsp:nvSpPr>
      <dsp:spPr>
        <a:xfrm>
          <a:off x="1247334" y="604206"/>
          <a:ext cx="7142362" cy="461588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>
              <a:solidFill>
                <a:schemeClr val="bg1"/>
              </a:solidFill>
            </a:rPr>
            <a:t>Elles vont augmenter l’agressivité et les revendications et diffusent  une mauvaise image </a:t>
          </a:r>
          <a:br>
            <a:rPr lang="fr-FR" sz="4000" b="1" kern="1200" dirty="0">
              <a:solidFill>
                <a:schemeClr val="bg1"/>
              </a:solidFill>
            </a:rPr>
          </a:br>
          <a:r>
            <a:rPr lang="fr-FR" sz="4000" b="1" kern="1200" dirty="0">
              <a:solidFill>
                <a:schemeClr val="bg1"/>
              </a:solidFill>
            </a:rPr>
            <a:t>des institutions de soins et </a:t>
          </a:r>
          <a:br>
            <a:rPr lang="fr-FR" sz="4000" b="1" kern="1200" dirty="0">
              <a:solidFill>
                <a:schemeClr val="bg1"/>
              </a:solidFill>
            </a:rPr>
          </a:br>
          <a:r>
            <a:rPr lang="fr-FR" sz="4000" b="1" kern="1200" dirty="0">
              <a:solidFill>
                <a:schemeClr val="bg1"/>
              </a:solidFill>
            </a:rPr>
            <a:t>des services sociaux. </a:t>
          </a:r>
        </a:p>
      </dsp:txBody>
      <dsp:txXfrm>
        <a:off x="1472663" y="829535"/>
        <a:ext cx="6691704" cy="416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3C64F-A3E3-4EB9-B056-F1337F75E014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6100-39A9-412D-A296-1CA4DFEC92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6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E6100-39A9-412D-A296-1CA4DFEC9200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940D-5047-4053-97DB-668C62212C4E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2CB6-45D2-47F9-A470-653294956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571480"/>
            <a:ext cx="8424936" cy="4369688"/>
          </a:xfrm>
          <a:ln w="76200">
            <a:solidFill>
              <a:srgbClr val="FFFF00"/>
            </a:solidFill>
          </a:ln>
          <a:scene3d>
            <a:camera prst="perspectiveRelaxedModerately"/>
            <a:lightRig rig="threePt" dir="t"/>
          </a:scene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b="1" dirty="0">
                <a:solidFill>
                  <a:srgbClr val="FFFF00"/>
                </a:solidFill>
                <a:latin typeface="Book Antiqua" pitchFamily="18" charset="0"/>
              </a:rPr>
              <a:t>LES  RÉACTIONS  PSYCHOLOGIQUES    </a:t>
            </a:r>
            <a:br>
              <a:rPr lang="fr-FR" sz="6000" b="1" dirty="0">
                <a:solidFill>
                  <a:srgbClr val="FFFF00"/>
                </a:solidFill>
                <a:latin typeface="Book Antiqua" pitchFamily="18" charset="0"/>
              </a:rPr>
            </a:br>
            <a:r>
              <a:rPr lang="fr-FR" sz="6000" b="1" dirty="0">
                <a:solidFill>
                  <a:srgbClr val="FFFF00"/>
                </a:solidFill>
                <a:latin typeface="Book Antiqua" pitchFamily="18" charset="0"/>
              </a:rPr>
              <a:t>A </a:t>
            </a:r>
            <a:br>
              <a:rPr lang="fr-FR" sz="6000" b="1" dirty="0">
                <a:solidFill>
                  <a:srgbClr val="FFFF00"/>
                </a:solidFill>
                <a:latin typeface="Book Antiqua" pitchFamily="18" charset="0"/>
              </a:rPr>
            </a:br>
            <a:r>
              <a:rPr lang="fr-FR" sz="6000" b="1" dirty="0">
                <a:solidFill>
                  <a:srgbClr val="FFFF00"/>
                </a:solidFill>
                <a:latin typeface="Book Antiqua" pitchFamily="18" charset="0"/>
              </a:rPr>
              <a:t>LA MALADIE.</a:t>
            </a:r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b="1" dirty="0"/>
              <a:t>C’est une épreuve ,      une crise, qui modifie une situation relationnelle préalablement établie. </a:t>
            </a:r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b="1" dirty="0">
                <a:solidFill>
                  <a:srgbClr val="FFFF00"/>
                </a:solidFill>
              </a:rPr>
              <a:t>Les réactions psychologiques </a:t>
            </a:r>
            <a:r>
              <a:rPr lang="fr-FR" sz="6000" b="1" dirty="0"/>
              <a:t>à                     la maladie ne peuvent être considérées comme                           des épiphénomènes. </a:t>
            </a:r>
          </a:p>
        </p:txBody>
      </p:sp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5400" b="1" dirty="0"/>
              <a:t>Elles font partie intégrante du processus  de la maladie elle –même, influençant parfois de façon inquiétante son évolution.</a:t>
            </a:r>
            <a:r>
              <a:rPr lang="fr-FR" dirty="0"/>
              <a:t> </a:t>
            </a:r>
          </a:p>
        </p:txBody>
      </p:sp>
    </p:spTree>
  </p:cSld>
  <p:clrMapOvr>
    <a:masterClrMapping/>
  </p:clrMapOvr>
  <p:transition spd="med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227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Par ailleurs, </a:t>
            </a:r>
            <a:r>
              <a:rPr lang="fr-FR" b="1" dirty="0">
                <a:solidFill>
                  <a:srgbClr val="FFFF00"/>
                </a:solidFill>
              </a:rPr>
              <a:t>le retentissement     de la maladie est double</a:t>
            </a:r>
            <a:r>
              <a:rPr lang="fr-FR" b="1" dirty="0"/>
              <a:t>, à la fois </a:t>
            </a:r>
            <a:r>
              <a:rPr lang="fr-FR" b="1" dirty="0">
                <a:solidFill>
                  <a:srgbClr val="FF0000"/>
                </a:solidFill>
              </a:rPr>
              <a:t>directe</a:t>
            </a:r>
            <a:r>
              <a:rPr lang="fr-FR" b="1" dirty="0"/>
              <a:t> (réactions du malade) et </a:t>
            </a:r>
            <a:r>
              <a:rPr lang="fr-FR" b="1" dirty="0">
                <a:solidFill>
                  <a:srgbClr val="FF0000"/>
                </a:solidFill>
              </a:rPr>
              <a:t>indirect </a:t>
            </a:r>
            <a:r>
              <a:rPr lang="fr-FR" b="1" dirty="0"/>
              <a:t>(par l’intermédiaire de la famille dont le malade dépend socialement et affectivement). </a:t>
            </a:r>
          </a:p>
        </p:txBody>
      </p:sp>
    </p:spTree>
  </p:cSld>
  <p:clrMapOvr>
    <a:masterClrMapping/>
  </p:clrMapOvr>
  <p:transition spd="med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800" b="1" dirty="0"/>
              <a:t>Enfin, les réactions psychologiques  à la maladie doivent être donc envisagées sous deux angles :                    Du côté de </a:t>
            </a:r>
            <a:r>
              <a:rPr lang="fr-FR" sz="4800" b="1" dirty="0">
                <a:solidFill>
                  <a:srgbClr val="FFFF00"/>
                </a:solidFill>
              </a:rPr>
              <a:t>la famille </a:t>
            </a:r>
            <a:r>
              <a:rPr lang="fr-FR" sz="4800" b="1" dirty="0"/>
              <a:t>et               de celui du </a:t>
            </a:r>
            <a:r>
              <a:rPr lang="fr-FR" sz="4800" b="1" dirty="0">
                <a:solidFill>
                  <a:srgbClr val="FFFF00"/>
                </a:solidFill>
              </a:rPr>
              <a:t>malade</a:t>
            </a:r>
            <a:r>
              <a:rPr lang="fr-FR" sz="4800" b="1" dirty="0"/>
              <a:t>. </a:t>
            </a:r>
          </a:p>
        </p:txBody>
      </p:sp>
    </p:spTree>
  </p:cSld>
  <p:clrMapOvr>
    <a:masterClrMapping/>
  </p:clrMapOvr>
  <p:transition spd="med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b="1" dirty="0">
                <a:solidFill>
                  <a:srgbClr val="FF0000"/>
                </a:solidFill>
              </a:rPr>
              <a:t>RÉACTIONS DU MALADE       VIS-À-VIS  DE </a:t>
            </a:r>
            <a:br>
              <a:rPr lang="fr-FR" sz="6000" b="1" dirty="0">
                <a:solidFill>
                  <a:srgbClr val="FF0000"/>
                </a:solidFill>
              </a:rPr>
            </a:br>
            <a:r>
              <a:rPr lang="fr-FR" sz="6000" b="1" dirty="0">
                <a:solidFill>
                  <a:srgbClr val="FF0000"/>
                </a:solidFill>
              </a:rPr>
              <a:t>   SA MALADIE :</a:t>
            </a:r>
          </a:p>
        </p:txBody>
      </p:sp>
    </p:spTree>
  </p:cSld>
  <p:clrMapOvr>
    <a:masterClrMapping/>
  </p:clrMapOvr>
  <p:transition spd="med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/>
              <a:t>La prise de conscience </a:t>
            </a:r>
            <a:br>
              <a:rPr lang="fr-FR" sz="5400" b="1" dirty="0"/>
            </a:br>
            <a:r>
              <a:rPr lang="fr-FR" sz="5400" b="1" dirty="0"/>
              <a:t>est dramatique lors                  d’une maladie aigue.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spd="med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Alors que la réaction                        est plus lente devant une affection s’installant à bas bruit ou devant un examen de routine révélant une affection nécessitant un traitement éprouvant ou de longue durée.</a:t>
            </a:r>
          </a:p>
        </p:txBody>
      </p:sp>
    </p:spTree>
  </p:cSld>
  <p:clrMapOvr>
    <a:masterClrMapping/>
  </p:clrMapOvr>
  <p:transition spd="med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19268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600" b="1" dirty="0">
                <a:solidFill>
                  <a:srgbClr val="FFFF00"/>
                </a:solidFill>
              </a:rPr>
              <a:t>Quelles seraient            donc, ses réactions psychologiques ? </a:t>
            </a:r>
          </a:p>
        </p:txBody>
      </p:sp>
    </p:spTree>
  </p:cSld>
  <p:clrMapOvr>
    <a:masterClrMapping/>
  </p:clrMapOvr>
  <p:transition spd="med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5400" b="1" dirty="0">
                <a:solidFill>
                  <a:srgbClr val="FF0000"/>
                </a:solidFill>
                <a:sym typeface="AIGDT"/>
              </a:rPr>
              <a:t>  Atteinte Narcissique </a:t>
            </a:r>
            <a:r>
              <a:rPr lang="fr-FR" sz="5400" b="1" dirty="0">
                <a:sym typeface="AIGDT"/>
              </a:rPr>
              <a:t>:</a:t>
            </a:r>
            <a:br>
              <a:rPr lang="fr-FR" sz="5400" b="1" dirty="0">
                <a:sym typeface="AIGDT"/>
              </a:rPr>
            </a:br>
            <a:r>
              <a:rPr lang="fr-FR" sz="5400" b="1" dirty="0">
                <a:sym typeface="AIGDT"/>
              </a:rPr>
              <a:t> </a:t>
            </a:r>
            <a:br>
              <a:rPr lang="fr-FR" dirty="0">
                <a:sym typeface="AIGDT"/>
              </a:rPr>
            </a:br>
            <a:r>
              <a:rPr lang="fr-FR" b="1" dirty="0">
                <a:sym typeface="AIGDT"/>
              </a:rPr>
              <a:t>La menace d’atteinte à l’intégrité physique du malade introduite par la maladie, va entrainer                      une forte inquiétude : </a:t>
            </a:r>
            <a:endParaRPr lang="fr-FR" b="1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6000" b="1" i="1" dirty="0">
                <a:solidFill>
                  <a:srgbClr val="FFFF00"/>
                </a:solidFill>
                <a:latin typeface="Bookman Old Style" pitchFamily="18" charset="0"/>
              </a:rPr>
              <a:t>INTRODUCTION :</a:t>
            </a:r>
            <a:br>
              <a:rPr lang="fr-FR" b="1" dirty="0"/>
            </a:br>
            <a:r>
              <a:rPr lang="fr-FR" b="1" dirty="0"/>
              <a:t> </a:t>
            </a:r>
            <a:br>
              <a:rPr lang="fr-FR" dirty="0"/>
            </a:br>
            <a:r>
              <a:rPr lang="fr-FR" b="1" i="1" dirty="0">
                <a:solidFill>
                  <a:srgbClr val="00B0F0"/>
                </a:solidFill>
              </a:rPr>
              <a:t>La psychologie médicale </a:t>
            </a:r>
            <a:r>
              <a:rPr lang="fr-FR" b="1" dirty="0"/>
              <a:t>n’a pas pour but de faire du médecin          un psychothérapeute ni de             lui faire acquérir des notions générales de psychologie.</a:t>
            </a:r>
          </a:p>
        </p:txBody>
      </p:sp>
    </p:spTree>
  </p:cSld>
  <p:clrMapOvr>
    <a:masterClrMapping/>
  </p:clrMapOvr>
  <p:transition spd="med"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b="1" dirty="0">
                <a:solidFill>
                  <a:srgbClr val="FFFF00"/>
                </a:solidFill>
              </a:rPr>
              <a:t>• Sur l’évolution de la maladie. </a:t>
            </a:r>
            <a:br>
              <a:rPr lang="fr-FR" b="1" dirty="0">
                <a:solidFill>
                  <a:srgbClr val="FFFF00"/>
                </a:solidFill>
              </a:rPr>
            </a:br>
            <a:br>
              <a:rPr lang="fr-FR" b="1" dirty="0"/>
            </a:br>
            <a:r>
              <a:rPr lang="fr-FR" b="1" dirty="0">
                <a:solidFill>
                  <a:srgbClr val="FFFF00"/>
                </a:solidFill>
              </a:rPr>
              <a:t>• Sur la perte d’une fonction ou d’une autonomie. </a:t>
            </a:r>
            <a:br>
              <a:rPr lang="fr-FR" b="1" dirty="0"/>
            </a:br>
            <a:br>
              <a:rPr lang="fr-FR" b="1" dirty="0"/>
            </a:br>
            <a:r>
              <a:rPr lang="fr-FR" b="1" dirty="0">
                <a:solidFill>
                  <a:srgbClr val="FFFF00"/>
                </a:solidFill>
              </a:rPr>
              <a:t>• sur la disparition ou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 la diminution des satisfactions personnelles (</a:t>
            </a:r>
            <a:r>
              <a:rPr lang="fr-FR" b="1" dirty="0">
                <a:solidFill>
                  <a:schemeClr val="bg1"/>
                </a:solidFill>
              </a:rPr>
              <a:t>frustrations</a:t>
            </a:r>
            <a:r>
              <a:rPr lang="fr-FR" b="1" dirty="0">
                <a:solidFill>
                  <a:srgbClr val="FFFF00"/>
                </a:solidFill>
              </a:rPr>
              <a:t>). </a:t>
            </a:r>
          </a:p>
        </p:txBody>
      </p:sp>
    </p:spTree>
  </p:cSld>
  <p:clrMapOvr>
    <a:masterClrMapping/>
  </p:clrMapOvr>
  <p:transition spd="med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Tout cela va mettre en péril l’estime de soi et provoquer un sentiment d’impuissance et de dévalorisation qui risque d’entrainer résignation et absence de lutte contre la maladie.</a:t>
            </a:r>
          </a:p>
        </p:txBody>
      </p:sp>
    </p:spTree>
  </p:cSld>
  <p:clrMapOvr>
    <a:masterClrMapping/>
  </p:clrMapOvr>
  <p:transition spd="med"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97666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fr-FR" sz="5300" b="1" dirty="0">
                <a:sym typeface="AIGDT"/>
              </a:rPr>
            </a:br>
            <a:br>
              <a:rPr lang="fr-FR" sz="5300" b="1" dirty="0">
                <a:sym typeface="AIGDT"/>
              </a:rPr>
            </a:br>
            <a:r>
              <a:rPr lang="fr-FR" sz="5300" b="1" dirty="0">
                <a:solidFill>
                  <a:srgbClr val="FF0000"/>
                </a:solidFill>
                <a:sym typeface="AIGDT"/>
              </a:rPr>
              <a:t>  </a:t>
            </a:r>
            <a:r>
              <a:rPr lang="fr-FR" sz="5300" b="1" dirty="0">
                <a:solidFill>
                  <a:srgbClr val="FF0000"/>
                </a:solidFill>
              </a:rPr>
              <a:t>La maladie réveille                                la peur de l’abandon :</a:t>
            </a:r>
            <a:br>
              <a:rPr lang="fr-FR" sz="5300" b="1" dirty="0"/>
            </a:br>
            <a:br>
              <a:rPr lang="fr-FR" b="1" dirty="0"/>
            </a:br>
            <a:r>
              <a:rPr lang="fr-FR" b="1" dirty="0"/>
              <a:t>Crainte d’un changement dans l’entourage. Crainte aussi de perdre       les supports affectifs habituels qui sont nécessaire à tout équilibre psychologique. </a:t>
            </a:r>
            <a:br>
              <a:rPr lang="fr-FR" b="1" dirty="0"/>
            </a:br>
            <a:br>
              <a:rPr lang="fr-FR" dirty="0"/>
            </a:br>
            <a:r>
              <a:rPr lang="fr-FR" dirty="0"/>
              <a:t> </a:t>
            </a:r>
          </a:p>
        </p:txBody>
      </p:sp>
    </p:spTree>
  </p:cSld>
  <p:clrMapOvr>
    <a:masterClrMapping/>
  </p:clrMapOvr>
  <p:transition spd="med"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>
                <a:solidFill>
                  <a:srgbClr val="FFFF00"/>
                </a:solidFill>
                <a:sym typeface="AIGDT"/>
              </a:rPr>
              <a:t> L</a:t>
            </a:r>
            <a:r>
              <a:rPr lang="fr-FR" b="1" dirty="0">
                <a:solidFill>
                  <a:srgbClr val="FFFF00"/>
                </a:solidFill>
              </a:rPr>
              <a:t>a maladie orchestre               des bénéfices secondaires : </a:t>
            </a:r>
            <a:br>
              <a:rPr lang="fr-FR" b="1" dirty="0">
                <a:solidFill>
                  <a:srgbClr val="FFFF00"/>
                </a:solidFill>
              </a:rPr>
            </a:br>
            <a:br>
              <a:rPr lang="fr-FR" b="1" dirty="0"/>
            </a:br>
            <a:r>
              <a:rPr lang="fr-FR" b="1" dirty="0"/>
              <a:t>La maladie permet au patient de récupérer l’amour et l’attention de l’entourage familial, social et médical. </a:t>
            </a:r>
          </a:p>
        </p:txBody>
      </p:sp>
    </p:spTree>
  </p:cSld>
  <p:clrMapOvr>
    <a:masterClrMapping/>
  </p:clrMapOvr>
  <p:transition spd="med"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/>
              <a:t>C’est pourquoi les plaintes sont parfois persistantes même après l’amélioration clinique.</a:t>
            </a:r>
          </a:p>
        </p:txBody>
      </p:sp>
    </p:spTree>
  </p:cSld>
  <p:clrMapOvr>
    <a:masterClrMapping/>
  </p:clrMapOvr>
  <p:transition spd="med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>
                <a:solidFill>
                  <a:srgbClr val="FFFF00"/>
                </a:solidFill>
                <a:sym typeface="AIGDT"/>
              </a:rPr>
              <a:t> </a:t>
            </a:r>
            <a:r>
              <a:rPr lang="fr-FR" b="1" dirty="0">
                <a:solidFill>
                  <a:srgbClr val="FFFF00"/>
                </a:solidFill>
              </a:rPr>
              <a:t>La maladie active                           les mécanismes de défenses :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Ces mécanismes sont variés et dépendent de la personnalité antérieure. Ils sont extrêmement importants à déceler car leur identification permet de :  </a:t>
            </a:r>
          </a:p>
        </p:txBody>
      </p:sp>
    </p:spTree>
  </p:cSld>
  <p:clrMapOvr>
    <a:masterClrMapping/>
  </p:clrMapOvr>
  <p:transition spd="med"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b="1" dirty="0"/>
              <a:t>• Comprendre les réactions                </a:t>
            </a:r>
            <a:br>
              <a:rPr lang="fr-FR" b="1" dirty="0"/>
            </a:br>
            <a:r>
              <a:rPr lang="fr-FR" b="1" dirty="0"/>
              <a:t>   du patient à sa maladie. </a:t>
            </a:r>
            <a:br>
              <a:rPr lang="fr-FR" b="1" dirty="0"/>
            </a:br>
            <a:br>
              <a:rPr lang="fr-FR" b="1" dirty="0"/>
            </a:br>
            <a:r>
              <a:rPr lang="fr-FR" b="1" dirty="0">
                <a:latin typeface="Agency FB"/>
              </a:rPr>
              <a:t>• </a:t>
            </a:r>
            <a:r>
              <a:rPr lang="fr-FR" b="1" dirty="0"/>
              <a:t>Comprendre également </a:t>
            </a:r>
            <a:br>
              <a:rPr lang="fr-FR" b="1" dirty="0"/>
            </a:br>
            <a:r>
              <a:rPr lang="fr-FR" b="1" dirty="0"/>
              <a:t>   comment  le patient Lutte contre </a:t>
            </a:r>
            <a:br>
              <a:rPr lang="fr-FR" b="1" dirty="0"/>
            </a:br>
            <a:r>
              <a:rPr lang="fr-FR" b="1" dirty="0"/>
              <a:t>   l’angoisse provoquée par </a:t>
            </a:r>
            <a:br>
              <a:rPr lang="fr-FR" b="1" dirty="0"/>
            </a:br>
            <a:r>
              <a:rPr lang="fr-FR" b="1" dirty="0"/>
              <a:t>   la maladie. </a:t>
            </a:r>
          </a:p>
        </p:txBody>
      </p:sp>
    </p:spTree>
  </p:cSld>
  <p:clrMapOvr>
    <a:masterClrMapping/>
  </p:clrMapOvr>
  <p:transition spd="med"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Ces mécanismes de défense tendent vers un double but : </a:t>
            </a:r>
            <a:br>
              <a:rPr lang="fr-FR" b="1" dirty="0"/>
            </a:br>
            <a:r>
              <a:rPr lang="fr-FR" b="1" dirty="0"/>
              <a:t>d’abord lutter contre l’angoisse et rétablir une homéostasie psychologique, ensuite ils favorisent une nouvelle relation avec non seulement sa maladie, mais également  avec son médecin, son entourage social et familial. </a:t>
            </a:r>
          </a:p>
        </p:txBody>
      </p:sp>
    </p:spTree>
  </p:cSld>
  <p:clrMapOvr>
    <a:masterClrMapping/>
  </p:clrMapOvr>
  <p:transition spd="med"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Ces mécanismes sont habituellement normaux            mais ils peuvent devenir pathologiques lorsqu’ils sont massifs, inadéquats, perturbant gravement le fonctionnement mental du malade.</a:t>
            </a:r>
          </a:p>
        </p:txBody>
      </p:sp>
    </p:spTree>
  </p:cSld>
  <p:clrMapOvr>
    <a:masterClrMapping/>
  </p:clrMapOvr>
  <p:transition spd="med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ulle ronde 2"/>
          <p:cNvSpPr/>
          <p:nvPr/>
        </p:nvSpPr>
        <p:spPr>
          <a:xfrm>
            <a:off x="1115616" y="476672"/>
            <a:ext cx="7560840" cy="4968552"/>
          </a:xfrm>
          <a:prstGeom prst="wedgeEllipseCallout">
            <a:avLst>
              <a:gd name="adj1" fmla="val -63129"/>
              <a:gd name="adj2" fmla="val 7513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rgbClr val="FFFF00"/>
                </a:solidFill>
              </a:rPr>
              <a:t>• Quels sont </a:t>
            </a:r>
            <a:br>
              <a:rPr lang="fr-FR" sz="5400" b="1" dirty="0">
                <a:solidFill>
                  <a:srgbClr val="FFFF00"/>
                </a:solidFill>
              </a:rPr>
            </a:br>
            <a:r>
              <a:rPr lang="fr-FR" sz="5400" b="1" dirty="0">
                <a:solidFill>
                  <a:srgbClr val="FFFF00"/>
                </a:solidFill>
              </a:rPr>
              <a:t>les mécanismes les plus utilisés en état de maladie ? </a:t>
            </a:r>
            <a:endParaRPr lang="fr-F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Elle oriente son intérêt vers                une pratique centrée sur l’être humain malade et sur ses </a:t>
            </a:r>
            <a:r>
              <a:rPr lang="fr-FR" b="1" i="1" dirty="0">
                <a:solidFill>
                  <a:srgbClr val="FFFF00"/>
                </a:solidFill>
              </a:rPr>
              <a:t>réactions psychologiques </a:t>
            </a:r>
            <a:r>
              <a:rPr lang="fr-FR" b="1" dirty="0"/>
              <a:t>à la maladie, à la mort, aux médecins et aux institutions médicales. </a:t>
            </a:r>
          </a:p>
        </p:txBody>
      </p:sp>
    </p:spTree>
  </p:cSld>
  <p:clrMapOvr>
    <a:masterClrMapping/>
  </p:clrMapOvr>
  <p:transition spd="med">
    <p:newsfla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6000" b="1" dirty="0">
                <a:solidFill>
                  <a:srgbClr val="FF0000"/>
                </a:solidFill>
              </a:rPr>
              <a:t>1/ LA REGRESSION :</a:t>
            </a:r>
            <a:br>
              <a:rPr lang="fr-FR" sz="4800" b="1" dirty="0">
                <a:solidFill>
                  <a:srgbClr val="FF0000"/>
                </a:solidFill>
              </a:rPr>
            </a:br>
            <a:br>
              <a:rPr lang="fr-FR" sz="4800" b="1" dirty="0"/>
            </a:br>
            <a:r>
              <a:rPr lang="fr-FR" sz="4800" b="1" dirty="0"/>
              <a:t> La maladie va entrainer souvent un arrêt de l’activité professionnelle et un désinvestissement des responsabilités. </a:t>
            </a:r>
            <a:endParaRPr lang="fr-FR" b="1" dirty="0"/>
          </a:p>
        </p:txBody>
      </p:sp>
    </p:spTree>
  </p:cSld>
  <p:clrMapOvr>
    <a:masterClrMapping/>
  </p:clrMapOvr>
  <p:transition spd="med"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4800" b="1" dirty="0"/>
              <a:t>Le patient va se laisser aller    tel un petit enfant  pour tout   ce qui concerne : demandes d’examens complémentaires et diverses manipulations médicales</a:t>
            </a:r>
            <a:r>
              <a:rPr lang="fr-FR" dirty="0"/>
              <a:t>… </a:t>
            </a:r>
          </a:p>
        </p:txBody>
      </p:sp>
    </p:spTree>
  </p:cSld>
  <p:clrMapOvr>
    <a:masterClrMapping/>
  </p:clrMapOvr>
  <p:transition spd="med"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/>
              <a:t>Cette </a:t>
            </a:r>
            <a:r>
              <a:rPr lang="fr-FR" b="1" dirty="0">
                <a:solidFill>
                  <a:srgbClr val="FF0000"/>
                </a:solidFill>
              </a:rPr>
              <a:t>régression</a:t>
            </a:r>
            <a:r>
              <a:rPr lang="fr-FR" b="1" dirty="0"/>
              <a:t> est souvent encouragée par la famille et             par le personnel soignants. </a:t>
            </a:r>
            <a:br>
              <a:rPr lang="fr-FR" b="1" dirty="0"/>
            </a:br>
            <a:endParaRPr lang="fr-FR" b="1" dirty="0"/>
          </a:p>
        </p:txBody>
      </p:sp>
    </p:spTree>
  </p:cSld>
  <p:clrMapOvr>
    <a:masterClrMapping/>
  </p:clrMapOvr>
  <p:transition spd="med"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Carte perforée 2"/>
          <p:cNvSpPr/>
          <p:nvPr/>
        </p:nvSpPr>
        <p:spPr>
          <a:xfrm>
            <a:off x="323528" y="404664"/>
            <a:ext cx="8424936" cy="6048672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Elle permet une meilleure prise en charge dans la première phase de la maladie. Mais elle peut devenir un handicap lors de la période</a:t>
            </a:r>
            <a:br>
              <a:rPr lang="fr-FR" sz="4400" b="1" dirty="0"/>
            </a:br>
            <a:r>
              <a:rPr lang="fr-FR" sz="4400" b="1" dirty="0"/>
              <a:t> de convalescence.</a:t>
            </a:r>
            <a:endParaRPr lang="fr-FR" sz="4400" dirty="0"/>
          </a:p>
        </p:txBody>
      </p:sp>
    </p:spTree>
  </p:cSld>
  <p:clrMapOvr>
    <a:masterClrMapping/>
  </p:clrMapOvr>
  <p:transition spd="med">
    <p:newsfla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5400" b="1" dirty="0"/>
              <a:t>D’autres mécanismes de défense peuvent également se manifester :</a:t>
            </a:r>
            <a:br>
              <a:rPr lang="fr-FR" sz="5400" b="1" dirty="0"/>
            </a:br>
            <a:r>
              <a:rPr lang="fr-FR" sz="5400" b="1" dirty="0">
                <a:solidFill>
                  <a:srgbClr val="FF0000"/>
                </a:solidFill>
              </a:rPr>
              <a:t> Déni, projection, refoulement... 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57200" y="274638"/>
          <a:ext cx="8229600" cy="632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57200" y="274638"/>
          <a:ext cx="8229600" cy="6394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57200" y="274638"/>
          <a:ext cx="8229600" cy="632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25614279"/>
              </p:ext>
            </p:extLst>
          </p:nvPr>
        </p:nvGraphicFramePr>
        <p:xfrm>
          <a:off x="457200" y="274638"/>
          <a:ext cx="8229600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45014453"/>
              </p:ext>
            </p:extLst>
          </p:nvPr>
        </p:nvGraphicFramePr>
        <p:xfrm>
          <a:off x="251520" y="260648"/>
          <a:ext cx="8640960" cy="625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Elle éclaire le médecin praticien sur ses transactions psychologiques avec                         son patient(e) quelle que                   soit son histoire.  </a:t>
            </a:r>
          </a:p>
        </p:txBody>
      </p:sp>
    </p:spTree>
  </p:cSld>
  <p:clrMapOvr>
    <a:masterClrMapping/>
  </p:clrMapOvr>
  <p:transition spd="med" advTm="0">
    <p:newsfla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49080"/>
            <a:ext cx="8229600" cy="2232248"/>
          </a:xfrm>
        </p:spPr>
        <p:txBody>
          <a:bodyPr>
            <a:normAutofit/>
          </a:bodyPr>
          <a:lstStyle/>
          <a:p>
            <a:pPr lvl="0"/>
            <a:br>
              <a:rPr lang="fr-FR" dirty="0"/>
            </a:br>
            <a:endParaRPr lang="fr-FR" dirty="0"/>
          </a:p>
        </p:txBody>
      </p:sp>
      <p:sp>
        <p:nvSpPr>
          <p:cNvPr id="3" name="Organigramme : Multidocument 2"/>
          <p:cNvSpPr/>
          <p:nvPr/>
        </p:nvSpPr>
        <p:spPr>
          <a:xfrm>
            <a:off x="395536" y="548680"/>
            <a:ext cx="8424936" cy="576064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/>
              <a:t>Le désespoir est à </a:t>
            </a:r>
          </a:p>
          <a:p>
            <a:pPr algn="ctr"/>
            <a:r>
              <a:rPr lang="fr-FR" sz="4800" b="1" dirty="0"/>
              <a:t>la mesure de l’espoir </a:t>
            </a:r>
          </a:p>
          <a:p>
            <a:pPr algn="ctr"/>
            <a:r>
              <a:rPr lang="fr-FR" sz="4800" b="1" dirty="0"/>
              <a:t>de guérison observé au début de la maladie. </a:t>
            </a:r>
            <a:endParaRPr lang="fr-FR" sz="4800" dirty="0"/>
          </a:p>
        </p:txBody>
      </p:sp>
    </p:spTree>
  </p:cSld>
  <p:clrMapOvr>
    <a:masterClrMapping/>
  </p:clrMapOvr>
  <p:transition spd="med"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45024"/>
            <a:ext cx="8229600" cy="2880320"/>
          </a:xfrm>
        </p:spPr>
        <p:txBody>
          <a:bodyPr>
            <a:normAutofit/>
          </a:bodyPr>
          <a:lstStyle/>
          <a:p>
            <a:br>
              <a:rPr lang="fr-FR" sz="8000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Pensées 2"/>
          <p:cNvSpPr/>
          <p:nvPr/>
        </p:nvSpPr>
        <p:spPr>
          <a:xfrm>
            <a:off x="179512" y="260648"/>
            <a:ext cx="8712968" cy="5688632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rgbClr val="FFFF00"/>
                </a:solidFill>
              </a:rPr>
              <a:t>Réactions sociales :</a:t>
            </a:r>
            <a:endParaRPr lang="fr-FR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Les institutions </a:t>
            </a:r>
            <a:r>
              <a:rPr lang="fr-FR" b="1" dirty="0"/>
              <a:t>qui interviennent dans la prise en charge de la maladie (hôpitaux, assurances, polycliniques, laboratoires, services de radiologie,…etc.) fonctionnent comme si les tous–venants à prendre en charge sont des sujets </a:t>
            </a:r>
            <a:br>
              <a:rPr lang="fr-FR" b="1" dirty="0"/>
            </a:br>
            <a:r>
              <a:rPr lang="fr-FR" b="1" dirty="0"/>
              <a:t>bien-portants. </a:t>
            </a:r>
          </a:p>
        </p:txBody>
      </p:sp>
    </p:spTree>
  </p:cSld>
  <p:clrMapOvr>
    <a:masterClrMapping/>
  </p:clrMapOvr>
  <p:transition spd="med">
    <p:newsfla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/>
              <a:t>Elles ne répondent pas          à la demande de</a:t>
            </a:r>
            <a:br>
              <a:rPr lang="fr-FR" sz="5400" b="1" dirty="0"/>
            </a:br>
            <a:r>
              <a:rPr lang="fr-FR" sz="5400" b="1" dirty="0"/>
              <a:t> la population malade. </a:t>
            </a:r>
            <a:br>
              <a:rPr lang="fr-FR" sz="5400" b="1" dirty="0"/>
            </a:br>
            <a:r>
              <a:rPr lang="fr-FR" sz="5400" b="1" dirty="0"/>
              <a:t>Elles sont vécues comme </a:t>
            </a:r>
            <a:r>
              <a:rPr lang="fr-FR" sz="5400" b="1" dirty="0">
                <a:solidFill>
                  <a:srgbClr val="00B0F0"/>
                </a:solidFill>
              </a:rPr>
              <a:t>agressives et frustrantes </a:t>
            </a:r>
            <a:r>
              <a:rPr lang="fr-FR" sz="5400" b="1" dirty="0"/>
              <a:t>: </a:t>
            </a:r>
            <a:br>
              <a:rPr lang="fr-FR" sz="3600" dirty="0"/>
            </a:br>
            <a:endParaRPr lang="fr-FR" sz="3600" dirty="0"/>
          </a:p>
        </p:txBody>
      </p:sp>
    </p:spTree>
  </p:cSld>
  <p:clrMapOvr>
    <a:masterClrMapping/>
  </p:clrMapOvr>
  <p:transition spd="med">
    <p:newsfla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dirty="0">
                <a:sym typeface="AIGDT"/>
              </a:rPr>
              <a:t></a:t>
            </a:r>
            <a:r>
              <a:rPr lang="fr-FR" b="1" dirty="0">
                <a:solidFill>
                  <a:srgbClr val="FFFF00"/>
                </a:solidFill>
              </a:rPr>
              <a:t>Mauvaise qualité de l’accueil.</a:t>
            </a:r>
            <a:br>
              <a:rPr lang="fr-FR" b="1" dirty="0">
                <a:solidFill>
                  <a:srgbClr val="FFFF00"/>
                </a:solidFill>
              </a:rPr>
            </a:br>
            <a:br>
              <a:rPr lang="fr-FR" b="1" dirty="0"/>
            </a:br>
            <a:r>
              <a:rPr lang="fr-FR" b="1" dirty="0">
                <a:sym typeface="AIGDT"/>
              </a:rPr>
              <a:t></a:t>
            </a:r>
            <a:r>
              <a:rPr lang="fr-FR" b="1" dirty="0">
                <a:solidFill>
                  <a:srgbClr val="FF0000"/>
                </a:solidFill>
                <a:sym typeface="AIGDT"/>
              </a:rPr>
              <a:t>E</a:t>
            </a:r>
            <a:r>
              <a:rPr lang="fr-FR" b="1" dirty="0">
                <a:solidFill>
                  <a:srgbClr val="FF0000"/>
                </a:solidFill>
              </a:rPr>
              <a:t>ncombrement des guichets.</a:t>
            </a:r>
            <a:br>
              <a:rPr lang="fr-FR" b="1" dirty="0">
                <a:solidFill>
                  <a:srgbClr val="FF0000"/>
                </a:solidFill>
              </a:rPr>
            </a:br>
            <a:br>
              <a:rPr lang="fr-FR" b="1" dirty="0"/>
            </a:br>
            <a:r>
              <a:rPr lang="fr-FR" b="1" dirty="0"/>
              <a:t> </a:t>
            </a:r>
            <a:r>
              <a:rPr lang="fr-FR" b="1" dirty="0">
                <a:sym typeface="AIGDT"/>
              </a:rPr>
              <a:t></a:t>
            </a:r>
            <a:r>
              <a:rPr lang="fr-FR" b="1" dirty="0">
                <a:solidFill>
                  <a:srgbClr val="00B0F0"/>
                </a:solidFill>
                <a:sym typeface="AIGDT"/>
              </a:rPr>
              <a:t>S</a:t>
            </a:r>
            <a:r>
              <a:rPr lang="fr-FR" b="1" dirty="0">
                <a:solidFill>
                  <a:srgbClr val="00B0F0"/>
                </a:solidFill>
              </a:rPr>
              <a:t>aturations des consultations.</a:t>
            </a:r>
            <a:br>
              <a:rPr lang="fr-FR" b="1" dirty="0">
                <a:solidFill>
                  <a:srgbClr val="00B0F0"/>
                </a:solidFill>
              </a:rPr>
            </a:br>
            <a:r>
              <a:rPr lang="fr-FR" b="1" dirty="0">
                <a:solidFill>
                  <a:srgbClr val="00B0F0"/>
                </a:solidFill>
              </a:rPr>
              <a:t> </a:t>
            </a:r>
            <a:br>
              <a:rPr lang="fr-FR" b="1" dirty="0"/>
            </a:br>
            <a:r>
              <a:rPr lang="fr-FR" b="1" dirty="0">
                <a:sym typeface="AIGDT"/>
              </a:rPr>
              <a:t></a:t>
            </a:r>
            <a:r>
              <a:rPr lang="fr-FR" b="1" dirty="0">
                <a:solidFill>
                  <a:srgbClr val="92D050"/>
                </a:solidFill>
                <a:sym typeface="AIGDT"/>
              </a:rPr>
              <a:t>A</a:t>
            </a:r>
            <a:r>
              <a:rPr lang="fr-FR" b="1" dirty="0">
                <a:solidFill>
                  <a:srgbClr val="92D050"/>
                </a:solidFill>
              </a:rPr>
              <a:t>ucun respect des horaires des </a:t>
            </a:r>
            <a:br>
              <a:rPr lang="fr-FR" b="1" dirty="0">
                <a:solidFill>
                  <a:srgbClr val="92D050"/>
                </a:solidFill>
              </a:rPr>
            </a:br>
            <a:r>
              <a:rPr lang="fr-FR" b="1" dirty="0">
                <a:solidFill>
                  <a:srgbClr val="92D050"/>
                </a:solidFill>
              </a:rPr>
              <a:t>   rendez-vous.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spd="med">
    <p:newsfla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82873928"/>
              </p:ext>
            </p:extLst>
          </p:nvPr>
        </p:nvGraphicFramePr>
        <p:xfrm>
          <a:off x="457200" y="274638"/>
          <a:ext cx="8229600" cy="632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57200" y="274638"/>
          <a:ext cx="8229600" cy="603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Les difficultés de la vie urbaine (transport-bruit- encombrement permanent de tous les espaces) ainsi que l’éloignement puis           la dispersion des lieux de soins     va aggraver les insatisfactions. </a:t>
            </a:r>
          </a:p>
        </p:txBody>
      </p:sp>
    </p:spTree>
  </p:cSld>
  <p:clrMapOvr>
    <a:masterClrMapping/>
  </p:clrMapOvr>
  <p:transition spd="med">
    <p:newsfla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6600" b="1" dirty="0">
                <a:solidFill>
                  <a:srgbClr val="FFFF00"/>
                </a:solidFill>
              </a:rPr>
              <a:t>CONCLUSION :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Parfois une véritable symptomatologie psychiatrique  se développe en parallèle </a:t>
            </a:r>
            <a:br>
              <a:rPr lang="fr-FR" b="1" dirty="0"/>
            </a:br>
            <a:r>
              <a:rPr lang="fr-FR" b="1" dirty="0"/>
              <a:t> à la maladie somatique.  </a:t>
            </a:r>
          </a:p>
        </p:txBody>
      </p:sp>
    </p:spTree>
  </p:cSld>
  <p:clrMapOvr>
    <a:masterClrMapping/>
  </p:clrMapOvr>
  <p:transition spd="med">
    <p:newsfla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Elle représente alors un véritable handicap surajouté, dont on doit  à tout prix réduire les risques d’apparition par un dépistage précoce des dysfonctionnements interactifs entre malades et institutions sanitaires.</a:t>
            </a:r>
          </a:p>
        </p:txBody>
      </p:sp>
    </p:spTree>
  </p:cSld>
  <p:clrMapOvr>
    <a:masterClrMapping/>
  </p:clrMapOvr>
  <p:transition spd="med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Elle contribue à une meilleure prise en charge de la maladie  mais, également du malade en  tant qu’être humain souffrant. </a:t>
            </a:r>
          </a:p>
        </p:txBody>
      </p:sp>
    </p:spTree>
  </p:cSld>
  <p:clrMapOvr>
    <a:masterClrMapping/>
  </p:clrMapOvr>
  <p:transition spd="med">
    <p:newsfla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La collaboration des praticiens hospitaliers ou privés est dans ces cas indispensable</a:t>
            </a:r>
            <a:r>
              <a:rPr lang="fr-FR" dirty="0"/>
              <a:t>.  </a:t>
            </a:r>
          </a:p>
        </p:txBody>
      </p:sp>
    </p:spTree>
  </p:cSld>
  <p:clrMapOvr>
    <a:masterClrMapping/>
  </p:clrMapOvr>
  <p:transition spd="med">
    <p:newsfla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Dans la plupart des cas, rapprocher les consultations avec le médecin suffit largement à désamorcer l’angoisse et son cortège de réactions psychogènes. </a:t>
            </a:r>
          </a:p>
        </p:txBody>
      </p:sp>
    </p:spTree>
  </p:cSld>
  <p:clrMapOvr>
    <a:masterClrMapping/>
  </p:clrMapOvr>
  <p:transition spd="med">
    <p:newsfla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Dans d’autres cas, les situations  de soins mettent en relation            des éléments plus complexes            qui dépassent les possibilités                 du  </a:t>
            </a:r>
            <a:r>
              <a:rPr lang="fr-FR" b="1" dirty="0">
                <a:solidFill>
                  <a:srgbClr val="FFFF00"/>
                </a:solidFill>
              </a:rPr>
              <a:t>médecin généraliste</a:t>
            </a:r>
            <a:r>
              <a:rPr lang="fr-FR" b="1" dirty="0"/>
              <a:t>. </a:t>
            </a:r>
          </a:p>
        </p:txBody>
      </p:sp>
    </p:spTree>
  </p:cSld>
  <p:clrMapOvr>
    <a:masterClrMapping/>
  </p:clrMapOvr>
  <p:transition spd="med">
    <p:newsflash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L’introduction d’un «</a:t>
            </a:r>
            <a:r>
              <a:rPr lang="fr-FR" b="1" dirty="0">
                <a:solidFill>
                  <a:srgbClr val="FFFF00"/>
                </a:solidFill>
              </a:rPr>
              <a:t>PSY.</a:t>
            </a:r>
            <a:r>
              <a:rPr lang="fr-FR" b="1" dirty="0"/>
              <a:t>»,        peut aider à garantir le bon fonctionnement des équipes médicales.</a:t>
            </a:r>
            <a:r>
              <a:rPr lang="fr-FR" dirty="0"/>
              <a:t> </a:t>
            </a:r>
          </a:p>
        </p:txBody>
      </p:sp>
    </p:spTree>
  </p:cSld>
  <p:clrMapOvr>
    <a:masterClrMapping/>
  </p:clrMapOvr>
  <p:transition spd="med">
    <p:newsfla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Surtout lorsque les difficultés psychologiques entravent le bon déroulement des soins. </a:t>
            </a:r>
          </a:p>
        </p:txBody>
      </p:sp>
    </p:spTree>
  </p:cSld>
  <p:clrMapOvr>
    <a:masterClrMapping/>
  </p:clrMapOvr>
  <p:transition spd="med">
    <p:newsfla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égende encadrée avec une bordure 3 2"/>
          <p:cNvSpPr/>
          <p:nvPr/>
        </p:nvSpPr>
        <p:spPr>
          <a:xfrm>
            <a:off x="1979712" y="476672"/>
            <a:ext cx="6768752" cy="5976664"/>
          </a:xfrm>
          <a:prstGeom prst="accentBorderCallout3">
            <a:avLst>
              <a:gd name="adj1" fmla="val 57126"/>
              <a:gd name="adj2" fmla="val -4799"/>
              <a:gd name="adj3" fmla="val 18750"/>
              <a:gd name="adj4" fmla="val -16667"/>
              <a:gd name="adj5" fmla="val 60361"/>
              <a:gd name="adj6" fmla="val -26435"/>
              <a:gd name="adj7" fmla="val 96909"/>
              <a:gd name="adj8" fmla="val -1791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rgbClr val="FFFF00"/>
                </a:solidFill>
              </a:rPr>
              <a:t>MERCI  </a:t>
            </a:r>
            <a:br>
              <a:rPr lang="fr-FR" sz="5400" b="1" dirty="0">
                <a:solidFill>
                  <a:srgbClr val="FFFF00"/>
                </a:solidFill>
              </a:rPr>
            </a:br>
            <a:r>
              <a:rPr lang="fr-FR" sz="5400" b="1" dirty="0">
                <a:solidFill>
                  <a:srgbClr val="FFFF00"/>
                </a:solidFill>
              </a:rPr>
              <a:t>POUR VOTRE </a:t>
            </a:r>
            <a:br>
              <a:rPr lang="fr-FR" sz="5400" b="1" dirty="0">
                <a:solidFill>
                  <a:srgbClr val="FFFF00"/>
                </a:solidFill>
              </a:rPr>
            </a:br>
            <a:r>
              <a:rPr lang="fr-FR" sz="5400" b="1" dirty="0">
                <a:solidFill>
                  <a:srgbClr val="FFFF00"/>
                </a:solidFill>
              </a:rPr>
              <a:t>AIMABLE ATTENTION . </a:t>
            </a:r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4800" b="1" dirty="0">
                <a:solidFill>
                  <a:srgbClr val="FF0000"/>
                </a:solidFill>
              </a:rPr>
              <a:t>La psychologie médicale </a:t>
            </a:r>
            <a:r>
              <a:rPr lang="fr-FR" b="1" dirty="0"/>
              <a:t>entretient des rapports privilégiés avec toutes les spécialités médicales en particulier avec        la réanimation, la cancérologie,    la pédiatrie , la gynécologie…etc.</a:t>
            </a:r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Mais, </a:t>
            </a:r>
            <a:r>
              <a:rPr lang="fr-FR" b="1" dirty="0">
                <a:solidFill>
                  <a:srgbClr val="FFFF00"/>
                </a:solidFill>
              </a:rPr>
              <a:t>la psychologie médicale        </a:t>
            </a:r>
            <a:r>
              <a:rPr lang="fr-FR" b="1" dirty="0"/>
              <a:t>a  des rapports privilégiés avec           </a:t>
            </a:r>
            <a:r>
              <a:rPr lang="fr-FR" b="1" dirty="0">
                <a:solidFill>
                  <a:srgbClr val="FFFF00"/>
                </a:solidFill>
              </a:rPr>
              <a:t>la psychiatrie</a:t>
            </a:r>
            <a:r>
              <a:rPr lang="fr-FR" b="1" dirty="0"/>
              <a:t>. </a:t>
            </a:r>
          </a:p>
        </p:txBody>
      </p:sp>
    </p:spTree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9600" b="1" i="1" dirty="0">
                <a:solidFill>
                  <a:srgbClr val="FFFF00"/>
                </a:solidFill>
              </a:rPr>
              <a:t>L’ÊTRE HUMAIN EN ÉTAT </a:t>
            </a:r>
            <a:br>
              <a:rPr lang="fr-FR" sz="9600" b="1" i="1" dirty="0">
                <a:solidFill>
                  <a:srgbClr val="FFFF00"/>
                </a:solidFill>
              </a:rPr>
            </a:br>
            <a:r>
              <a:rPr lang="fr-FR" sz="9600" b="1" i="1" dirty="0">
                <a:solidFill>
                  <a:srgbClr val="FFFF00"/>
                </a:solidFill>
              </a:rPr>
              <a:t>DE MALADIE :</a:t>
            </a:r>
            <a:r>
              <a:rPr lang="fr-FR" sz="9600" b="1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>
                <a:solidFill>
                  <a:srgbClr val="FFFF00"/>
                </a:solidFill>
              </a:rPr>
              <a:t>La maladie </a:t>
            </a:r>
            <a:r>
              <a:rPr lang="fr-FR" sz="5400" b="1" dirty="0"/>
              <a:t>quelle que soit sa durée et sa gravité, marque le vécu psychologique et social            de celui ou celle qui en est atteint.  </a:t>
            </a:r>
          </a:p>
        </p:txBody>
      </p:sp>
    </p:spTree>
  </p:cSld>
  <p:clrMapOvr>
    <a:masterClrMapping/>
  </p:clrMapOvr>
  <p:transition spd="med">
    <p:newsflash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611</TotalTime>
  <Words>1290</Words>
  <Application>Microsoft Office PowerPoint</Application>
  <PresentationFormat>Affichage à l'écran (4:3)</PresentationFormat>
  <Paragraphs>68</Paragraphs>
  <Slides>55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55</vt:i4>
      </vt:variant>
    </vt:vector>
  </HeadingPairs>
  <TitlesOfParts>
    <vt:vector size="62" baseType="lpstr">
      <vt:lpstr>Agency FB</vt:lpstr>
      <vt:lpstr>AIGDT</vt:lpstr>
      <vt:lpstr>Arial</vt:lpstr>
      <vt:lpstr>Book Antiqua</vt:lpstr>
      <vt:lpstr>Bookman Old Style</vt:lpstr>
      <vt:lpstr>Calibri</vt:lpstr>
      <vt:lpstr>Thème Office</vt:lpstr>
      <vt:lpstr>LES  RÉACTIONS  PSYCHOLOGIQUES     A  LA MALADIE.</vt:lpstr>
      <vt:lpstr>INTRODUCTION :   La psychologie médicale n’a pas pour but de faire du médecin          un psychothérapeute ni de             lui faire acquérir des notions générales de psychologie.</vt:lpstr>
      <vt:lpstr>Elle oriente son intérêt vers                une pratique centrée sur l’être humain malade et sur ses réactions psychologiques à la maladie, à la mort, aux médecins et aux institutions médicales. </vt:lpstr>
      <vt:lpstr>Elle éclaire le médecin praticien sur ses transactions psychologiques avec                         son patient(e) quelle que                   soit son histoire.  </vt:lpstr>
      <vt:lpstr>Elle contribue à une meilleure prise en charge de la maladie  mais, également du malade en  tant qu’être humain souffrant. </vt:lpstr>
      <vt:lpstr>La psychologie médicale entretient des rapports privilégiés avec toutes les spécialités médicales en particulier avec        la réanimation, la cancérologie,    la pédiatrie , la gynécologie…etc.</vt:lpstr>
      <vt:lpstr>Mais, la psychologie médicale        a  des rapports privilégiés avec           la psychiatrie. </vt:lpstr>
      <vt:lpstr>L’ÊTRE HUMAIN EN ÉTAT  DE MALADIE : </vt:lpstr>
      <vt:lpstr>La maladie quelle que soit sa durée et sa gravité, marque le vécu psychologique et social            de celui ou celle qui en est atteint.  </vt:lpstr>
      <vt:lpstr>C’est une épreuve ,      une crise, qui modifie une situation relationnelle préalablement établie. </vt:lpstr>
      <vt:lpstr>Les réactions psychologiques à                     la maladie ne peuvent être considérées comme                           des épiphénomènes. </vt:lpstr>
      <vt:lpstr>Elles font partie intégrante du processus  de la maladie elle –même, influençant parfois de façon inquiétante son évolution. </vt:lpstr>
      <vt:lpstr>Par ailleurs, le retentissement     de la maladie est double, à la fois directe (réactions du malade) et indirect (par l’intermédiaire de la famille dont le malade dépend socialement et affectivement). </vt:lpstr>
      <vt:lpstr>Enfin, les réactions psychologiques  à la maladie doivent être donc envisagées sous deux angles :                    Du côté de la famille et               de celui du malade. </vt:lpstr>
      <vt:lpstr>RÉACTIONS DU MALADE       VIS-À-VIS  DE     SA MALADIE :</vt:lpstr>
      <vt:lpstr>La prise de conscience  est dramatique lors                  d’une maladie aigue.  </vt:lpstr>
      <vt:lpstr>Alors que la réaction                        est plus lente devant une affection s’installant à bas bruit ou devant un examen de routine révélant une affection nécessitant un traitement éprouvant ou de longue durée.</vt:lpstr>
      <vt:lpstr>Quelles seraient            donc, ses réactions psychologiques ? </vt:lpstr>
      <vt:lpstr>  Atteinte Narcissique :   La menace d’atteinte à l’intégrité physique du malade introduite par la maladie, va entrainer                      une forte inquiétude : </vt:lpstr>
      <vt:lpstr>• Sur l’évolution de la maladie.   • Sur la perte d’une fonction ou d’une autonomie.   • sur la disparition ou  la diminution des satisfactions personnelles (frustrations). </vt:lpstr>
      <vt:lpstr>Tout cela va mettre en péril l’estime de soi et provoquer un sentiment d’impuissance et de dévalorisation qui risque d’entrainer résignation et absence de lutte contre la maladie.</vt:lpstr>
      <vt:lpstr>    La maladie réveille                                la peur de l’abandon :  Crainte d’un changement dans l’entourage. Crainte aussi de perdre       les supports affectifs habituels qui sont nécessaire à tout équilibre psychologique.    </vt:lpstr>
      <vt:lpstr> La maladie orchestre               des bénéfices secondaires :   La maladie permet au patient de récupérer l’amour et l’attention de l’entourage familial, social et médical. </vt:lpstr>
      <vt:lpstr>C’est pourquoi les plaintes sont parfois persistantes même après l’amélioration clinique.</vt:lpstr>
      <vt:lpstr> La maladie active                           les mécanismes de défenses :  Ces mécanismes sont variés et dépendent de la personnalité antérieure. Ils sont extrêmement importants à déceler car leur identification permet de :  </vt:lpstr>
      <vt:lpstr>• Comprendre les réactions                    du patient à sa maladie.   • Comprendre également     comment  le patient Lutte contre     l’angoisse provoquée par     la maladie. </vt:lpstr>
      <vt:lpstr>Ces mécanismes de défense tendent vers un double but :  d’abord lutter contre l’angoisse et rétablir une homéostasie psychologique, ensuite ils favorisent une nouvelle relation avec non seulement sa maladie, mais également  avec son médecin, son entourage social et familial. </vt:lpstr>
      <vt:lpstr>Ces mécanismes sont habituellement normaux            mais ils peuvent devenir pathologiques lorsqu’ils sont massifs, inadéquats, perturbant gravement le fonctionnement mental du malade.</vt:lpstr>
      <vt:lpstr>Présentation PowerPoint</vt:lpstr>
      <vt:lpstr>1/ LA REGRESSION :   La maladie va entrainer souvent un arrêt de l’activité professionnelle et un désinvestissement des responsabilités. </vt:lpstr>
      <vt:lpstr>Le patient va se laisser aller    tel un petit enfant  pour tout   ce qui concerne : demandes d’examens complémentaires et diverses manipulations médicales… </vt:lpstr>
      <vt:lpstr>Cette régression est souvent encouragée par la famille et             par le personnel soignants.  </vt:lpstr>
      <vt:lpstr>Présentation PowerPoint</vt:lpstr>
      <vt:lpstr>D’autres mécanismes de défense peuvent également se manifester :  Déni, projection, refoulement...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 </vt:lpstr>
      <vt:lpstr>Les institutions qui interviennent dans la prise en charge de la maladie (hôpitaux, assurances, polycliniques, laboratoires, services de radiologie,…etc.) fonctionnent comme si les tous–venants à prendre en charge sont des sujets  bien-portants. </vt:lpstr>
      <vt:lpstr>Elles ne répondent pas          à la demande de  la population malade.  Elles sont vécues comme agressives et frustrantes :  </vt:lpstr>
      <vt:lpstr>Mauvaise qualité de l’accueil.  Encombrement des guichets.   Saturations des consultations.   Aucun respect des horaires des     rendez-vous. </vt:lpstr>
      <vt:lpstr>Présentation PowerPoint</vt:lpstr>
      <vt:lpstr>Présentation PowerPoint</vt:lpstr>
      <vt:lpstr>Les difficultés de la vie urbaine (transport-bruit- encombrement permanent de tous les espaces) ainsi que l’éloignement puis           la dispersion des lieux de soins     va aggraver les insatisfactions. </vt:lpstr>
      <vt:lpstr>CONCLUSION :  Parfois une véritable symptomatologie psychiatrique  se développe en parallèle   à la maladie somatique.  </vt:lpstr>
      <vt:lpstr>Elle représente alors un véritable handicap surajouté, dont on doit  à tout prix réduire les risques d’apparition par un dépistage précoce des dysfonctionnements interactifs entre malades et institutions sanitaires.</vt:lpstr>
      <vt:lpstr>La collaboration des praticiens hospitaliers ou privés est dans ces cas indispensable.  </vt:lpstr>
      <vt:lpstr>Dans la plupart des cas, rapprocher les consultations avec le médecin suffit largement à désamorcer l’angoisse et son cortège de réactions psychogènes. </vt:lpstr>
      <vt:lpstr>Dans d’autres cas, les situations  de soins mettent en relation            des éléments plus complexes            qui dépassent les possibilités                 du  médecin généraliste. </vt:lpstr>
      <vt:lpstr>L’introduction d’un «PSY.»,        peut aider à garantir le bon fonctionnement des équipes médicales. </vt:lpstr>
      <vt:lpstr>Surtout lorsque les difficultés psychologiques entravent le bon déroulement des soins.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 PSYCHOLOGIQUES            A  LA MALADIE.</dc:title>
  <dc:creator>dac.com</dc:creator>
  <cp:lastModifiedBy>Hacene AMRANE</cp:lastModifiedBy>
  <cp:revision>63</cp:revision>
  <dcterms:created xsi:type="dcterms:W3CDTF">2013-04-28T17:40:51Z</dcterms:created>
  <dcterms:modified xsi:type="dcterms:W3CDTF">2021-03-17T05:53:42Z</dcterms:modified>
</cp:coreProperties>
</file>