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926" autoAdjust="0"/>
    <p:restoredTop sz="94660"/>
  </p:normalViewPr>
  <p:slideViewPr>
    <p:cSldViewPr>
      <p:cViewPr varScale="1">
        <p:scale>
          <a:sx n="68" d="100"/>
          <a:sy n="68" d="100"/>
        </p:scale>
        <p:origin x="-60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24/03/2021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24/03/2021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24/03/2021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24/03/2021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24/03/2021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pPr/>
              <a:t>24/03/2021</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pPr/>
              <a:t>24/03/2021</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pPr/>
              <a:t>24/03/2021</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24/03/2021</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24/03/2021</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24/03/2021</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84000"/>
            <a:lum/>
          </a:blip>
          <a:srcRect/>
          <a:stretch>
            <a:fillRect l="-25000" r="-25000"/>
          </a:stretch>
        </a:blip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pPr/>
              <a:t>24/03/2021</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14412" y="4857760"/>
            <a:ext cx="5414978" cy="1000132"/>
          </a:xfrm>
          <a:effectLst>
            <a:glow rad="139700">
              <a:schemeClr val="accent5">
                <a:satMod val="175000"/>
                <a:alpha val="40000"/>
              </a:schemeClr>
            </a:glow>
          </a:effectLst>
        </p:spPr>
        <p:txBody>
          <a:bodyPr>
            <a:normAutofit/>
          </a:bodyPr>
          <a:lstStyle/>
          <a:p>
            <a:r>
              <a:rPr lang="fr-FR" sz="1800" b="1" dirty="0" smtClean="0"/>
              <a:t>Module</a:t>
            </a:r>
            <a:r>
              <a:rPr lang="fr-FR" sz="1800" dirty="0" smtClean="0"/>
              <a:t> : informatique </a:t>
            </a:r>
            <a:endParaRPr lang="ar-SA" sz="1800" dirty="0"/>
          </a:p>
        </p:txBody>
      </p:sp>
      <p:sp>
        <p:nvSpPr>
          <p:cNvPr id="3" name="Sous-titre 2"/>
          <p:cNvSpPr>
            <a:spLocks noGrp="1"/>
          </p:cNvSpPr>
          <p:nvPr>
            <p:ph type="subTitle" idx="1"/>
          </p:nvPr>
        </p:nvSpPr>
        <p:spPr>
          <a:xfrm>
            <a:off x="1071538" y="6286520"/>
            <a:ext cx="6400800" cy="395302"/>
          </a:xfrm>
        </p:spPr>
        <p:txBody>
          <a:bodyPr>
            <a:normAutofit fontScale="70000" lnSpcReduction="20000"/>
          </a:bodyPr>
          <a:lstStyle/>
          <a:p>
            <a:r>
              <a:rPr lang="fr-FR" dirty="0" smtClean="0"/>
              <a:t>Année universitaire 2020/2021</a:t>
            </a:r>
            <a:endParaRPr lang="ar-SA" dirty="0"/>
          </a:p>
        </p:txBody>
      </p:sp>
      <p:sp>
        <p:nvSpPr>
          <p:cNvPr id="4" name="Rectangle à coins arrondis 3"/>
          <p:cNvSpPr/>
          <p:nvPr/>
        </p:nvSpPr>
        <p:spPr>
          <a:xfrm>
            <a:off x="1643042" y="2500306"/>
            <a:ext cx="6072230" cy="1214446"/>
          </a:xfrm>
          <a:prstGeom prst="roundRect">
            <a:avLst/>
          </a:prstGeom>
          <a:ln/>
          <a:effectLst>
            <a:outerShdw blurRad="152400" dist="317500" dir="5400000" sx="90000" sy="-19000" rotWithShape="0">
              <a:prstClr val="black">
                <a:alpha val="15000"/>
              </a:prstClr>
            </a:outerShdw>
          </a:effectLst>
        </p:spPr>
        <p:style>
          <a:lnRef idx="1">
            <a:schemeClr val="accent1"/>
          </a:lnRef>
          <a:fillRef idx="2">
            <a:schemeClr val="accent1"/>
          </a:fillRef>
          <a:effectRef idx="1">
            <a:schemeClr val="accent1"/>
          </a:effectRef>
          <a:fontRef idx="minor">
            <a:schemeClr val="dk1"/>
          </a:fontRef>
        </p:style>
        <p:txBody>
          <a:bodyPr rtlCol="1" anchor="ctr"/>
          <a:lstStyle/>
          <a:p>
            <a:pPr algn="ctr"/>
            <a:r>
              <a:rPr lang="fr-FR" sz="3600" b="1" dirty="0" smtClean="0">
                <a:solidFill>
                  <a:srgbClr val="FF0000"/>
                </a:solidFill>
              </a:rPr>
              <a:t>Généralités sur l’informatique </a:t>
            </a:r>
            <a:endParaRPr lang="ar-SA" sz="3600" b="1" dirty="0">
              <a:solidFill>
                <a:srgbClr val="FF0000"/>
              </a:solidFill>
            </a:endParaRPr>
          </a:p>
        </p:txBody>
      </p:sp>
      <p:sp>
        <p:nvSpPr>
          <p:cNvPr id="5" name="ZoneTexte 4"/>
          <p:cNvSpPr txBox="1"/>
          <p:nvPr/>
        </p:nvSpPr>
        <p:spPr>
          <a:xfrm>
            <a:off x="285720" y="0"/>
            <a:ext cx="8429684" cy="2000548"/>
          </a:xfrm>
          <a:prstGeom prst="rect">
            <a:avLst/>
          </a:prstGeom>
          <a:noFill/>
        </p:spPr>
        <p:txBody>
          <a:bodyPr wrap="square" rtlCol="1">
            <a:spAutoFit/>
          </a:bodyPr>
          <a:lstStyle/>
          <a:p>
            <a:pPr algn="ctr"/>
            <a:r>
              <a:rPr lang="fr-FR" sz="2000" b="1" dirty="0" smtClean="0"/>
              <a:t>République Algérienne Démocratique et Populaire</a:t>
            </a:r>
          </a:p>
          <a:p>
            <a:pPr algn="ctr"/>
            <a:r>
              <a:rPr lang="fr-FR" sz="2000" b="1" dirty="0" smtClean="0"/>
              <a:t>Ministère de l’Enseignement Supérieur et de la Recherche Scientifique</a:t>
            </a:r>
          </a:p>
          <a:p>
            <a:pPr algn="ctr"/>
            <a:r>
              <a:rPr lang="fr-FR" sz="2000" b="1" i="1" dirty="0" smtClean="0"/>
              <a:t>Université Abderrahmane Mira </a:t>
            </a:r>
            <a:r>
              <a:rPr lang="fr-FR" sz="2000" b="1" i="1" dirty="0" err="1" smtClean="0"/>
              <a:t>Béjaïa</a:t>
            </a:r>
            <a:endParaRPr lang="fr-FR" sz="2000" b="1" dirty="0" smtClean="0"/>
          </a:p>
          <a:p>
            <a:pPr algn="ctr"/>
            <a:r>
              <a:rPr lang="fr-FR" sz="1600" b="1" dirty="0" smtClean="0"/>
              <a:t>Faculté des Sciences Humaines et sociales</a:t>
            </a:r>
          </a:p>
          <a:p>
            <a:pPr algn="ctr"/>
            <a:r>
              <a:rPr lang="fr-FR" sz="1600" b="1" dirty="0" smtClean="0"/>
              <a:t>Département Science Sociale</a:t>
            </a:r>
          </a:p>
          <a:p>
            <a:pPr algn="ctr"/>
            <a:r>
              <a:rPr lang="fr-FR" sz="1600" b="1" dirty="0" smtClean="0"/>
              <a:t>l2 psychologie</a:t>
            </a:r>
          </a:p>
          <a:p>
            <a:pPr algn="ctr"/>
            <a:endParaRPr lang="fr-FR" sz="1600" b="1" i="1" dirty="0" smtClean="0"/>
          </a:p>
        </p:txBody>
      </p:sp>
      <p:sp>
        <p:nvSpPr>
          <p:cNvPr id="6" name="ZoneTexte 5"/>
          <p:cNvSpPr txBox="1"/>
          <p:nvPr/>
        </p:nvSpPr>
        <p:spPr>
          <a:xfrm>
            <a:off x="5500694" y="5572140"/>
            <a:ext cx="3500462" cy="646331"/>
          </a:xfrm>
          <a:prstGeom prst="rect">
            <a:avLst/>
          </a:prstGeom>
          <a:noFill/>
        </p:spPr>
        <p:txBody>
          <a:bodyPr wrap="square" rtlCol="1">
            <a:spAutoFit/>
          </a:bodyPr>
          <a:lstStyle/>
          <a:p>
            <a:r>
              <a:rPr lang="fr-FR" b="1" dirty="0" smtClean="0"/>
              <a:t>Présenté par IDRICI &amp; CHAMBI</a:t>
            </a:r>
          </a:p>
          <a:p>
            <a:endParaRPr lang="ar-SA"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85728"/>
            <a:ext cx="8229600" cy="5840435"/>
          </a:xfrm>
        </p:spPr>
        <p:txBody>
          <a:bodyPr/>
          <a:lstStyle/>
          <a:p>
            <a:pPr lvl="0">
              <a:buNone/>
            </a:pPr>
            <a:r>
              <a:rPr lang="fr-FR" b="1" dirty="0" smtClean="0"/>
              <a:t>E/Les mémoires externes (Support de stockage et de mémorisation)</a:t>
            </a:r>
            <a:endParaRPr lang="en-US" b="1" dirty="0" smtClean="0"/>
          </a:p>
          <a:p>
            <a:pPr lvl="0" algn="just">
              <a:buNone/>
            </a:pPr>
            <a:r>
              <a:rPr lang="en-US" b="1" dirty="0" smtClean="0"/>
              <a:t>    </a:t>
            </a:r>
            <a:r>
              <a:rPr lang="fr-FR" sz="2400" dirty="0" smtClean="0"/>
              <a:t>Elles servent à conserver des grandes quantités d'informations (fichiers de données, programmes, logiciels d'applications, système d'exploitation, </a:t>
            </a:r>
            <a:r>
              <a:rPr lang="fr-FR" sz="2400" i="1" dirty="0" smtClean="0"/>
              <a:t>etc.</a:t>
            </a:r>
            <a:r>
              <a:rPr lang="fr-FR" sz="2400" dirty="0" smtClean="0"/>
              <a:t>). Ceux sont des supports magnétiques, optiques ou électroniques qui ne s'effacent pas par coupures de courant. On peut en citer les disques magnétiques, disquettes, cassettes, CDROM, flash disque (clé USB), etc.</a:t>
            </a:r>
            <a:endParaRPr lang="ar-SA"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42918"/>
            <a:ext cx="8229600" cy="5572164"/>
          </a:xfrm>
        </p:spPr>
        <p:txBody>
          <a:bodyPr/>
          <a:lstStyle/>
          <a:p>
            <a:pPr>
              <a:buNone/>
            </a:pPr>
            <a:r>
              <a:rPr lang="fr-FR" b="1" dirty="0" smtClean="0"/>
              <a:t> F/Les périphériques d'entrée (ou organes d'entrée)</a:t>
            </a:r>
            <a:endParaRPr lang="en-US" dirty="0" smtClean="0"/>
          </a:p>
          <a:p>
            <a:r>
              <a:rPr lang="fr-FR" sz="2400" dirty="0" smtClean="0"/>
              <a:t>Ils permettent de véhiculer les informations du monde extérieur vers la mémoire de l’ordinateur.</a:t>
            </a:r>
          </a:p>
          <a:p>
            <a:r>
              <a:rPr lang="fr-FR" sz="2400" dirty="0" smtClean="0"/>
              <a:t>Exemple : le clavier, la souris, le scanner, le microphone, lecteur de codes-barres...</a:t>
            </a:r>
          </a:p>
          <a:p>
            <a:endParaRPr lang="fr-FR" sz="2400" dirty="0" smtClean="0"/>
          </a:p>
          <a:p>
            <a:pPr>
              <a:buNone/>
            </a:pPr>
            <a:r>
              <a:rPr lang="fr-FR" b="1" dirty="0" smtClean="0"/>
              <a:t>G/Les périphériques de sortie (ou organes de sortie)</a:t>
            </a:r>
            <a:endParaRPr lang="en-US" b="1" dirty="0" smtClean="0"/>
          </a:p>
          <a:p>
            <a:r>
              <a:rPr lang="fr-FR" sz="2400" dirty="0" smtClean="0"/>
              <a:t>Ils permettent de véhiculer les informations due la mémoire de l’ordinateur vers le mode extérieur.</a:t>
            </a:r>
            <a:endParaRPr lang="en-US" sz="2400" dirty="0" smtClean="0"/>
          </a:p>
          <a:p>
            <a:r>
              <a:rPr lang="fr-FR" sz="2400" b="1" dirty="0" smtClean="0"/>
              <a:t>Exemple :</a:t>
            </a:r>
            <a:r>
              <a:rPr lang="fr-FR" sz="2400" dirty="0" smtClean="0"/>
              <a:t>l’écran, l’imprimante, hautparleur …</a:t>
            </a:r>
            <a:endParaRPr lang="ar-SA"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0"/>
            <a:r>
              <a:rPr lang="fr-FR" b="1" dirty="0" smtClean="0">
                <a:solidFill>
                  <a:srgbClr val="FF0000"/>
                </a:solidFill>
              </a:rPr>
              <a:t>Partie logicielle (Software) :</a:t>
            </a:r>
            <a:r>
              <a:rPr lang="en-US" b="1" dirty="0" smtClean="0"/>
              <a:t/>
            </a:r>
            <a:br>
              <a:rPr lang="en-US" b="1" dirty="0" smtClean="0"/>
            </a:br>
            <a:endParaRPr lang="ar-SA" dirty="0"/>
          </a:p>
        </p:txBody>
      </p:sp>
      <p:sp>
        <p:nvSpPr>
          <p:cNvPr id="3" name="Espace réservé du contenu 2"/>
          <p:cNvSpPr>
            <a:spLocks noGrp="1"/>
          </p:cNvSpPr>
          <p:nvPr>
            <p:ph idx="1"/>
          </p:nvPr>
        </p:nvSpPr>
        <p:spPr/>
        <p:txBody>
          <a:bodyPr>
            <a:normAutofit/>
          </a:bodyPr>
          <a:lstStyle/>
          <a:p>
            <a:pPr algn="just"/>
            <a:r>
              <a:rPr lang="fr-FR" sz="2600" dirty="0" smtClean="0"/>
              <a:t>En plus de la partie matérielle, un ordinateur possède une partie logicielle (software). Cette partie est non tangible (par opposition au matériel). Elle contient des programmes, application et données, et elle est indispensable au fonctionnement d'un ordinateur que le matérielle lui- même. Le software s'exécute dans la mémoire vive.</a:t>
            </a:r>
          </a:p>
          <a:p>
            <a:pPr>
              <a:buNone/>
            </a:pPr>
            <a:endParaRPr lang="en-US" sz="2600" dirty="0" smtClean="0"/>
          </a:p>
          <a:p>
            <a:pPr>
              <a:buNone/>
            </a:pPr>
            <a:r>
              <a:rPr lang="fr-FR" sz="2600" dirty="0" smtClean="0"/>
              <a:t>   On peut diviser cette partie en deux grandes catégories :</a:t>
            </a:r>
            <a:endParaRPr lang="en-US" sz="2600" dirty="0" smtClean="0"/>
          </a:p>
          <a:p>
            <a:pPr>
              <a:buNone/>
            </a:pPr>
            <a:endParaRPr lang="ar-SA"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428604"/>
            <a:ext cx="8643998" cy="6215106"/>
          </a:xfrm>
        </p:spPr>
        <p:txBody>
          <a:bodyPr/>
          <a:lstStyle/>
          <a:p>
            <a:pPr lvl="1" algn="just">
              <a:buFont typeface="Wingdings" pitchFamily="2" charset="2"/>
              <a:buChar char="ü"/>
            </a:pPr>
            <a:r>
              <a:rPr lang="fr-FR" b="1" dirty="0" smtClean="0"/>
              <a:t>Système d’exploitation (logiciels système) </a:t>
            </a:r>
            <a:endParaRPr lang="en-US" b="1" dirty="0" smtClean="0"/>
          </a:p>
          <a:p>
            <a:pPr algn="just"/>
            <a:r>
              <a:rPr lang="fr-FR" sz="2400" dirty="0" smtClean="0">
                <a:cs typeface="+mj-cs"/>
              </a:rPr>
              <a:t>Le système d'exploitation est un ensemble de logiciels qui assure le bon fonctionnement du matériel : clavier, écran, imprimante, etc.</a:t>
            </a:r>
          </a:p>
          <a:p>
            <a:pPr algn="just"/>
            <a:endParaRPr lang="en-US" sz="2400" dirty="0" smtClean="0">
              <a:cs typeface="+mj-cs"/>
            </a:endParaRPr>
          </a:p>
          <a:p>
            <a:pPr algn="just"/>
            <a:r>
              <a:rPr lang="fr-FR" sz="2400" b="1" dirty="0" err="1" smtClean="0">
                <a:cs typeface="+mj-cs"/>
              </a:rPr>
              <a:t>Example</a:t>
            </a:r>
            <a:r>
              <a:rPr lang="fr-FR" sz="2400" b="1" dirty="0" smtClean="0">
                <a:cs typeface="+mj-cs"/>
              </a:rPr>
              <a:t>: </a:t>
            </a:r>
            <a:r>
              <a:rPr lang="fr-FR" sz="2400" dirty="0" smtClean="0">
                <a:cs typeface="+mj-cs"/>
              </a:rPr>
              <a:t>Windows 7, Windows 8, Windows 10, </a:t>
            </a:r>
            <a:r>
              <a:rPr lang="fr-FR" sz="2400" dirty="0" err="1" smtClean="0">
                <a:cs typeface="+mj-cs"/>
              </a:rPr>
              <a:t>windows</a:t>
            </a:r>
            <a:r>
              <a:rPr lang="fr-FR" sz="2400" dirty="0" smtClean="0">
                <a:cs typeface="+mj-cs"/>
              </a:rPr>
              <a:t> XP, Unix, </a:t>
            </a:r>
            <a:r>
              <a:rPr lang="fr-FR" sz="2400" dirty="0" err="1" smtClean="0">
                <a:cs typeface="+mj-cs"/>
              </a:rPr>
              <a:t>Lunix,mac</a:t>
            </a:r>
            <a:r>
              <a:rPr lang="fr-FR" sz="2400" dirty="0" smtClean="0">
                <a:cs typeface="+mj-cs"/>
              </a:rPr>
              <a:t> </a:t>
            </a:r>
            <a:r>
              <a:rPr lang="fr-FR" sz="2400" dirty="0" err="1" smtClean="0">
                <a:cs typeface="+mj-cs"/>
              </a:rPr>
              <a:t>Os,windows</a:t>
            </a:r>
            <a:r>
              <a:rPr lang="fr-FR" sz="2400" dirty="0" smtClean="0">
                <a:cs typeface="+mj-cs"/>
              </a:rPr>
              <a:t> </a:t>
            </a:r>
            <a:r>
              <a:rPr lang="fr-FR" sz="2400" dirty="0" err="1" smtClean="0">
                <a:cs typeface="+mj-cs"/>
              </a:rPr>
              <a:t>server,android,ios</a:t>
            </a:r>
            <a:r>
              <a:rPr lang="fr-FR" sz="2400" dirty="0" smtClean="0">
                <a:cs typeface="+mj-cs"/>
              </a:rPr>
              <a:t> </a:t>
            </a:r>
          </a:p>
          <a:p>
            <a:pPr algn="just"/>
            <a:r>
              <a:rPr lang="fr-FR" sz="2400" dirty="0" smtClean="0">
                <a:cs typeface="+mj-cs"/>
              </a:rPr>
              <a:t>Leurs choix d’installation  dépend de l’adaptation de matériels par exemple:</a:t>
            </a:r>
          </a:p>
          <a:p>
            <a:pPr algn="just"/>
            <a:r>
              <a:rPr lang="fr-FR" sz="2400" b="1" dirty="0" smtClean="0">
                <a:cs typeface="+mj-cs"/>
              </a:rPr>
              <a:t>Les ordinateurs</a:t>
            </a:r>
            <a:r>
              <a:rPr lang="fr-FR" sz="2400" dirty="0" smtClean="0">
                <a:cs typeface="+mj-cs"/>
              </a:rPr>
              <a:t>: on utilise généralement: </a:t>
            </a:r>
            <a:r>
              <a:rPr lang="fr-FR" sz="2400" dirty="0" err="1" smtClean="0">
                <a:cs typeface="+mj-cs"/>
              </a:rPr>
              <a:t>windows</a:t>
            </a:r>
            <a:r>
              <a:rPr lang="fr-FR" sz="2400" dirty="0" smtClean="0">
                <a:cs typeface="+mj-cs"/>
              </a:rPr>
              <a:t> (xp,7,8,10..),mac os</a:t>
            </a:r>
            <a:endParaRPr lang="en-US" sz="2400" dirty="0" smtClean="0">
              <a:cs typeface="+mj-cs"/>
            </a:endParaRPr>
          </a:p>
          <a:p>
            <a:r>
              <a:rPr lang="fr-FR" sz="2400" dirty="0" smtClean="0"/>
              <a:t> </a:t>
            </a:r>
            <a:r>
              <a:rPr lang="fr-FR" sz="2400" b="1" dirty="0" smtClean="0"/>
              <a:t>tablettes et Smartphones </a:t>
            </a:r>
            <a:r>
              <a:rPr lang="fr-FR" sz="2400" dirty="0" smtClean="0"/>
              <a:t>:</a:t>
            </a:r>
            <a:r>
              <a:rPr lang="fr-FR" sz="2400" dirty="0" err="1" smtClean="0"/>
              <a:t>android</a:t>
            </a:r>
            <a:r>
              <a:rPr lang="fr-FR" sz="2400" dirty="0" smtClean="0"/>
              <a:t> , </a:t>
            </a:r>
            <a:r>
              <a:rPr lang="fr-FR" sz="2400" dirty="0" err="1" smtClean="0"/>
              <a:t>ios</a:t>
            </a:r>
            <a:r>
              <a:rPr lang="fr-FR" sz="2400" dirty="0" smtClean="0"/>
              <a:t> </a:t>
            </a:r>
          </a:p>
          <a:p>
            <a:r>
              <a:rPr lang="fr-FR" sz="2400" b="1" dirty="0" err="1" smtClean="0"/>
              <a:t>Serveurs</a:t>
            </a:r>
            <a:r>
              <a:rPr lang="fr-FR" sz="2400" dirty="0" err="1" smtClean="0"/>
              <a:t>:linux</a:t>
            </a:r>
            <a:r>
              <a:rPr lang="fr-FR" sz="2400" dirty="0" smtClean="0"/>
              <a:t> ,</a:t>
            </a:r>
            <a:r>
              <a:rPr lang="fr-FR" sz="2400" dirty="0" err="1" smtClean="0"/>
              <a:t>windows</a:t>
            </a:r>
            <a:r>
              <a:rPr lang="fr-FR" sz="2400" dirty="0" smtClean="0"/>
              <a:t> server</a:t>
            </a:r>
          </a:p>
          <a:p>
            <a:endParaRPr lang="ar-SA"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785794"/>
            <a:ext cx="8929718" cy="5500726"/>
          </a:xfrm>
        </p:spPr>
        <p:txBody>
          <a:bodyPr>
            <a:normAutofit fontScale="77500" lnSpcReduction="20000"/>
          </a:bodyPr>
          <a:lstStyle/>
          <a:p>
            <a:pPr lvl="1" algn="just">
              <a:buFont typeface="Wingdings" pitchFamily="2" charset="2"/>
              <a:buChar char="ü"/>
            </a:pPr>
            <a:r>
              <a:rPr lang="fr-FR" b="1" dirty="0" smtClean="0"/>
              <a:t>Logiciel d’application</a:t>
            </a:r>
            <a:endParaRPr lang="en-US" b="1" dirty="0" smtClean="0"/>
          </a:p>
          <a:p>
            <a:pPr algn="just">
              <a:buNone/>
            </a:pPr>
            <a:r>
              <a:rPr lang="fr-FR" dirty="0" smtClean="0"/>
              <a:t>     Il est destiné aux taches particulières et à chaque logiciel d’application correspond aux taches précise.</a:t>
            </a:r>
          </a:p>
          <a:p>
            <a:pPr algn="just">
              <a:buNone/>
            </a:pPr>
            <a:endParaRPr lang="fr-FR" dirty="0" smtClean="0"/>
          </a:p>
          <a:p>
            <a:pPr algn="just"/>
            <a:r>
              <a:rPr lang="fr-FR" b="1" dirty="0" smtClean="0"/>
              <a:t>Exemple :</a:t>
            </a:r>
          </a:p>
          <a:p>
            <a:pPr algn="just"/>
            <a:r>
              <a:rPr lang="fr-FR" sz="2800" dirty="0" smtClean="0"/>
              <a:t>Microsoft Word: Traitement de texte</a:t>
            </a:r>
            <a:endParaRPr lang="en-US" sz="2800" dirty="0" smtClean="0"/>
          </a:p>
          <a:p>
            <a:pPr algn="just"/>
            <a:r>
              <a:rPr lang="fr-FR" sz="2800" dirty="0" smtClean="0"/>
              <a:t>Microsoft Excel: tableurs ,analyse financière et graphique.</a:t>
            </a:r>
          </a:p>
          <a:p>
            <a:pPr algn="just"/>
            <a:r>
              <a:rPr lang="fr-FR" sz="2800" dirty="0" smtClean="0"/>
              <a:t>Access: pour la gestion d’une base de donnée </a:t>
            </a:r>
            <a:endParaRPr lang="en-US" sz="2800" dirty="0" smtClean="0"/>
          </a:p>
          <a:p>
            <a:pPr algn="just"/>
            <a:r>
              <a:rPr lang="fr-FR" sz="2800" dirty="0" smtClean="0"/>
              <a:t>Microsoft Power Point: présentation assisté par l’ordinateur.</a:t>
            </a:r>
          </a:p>
          <a:p>
            <a:pPr algn="just"/>
            <a:r>
              <a:rPr lang="fr-FR" sz="2800" dirty="0" smtClean="0"/>
              <a:t>Access: pour la gestion de base de données   </a:t>
            </a:r>
            <a:endParaRPr lang="en-US" sz="2800" dirty="0" smtClean="0"/>
          </a:p>
          <a:p>
            <a:pPr algn="just"/>
            <a:r>
              <a:rPr lang="fr-FR" sz="2800" dirty="0" smtClean="0"/>
              <a:t>Real one Player :pour lire la musique.</a:t>
            </a:r>
            <a:endParaRPr lang="en-US" sz="2800" dirty="0" smtClean="0"/>
          </a:p>
          <a:p>
            <a:pPr algn="just"/>
            <a:r>
              <a:rPr lang="fr-FR" sz="2800" dirty="0" smtClean="0"/>
              <a:t>VLC	:pour lire les vidéos.</a:t>
            </a:r>
            <a:endParaRPr lang="en-US" sz="2800" dirty="0" smtClean="0"/>
          </a:p>
          <a:p>
            <a:pPr algn="just"/>
            <a:r>
              <a:rPr lang="fr-FR" sz="2800" dirty="0" smtClean="0"/>
              <a:t>Photoshop: Logiciel de retouche photos et d’images.</a:t>
            </a:r>
          </a:p>
          <a:p>
            <a:pPr algn="just"/>
            <a:r>
              <a:rPr lang="fr-FR" sz="2800" dirty="0" smtClean="0"/>
              <a:t>Navigateurs :(</a:t>
            </a:r>
            <a:r>
              <a:rPr lang="fr-FR" sz="2800" dirty="0" err="1" smtClean="0"/>
              <a:t>google</a:t>
            </a:r>
            <a:r>
              <a:rPr lang="fr-FR" sz="2800" dirty="0" smtClean="0"/>
              <a:t> </a:t>
            </a:r>
            <a:r>
              <a:rPr lang="fr-FR" sz="2800" dirty="0" err="1" smtClean="0"/>
              <a:t>ghrome,mozeila</a:t>
            </a:r>
            <a:r>
              <a:rPr lang="fr-FR" sz="2800" dirty="0" smtClean="0"/>
              <a:t> ,</a:t>
            </a:r>
            <a:r>
              <a:rPr lang="fr-FR" sz="2800" dirty="0" err="1" smtClean="0"/>
              <a:t>opera,internet</a:t>
            </a:r>
            <a:r>
              <a:rPr lang="fr-FR" sz="2800" dirty="0" smtClean="0"/>
              <a:t> explorer ) </a:t>
            </a:r>
            <a:r>
              <a:rPr lang="fr-FR" sz="2800" dirty="0" err="1" smtClean="0"/>
              <a:t>notament</a:t>
            </a:r>
            <a:r>
              <a:rPr lang="fr-FR" sz="2800" dirty="0" smtClean="0"/>
              <a:t> vous permet la navigation sur internet  </a:t>
            </a:r>
          </a:p>
          <a:p>
            <a:pPr algn="just">
              <a:buNone/>
            </a:pPr>
            <a:endParaRPr lang="en-US" dirty="0" smtClean="0"/>
          </a:p>
          <a:p>
            <a:pPr algn="just"/>
            <a:endParaRPr lang="ar-SA"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Introduction </a:t>
            </a:r>
            <a:endParaRPr lang="ar-SA" dirty="0"/>
          </a:p>
        </p:txBody>
      </p:sp>
      <p:sp>
        <p:nvSpPr>
          <p:cNvPr id="3" name="Espace réservé du contenu 2"/>
          <p:cNvSpPr>
            <a:spLocks noGrp="1"/>
          </p:cNvSpPr>
          <p:nvPr>
            <p:ph idx="1"/>
          </p:nvPr>
        </p:nvSpPr>
        <p:spPr/>
        <p:txBody>
          <a:bodyPr/>
          <a:lstStyle/>
          <a:p>
            <a:pPr lvl="1">
              <a:buFont typeface="Wingdings" pitchFamily="2" charset="2"/>
              <a:buChar char="ü"/>
            </a:pPr>
            <a:r>
              <a:rPr lang="fr-FR" sz="2400" dirty="0" smtClean="0">
                <a:cs typeface="+mj-cs"/>
              </a:rPr>
              <a:t>L’informatique est une science qui permet de traiter l’information de façon automatique grâce à un ordinateur.</a:t>
            </a:r>
          </a:p>
          <a:p>
            <a:pPr lvl="1">
              <a:buNone/>
            </a:pPr>
            <a:endParaRPr lang="en-US" sz="2400" dirty="0" smtClean="0">
              <a:cs typeface="+mj-cs"/>
            </a:endParaRPr>
          </a:p>
          <a:p>
            <a:pPr lvl="1">
              <a:buFont typeface="Wingdings" pitchFamily="2" charset="2"/>
              <a:buChar char="ü"/>
            </a:pPr>
            <a:r>
              <a:rPr lang="fr-FR" sz="2400" dirty="0" smtClean="0">
                <a:cs typeface="+mj-cs"/>
              </a:rPr>
              <a:t>L’ordinateur est un appareil très puissant permettant de traiter les informations avec une  un très grande vitesse, un degré de précision élevé et a la faculté de stocker toutes ces informations.</a:t>
            </a:r>
          </a:p>
          <a:p>
            <a:pPr lvl="1">
              <a:buNone/>
            </a:pPr>
            <a:endParaRPr lang="en-US" sz="2400" dirty="0" smtClean="0">
              <a:cs typeface="+mj-cs"/>
            </a:endParaRPr>
          </a:p>
          <a:p>
            <a:pPr lvl="1">
              <a:buFont typeface="Wingdings" pitchFamily="2" charset="2"/>
              <a:buChar char="ü"/>
            </a:pPr>
            <a:r>
              <a:rPr lang="fr-FR" sz="2400" dirty="0" smtClean="0">
                <a:cs typeface="+mj-cs"/>
              </a:rPr>
              <a:t>L’ordinateur est divisé en deux parties : la partie matérielle et la partie logicielle.</a:t>
            </a:r>
            <a:endParaRPr lang="en-US" sz="2400" dirty="0" smtClean="0">
              <a:cs typeface="+mj-cs"/>
            </a:endParaRPr>
          </a:p>
          <a:p>
            <a:endParaRPr lang="ar-SA"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0"/>
            <a:r>
              <a:rPr lang="fr-FR" b="1" dirty="0" smtClean="0">
                <a:solidFill>
                  <a:srgbClr val="FF0000"/>
                </a:solidFill>
              </a:rPr>
              <a:t>Partie matérielle (Hardware</a:t>
            </a:r>
            <a:r>
              <a:rPr lang="fr-FR" dirty="0" smtClean="0">
                <a:solidFill>
                  <a:srgbClr val="FF0000"/>
                </a:solidFill>
              </a:rPr>
              <a:t>) :</a:t>
            </a:r>
            <a:r>
              <a:rPr lang="en-US" b="1" dirty="0" smtClean="0"/>
              <a:t/>
            </a:r>
            <a:br>
              <a:rPr lang="en-US" b="1" dirty="0" smtClean="0"/>
            </a:br>
            <a:endParaRPr lang="ar-SA" dirty="0"/>
          </a:p>
        </p:txBody>
      </p:sp>
      <p:sp>
        <p:nvSpPr>
          <p:cNvPr id="3" name="Espace réservé du contenu 2"/>
          <p:cNvSpPr>
            <a:spLocks noGrp="1"/>
          </p:cNvSpPr>
          <p:nvPr>
            <p:ph idx="1"/>
          </p:nvPr>
        </p:nvSpPr>
        <p:spPr>
          <a:xfrm>
            <a:off x="457200" y="1600200"/>
            <a:ext cx="8472518" cy="4525963"/>
          </a:xfrm>
        </p:spPr>
        <p:txBody>
          <a:bodyPr>
            <a:normAutofit/>
          </a:bodyPr>
          <a:lstStyle/>
          <a:p>
            <a:pPr lvl="1"/>
            <a:r>
              <a:rPr lang="fr-FR" sz="2400" dirty="0" smtClean="0">
                <a:cs typeface="+mj-cs"/>
              </a:rPr>
              <a:t>Un ordinateur, d'une manière générale, est constitué d'un </a:t>
            </a:r>
            <a:r>
              <a:rPr lang="fr-FR" sz="2400" i="1" dirty="0" smtClean="0">
                <a:cs typeface="+mj-cs"/>
              </a:rPr>
              <a:t>CPU </a:t>
            </a:r>
            <a:r>
              <a:rPr lang="fr-FR" sz="2400" dirty="0" smtClean="0">
                <a:cs typeface="+mj-cs"/>
              </a:rPr>
              <a:t>(Central </a:t>
            </a:r>
            <a:r>
              <a:rPr lang="fr-FR" sz="2400" dirty="0" err="1" smtClean="0">
                <a:cs typeface="+mj-cs"/>
              </a:rPr>
              <a:t>Process</a:t>
            </a:r>
            <a:r>
              <a:rPr lang="fr-FR" sz="2400" dirty="0" smtClean="0">
                <a:cs typeface="+mj-cs"/>
              </a:rPr>
              <a:t> Unit) et des périphériques.</a:t>
            </a:r>
          </a:p>
          <a:p>
            <a:pPr lvl="1">
              <a:buNone/>
            </a:pPr>
            <a:endParaRPr lang="en-US" sz="2400" dirty="0" smtClean="0">
              <a:cs typeface="+mj-cs"/>
            </a:endParaRPr>
          </a:p>
          <a:p>
            <a:pPr lvl="1"/>
            <a:r>
              <a:rPr lang="fr-FR" sz="2400" dirty="0" smtClean="0">
                <a:cs typeface="+mj-cs"/>
              </a:rPr>
              <a:t>Le C</a:t>
            </a:r>
            <a:r>
              <a:rPr lang="fr-FR" sz="2400" i="1" dirty="0" smtClean="0">
                <a:cs typeface="+mj-cs"/>
              </a:rPr>
              <a:t>PU </a:t>
            </a:r>
            <a:r>
              <a:rPr lang="fr-FR" sz="2400" dirty="0" smtClean="0">
                <a:cs typeface="+mj-cs"/>
              </a:rPr>
              <a:t>est constitué d'un </a:t>
            </a:r>
            <a:r>
              <a:rPr lang="fr-FR" sz="2400" i="1" dirty="0" smtClean="0">
                <a:cs typeface="+mj-cs"/>
              </a:rPr>
              <a:t>Microprocesseur	</a:t>
            </a:r>
            <a:r>
              <a:rPr lang="fr-FR" sz="2400" dirty="0" smtClean="0">
                <a:cs typeface="+mj-cs"/>
              </a:rPr>
              <a:t>(ou	</a:t>
            </a:r>
            <a:r>
              <a:rPr lang="fr-FR" sz="2400" i="1" dirty="0" smtClean="0">
                <a:cs typeface="+mj-cs"/>
              </a:rPr>
              <a:t>Processeur</a:t>
            </a:r>
            <a:r>
              <a:rPr lang="fr-FR" sz="2400" dirty="0" smtClean="0">
                <a:cs typeface="+mj-cs"/>
              </a:rPr>
              <a:t>) et	d'une</a:t>
            </a:r>
            <a:r>
              <a:rPr lang="en-US" sz="2400" dirty="0" smtClean="0">
                <a:cs typeface="+mj-cs"/>
              </a:rPr>
              <a:t> </a:t>
            </a:r>
            <a:r>
              <a:rPr lang="fr-FR" sz="2400" i="1" dirty="0" err="1" smtClean="0">
                <a:cs typeface="+mj-cs"/>
              </a:rPr>
              <a:t>MémoireCentrale</a:t>
            </a:r>
            <a:r>
              <a:rPr lang="fr-FR" sz="2400" i="1" dirty="0" smtClean="0">
                <a:cs typeface="+mj-cs"/>
              </a:rPr>
              <a:t>(MC)</a:t>
            </a:r>
            <a:r>
              <a:rPr lang="fr-FR" sz="2400" dirty="0" smtClean="0">
                <a:cs typeface="+mj-cs"/>
              </a:rPr>
              <a:t>.</a:t>
            </a:r>
          </a:p>
          <a:p>
            <a:pPr lvl="1">
              <a:buNone/>
            </a:pPr>
            <a:endParaRPr lang="en-US" sz="2400" dirty="0" smtClean="0">
              <a:cs typeface="+mj-cs"/>
            </a:endParaRPr>
          </a:p>
          <a:p>
            <a:pPr lvl="1"/>
            <a:r>
              <a:rPr lang="fr-FR" sz="2400" dirty="0" smtClean="0">
                <a:cs typeface="+mj-cs"/>
              </a:rPr>
              <a:t>Le processeur se compose de deux unités : </a:t>
            </a:r>
            <a:r>
              <a:rPr lang="fr-FR" sz="2400" dirty="0" err="1" smtClean="0">
                <a:cs typeface="+mj-cs"/>
              </a:rPr>
              <a:t>unitéde</a:t>
            </a:r>
            <a:r>
              <a:rPr lang="fr-FR" sz="2400" dirty="0" smtClean="0">
                <a:cs typeface="+mj-cs"/>
              </a:rPr>
              <a:t> contrôle (UC) et unité arithmétique et logique (UAL).</a:t>
            </a:r>
          </a:p>
          <a:p>
            <a:pPr lvl="1">
              <a:buNone/>
            </a:pPr>
            <a:endParaRPr lang="en-US" sz="2400" dirty="0" smtClean="0">
              <a:cs typeface="+mj-cs"/>
            </a:endParaRPr>
          </a:p>
          <a:p>
            <a:endParaRPr lang="ar-SA" sz="2400" dirty="0">
              <a:cs typeface="+mj-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ar-SA" dirty="0"/>
          </a:p>
        </p:txBody>
      </p:sp>
      <p:sp>
        <p:nvSpPr>
          <p:cNvPr id="3" name="Espace réservé du contenu 2"/>
          <p:cNvSpPr>
            <a:spLocks noGrp="1"/>
          </p:cNvSpPr>
          <p:nvPr>
            <p:ph idx="1"/>
          </p:nvPr>
        </p:nvSpPr>
        <p:spPr/>
        <p:txBody>
          <a:bodyPr>
            <a:normAutofit/>
          </a:bodyPr>
          <a:lstStyle/>
          <a:p>
            <a:pPr marL="342900" lvl="1" indent="-342900">
              <a:buFont typeface="Wingdings" pitchFamily="2" charset="2"/>
              <a:buChar char="ü"/>
            </a:pPr>
            <a:r>
              <a:rPr lang="fr-FR" sz="2400" dirty="0" smtClean="0"/>
              <a:t> La mémoire  centrale est constituée  d'une  mémoire vive  (</a:t>
            </a:r>
            <a:r>
              <a:rPr lang="fr-FR" sz="2400" b="1" i="1" dirty="0" smtClean="0"/>
              <a:t>RAM</a:t>
            </a:r>
            <a:r>
              <a:rPr lang="fr-FR" sz="2400" i="1" dirty="0" smtClean="0"/>
              <a:t>  </a:t>
            </a:r>
            <a:r>
              <a:rPr lang="fr-FR" sz="2400" dirty="0" smtClean="0"/>
              <a:t>: </a:t>
            </a:r>
            <a:r>
              <a:rPr lang="fr-FR" sz="2400" dirty="0" err="1" smtClean="0"/>
              <a:t>Random</a:t>
            </a:r>
            <a:r>
              <a:rPr lang="fr-FR" sz="2400" dirty="0" smtClean="0"/>
              <a:t> Access Memory) et d'une mémoire morte (</a:t>
            </a:r>
            <a:r>
              <a:rPr lang="fr-FR" sz="2400" b="1" i="1" dirty="0" smtClean="0"/>
              <a:t>ROM </a:t>
            </a:r>
            <a:r>
              <a:rPr lang="fr-FR" sz="2400" dirty="0" smtClean="0"/>
              <a:t>: Read </a:t>
            </a:r>
            <a:r>
              <a:rPr lang="fr-FR" sz="2400" dirty="0" err="1" smtClean="0"/>
              <a:t>Only</a:t>
            </a:r>
            <a:r>
              <a:rPr lang="fr-FR" sz="2400" dirty="0" smtClean="0"/>
              <a:t> Memory).</a:t>
            </a:r>
            <a:endParaRPr lang="en-US" sz="2400" dirty="0" smtClean="0"/>
          </a:p>
          <a:p>
            <a:pPr marL="342900" lvl="1" indent="-342900">
              <a:buFont typeface="Wingdings" pitchFamily="2" charset="2"/>
              <a:buChar char="ü"/>
            </a:pPr>
            <a:endParaRPr lang="fr-FR" sz="2400" dirty="0" smtClean="0"/>
          </a:p>
          <a:p>
            <a:pPr marL="342900" lvl="1" indent="-342900">
              <a:buFont typeface="Wingdings" pitchFamily="2" charset="2"/>
              <a:buChar char="ü"/>
            </a:pPr>
            <a:r>
              <a:rPr lang="fr-FR" sz="2400" dirty="0" smtClean="0"/>
              <a:t>Les périphériques sont composés de périphériques d'entrée, périphériques de sortie, périphérique de sauvegardes ou de stockage (Mémoires externes).</a:t>
            </a:r>
          </a:p>
          <a:p>
            <a:pPr marL="342900" lvl="1" indent="-342900">
              <a:buNone/>
            </a:pPr>
            <a:endParaRPr lang="en-US" sz="2400" dirty="0" smtClean="0"/>
          </a:p>
          <a:p>
            <a:endParaRPr lang="ar-SA"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2.png"/>
          <p:cNvPicPr>
            <a:picLocks noGrp="1"/>
          </p:cNvPicPr>
          <p:nvPr>
            <p:ph idx="1"/>
          </p:nvPr>
        </p:nvPicPr>
        <p:blipFill>
          <a:blip r:embed="rId2" cstate="print"/>
          <a:stretch>
            <a:fillRect/>
          </a:stretch>
        </p:blipFill>
        <p:spPr>
          <a:xfrm>
            <a:off x="428597" y="928670"/>
            <a:ext cx="8358246" cy="5715040"/>
          </a:xfrm>
          <a:prstGeom prst="rect">
            <a:avLst/>
          </a:prstGeom>
        </p:spPr>
      </p:pic>
      <p:sp>
        <p:nvSpPr>
          <p:cNvPr id="5" name="ZoneTexte 4"/>
          <p:cNvSpPr txBox="1"/>
          <p:nvPr/>
        </p:nvSpPr>
        <p:spPr>
          <a:xfrm>
            <a:off x="428596" y="357166"/>
            <a:ext cx="6286544" cy="369332"/>
          </a:xfrm>
          <a:prstGeom prst="rect">
            <a:avLst/>
          </a:prstGeom>
          <a:noFill/>
        </p:spPr>
        <p:txBody>
          <a:bodyPr wrap="square" rtlCol="1">
            <a:spAutoFit/>
          </a:bodyPr>
          <a:lstStyle/>
          <a:p>
            <a:r>
              <a:rPr lang="fr-FR" dirty="0" smtClean="0"/>
              <a:t>Comme le montre le schéma ci-dessous :</a:t>
            </a:r>
            <a:endParaRPr lang="ar-SA"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472518" cy="5554683"/>
          </a:xfrm>
        </p:spPr>
        <p:txBody>
          <a:bodyPr>
            <a:normAutofit/>
          </a:bodyPr>
          <a:lstStyle/>
          <a:p>
            <a:pPr lvl="0">
              <a:buNone/>
            </a:pPr>
            <a:r>
              <a:rPr lang="fr-FR" dirty="0" smtClean="0"/>
              <a:t>a/</a:t>
            </a:r>
            <a:r>
              <a:rPr lang="fr-FR" b="1" dirty="0" smtClean="0"/>
              <a:t>CPU (Central </a:t>
            </a:r>
            <a:r>
              <a:rPr lang="fr-FR" b="1" dirty="0" err="1" smtClean="0"/>
              <a:t>Process</a:t>
            </a:r>
            <a:r>
              <a:rPr lang="fr-FR" b="1" dirty="0" smtClean="0"/>
              <a:t> Unit Ou Unité de Traitement Centrale</a:t>
            </a:r>
            <a:r>
              <a:rPr lang="fr-FR" dirty="0" smtClean="0"/>
              <a:t>) </a:t>
            </a:r>
            <a:r>
              <a:rPr lang="fr-FR" b="1" dirty="0" smtClean="0"/>
              <a:t>:</a:t>
            </a:r>
          </a:p>
          <a:p>
            <a:pPr>
              <a:buNone/>
            </a:pPr>
            <a:r>
              <a:rPr lang="fr-FR" dirty="0" smtClean="0"/>
              <a:t>   </a:t>
            </a:r>
            <a:r>
              <a:rPr lang="fr-FR" sz="2600" dirty="0" smtClean="0"/>
              <a:t>C’est l'élément de l'ordinateur qui interprète et exécute les instructions d'un programme. C'est le cerveau de l'ordinateur. Les plus connues sont ceux d’</a:t>
            </a:r>
            <a:r>
              <a:rPr lang="fr-FR" sz="2600" b="1" dirty="0" smtClean="0"/>
              <a:t>INTEL</a:t>
            </a:r>
            <a:r>
              <a:rPr lang="fr-FR" sz="2600" dirty="0" smtClean="0"/>
              <a:t>, </a:t>
            </a:r>
            <a:r>
              <a:rPr lang="fr-FR" sz="2600" b="1" dirty="0" smtClean="0"/>
              <a:t>AMD</a:t>
            </a:r>
            <a:r>
              <a:rPr lang="fr-FR" sz="2600" dirty="0" smtClean="0"/>
              <a:t>.</a:t>
            </a:r>
          </a:p>
          <a:p>
            <a:pPr lvl="0">
              <a:buNone/>
            </a:pPr>
            <a:r>
              <a:rPr lang="fr-FR" dirty="0" smtClean="0"/>
              <a:t>b/</a:t>
            </a:r>
            <a:r>
              <a:rPr lang="fr-FR" b="1" dirty="0" smtClean="0"/>
              <a:t>L'U.A.L (Unité Arithmétique et Logique : Circuit de Calcul) :</a:t>
            </a:r>
            <a:endParaRPr lang="en-US" b="1" dirty="0" smtClean="0"/>
          </a:p>
          <a:p>
            <a:pPr>
              <a:buNone/>
            </a:pPr>
            <a:r>
              <a:rPr lang="fr-FR" dirty="0" smtClean="0"/>
              <a:t>    </a:t>
            </a:r>
            <a:r>
              <a:rPr lang="fr-FR" sz="2600" dirty="0" smtClean="0"/>
              <a:t>Elle consiste le circuit de calcul. Elle est chargée d'effectuer toutes les </a:t>
            </a:r>
            <a:r>
              <a:rPr lang="fr-FR" sz="2400" dirty="0" smtClean="0"/>
              <a:t>opérations arithmétiques et logiques. Elle contient tous les circuits logique pour réaliser les différentes opérations arithmétique</a:t>
            </a:r>
            <a:endParaRPr lang="en-US" sz="2400" dirty="0" smtClean="0"/>
          </a:p>
          <a:p>
            <a:pPr>
              <a:buNone/>
            </a:pPr>
            <a:endParaRPr lang="en-US" dirty="0" smtClean="0"/>
          </a:p>
          <a:p>
            <a:pPr lvl="0">
              <a:buNone/>
            </a:pPr>
            <a:endParaRPr lang="en-US" b="1" dirty="0" smtClean="0"/>
          </a:p>
          <a:p>
            <a:pPr>
              <a:buNone/>
            </a:pPr>
            <a:endParaRPr lang="ar-SA"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626121"/>
          </a:xfrm>
        </p:spPr>
        <p:txBody>
          <a:bodyPr/>
          <a:lstStyle/>
          <a:p>
            <a:pPr>
              <a:buNone/>
            </a:pPr>
            <a:r>
              <a:rPr lang="fr-FR" sz="2400" dirty="0" smtClean="0"/>
              <a:t>   (Addition, soustraction, multiplication, division, etc.) et logiques (décalage, rotation, et logique, et binaire, ou logique, ou binaire, négation logique, complément, etc.).</a:t>
            </a:r>
          </a:p>
          <a:p>
            <a:pPr>
              <a:buNone/>
            </a:pPr>
            <a:endParaRPr lang="fr-FR" sz="2400" dirty="0" smtClean="0"/>
          </a:p>
          <a:p>
            <a:pPr lvl="0">
              <a:buNone/>
            </a:pPr>
            <a:r>
              <a:rPr lang="fr-FR" b="1" dirty="0" smtClean="0"/>
              <a:t>  c/ L'U.C. (Unité de contrôle : Circuit de commandes) :</a:t>
            </a:r>
            <a:endParaRPr lang="en-US" b="1" dirty="0" smtClean="0"/>
          </a:p>
          <a:p>
            <a:pPr>
              <a:buNone/>
            </a:pPr>
            <a:r>
              <a:rPr lang="fr-FR" sz="2400" dirty="0" smtClean="0"/>
              <a:t>    Elle contrôle toutes les opérations qui s'effectuent dans l'ordinateur. C'est elle qui permet l'exécution d'un programme présent en mémoire centrale (M.C).</a:t>
            </a:r>
            <a:endParaRPr lang="en-US" sz="2400" dirty="0" smtClean="0"/>
          </a:p>
          <a:p>
            <a:pPr>
              <a:buNone/>
            </a:pPr>
            <a:endParaRPr lang="ar-SA"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14290"/>
            <a:ext cx="8229600" cy="5911873"/>
          </a:xfrm>
        </p:spPr>
        <p:txBody>
          <a:bodyPr>
            <a:normAutofit/>
          </a:bodyPr>
          <a:lstStyle/>
          <a:p>
            <a:pPr lvl="0">
              <a:buNone/>
            </a:pPr>
            <a:r>
              <a:rPr lang="fr-FR" b="1" dirty="0" smtClean="0"/>
              <a:t>  d/ La M.C (La mémoire centrale : circuit de mémorisation)</a:t>
            </a:r>
            <a:endParaRPr lang="en-US" b="1" dirty="0" smtClean="0"/>
          </a:p>
          <a:p>
            <a:pPr>
              <a:buNone/>
            </a:pPr>
            <a:r>
              <a:rPr lang="fr-FR" dirty="0" smtClean="0"/>
              <a:t>    </a:t>
            </a:r>
            <a:r>
              <a:rPr lang="fr-FR" sz="2400" dirty="0" smtClean="0"/>
              <a:t>La mémoire centrale est constituée d'une mémoire vive (</a:t>
            </a:r>
            <a:r>
              <a:rPr lang="fr-FR" sz="2400" i="1" dirty="0" smtClean="0"/>
              <a:t>RAM </a:t>
            </a:r>
            <a:r>
              <a:rPr lang="fr-FR" sz="2400" dirty="0" smtClean="0"/>
              <a:t>: </a:t>
            </a:r>
            <a:r>
              <a:rPr lang="fr-FR" sz="2400" dirty="0" err="1" smtClean="0"/>
              <a:t>Random</a:t>
            </a:r>
            <a:r>
              <a:rPr lang="fr-FR" sz="2400" dirty="0" smtClean="0"/>
              <a:t> Access Memory) et d'une mémoire morte (</a:t>
            </a:r>
            <a:r>
              <a:rPr lang="fr-FR" sz="2400" i="1" dirty="0" smtClean="0"/>
              <a:t>ROM </a:t>
            </a:r>
            <a:r>
              <a:rPr lang="fr-FR" sz="2400" dirty="0" smtClean="0"/>
              <a:t>: Read </a:t>
            </a:r>
            <a:r>
              <a:rPr lang="fr-FR" sz="2400" dirty="0" err="1" smtClean="0"/>
              <a:t>Only</a:t>
            </a:r>
            <a:r>
              <a:rPr lang="fr-FR" sz="2400" dirty="0" smtClean="0"/>
              <a:t> Memory).</a:t>
            </a:r>
          </a:p>
          <a:p>
            <a:pPr marL="342900" lvl="1" indent="-342900">
              <a:buNone/>
            </a:pPr>
            <a:r>
              <a:rPr lang="fr-FR" dirty="0" smtClean="0"/>
              <a:t>    </a:t>
            </a:r>
            <a:r>
              <a:rPr lang="fr-FR" b="1" dirty="0" smtClean="0"/>
              <a:t>RAM </a:t>
            </a:r>
            <a:r>
              <a:rPr lang="fr-FR" dirty="0" smtClean="0"/>
              <a:t>(</a:t>
            </a:r>
            <a:r>
              <a:rPr lang="fr-FR" b="1" dirty="0" err="1" smtClean="0"/>
              <a:t>Random</a:t>
            </a:r>
            <a:r>
              <a:rPr lang="fr-FR" b="1" dirty="0" smtClean="0"/>
              <a:t> Access </a:t>
            </a:r>
            <a:r>
              <a:rPr lang="fr-FR" b="1" dirty="0" err="1" smtClean="0"/>
              <a:t>Mémory</a:t>
            </a:r>
            <a:r>
              <a:rPr lang="fr-FR" b="1" dirty="0" smtClean="0"/>
              <a:t> – </a:t>
            </a:r>
            <a:r>
              <a:rPr lang="fr-FR" b="1" dirty="0" err="1" smtClean="0"/>
              <a:t>Mémorie</a:t>
            </a:r>
            <a:r>
              <a:rPr lang="fr-FR" b="1" dirty="0" smtClean="0"/>
              <a:t> à Accès </a:t>
            </a:r>
            <a:r>
              <a:rPr lang="fr-FR" b="1" dirty="0" err="1" smtClean="0"/>
              <a:t>Aléatoir</a:t>
            </a:r>
            <a:r>
              <a:rPr lang="fr-FR" b="1" dirty="0" smtClean="0"/>
              <a:t> –</a:t>
            </a:r>
            <a:r>
              <a:rPr lang="fr-FR" b="1" dirty="0" err="1" smtClean="0"/>
              <a:t>Mémoirevive</a:t>
            </a:r>
            <a:r>
              <a:rPr lang="fr-FR" b="1" dirty="0" smtClean="0"/>
              <a:t> ou mémoire volatile) :</a:t>
            </a:r>
          </a:p>
          <a:p>
            <a:pPr marL="342900" lvl="1" indent="-342900">
              <a:buNone/>
            </a:pPr>
            <a:r>
              <a:rPr lang="fr-FR" sz="2600" b="1" dirty="0" smtClean="0"/>
              <a:t>     </a:t>
            </a:r>
            <a:r>
              <a:rPr lang="fr-FR" sz="2400" dirty="0" smtClean="0"/>
              <a:t>Elle a pour rôle de stocker le programme à exécuter ainsi que les données résultats. Un programme ne peut s’exécuter que s'il est chargé en mémoire centrale. Elle est constituée de plusieurs barrettes (barrettes RAM). Cette mémoire est volatile, c'est à dire qu'elle s'efface par coupure de courant</a:t>
            </a:r>
            <a:endParaRPr lang="en-US" sz="2400" b="1" dirty="0" smtClean="0"/>
          </a:p>
          <a:p>
            <a:pPr>
              <a:buNone/>
            </a:pPr>
            <a:endParaRPr lang="fr-FR" dirty="0" smtClean="0"/>
          </a:p>
          <a:p>
            <a:pPr>
              <a:buNone/>
            </a:pPr>
            <a:endParaRPr lang="fr-FR" dirty="0" smtClean="0"/>
          </a:p>
          <a:p>
            <a:pPr>
              <a:buNone/>
            </a:pPr>
            <a:endParaRPr lang="en-US" dirty="0" smtClean="0"/>
          </a:p>
          <a:p>
            <a:pPr>
              <a:buNone/>
            </a:pPr>
            <a:endParaRPr lang="ar-SA"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229600" cy="5554683"/>
          </a:xfrm>
        </p:spPr>
        <p:txBody>
          <a:bodyPr/>
          <a:lstStyle/>
          <a:p>
            <a:pPr lvl="1">
              <a:buNone/>
            </a:pPr>
            <a:r>
              <a:rPr lang="fr-FR" b="1" dirty="0" smtClean="0"/>
              <a:t>ROM (Read </a:t>
            </a:r>
            <a:r>
              <a:rPr lang="fr-FR" b="1" dirty="0" err="1" smtClean="0"/>
              <a:t>OnlyMémory</a:t>
            </a:r>
            <a:r>
              <a:rPr lang="fr-FR" b="1" dirty="0" smtClean="0"/>
              <a:t> – Mémoire en lecture seule – Mémoire morte) :</a:t>
            </a:r>
            <a:endParaRPr lang="en-US" b="1" dirty="0" smtClean="0"/>
          </a:p>
          <a:p>
            <a:pPr lvl="1" algn="just">
              <a:buNone/>
            </a:pPr>
            <a:r>
              <a:rPr lang="en-US" sz="2400" b="1" dirty="0" smtClean="0"/>
              <a:t>    </a:t>
            </a:r>
            <a:r>
              <a:rPr lang="fr-FR" sz="2400" dirty="0" smtClean="0"/>
              <a:t>Mémoire qui ne s'efface pas par coupure de courant. Cette dernière sert à conserver du code et des paramètres système nécessaire au fonctionnement de l'ordinateur (BIOS : Basic Input/Output System Programme de base des entrées/sorties).</a:t>
            </a:r>
          </a:p>
          <a:p>
            <a:pPr lvl="1" algn="just">
              <a:buNone/>
            </a:pPr>
            <a:endParaRPr lang="en-US" sz="2400" dirty="0" smtClean="0"/>
          </a:p>
          <a:p>
            <a:pPr>
              <a:buNone/>
            </a:pPr>
            <a:endParaRPr lang="ar-SA"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TotalTime>
  <Words>910</Words>
  <PresentationFormat>Affichage à l'écran (4:3)</PresentationFormat>
  <Paragraphs>77</Paragraphs>
  <Slides>14</Slides>
  <Notes>0</Notes>
  <HiddenSlides>0</HiddenSlides>
  <MMClips>0</MMClips>
  <ScaleCrop>false</ScaleCrop>
  <HeadingPairs>
    <vt:vector size="4" baseType="variant">
      <vt:variant>
        <vt:lpstr>Thème</vt:lpstr>
      </vt:variant>
      <vt:variant>
        <vt:i4>1</vt:i4>
      </vt:variant>
      <vt:variant>
        <vt:lpstr>Titres des diapositives</vt:lpstr>
      </vt:variant>
      <vt:variant>
        <vt:i4>14</vt:i4>
      </vt:variant>
    </vt:vector>
  </HeadingPairs>
  <TitlesOfParts>
    <vt:vector size="15" baseType="lpstr">
      <vt:lpstr>Thème Office</vt:lpstr>
      <vt:lpstr>Module : informatique </vt:lpstr>
      <vt:lpstr>Introduction </vt:lpstr>
      <vt:lpstr>Partie matérielle (Hardware) : </vt:lpstr>
      <vt:lpstr>Diapositive 4</vt:lpstr>
      <vt:lpstr>Diapositive 5</vt:lpstr>
      <vt:lpstr>Diapositive 6</vt:lpstr>
      <vt:lpstr>Diapositive 7</vt:lpstr>
      <vt:lpstr>Diapositive 8</vt:lpstr>
      <vt:lpstr>Diapositive 9</vt:lpstr>
      <vt:lpstr>Diapositive 10</vt:lpstr>
      <vt:lpstr>Diapositive 11</vt:lpstr>
      <vt:lpstr>Partie logicielle (Software) : </vt:lpstr>
      <vt:lpstr>Diapositive 13</vt:lpstr>
      <vt:lpstr>Diapositive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 informatique</dc:title>
  <dc:creator>acer</dc:creator>
  <cp:lastModifiedBy>BOUMEGOURA</cp:lastModifiedBy>
  <cp:revision>35</cp:revision>
  <dcterms:modified xsi:type="dcterms:W3CDTF">2021-03-24T08:41:04Z</dcterms:modified>
</cp:coreProperties>
</file>