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5"/>
  </p:notesMasterIdLst>
  <p:sldIdLst>
    <p:sldId id="452" r:id="rId2"/>
    <p:sldId id="453"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 id="325" r:id="rId89"/>
    <p:sldId id="326" r:id="rId90"/>
    <p:sldId id="327" r:id="rId91"/>
    <p:sldId id="328" r:id="rId92"/>
    <p:sldId id="329" r:id="rId93"/>
    <p:sldId id="330" r:id="rId94"/>
    <p:sldId id="331" r:id="rId95"/>
    <p:sldId id="332" r:id="rId96"/>
    <p:sldId id="333" r:id="rId97"/>
    <p:sldId id="334" r:id="rId98"/>
    <p:sldId id="335" r:id="rId99"/>
    <p:sldId id="336" r:id="rId100"/>
    <p:sldId id="337" r:id="rId101"/>
    <p:sldId id="338" r:id="rId102"/>
    <p:sldId id="339" r:id="rId103"/>
    <p:sldId id="340" r:id="rId104"/>
    <p:sldId id="341" r:id="rId105"/>
    <p:sldId id="342" r:id="rId106"/>
    <p:sldId id="343" r:id="rId107"/>
    <p:sldId id="344" r:id="rId108"/>
    <p:sldId id="345" r:id="rId109"/>
    <p:sldId id="346" r:id="rId110"/>
    <p:sldId id="347" r:id="rId111"/>
    <p:sldId id="348" r:id="rId112"/>
    <p:sldId id="349" r:id="rId113"/>
    <p:sldId id="350" r:id="rId114"/>
    <p:sldId id="351" r:id="rId115"/>
    <p:sldId id="353" r:id="rId116"/>
    <p:sldId id="354" r:id="rId117"/>
    <p:sldId id="355" r:id="rId118"/>
    <p:sldId id="356" r:id="rId119"/>
    <p:sldId id="357" r:id="rId120"/>
    <p:sldId id="358" r:id="rId121"/>
    <p:sldId id="359" r:id="rId122"/>
    <p:sldId id="360" r:id="rId123"/>
    <p:sldId id="361" r:id="rId124"/>
    <p:sldId id="362" r:id="rId125"/>
    <p:sldId id="363" r:id="rId126"/>
    <p:sldId id="364" r:id="rId127"/>
    <p:sldId id="365" r:id="rId128"/>
    <p:sldId id="366" r:id="rId129"/>
    <p:sldId id="367" r:id="rId130"/>
    <p:sldId id="368" r:id="rId131"/>
    <p:sldId id="369" r:id="rId132"/>
    <p:sldId id="370" r:id="rId133"/>
    <p:sldId id="371" r:id="rId134"/>
    <p:sldId id="372" r:id="rId135"/>
    <p:sldId id="373" r:id="rId136"/>
    <p:sldId id="374" r:id="rId137"/>
    <p:sldId id="375" r:id="rId138"/>
    <p:sldId id="376" r:id="rId139"/>
    <p:sldId id="377" r:id="rId140"/>
    <p:sldId id="378" r:id="rId141"/>
    <p:sldId id="379" r:id="rId142"/>
    <p:sldId id="380" r:id="rId143"/>
    <p:sldId id="381" r:id="rId144"/>
    <p:sldId id="382" r:id="rId145"/>
    <p:sldId id="383" r:id="rId146"/>
    <p:sldId id="384" r:id="rId147"/>
    <p:sldId id="385" r:id="rId148"/>
    <p:sldId id="386" r:id="rId149"/>
    <p:sldId id="387" r:id="rId150"/>
    <p:sldId id="388" r:id="rId151"/>
    <p:sldId id="389" r:id="rId152"/>
    <p:sldId id="390" r:id="rId153"/>
    <p:sldId id="391" r:id="rId154"/>
    <p:sldId id="392" r:id="rId155"/>
    <p:sldId id="393" r:id="rId156"/>
    <p:sldId id="394" r:id="rId157"/>
    <p:sldId id="395" r:id="rId158"/>
    <p:sldId id="396" r:id="rId159"/>
    <p:sldId id="397" r:id="rId160"/>
    <p:sldId id="398" r:id="rId161"/>
    <p:sldId id="399" r:id="rId162"/>
    <p:sldId id="400" r:id="rId163"/>
    <p:sldId id="401" r:id="rId164"/>
    <p:sldId id="402" r:id="rId165"/>
    <p:sldId id="403" r:id="rId166"/>
    <p:sldId id="404" r:id="rId167"/>
    <p:sldId id="405" r:id="rId168"/>
    <p:sldId id="406" r:id="rId169"/>
    <p:sldId id="407" r:id="rId170"/>
    <p:sldId id="408" r:id="rId171"/>
    <p:sldId id="409" r:id="rId172"/>
    <p:sldId id="410" r:id="rId173"/>
    <p:sldId id="411" r:id="rId174"/>
    <p:sldId id="412" r:id="rId175"/>
    <p:sldId id="413" r:id="rId176"/>
    <p:sldId id="414" r:id="rId177"/>
    <p:sldId id="415" r:id="rId178"/>
    <p:sldId id="416" r:id="rId179"/>
    <p:sldId id="417" r:id="rId180"/>
    <p:sldId id="418" r:id="rId181"/>
    <p:sldId id="419" r:id="rId182"/>
    <p:sldId id="420" r:id="rId183"/>
    <p:sldId id="421" r:id="rId184"/>
    <p:sldId id="422" r:id="rId185"/>
    <p:sldId id="423" r:id="rId186"/>
    <p:sldId id="424" r:id="rId187"/>
    <p:sldId id="425" r:id="rId188"/>
    <p:sldId id="426" r:id="rId189"/>
    <p:sldId id="427" r:id="rId190"/>
    <p:sldId id="428" r:id="rId191"/>
    <p:sldId id="429" r:id="rId192"/>
    <p:sldId id="430" r:id="rId193"/>
    <p:sldId id="431" r:id="rId194"/>
    <p:sldId id="432" r:id="rId195"/>
    <p:sldId id="433" r:id="rId196"/>
    <p:sldId id="434" r:id="rId197"/>
    <p:sldId id="435" r:id="rId198"/>
    <p:sldId id="436" r:id="rId199"/>
    <p:sldId id="437" r:id="rId200"/>
    <p:sldId id="438" r:id="rId201"/>
    <p:sldId id="439" r:id="rId202"/>
    <p:sldId id="440" r:id="rId203"/>
    <p:sldId id="441" r:id="rId204"/>
    <p:sldId id="442" r:id="rId205"/>
    <p:sldId id="443" r:id="rId206"/>
    <p:sldId id="444" r:id="rId207"/>
    <p:sldId id="445" r:id="rId208"/>
    <p:sldId id="446" r:id="rId209"/>
    <p:sldId id="447" r:id="rId210"/>
    <p:sldId id="448" r:id="rId211"/>
    <p:sldId id="449" r:id="rId212"/>
    <p:sldId id="450" r:id="rId213"/>
    <p:sldId id="451" r:id="rId2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iagrams/_rels/data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image" Target="../media/image49.png"/></Relationships>
</file>

<file path=ppt/diagrams/_rels/data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4" Type="http://schemas.openxmlformats.org/officeDocument/2006/relationships/image" Target="../media/image55.png"/></Relationships>
</file>

<file path=ppt/diagrams/_rels/data7.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jpeg"/><Relationship Id="rId1" Type="http://schemas.openxmlformats.org/officeDocument/2006/relationships/image" Target="../media/image4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image" Target="../media/image52.png"/><Relationship Id="rId4" Type="http://schemas.openxmlformats.org/officeDocument/2006/relationships/image" Target="../media/image55.png"/></Relationships>
</file>

<file path=ppt/diagrams/_rels/drawing7.xml.rels><?xml version="1.0" encoding="UTF-8" standalone="yes"?>
<Relationships xmlns="http://schemas.openxmlformats.org/package/2006/relationships"><Relationship Id="rId1" Type="http://schemas.openxmlformats.org/officeDocument/2006/relationships/image" Target="../media/image6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C9C3D-7F67-4FAC-B8E0-5F1425335254}" type="doc">
      <dgm:prSet loTypeId="urn:microsoft.com/office/officeart/2005/8/layout/venn3" loCatId="relationship" qsTypeId="urn:microsoft.com/office/officeart/2005/8/quickstyle/3d1" qsCatId="3D" csTypeId="urn:microsoft.com/office/officeart/2005/8/colors/colorful4" csCatId="colorful" phldr="1"/>
      <dgm:spPr/>
    </dgm:pt>
    <dgm:pt modelId="{19D8D9AF-B5B5-43F1-AB32-D70E35D392E9}">
      <dgm:prSet phldrT="[Texte]" custT="1"/>
      <dgm:spPr>
        <a:solidFill>
          <a:srgbClr val="FFC000">
            <a:alpha val="50000"/>
          </a:srgbClr>
        </a:solidFill>
      </dgm:spPr>
      <dgm:t>
        <a:bodyPr/>
        <a:lstStyle/>
        <a:p>
          <a:r>
            <a:rPr lang="fr-FR" sz="2800" b="1" dirty="0" smtClean="0"/>
            <a:t>États pathologiques</a:t>
          </a:r>
          <a:endParaRPr lang="fr-FR" sz="2800" b="1" dirty="0"/>
        </a:p>
      </dgm:t>
    </dgm:pt>
    <dgm:pt modelId="{7871FC89-0F03-477E-8FBA-DA05DE06CA38}" type="parTrans" cxnId="{40F8493E-05A3-4693-B7FC-3BEDA594DD9A}">
      <dgm:prSet/>
      <dgm:spPr/>
      <dgm:t>
        <a:bodyPr/>
        <a:lstStyle/>
        <a:p>
          <a:endParaRPr lang="fr-FR" sz="2800"/>
        </a:p>
      </dgm:t>
    </dgm:pt>
    <dgm:pt modelId="{CD4C89CE-D12C-4A4D-A638-DAEA487F896C}" type="sibTrans" cxnId="{40F8493E-05A3-4693-B7FC-3BEDA594DD9A}">
      <dgm:prSet/>
      <dgm:spPr/>
      <dgm:t>
        <a:bodyPr/>
        <a:lstStyle/>
        <a:p>
          <a:endParaRPr lang="fr-FR" sz="2800"/>
        </a:p>
      </dgm:t>
    </dgm:pt>
    <dgm:pt modelId="{064EE3B7-D2FC-4CC6-9F51-2D358F8B8129}">
      <dgm:prSet phldrT="[Texte]" custT="1"/>
      <dgm:spPr>
        <a:solidFill>
          <a:srgbClr val="FF0000">
            <a:alpha val="50000"/>
          </a:srgbClr>
        </a:solidFill>
      </dgm:spPr>
      <dgm:t>
        <a:bodyPr/>
        <a:lstStyle/>
        <a:p>
          <a:r>
            <a:rPr lang="fr-FR" sz="2800" b="1" smtClean="0"/>
            <a:t>Substances exogènes</a:t>
          </a:r>
          <a:endParaRPr lang="fr-FR" sz="2800" b="1" dirty="0"/>
        </a:p>
      </dgm:t>
    </dgm:pt>
    <dgm:pt modelId="{027A2C94-DFE2-4570-B11D-EC965298A17B}" type="parTrans" cxnId="{AA6D8847-9873-43EF-B4E7-CAC21B27F706}">
      <dgm:prSet/>
      <dgm:spPr/>
      <dgm:t>
        <a:bodyPr/>
        <a:lstStyle/>
        <a:p>
          <a:endParaRPr lang="fr-FR" sz="2800"/>
        </a:p>
      </dgm:t>
    </dgm:pt>
    <dgm:pt modelId="{60A8A0CB-58C6-471B-8F53-77B9CB07CA76}" type="sibTrans" cxnId="{AA6D8847-9873-43EF-B4E7-CAC21B27F706}">
      <dgm:prSet/>
      <dgm:spPr/>
      <dgm:t>
        <a:bodyPr/>
        <a:lstStyle/>
        <a:p>
          <a:endParaRPr lang="fr-FR" sz="2800"/>
        </a:p>
      </dgm:t>
    </dgm:pt>
    <dgm:pt modelId="{E53D6A39-399B-48EF-A52E-F41B6072E25E}">
      <dgm:prSet phldrT="[Texte]" custT="1"/>
      <dgm:spPr>
        <a:solidFill>
          <a:srgbClr val="00B050">
            <a:alpha val="50000"/>
          </a:srgbClr>
        </a:solidFill>
      </dgm:spPr>
      <dgm:t>
        <a:bodyPr/>
        <a:lstStyle/>
        <a:p>
          <a:r>
            <a:rPr lang="fr-FR" sz="2800" b="1" smtClean="0"/>
            <a:t>Substances endogènes </a:t>
          </a:r>
          <a:endParaRPr lang="fr-FR" sz="2800" b="1" dirty="0"/>
        </a:p>
      </dgm:t>
    </dgm:pt>
    <dgm:pt modelId="{0245E3BF-AC45-4A4D-8761-E6DF10AD7CCA}" type="parTrans" cxnId="{4A8DB959-DA36-442D-BD4D-340CD35D9FB2}">
      <dgm:prSet/>
      <dgm:spPr/>
      <dgm:t>
        <a:bodyPr/>
        <a:lstStyle/>
        <a:p>
          <a:endParaRPr lang="fr-FR" sz="2800"/>
        </a:p>
      </dgm:t>
    </dgm:pt>
    <dgm:pt modelId="{9175D692-E995-4375-9B6F-550FD7DEDC9D}" type="sibTrans" cxnId="{4A8DB959-DA36-442D-BD4D-340CD35D9FB2}">
      <dgm:prSet/>
      <dgm:spPr/>
      <dgm:t>
        <a:bodyPr/>
        <a:lstStyle/>
        <a:p>
          <a:endParaRPr lang="fr-FR" sz="2800"/>
        </a:p>
      </dgm:t>
    </dgm:pt>
    <dgm:pt modelId="{9FF3B8BF-7E4C-4830-9A13-B980E7869CAF}" type="pres">
      <dgm:prSet presAssocID="{E26C9C3D-7F67-4FAC-B8E0-5F1425335254}" presName="Name0" presStyleCnt="0">
        <dgm:presLayoutVars>
          <dgm:dir/>
          <dgm:resizeHandles val="exact"/>
        </dgm:presLayoutVars>
      </dgm:prSet>
      <dgm:spPr/>
    </dgm:pt>
    <dgm:pt modelId="{FB9CF253-CDD7-472D-A8A4-AF7F06D891B0}" type="pres">
      <dgm:prSet presAssocID="{19D8D9AF-B5B5-43F1-AB32-D70E35D392E9}" presName="Name5" presStyleLbl="vennNode1" presStyleIdx="0" presStyleCnt="3" custScaleX="111978">
        <dgm:presLayoutVars>
          <dgm:bulletEnabled val="1"/>
        </dgm:presLayoutVars>
      </dgm:prSet>
      <dgm:spPr/>
      <dgm:t>
        <a:bodyPr/>
        <a:lstStyle/>
        <a:p>
          <a:endParaRPr lang="fr-FR"/>
        </a:p>
      </dgm:t>
    </dgm:pt>
    <dgm:pt modelId="{95DE3C5A-2C6D-48B8-81E1-73A1C8E57859}" type="pres">
      <dgm:prSet presAssocID="{CD4C89CE-D12C-4A4D-A638-DAEA487F896C}" presName="space" presStyleCnt="0"/>
      <dgm:spPr/>
    </dgm:pt>
    <dgm:pt modelId="{482935CC-E92B-4B4F-AADE-D7F3AAFB79B2}" type="pres">
      <dgm:prSet presAssocID="{064EE3B7-D2FC-4CC6-9F51-2D358F8B8129}" presName="Name5" presStyleLbl="vennNode1" presStyleIdx="1" presStyleCnt="3">
        <dgm:presLayoutVars>
          <dgm:bulletEnabled val="1"/>
        </dgm:presLayoutVars>
      </dgm:prSet>
      <dgm:spPr/>
      <dgm:t>
        <a:bodyPr/>
        <a:lstStyle/>
        <a:p>
          <a:endParaRPr lang="fr-FR"/>
        </a:p>
      </dgm:t>
    </dgm:pt>
    <dgm:pt modelId="{D78337EC-18F1-4F27-9043-5B58C17C51DC}" type="pres">
      <dgm:prSet presAssocID="{60A8A0CB-58C6-471B-8F53-77B9CB07CA76}" presName="space" presStyleCnt="0"/>
      <dgm:spPr/>
    </dgm:pt>
    <dgm:pt modelId="{E54C4205-009F-4174-9917-988149F807AB}" type="pres">
      <dgm:prSet presAssocID="{E53D6A39-399B-48EF-A52E-F41B6072E25E}" presName="Name5" presStyleLbl="vennNode1" presStyleIdx="2" presStyleCnt="3" custLinFactNeighborX="-7682" custLinFactNeighborY="-3198">
        <dgm:presLayoutVars>
          <dgm:bulletEnabled val="1"/>
        </dgm:presLayoutVars>
      </dgm:prSet>
      <dgm:spPr/>
      <dgm:t>
        <a:bodyPr/>
        <a:lstStyle/>
        <a:p>
          <a:endParaRPr lang="fr-FR"/>
        </a:p>
      </dgm:t>
    </dgm:pt>
  </dgm:ptLst>
  <dgm:cxnLst>
    <dgm:cxn modelId="{0DAD5399-4B8E-48D3-BD75-6E54C9CDACED}" type="presOf" srcId="{E53D6A39-399B-48EF-A52E-F41B6072E25E}" destId="{E54C4205-009F-4174-9917-988149F807AB}" srcOrd="0" destOrd="0" presId="urn:microsoft.com/office/officeart/2005/8/layout/venn3"/>
    <dgm:cxn modelId="{B945930D-D47D-4494-A1BB-54ED02AD9E35}" type="presOf" srcId="{19D8D9AF-B5B5-43F1-AB32-D70E35D392E9}" destId="{FB9CF253-CDD7-472D-A8A4-AF7F06D891B0}" srcOrd="0" destOrd="0" presId="urn:microsoft.com/office/officeart/2005/8/layout/venn3"/>
    <dgm:cxn modelId="{AA6D8847-9873-43EF-B4E7-CAC21B27F706}" srcId="{E26C9C3D-7F67-4FAC-B8E0-5F1425335254}" destId="{064EE3B7-D2FC-4CC6-9F51-2D358F8B8129}" srcOrd="1" destOrd="0" parTransId="{027A2C94-DFE2-4570-B11D-EC965298A17B}" sibTransId="{60A8A0CB-58C6-471B-8F53-77B9CB07CA76}"/>
    <dgm:cxn modelId="{C8A6EB70-270A-43CD-B6D1-FBC0EF4322F5}" type="presOf" srcId="{064EE3B7-D2FC-4CC6-9F51-2D358F8B8129}" destId="{482935CC-E92B-4B4F-AADE-D7F3AAFB79B2}" srcOrd="0" destOrd="0" presId="urn:microsoft.com/office/officeart/2005/8/layout/venn3"/>
    <dgm:cxn modelId="{40F8493E-05A3-4693-B7FC-3BEDA594DD9A}" srcId="{E26C9C3D-7F67-4FAC-B8E0-5F1425335254}" destId="{19D8D9AF-B5B5-43F1-AB32-D70E35D392E9}" srcOrd="0" destOrd="0" parTransId="{7871FC89-0F03-477E-8FBA-DA05DE06CA38}" sibTransId="{CD4C89CE-D12C-4A4D-A638-DAEA487F896C}"/>
    <dgm:cxn modelId="{A3ED5A9C-3C3E-4186-8211-572BBC063573}" type="presOf" srcId="{E26C9C3D-7F67-4FAC-B8E0-5F1425335254}" destId="{9FF3B8BF-7E4C-4830-9A13-B980E7869CAF}" srcOrd="0" destOrd="0" presId="urn:microsoft.com/office/officeart/2005/8/layout/venn3"/>
    <dgm:cxn modelId="{4A8DB959-DA36-442D-BD4D-340CD35D9FB2}" srcId="{E26C9C3D-7F67-4FAC-B8E0-5F1425335254}" destId="{E53D6A39-399B-48EF-A52E-F41B6072E25E}" srcOrd="2" destOrd="0" parTransId="{0245E3BF-AC45-4A4D-8761-E6DF10AD7CCA}" sibTransId="{9175D692-E995-4375-9B6F-550FD7DEDC9D}"/>
    <dgm:cxn modelId="{2D5056C3-A3E9-4B38-AC8F-F0ED199E2AB3}" type="presParOf" srcId="{9FF3B8BF-7E4C-4830-9A13-B980E7869CAF}" destId="{FB9CF253-CDD7-472D-A8A4-AF7F06D891B0}" srcOrd="0" destOrd="0" presId="urn:microsoft.com/office/officeart/2005/8/layout/venn3"/>
    <dgm:cxn modelId="{55074B3D-781F-4B79-97A4-F6EE3CD2F889}" type="presParOf" srcId="{9FF3B8BF-7E4C-4830-9A13-B980E7869CAF}" destId="{95DE3C5A-2C6D-48B8-81E1-73A1C8E57859}" srcOrd="1" destOrd="0" presId="urn:microsoft.com/office/officeart/2005/8/layout/venn3"/>
    <dgm:cxn modelId="{A9F76650-BFCC-495B-9555-E6AA11E91799}" type="presParOf" srcId="{9FF3B8BF-7E4C-4830-9A13-B980E7869CAF}" destId="{482935CC-E92B-4B4F-AADE-D7F3AAFB79B2}" srcOrd="2" destOrd="0" presId="urn:microsoft.com/office/officeart/2005/8/layout/venn3"/>
    <dgm:cxn modelId="{941A4791-0C65-4D06-94DB-09BE8D1C8F65}" type="presParOf" srcId="{9FF3B8BF-7E4C-4830-9A13-B980E7869CAF}" destId="{D78337EC-18F1-4F27-9043-5B58C17C51DC}" srcOrd="3" destOrd="0" presId="urn:microsoft.com/office/officeart/2005/8/layout/venn3"/>
    <dgm:cxn modelId="{55412B44-EC5E-478C-8E16-4F27D4E7B7B4}" type="presParOf" srcId="{9FF3B8BF-7E4C-4830-9A13-B980E7869CAF}" destId="{E54C4205-009F-4174-9917-988149F807AB}"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97A22F-B036-4382-A9EF-78FD81F7219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57B4E66F-FB9D-46DF-983E-9F28D43DA4CC}">
      <dgm:prSet phldrT="[Texte]"/>
      <dgm:spPr/>
      <dgm:t>
        <a:bodyPr/>
        <a:lstStyle/>
        <a:p>
          <a:r>
            <a:rPr lang="fr-FR" dirty="0" smtClean="0"/>
            <a:t>Pendant les repas</a:t>
          </a:r>
          <a:endParaRPr lang="fr-FR" dirty="0"/>
        </a:p>
      </dgm:t>
    </dgm:pt>
    <dgm:pt modelId="{8AB6CDE3-C477-4F5A-B323-16C00CD6ABB2}" type="parTrans" cxnId="{922965CE-57D1-43E1-87F3-4CECE91ADFA5}">
      <dgm:prSet/>
      <dgm:spPr/>
      <dgm:t>
        <a:bodyPr/>
        <a:lstStyle/>
        <a:p>
          <a:endParaRPr lang="fr-FR"/>
        </a:p>
      </dgm:t>
    </dgm:pt>
    <dgm:pt modelId="{58F2FEF9-1C03-4A7B-9A79-EBBF4C1FE06F}" type="sibTrans" cxnId="{922965CE-57D1-43E1-87F3-4CECE91ADFA5}">
      <dgm:prSet/>
      <dgm:spPr/>
      <dgm:t>
        <a:bodyPr/>
        <a:lstStyle/>
        <a:p>
          <a:endParaRPr lang="fr-FR"/>
        </a:p>
      </dgm:t>
    </dgm:pt>
    <dgm:pt modelId="{5D3AA940-0907-4140-87B9-711D938A2814}">
      <dgm:prSet phldrT="[Texte]"/>
      <dgm:spPr/>
      <dgm:t>
        <a:bodyPr/>
        <a:lstStyle/>
        <a:p>
          <a:r>
            <a:rPr lang="fr-FR" dirty="0" smtClean="0"/>
            <a:t>Med a dissolution lente: </a:t>
          </a:r>
          <a:r>
            <a:rPr lang="fr-FR" dirty="0" err="1" smtClean="0"/>
            <a:t>digoxine</a:t>
          </a:r>
          <a:endParaRPr lang="fr-FR" dirty="0"/>
        </a:p>
      </dgm:t>
    </dgm:pt>
    <dgm:pt modelId="{4FECED65-0834-4EFA-98F8-ECEBDFBAD8E1}" type="parTrans" cxnId="{EDC416F9-0E5E-4E15-A91C-050F2B74655F}">
      <dgm:prSet/>
      <dgm:spPr/>
      <dgm:t>
        <a:bodyPr/>
        <a:lstStyle/>
        <a:p>
          <a:endParaRPr lang="fr-FR"/>
        </a:p>
      </dgm:t>
    </dgm:pt>
    <dgm:pt modelId="{61BE0713-1932-4537-A0F2-613E62CA4682}" type="sibTrans" cxnId="{EDC416F9-0E5E-4E15-A91C-050F2B74655F}">
      <dgm:prSet/>
      <dgm:spPr/>
      <dgm:t>
        <a:bodyPr/>
        <a:lstStyle/>
        <a:p>
          <a:endParaRPr lang="fr-FR"/>
        </a:p>
      </dgm:t>
    </dgm:pt>
    <dgm:pt modelId="{8E69D5E2-5867-4CE8-8996-9C0F10B66371}">
      <dgm:prSet phldrT="[Texte]"/>
      <dgm:spPr/>
      <dgm:t>
        <a:bodyPr/>
        <a:lstStyle/>
        <a:p>
          <a:r>
            <a:rPr lang="fr-FR" dirty="0" smtClean="0"/>
            <a:t>Absorbés par T actif</a:t>
          </a:r>
          <a:endParaRPr lang="fr-FR" dirty="0"/>
        </a:p>
      </dgm:t>
    </dgm:pt>
    <dgm:pt modelId="{0795E295-1F57-443A-A461-70636993EE85}" type="parTrans" cxnId="{7C12DFD6-B55B-4414-BA80-F2B8897AA188}">
      <dgm:prSet/>
      <dgm:spPr/>
      <dgm:t>
        <a:bodyPr/>
        <a:lstStyle/>
        <a:p>
          <a:endParaRPr lang="fr-FR"/>
        </a:p>
      </dgm:t>
    </dgm:pt>
    <dgm:pt modelId="{ED6FE317-990B-4E17-AAFA-B0DB873CBD35}" type="sibTrans" cxnId="{7C12DFD6-B55B-4414-BA80-F2B8897AA188}">
      <dgm:prSet/>
      <dgm:spPr/>
      <dgm:t>
        <a:bodyPr/>
        <a:lstStyle/>
        <a:p>
          <a:endParaRPr lang="fr-FR"/>
        </a:p>
      </dgm:t>
    </dgm:pt>
    <dgm:pt modelId="{74946AA4-BBC8-4F12-B96F-53F9D89156A7}">
      <dgm:prSet phldrT="[Texte]"/>
      <dgm:spPr/>
      <dgm:t>
        <a:bodyPr/>
        <a:lstStyle/>
        <a:p>
          <a:r>
            <a:rPr lang="fr-FR" dirty="0" smtClean="0"/>
            <a:t>En dehors des repas</a:t>
          </a:r>
          <a:endParaRPr lang="fr-FR" dirty="0"/>
        </a:p>
      </dgm:t>
    </dgm:pt>
    <dgm:pt modelId="{BA4727A8-D167-4FC1-ABCB-FD738D3EBCA2}" type="parTrans" cxnId="{843FC886-353F-4AF4-98FB-C51E85545290}">
      <dgm:prSet/>
      <dgm:spPr/>
      <dgm:t>
        <a:bodyPr/>
        <a:lstStyle/>
        <a:p>
          <a:endParaRPr lang="fr-FR"/>
        </a:p>
      </dgm:t>
    </dgm:pt>
    <dgm:pt modelId="{0166BB56-A505-4D5B-A916-E225AE6EE8ED}" type="sibTrans" cxnId="{843FC886-353F-4AF4-98FB-C51E85545290}">
      <dgm:prSet/>
      <dgm:spPr/>
      <dgm:t>
        <a:bodyPr/>
        <a:lstStyle/>
        <a:p>
          <a:endParaRPr lang="fr-FR"/>
        </a:p>
      </dgm:t>
    </dgm:pt>
    <dgm:pt modelId="{C73F77BE-95AD-4383-BCE6-C4CD8B6DE7D1}">
      <dgm:prSet phldrT="[Texte]"/>
      <dgm:spPr/>
      <dgm:t>
        <a:bodyPr/>
        <a:lstStyle/>
        <a:p>
          <a:r>
            <a:rPr lang="fr-FR" dirty="0" smtClean="0"/>
            <a:t>Produits labiles dans l’estomac: pénicilline, érythromycine</a:t>
          </a:r>
          <a:endParaRPr lang="fr-FR" dirty="0"/>
        </a:p>
      </dgm:t>
    </dgm:pt>
    <dgm:pt modelId="{D28385F8-F2AD-4B9D-9225-6FA378FA9150}" type="parTrans" cxnId="{23FECD6D-0F2D-47D2-AD27-6F1734813087}">
      <dgm:prSet/>
      <dgm:spPr/>
      <dgm:t>
        <a:bodyPr/>
        <a:lstStyle/>
        <a:p>
          <a:endParaRPr lang="fr-FR"/>
        </a:p>
      </dgm:t>
    </dgm:pt>
    <dgm:pt modelId="{916B1FC5-2C35-45F2-8AFB-100AC881A672}" type="sibTrans" cxnId="{23FECD6D-0F2D-47D2-AD27-6F1734813087}">
      <dgm:prSet/>
      <dgm:spPr/>
      <dgm:t>
        <a:bodyPr/>
        <a:lstStyle/>
        <a:p>
          <a:endParaRPr lang="fr-FR"/>
        </a:p>
      </dgm:t>
    </dgm:pt>
    <dgm:pt modelId="{FAEC27BF-DE21-4957-8704-CECA473AFC0A}">
      <dgm:prSet phldrT="[Texte]"/>
      <dgm:spPr/>
      <dgm:t>
        <a:bodyPr/>
        <a:lstStyle/>
        <a:p>
          <a:r>
            <a:rPr lang="fr-FR" dirty="0" smtClean="0"/>
            <a:t>Éviter la complexation avec les produits alimentaires: </a:t>
          </a:r>
          <a:r>
            <a:rPr lang="fr-FR" dirty="0" err="1" smtClean="0"/>
            <a:t>tetracycline+Calcium</a:t>
          </a:r>
          <a:endParaRPr lang="fr-FR" dirty="0"/>
        </a:p>
      </dgm:t>
    </dgm:pt>
    <dgm:pt modelId="{71DFF9CB-EF2D-4263-BCD9-63803C81C2C0}" type="parTrans" cxnId="{8D563B2E-DA39-4826-A53B-7DD8D0A44EF9}">
      <dgm:prSet/>
      <dgm:spPr/>
      <dgm:t>
        <a:bodyPr/>
        <a:lstStyle/>
        <a:p>
          <a:endParaRPr lang="fr-FR"/>
        </a:p>
      </dgm:t>
    </dgm:pt>
    <dgm:pt modelId="{F7A1E35F-24ED-4B1E-A162-193F046A084A}" type="sibTrans" cxnId="{8D563B2E-DA39-4826-A53B-7DD8D0A44EF9}">
      <dgm:prSet/>
      <dgm:spPr/>
      <dgm:t>
        <a:bodyPr/>
        <a:lstStyle/>
        <a:p>
          <a:endParaRPr lang="fr-FR"/>
        </a:p>
      </dgm:t>
    </dgm:pt>
    <dgm:pt modelId="{636B0194-91B0-4EEA-AF4C-D08E38DAF177}">
      <dgm:prSet phldrT="[Texte]"/>
      <dgm:spPr/>
      <dgm:t>
        <a:bodyPr/>
        <a:lstStyle/>
        <a:p>
          <a:r>
            <a:rPr lang="fr-FR" dirty="0" smtClean="0"/>
            <a:t>Irritants pour la muqueuse gastrique</a:t>
          </a:r>
          <a:endParaRPr lang="fr-FR" dirty="0"/>
        </a:p>
      </dgm:t>
    </dgm:pt>
    <dgm:pt modelId="{BBB8AC30-DCEB-437F-9A3D-2CEF4AE355E1}" type="parTrans" cxnId="{F2ADE0B0-3968-4A11-AB28-E32EA21F1F5E}">
      <dgm:prSet/>
      <dgm:spPr/>
      <dgm:t>
        <a:bodyPr/>
        <a:lstStyle/>
        <a:p>
          <a:endParaRPr lang="fr-FR"/>
        </a:p>
      </dgm:t>
    </dgm:pt>
    <dgm:pt modelId="{71F3085F-DB45-4728-BBC0-97EEFFF0AD05}" type="sibTrans" cxnId="{F2ADE0B0-3968-4A11-AB28-E32EA21F1F5E}">
      <dgm:prSet/>
      <dgm:spPr/>
      <dgm:t>
        <a:bodyPr/>
        <a:lstStyle/>
        <a:p>
          <a:endParaRPr lang="fr-FR"/>
        </a:p>
      </dgm:t>
    </dgm:pt>
    <dgm:pt modelId="{AC7AA974-5C67-4747-BEB5-4943EED8BE09}">
      <dgm:prSet phldrT="[Texte]"/>
      <dgm:spPr/>
      <dgm:t>
        <a:bodyPr/>
        <a:lstStyle/>
        <a:p>
          <a:r>
            <a:rPr lang="fr-FR" dirty="0" smtClean="0"/>
            <a:t>Certaines vit liposolubles: A,D,E,K et </a:t>
          </a:r>
          <a:r>
            <a:rPr lang="fr-FR" dirty="0" err="1" smtClean="0"/>
            <a:t>médi</a:t>
          </a:r>
          <a:r>
            <a:rPr lang="fr-FR" dirty="0" smtClean="0"/>
            <a:t> liposolubles: griséofulvine et carbamazépine</a:t>
          </a:r>
          <a:endParaRPr lang="fr-FR" dirty="0"/>
        </a:p>
      </dgm:t>
    </dgm:pt>
    <dgm:pt modelId="{0F803D03-F189-430C-8D8B-336D7B8C2273}" type="parTrans" cxnId="{28595557-F6B2-4CFB-BEA7-B12A2182CA85}">
      <dgm:prSet/>
      <dgm:spPr/>
      <dgm:t>
        <a:bodyPr/>
        <a:lstStyle/>
        <a:p>
          <a:endParaRPr lang="fr-FR"/>
        </a:p>
      </dgm:t>
    </dgm:pt>
    <dgm:pt modelId="{4E8FEFE5-5163-46D5-8A61-D99D1B60E210}" type="sibTrans" cxnId="{28595557-F6B2-4CFB-BEA7-B12A2182CA85}">
      <dgm:prSet/>
      <dgm:spPr/>
      <dgm:t>
        <a:bodyPr/>
        <a:lstStyle/>
        <a:p>
          <a:endParaRPr lang="fr-FR"/>
        </a:p>
      </dgm:t>
    </dgm:pt>
    <dgm:pt modelId="{461B4E7E-E7F4-42DC-B855-2E191D7F6797}">
      <dgm:prSet phldrT="[Texte]"/>
      <dgm:spPr/>
      <dgm:t>
        <a:bodyPr/>
        <a:lstStyle/>
        <a:p>
          <a:endParaRPr lang="fr-FR" dirty="0"/>
        </a:p>
      </dgm:t>
    </dgm:pt>
    <dgm:pt modelId="{6B009847-0BCD-4C32-9187-25133ADCF40C}" type="parTrans" cxnId="{A86FC1EB-62DB-413E-956F-7EB1E7D59BB1}">
      <dgm:prSet/>
      <dgm:spPr/>
      <dgm:t>
        <a:bodyPr/>
        <a:lstStyle/>
        <a:p>
          <a:endParaRPr lang="fr-FR"/>
        </a:p>
      </dgm:t>
    </dgm:pt>
    <dgm:pt modelId="{78AB2642-99A2-4BFD-A44D-FB093F60CC27}" type="sibTrans" cxnId="{A86FC1EB-62DB-413E-956F-7EB1E7D59BB1}">
      <dgm:prSet/>
      <dgm:spPr/>
      <dgm:t>
        <a:bodyPr/>
        <a:lstStyle/>
        <a:p>
          <a:endParaRPr lang="fr-FR"/>
        </a:p>
      </dgm:t>
    </dgm:pt>
    <dgm:pt modelId="{F3C329F6-5EBB-403E-8AF3-840D89721B75}" type="pres">
      <dgm:prSet presAssocID="{8197A22F-B036-4382-A9EF-78FD81F7219C}" presName="Name0" presStyleCnt="0">
        <dgm:presLayoutVars>
          <dgm:dir/>
          <dgm:animLvl val="lvl"/>
          <dgm:resizeHandles/>
        </dgm:presLayoutVars>
      </dgm:prSet>
      <dgm:spPr/>
      <dgm:t>
        <a:bodyPr/>
        <a:lstStyle/>
        <a:p>
          <a:pPr rtl="1"/>
          <a:endParaRPr lang="ar-EG"/>
        </a:p>
      </dgm:t>
    </dgm:pt>
    <dgm:pt modelId="{F0770210-3593-401A-99CE-A31D46A1751E}" type="pres">
      <dgm:prSet presAssocID="{57B4E66F-FB9D-46DF-983E-9F28D43DA4CC}" presName="linNode" presStyleCnt="0"/>
      <dgm:spPr/>
    </dgm:pt>
    <dgm:pt modelId="{CECFB028-807D-425C-BDAB-857115942BD9}" type="pres">
      <dgm:prSet presAssocID="{57B4E66F-FB9D-46DF-983E-9F28D43DA4CC}" presName="parentShp" presStyleLbl="node1" presStyleIdx="0" presStyleCnt="2">
        <dgm:presLayoutVars>
          <dgm:bulletEnabled val="1"/>
        </dgm:presLayoutVars>
      </dgm:prSet>
      <dgm:spPr/>
      <dgm:t>
        <a:bodyPr/>
        <a:lstStyle/>
        <a:p>
          <a:pPr rtl="1"/>
          <a:endParaRPr lang="ar-EG"/>
        </a:p>
      </dgm:t>
    </dgm:pt>
    <dgm:pt modelId="{4587D667-EB8D-42D7-9FB6-2D4ABC216743}" type="pres">
      <dgm:prSet presAssocID="{57B4E66F-FB9D-46DF-983E-9F28D43DA4CC}" presName="childShp" presStyleLbl="bgAccFollowNode1" presStyleIdx="0" presStyleCnt="2">
        <dgm:presLayoutVars>
          <dgm:bulletEnabled val="1"/>
        </dgm:presLayoutVars>
      </dgm:prSet>
      <dgm:spPr/>
      <dgm:t>
        <a:bodyPr/>
        <a:lstStyle/>
        <a:p>
          <a:endParaRPr lang="fr-FR"/>
        </a:p>
      </dgm:t>
    </dgm:pt>
    <dgm:pt modelId="{DB8B3222-6CA0-4DEB-B14F-92767C8A4E7A}" type="pres">
      <dgm:prSet presAssocID="{58F2FEF9-1C03-4A7B-9A79-EBBF4C1FE06F}" presName="spacing" presStyleCnt="0"/>
      <dgm:spPr/>
    </dgm:pt>
    <dgm:pt modelId="{2212F2E3-239E-4B37-9C64-F2547824EE65}" type="pres">
      <dgm:prSet presAssocID="{74946AA4-BBC8-4F12-B96F-53F9D89156A7}" presName="linNode" presStyleCnt="0"/>
      <dgm:spPr/>
    </dgm:pt>
    <dgm:pt modelId="{705B7CEE-2D51-494C-AF66-1B54A55D4BB7}" type="pres">
      <dgm:prSet presAssocID="{74946AA4-BBC8-4F12-B96F-53F9D89156A7}" presName="parentShp" presStyleLbl="node1" presStyleIdx="1" presStyleCnt="2">
        <dgm:presLayoutVars>
          <dgm:bulletEnabled val="1"/>
        </dgm:presLayoutVars>
      </dgm:prSet>
      <dgm:spPr/>
      <dgm:t>
        <a:bodyPr/>
        <a:lstStyle/>
        <a:p>
          <a:endParaRPr lang="fr-FR"/>
        </a:p>
      </dgm:t>
    </dgm:pt>
    <dgm:pt modelId="{4EDB189F-111E-4071-BE92-61050CFF8EFA}" type="pres">
      <dgm:prSet presAssocID="{74946AA4-BBC8-4F12-B96F-53F9D89156A7}" presName="childShp" presStyleLbl="bgAccFollowNode1" presStyleIdx="1" presStyleCnt="2">
        <dgm:presLayoutVars>
          <dgm:bulletEnabled val="1"/>
        </dgm:presLayoutVars>
      </dgm:prSet>
      <dgm:spPr/>
      <dgm:t>
        <a:bodyPr/>
        <a:lstStyle/>
        <a:p>
          <a:endParaRPr lang="fr-FR"/>
        </a:p>
      </dgm:t>
    </dgm:pt>
  </dgm:ptLst>
  <dgm:cxnLst>
    <dgm:cxn modelId="{32294677-A071-4BA4-98CC-38F1641FF120}" type="presOf" srcId="{8197A22F-B036-4382-A9EF-78FD81F7219C}" destId="{F3C329F6-5EBB-403E-8AF3-840D89721B75}" srcOrd="0" destOrd="0" presId="urn:microsoft.com/office/officeart/2005/8/layout/vList6"/>
    <dgm:cxn modelId="{C6542E0A-F06A-4995-83E4-8799AEAD247C}" type="presOf" srcId="{636B0194-91B0-4EEA-AF4C-D08E38DAF177}" destId="{4587D667-EB8D-42D7-9FB6-2D4ABC216743}" srcOrd="0" destOrd="2" presId="urn:microsoft.com/office/officeart/2005/8/layout/vList6"/>
    <dgm:cxn modelId="{8D563B2E-DA39-4826-A53B-7DD8D0A44EF9}" srcId="{74946AA4-BBC8-4F12-B96F-53F9D89156A7}" destId="{FAEC27BF-DE21-4957-8704-CECA473AFC0A}" srcOrd="1" destOrd="0" parTransId="{71DFF9CB-EF2D-4263-BCD9-63803C81C2C0}" sibTransId="{F7A1E35F-24ED-4B1E-A162-193F046A084A}"/>
    <dgm:cxn modelId="{843FC886-353F-4AF4-98FB-C51E85545290}" srcId="{8197A22F-B036-4382-A9EF-78FD81F7219C}" destId="{74946AA4-BBC8-4F12-B96F-53F9D89156A7}" srcOrd="1" destOrd="0" parTransId="{BA4727A8-D167-4FC1-ABCB-FD738D3EBCA2}" sibTransId="{0166BB56-A505-4D5B-A916-E225AE6EE8ED}"/>
    <dgm:cxn modelId="{23FECD6D-0F2D-47D2-AD27-6F1734813087}" srcId="{74946AA4-BBC8-4F12-B96F-53F9D89156A7}" destId="{C73F77BE-95AD-4383-BCE6-C4CD8B6DE7D1}" srcOrd="0" destOrd="0" parTransId="{D28385F8-F2AD-4B9D-9225-6FA378FA9150}" sibTransId="{916B1FC5-2C35-45F2-8AFB-100AC881A672}"/>
    <dgm:cxn modelId="{45C35147-AC96-4A80-97AE-E595876DD960}" type="presOf" srcId="{AC7AA974-5C67-4747-BEB5-4943EED8BE09}" destId="{4587D667-EB8D-42D7-9FB6-2D4ABC216743}" srcOrd="0" destOrd="3" presId="urn:microsoft.com/office/officeart/2005/8/layout/vList6"/>
    <dgm:cxn modelId="{7C12DFD6-B55B-4414-BA80-F2B8897AA188}" srcId="{57B4E66F-FB9D-46DF-983E-9F28D43DA4CC}" destId="{8E69D5E2-5867-4CE8-8996-9C0F10B66371}" srcOrd="1" destOrd="0" parTransId="{0795E295-1F57-443A-A461-70636993EE85}" sibTransId="{ED6FE317-990B-4E17-AAFA-B0DB873CBD35}"/>
    <dgm:cxn modelId="{9479AF21-79EE-463A-93F7-9FDFC15D3625}" type="presOf" srcId="{C73F77BE-95AD-4383-BCE6-C4CD8B6DE7D1}" destId="{4EDB189F-111E-4071-BE92-61050CFF8EFA}" srcOrd="0" destOrd="0" presId="urn:microsoft.com/office/officeart/2005/8/layout/vList6"/>
    <dgm:cxn modelId="{608D0941-106D-4C9A-8747-6B082E88E7ED}" type="presOf" srcId="{8E69D5E2-5867-4CE8-8996-9C0F10B66371}" destId="{4587D667-EB8D-42D7-9FB6-2D4ABC216743}" srcOrd="0" destOrd="1" presId="urn:microsoft.com/office/officeart/2005/8/layout/vList6"/>
    <dgm:cxn modelId="{A3780900-0A49-4480-B25F-B710D5D50D7E}" type="presOf" srcId="{57B4E66F-FB9D-46DF-983E-9F28D43DA4CC}" destId="{CECFB028-807D-425C-BDAB-857115942BD9}" srcOrd="0" destOrd="0" presId="urn:microsoft.com/office/officeart/2005/8/layout/vList6"/>
    <dgm:cxn modelId="{EFA72356-D12C-4F15-B543-6BF30CEEFD3A}" type="presOf" srcId="{FAEC27BF-DE21-4957-8704-CECA473AFC0A}" destId="{4EDB189F-111E-4071-BE92-61050CFF8EFA}" srcOrd="0" destOrd="1" presId="urn:microsoft.com/office/officeart/2005/8/layout/vList6"/>
    <dgm:cxn modelId="{D66A0C81-BC4E-4608-9D4E-30E98278DF50}" type="presOf" srcId="{5D3AA940-0907-4140-87B9-711D938A2814}" destId="{4587D667-EB8D-42D7-9FB6-2D4ABC216743}" srcOrd="0" destOrd="0" presId="urn:microsoft.com/office/officeart/2005/8/layout/vList6"/>
    <dgm:cxn modelId="{A86FC1EB-62DB-413E-956F-7EB1E7D59BB1}" srcId="{74946AA4-BBC8-4F12-B96F-53F9D89156A7}" destId="{461B4E7E-E7F4-42DC-B855-2E191D7F6797}" srcOrd="2" destOrd="0" parTransId="{6B009847-0BCD-4C32-9187-25133ADCF40C}" sibTransId="{78AB2642-99A2-4BFD-A44D-FB093F60CC27}"/>
    <dgm:cxn modelId="{51BE7F57-DA39-4752-AB3F-E53914568271}" type="presOf" srcId="{74946AA4-BBC8-4F12-B96F-53F9D89156A7}" destId="{705B7CEE-2D51-494C-AF66-1B54A55D4BB7}" srcOrd="0" destOrd="0" presId="urn:microsoft.com/office/officeart/2005/8/layout/vList6"/>
    <dgm:cxn modelId="{F2ADE0B0-3968-4A11-AB28-E32EA21F1F5E}" srcId="{57B4E66F-FB9D-46DF-983E-9F28D43DA4CC}" destId="{636B0194-91B0-4EEA-AF4C-D08E38DAF177}" srcOrd="2" destOrd="0" parTransId="{BBB8AC30-DCEB-437F-9A3D-2CEF4AE355E1}" sibTransId="{71F3085F-DB45-4728-BBC0-97EEFFF0AD05}"/>
    <dgm:cxn modelId="{922965CE-57D1-43E1-87F3-4CECE91ADFA5}" srcId="{8197A22F-B036-4382-A9EF-78FD81F7219C}" destId="{57B4E66F-FB9D-46DF-983E-9F28D43DA4CC}" srcOrd="0" destOrd="0" parTransId="{8AB6CDE3-C477-4F5A-B323-16C00CD6ABB2}" sibTransId="{58F2FEF9-1C03-4A7B-9A79-EBBF4C1FE06F}"/>
    <dgm:cxn modelId="{097BD250-88D9-495E-80FF-8BB096ECA165}" type="presOf" srcId="{461B4E7E-E7F4-42DC-B855-2E191D7F6797}" destId="{4EDB189F-111E-4071-BE92-61050CFF8EFA}" srcOrd="0" destOrd="2" presId="urn:microsoft.com/office/officeart/2005/8/layout/vList6"/>
    <dgm:cxn modelId="{EDC416F9-0E5E-4E15-A91C-050F2B74655F}" srcId="{57B4E66F-FB9D-46DF-983E-9F28D43DA4CC}" destId="{5D3AA940-0907-4140-87B9-711D938A2814}" srcOrd="0" destOrd="0" parTransId="{4FECED65-0834-4EFA-98F8-ECEBDFBAD8E1}" sibTransId="{61BE0713-1932-4537-A0F2-613E62CA4682}"/>
    <dgm:cxn modelId="{28595557-F6B2-4CFB-BEA7-B12A2182CA85}" srcId="{57B4E66F-FB9D-46DF-983E-9F28D43DA4CC}" destId="{AC7AA974-5C67-4747-BEB5-4943EED8BE09}" srcOrd="3" destOrd="0" parTransId="{0F803D03-F189-430C-8D8B-336D7B8C2273}" sibTransId="{4E8FEFE5-5163-46D5-8A61-D99D1B60E210}"/>
    <dgm:cxn modelId="{F7B1D8F3-EE24-4B0A-A0E1-C1BD48454966}" type="presParOf" srcId="{F3C329F6-5EBB-403E-8AF3-840D89721B75}" destId="{F0770210-3593-401A-99CE-A31D46A1751E}" srcOrd="0" destOrd="0" presId="urn:microsoft.com/office/officeart/2005/8/layout/vList6"/>
    <dgm:cxn modelId="{BC2188FF-8977-4BD4-9C2F-5D48CB8EC65F}" type="presParOf" srcId="{F0770210-3593-401A-99CE-A31D46A1751E}" destId="{CECFB028-807D-425C-BDAB-857115942BD9}" srcOrd="0" destOrd="0" presId="urn:microsoft.com/office/officeart/2005/8/layout/vList6"/>
    <dgm:cxn modelId="{26AE51A4-B720-40F1-8C2C-2E306FFD4A7D}" type="presParOf" srcId="{F0770210-3593-401A-99CE-A31D46A1751E}" destId="{4587D667-EB8D-42D7-9FB6-2D4ABC216743}" srcOrd="1" destOrd="0" presId="urn:microsoft.com/office/officeart/2005/8/layout/vList6"/>
    <dgm:cxn modelId="{2DF61DD9-E13E-4F05-967F-574A5C4A2F1D}" type="presParOf" srcId="{F3C329F6-5EBB-403E-8AF3-840D89721B75}" destId="{DB8B3222-6CA0-4DEB-B14F-92767C8A4E7A}" srcOrd="1" destOrd="0" presId="urn:microsoft.com/office/officeart/2005/8/layout/vList6"/>
    <dgm:cxn modelId="{AD8DC852-B47F-4598-8AF1-EC1466CF7C5A}" type="presParOf" srcId="{F3C329F6-5EBB-403E-8AF3-840D89721B75}" destId="{2212F2E3-239E-4B37-9C64-F2547824EE65}" srcOrd="2" destOrd="0" presId="urn:microsoft.com/office/officeart/2005/8/layout/vList6"/>
    <dgm:cxn modelId="{6C9BA5F1-9E53-41D1-B9D2-6902D89CF245}" type="presParOf" srcId="{2212F2E3-239E-4B37-9C64-F2547824EE65}" destId="{705B7CEE-2D51-494C-AF66-1B54A55D4BB7}" srcOrd="0" destOrd="0" presId="urn:microsoft.com/office/officeart/2005/8/layout/vList6"/>
    <dgm:cxn modelId="{679F17D2-0819-4D66-9BFF-6AB0CE9A03D0}" type="presParOf" srcId="{2212F2E3-239E-4B37-9C64-F2547824EE65}" destId="{4EDB189F-111E-4071-BE92-61050CFF8E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66C486-0091-4AAE-817C-BAA1AA4FD9E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F8E04485-63AC-4C85-A67D-6AF47703D648}">
      <dgm:prSet phldrT="[Texte]" custT="1"/>
      <dgm:spPr/>
      <dgm:t>
        <a:bodyPr/>
        <a:lstStyle/>
        <a:p>
          <a:r>
            <a:rPr lang="fr-FR" sz="2500" dirty="0" smtClean="0">
              <a:latin typeface="Arial" panose="020B0604020202020204" pitchFamily="34" charset="0"/>
              <a:cs typeface="Arial" panose="020B0604020202020204" pitchFamily="34" charset="0"/>
            </a:rPr>
            <a:t>Premiers passages</a:t>
          </a:r>
          <a:endParaRPr lang="fr-FR" sz="2500" dirty="0">
            <a:latin typeface="Arial" panose="020B0604020202020204" pitchFamily="34" charset="0"/>
            <a:cs typeface="Arial" panose="020B0604020202020204" pitchFamily="34" charset="0"/>
          </a:endParaRPr>
        </a:p>
      </dgm:t>
    </dgm:pt>
    <dgm:pt modelId="{CD3A67A0-EBC0-4589-B2EF-EC0214D7A10B}" type="parTrans" cxnId="{22970263-E9DB-4A28-88AC-2DB76EF81FE4}">
      <dgm:prSet/>
      <dgm:spPr/>
      <dgm:t>
        <a:bodyPr/>
        <a:lstStyle/>
        <a:p>
          <a:endParaRPr lang="fr-FR"/>
        </a:p>
      </dgm:t>
    </dgm:pt>
    <dgm:pt modelId="{93EFFACE-5D45-4A4D-8AFD-42BF2AA296C2}" type="sibTrans" cxnId="{22970263-E9DB-4A28-88AC-2DB76EF81FE4}">
      <dgm:prSet/>
      <dgm:spPr/>
      <dgm:t>
        <a:bodyPr/>
        <a:lstStyle/>
        <a:p>
          <a:endParaRPr lang="fr-FR"/>
        </a:p>
      </dgm:t>
    </dgm:pt>
    <dgm:pt modelId="{DC9C66A8-595F-485E-B282-3B770466FFED}">
      <dgm:prSet phldrT="[Texte]" custT="1"/>
      <dgm:spPr/>
      <dgm:t>
        <a:bodyPr/>
        <a:lstStyle/>
        <a:p>
          <a:r>
            <a:rPr lang="fr-FR" sz="2500" dirty="0" smtClean="0">
              <a:latin typeface="Arial" panose="020B0604020202020204" pitchFamily="34" charset="0"/>
              <a:cs typeface="Arial" panose="020B0604020202020204" pitchFamily="34" charset="0"/>
            </a:rPr>
            <a:t>Premier passage intestinal </a:t>
          </a:r>
          <a:endParaRPr lang="fr-FR" sz="2500" dirty="0">
            <a:latin typeface="Arial" panose="020B0604020202020204" pitchFamily="34" charset="0"/>
            <a:cs typeface="Arial" panose="020B0604020202020204" pitchFamily="34" charset="0"/>
          </a:endParaRPr>
        </a:p>
      </dgm:t>
    </dgm:pt>
    <dgm:pt modelId="{F1103732-B320-4390-B146-4A8C043900EE}" type="parTrans" cxnId="{7F8FC430-7EEC-4830-90BE-8628A5E602C7}">
      <dgm:prSet/>
      <dgm:spPr/>
      <dgm:t>
        <a:bodyPr/>
        <a:lstStyle/>
        <a:p>
          <a:endParaRPr lang="fr-FR" sz="2500">
            <a:latin typeface="Arial" panose="020B0604020202020204" pitchFamily="34" charset="0"/>
            <a:cs typeface="Arial" panose="020B0604020202020204" pitchFamily="34" charset="0"/>
          </a:endParaRPr>
        </a:p>
      </dgm:t>
    </dgm:pt>
    <dgm:pt modelId="{BB4A3F8F-73ED-4C4C-A08C-9B93CABE74B6}" type="sibTrans" cxnId="{7F8FC430-7EEC-4830-90BE-8628A5E602C7}">
      <dgm:prSet/>
      <dgm:spPr/>
      <dgm:t>
        <a:bodyPr/>
        <a:lstStyle/>
        <a:p>
          <a:endParaRPr lang="fr-FR"/>
        </a:p>
      </dgm:t>
    </dgm:pt>
    <dgm:pt modelId="{1805F064-9E4C-482E-9AB5-7B1A627E418D}">
      <dgm:prSet phldrT="[Texte]" custT="1"/>
      <dgm:spPr/>
      <dgm:t>
        <a:bodyPr/>
        <a:lstStyle/>
        <a:p>
          <a:r>
            <a:rPr lang="fr-FR" sz="2500" dirty="0" smtClean="0">
              <a:latin typeface="Arial" panose="020B0604020202020204" pitchFamily="34" charset="0"/>
              <a:cs typeface="Arial" panose="020B0604020202020204" pitchFamily="34" charset="0"/>
            </a:rPr>
            <a:t>Premier passage hépatique</a:t>
          </a:r>
          <a:endParaRPr lang="fr-FR" sz="2500" dirty="0">
            <a:latin typeface="Arial" panose="020B0604020202020204" pitchFamily="34" charset="0"/>
            <a:cs typeface="Arial" panose="020B0604020202020204" pitchFamily="34" charset="0"/>
          </a:endParaRPr>
        </a:p>
      </dgm:t>
    </dgm:pt>
    <dgm:pt modelId="{E055DA95-70C9-4A6C-8C94-B59A8EB7F8E0}" type="parTrans" cxnId="{5C23B1FE-4910-4560-B59D-8D6D62F4256E}">
      <dgm:prSet/>
      <dgm:spPr/>
      <dgm:t>
        <a:bodyPr/>
        <a:lstStyle/>
        <a:p>
          <a:endParaRPr lang="fr-FR" sz="2500">
            <a:latin typeface="Arial" panose="020B0604020202020204" pitchFamily="34" charset="0"/>
            <a:cs typeface="Arial" panose="020B0604020202020204" pitchFamily="34" charset="0"/>
          </a:endParaRPr>
        </a:p>
      </dgm:t>
    </dgm:pt>
    <dgm:pt modelId="{3C2F3AC5-1EAB-47FE-B252-F9D21F017863}" type="sibTrans" cxnId="{5C23B1FE-4910-4560-B59D-8D6D62F4256E}">
      <dgm:prSet/>
      <dgm:spPr/>
      <dgm:t>
        <a:bodyPr/>
        <a:lstStyle/>
        <a:p>
          <a:endParaRPr lang="fr-FR"/>
        </a:p>
      </dgm:t>
    </dgm:pt>
    <dgm:pt modelId="{8D1B56D3-9803-458C-AAD0-1261CD5E6091}">
      <dgm:prSet phldrT="[Texte]" custT="1"/>
      <dgm:spPr/>
      <dgm:t>
        <a:bodyPr/>
        <a:lstStyle/>
        <a:p>
          <a:r>
            <a:rPr lang="fr-FR" sz="2500" dirty="0" smtClean="0">
              <a:latin typeface="Arial" panose="020B0604020202020204" pitchFamily="34" charset="0"/>
              <a:cs typeface="Arial" panose="020B0604020202020204" pitchFamily="34" charset="0"/>
            </a:rPr>
            <a:t>Premier passage pulmonaire</a:t>
          </a:r>
          <a:endParaRPr lang="fr-FR" sz="2500" dirty="0">
            <a:latin typeface="Arial" panose="020B0604020202020204" pitchFamily="34" charset="0"/>
            <a:cs typeface="Arial" panose="020B0604020202020204" pitchFamily="34" charset="0"/>
          </a:endParaRPr>
        </a:p>
      </dgm:t>
    </dgm:pt>
    <dgm:pt modelId="{35984F3A-F7D3-4837-B3D9-4F5A2BA32E97}" type="parTrans" cxnId="{E4FE9CD9-A9BD-427C-A1AF-8FE253B7CF63}">
      <dgm:prSet/>
      <dgm:spPr/>
      <dgm:t>
        <a:bodyPr/>
        <a:lstStyle/>
        <a:p>
          <a:endParaRPr lang="fr-FR" sz="2500">
            <a:latin typeface="Arial" panose="020B0604020202020204" pitchFamily="34" charset="0"/>
            <a:cs typeface="Arial" panose="020B0604020202020204" pitchFamily="34" charset="0"/>
          </a:endParaRPr>
        </a:p>
      </dgm:t>
    </dgm:pt>
    <dgm:pt modelId="{802C026C-0C89-48E6-B715-90D9987146F2}" type="sibTrans" cxnId="{E4FE9CD9-A9BD-427C-A1AF-8FE253B7CF63}">
      <dgm:prSet/>
      <dgm:spPr/>
      <dgm:t>
        <a:bodyPr/>
        <a:lstStyle/>
        <a:p>
          <a:endParaRPr lang="fr-FR"/>
        </a:p>
      </dgm:t>
    </dgm:pt>
    <dgm:pt modelId="{7353C1DB-2C31-47AC-8ADE-AE23C2F0D966}" type="pres">
      <dgm:prSet presAssocID="{DC66C486-0091-4AAE-817C-BAA1AA4FD9E9}" presName="hierChild1" presStyleCnt="0">
        <dgm:presLayoutVars>
          <dgm:orgChart val="1"/>
          <dgm:chPref val="1"/>
          <dgm:dir/>
          <dgm:animOne val="branch"/>
          <dgm:animLvl val="lvl"/>
          <dgm:resizeHandles/>
        </dgm:presLayoutVars>
      </dgm:prSet>
      <dgm:spPr/>
      <dgm:t>
        <a:bodyPr/>
        <a:lstStyle/>
        <a:p>
          <a:endParaRPr lang="fr-FR"/>
        </a:p>
      </dgm:t>
    </dgm:pt>
    <dgm:pt modelId="{AF5FD87E-ECF7-438F-BAFD-F6E22417A7A9}" type="pres">
      <dgm:prSet presAssocID="{F8E04485-63AC-4C85-A67D-6AF47703D648}" presName="hierRoot1" presStyleCnt="0">
        <dgm:presLayoutVars>
          <dgm:hierBranch val="init"/>
        </dgm:presLayoutVars>
      </dgm:prSet>
      <dgm:spPr/>
    </dgm:pt>
    <dgm:pt modelId="{350ED21B-883A-4297-A8F9-BB6E86E61CA1}" type="pres">
      <dgm:prSet presAssocID="{F8E04485-63AC-4C85-A67D-6AF47703D648}" presName="rootComposite1" presStyleCnt="0"/>
      <dgm:spPr/>
    </dgm:pt>
    <dgm:pt modelId="{8D0E0600-8C7E-4F98-9B12-83BE4358A097}" type="pres">
      <dgm:prSet presAssocID="{F8E04485-63AC-4C85-A67D-6AF47703D648}" presName="rootText1" presStyleLbl="node0" presStyleIdx="0" presStyleCnt="1" custLinFactNeighborY="-35564">
        <dgm:presLayoutVars>
          <dgm:chPref val="3"/>
        </dgm:presLayoutVars>
      </dgm:prSet>
      <dgm:spPr/>
      <dgm:t>
        <a:bodyPr/>
        <a:lstStyle/>
        <a:p>
          <a:endParaRPr lang="fr-FR"/>
        </a:p>
      </dgm:t>
    </dgm:pt>
    <dgm:pt modelId="{397C5AD5-D957-472F-941E-23CA63F62439}" type="pres">
      <dgm:prSet presAssocID="{F8E04485-63AC-4C85-A67D-6AF47703D648}" presName="rootConnector1" presStyleLbl="node1" presStyleIdx="0" presStyleCnt="0"/>
      <dgm:spPr/>
      <dgm:t>
        <a:bodyPr/>
        <a:lstStyle/>
        <a:p>
          <a:endParaRPr lang="fr-FR"/>
        </a:p>
      </dgm:t>
    </dgm:pt>
    <dgm:pt modelId="{279B4361-AEBA-4314-8D6D-478EC02488E1}" type="pres">
      <dgm:prSet presAssocID="{F8E04485-63AC-4C85-A67D-6AF47703D648}" presName="hierChild2" presStyleCnt="0"/>
      <dgm:spPr/>
    </dgm:pt>
    <dgm:pt modelId="{830D9721-52F4-44D9-AADB-36D512FC5B9F}" type="pres">
      <dgm:prSet presAssocID="{F1103732-B320-4390-B146-4A8C043900EE}" presName="Name37" presStyleLbl="parChTrans1D2" presStyleIdx="0" presStyleCnt="3"/>
      <dgm:spPr/>
      <dgm:t>
        <a:bodyPr/>
        <a:lstStyle/>
        <a:p>
          <a:endParaRPr lang="fr-FR"/>
        </a:p>
      </dgm:t>
    </dgm:pt>
    <dgm:pt modelId="{73BBD092-5B5C-4F6B-BA7A-1138957E8A59}" type="pres">
      <dgm:prSet presAssocID="{DC9C66A8-595F-485E-B282-3B770466FFED}" presName="hierRoot2" presStyleCnt="0">
        <dgm:presLayoutVars>
          <dgm:hierBranch val="init"/>
        </dgm:presLayoutVars>
      </dgm:prSet>
      <dgm:spPr/>
    </dgm:pt>
    <dgm:pt modelId="{4C0B80BD-A561-4D18-8F53-27B3061F68B7}" type="pres">
      <dgm:prSet presAssocID="{DC9C66A8-595F-485E-B282-3B770466FFED}" presName="rootComposite" presStyleCnt="0"/>
      <dgm:spPr/>
    </dgm:pt>
    <dgm:pt modelId="{56C811BA-F73F-426F-A573-F063B9FAAFB3}" type="pres">
      <dgm:prSet presAssocID="{DC9C66A8-595F-485E-B282-3B770466FFED}" presName="rootText" presStyleLbl="node2" presStyleIdx="0" presStyleCnt="3" custLinFactNeighborY="32534">
        <dgm:presLayoutVars>
          <dgm:chPref val="3"/>
        </dgm:presLayoutVars>
      </dgm:prSet>
      <dgm:spPr/>
      <dgm:t>
        <a:bodyPr/>
        <a:lstStyle/>
        <a:p>
          <a:endParaRPr lang="fr-FR"/>
        </a:p>
      </dgm:t>
    </dgm:pt>
    <dgm:pt modelId="{58E394F5-635E-4598-99AE-943C4A562F17}" type="pres">
      <dgm:prSet presAssocID="{DC9C66A8-595F-485E-B282-3B770466FFED}" presName="rootConnector" presStyleLbl="node2" presStyleIdx="0" presStyleCnt="3"/>
      <dgm:spPr/>
      <dgm:t>
        <a:bodyPr/>
        <a:lstStyle/>
        <a:p>
          <a:endParaRPr lang="fr-FR"/>
        </a:p>
      </dgm:t>
    </dgm:pt>
    <dgm:pt modelId="{9AD99159-3993-41AE-B6A0-68DFCD02D8CD}" type="pres">
      <dgm:prSet presAssocID="{DC9C66A8-595F-485E-B282-3B770466FFED}" presName="hierChild4" presStyleCnt="0"/>
      <dgm:spPr/>
    </dgm:pt>
    <dgm:pt modelId="{85E9E2EB-AC59-4817-BE06-04C43A1124D3}" type="pres">
      <dgm:prSet presAssocID="{DC9C66A8-595F-485E-B282-3B770466FFED}" presName="hierChild5" presStyleCnt="0"/>
      <dgm:spPr/>
    </dgm:pt>
    <dgm:pt modelId="{5F9A9664-B5E3-4304-B7B1-13A49270BCE5}" type="pres">
      <dgm:prSet presAssocID="{E055DA95-70C9-4A6C-8C94-B59A8EB7F8E0}" presName="Name37" presStyleLbl="parChTrans1D2" presStyleIdx="1" presStyleCnt="3"/>
      <dgm:spPr/>
      <dgm:t>
        <a:bodyPr/>
        <a:lstStyle/>
        <a:p>
          <a:endParaRPr lang="fr-FR"/>
        </a:p>
      </dgm:t>
    </dgm:pt>
    <dgm:pt modelId="{8BD3D360-0D39-4995-A4BB-B476A5C3719C}" type="pres">
      <dgm:prSet presAssocID="{1805F064-9E4C-482E-9AB5-7B1A627E418D}" presName="hierRoot2" presStyleCnt="0">
        <dgm:presLayoutVars>
          <dgm:hierBranch val="init"/>
        </dgm:presLayoutVars>
      </dgm:prSet>
      <dgm:spPr/>
    </dgm:pt>
    <dgm:pt modelId="{DD0A6D23-884E-4EB2-A875-2D5BB9CD437E}" type="pres">
      <dgm:prSet presAssocID="{1805F064-9E4C-482E-9AB5-7B1A627E418D}" presName="rootComposite" presStyleCnt="0"/>
      <dgm:spPr/>
    </dgm:pt>
    <dgm:pt modelId="{29258EA3-7343-4480-A683-A5D35008183C}" type="pres">
      <dgm:prSet presAssocID="{1805F064-9E4C-482E-9AB5-7B1A627E418D}" presName="rootText" presStyleLbl="node2" presStyleIdx="1" presStyleCnt="3" custLinFactY="211" custLinFactNeighborY="100000">
        <dgm:presLayoutVars>
          <dgm:chPref val="3"/>
        </dgm:presLayoutVars>
      </dgm:prSet>
      <dgm:spPr/>
      <dgm:t>
        <a:bodyPr/>
        <a:lstStyle/>
        <a:p>
          <a:endParaRPr lang="fr-FR"/>
        </a:p>
      </dgm:t>
    </dgm:pt>
    <dgm:pt modelId="{2424FB76-1CAD-42C6-A04F-1D636C0C4648}" type="pres">
      <dgm:prSet presAssocID="{1805F064-9E4C-482E-9AB5-7B1A627E418D}" presName="rootConnector" presStyleLbl="node2" presStyleIdx="1" presStyleCnt="3"/>
      <dgm:spPr/>
      <dgm:t>
        <a:bodyPr/>
        <a:lstStyle/>
        <a:p>
          <a:endParaRPr lang="fr-FR"/>
        </a:p>
      </dgm:t>
    </dgm:pt>
    <dgm:pt modelId="{72CE0594-C77A-4659-9803-F10E0B623CB8}" type="pres">
      <dgm:prSet presAssocID="{1805F064-9E4C-482E-9AB5-7B1A627E418D}" presName="hierChild4" presStyleCnt="0"/>
      <dgm:spPr/>
    </dgm:pt>
    <dgm:pt modelId="{DFD0F776-EC59-4C15-A028-3B4EDADA940C}" type="pres">
      <dgm:prSet presAssocID="{1805F064-9E4C-482E-9AB5-7B1A627E418D}" presName="hierChild5" presStyleCnt="0"/>
      <dgm:spPr/>
    </dgm:pt>
    <dgm:pt modelId="{3C0787FA-88F3-46E5-87B4-FCA3A4A269E3}" type="pres">
      <dgm:prSet presAssocID="{35984F3A-F7D3-4837-B3D9-4F5A2BA32E97}" presName="Name37" presStyleLbl="parChTrans1D2" presStyleIdx="2" presStyleCnt="3"/>
      <dgm:spPr/>
      <dgm:t>
        <a:bodyPr/>
        <a:lstStyle/>
        <a:p>
          <a:endParaRPr lang="fr-FR"/>
        </a:p>
      </dgm:t>
    </dgm:pt>
    <dgm:pt modelId="{884A1E96-2E91-455C-AB48-7D6E4DCEA43A}" type="pres">
      <dgm:prSet presAssocID="{8D1B56D3-9803-458C-AAD0-1261CD5E6091}" presName="hierRoot2" presStyleCnt="0">
        <dgm:presLayoutVars>
          <dgm:hierBranch val="init"/>
        </dgm:presLayoutVars>
      </dgm:prSet>
      <dgm:spPr/>
    </dgm:pt>
    <dgm:pt modelId="{23B52B84-551B-4F1D-B006-24D4400E1546}" type="pres">
      <dgm:prSet presAssocID="{8D1B56D3-9803-458C-AAD0-1261CD5E6091}" presName="rootComposite" presStyleCnt="0"/>
      <dgm:spPr/>
    </dgm:pt>
    <dgm:pt modelId="{C5234F5A-5F72-4545-B6E7-975B728AC0C8}" type="pres">
      <dgm:prSet presAssocID="{8D1B56D3-9803-458C-AAD0-1261CD5E6091}" presName="rootText" presStyleLbl="node2" presStyleIdx="2" presStyleCnt="3" custLinFactNeighborY="32534">
        <dgm:presLayoutVars>
          <dgm:chPref val="3"/>
        </dgm:presLayoutVars>
      </dgm:prSet>
      <dgm:spPr/>
      <dgm:t>
        <a:bodyPr/>
        <a:lstStyle/>
        <a:p>
          <a:endParaRPr lang="fr-FR"/>
        </a:p>
      </dgm:t>
    </dgm:pt>
    <dgm:pt modelId="{96C37764-5F07-4ADB-B5F6-0E9C55A87302}" type="pres">
      <dgm:prSet presAssocID="{8D1B56D3-9803-458C-AAD0-1261CD5E6091}" presName="rootConnector" presStyleLbl="node2" presStyleIdx="2" presStyleCnt="3"/>
      <dgm:spPr/>
      <dgm:t>
        <a:bodyPr/>
        <a:lstStyle/>
        <a:p>
          <a:endParaRPr lang="fr-FR"/>
        </a:p>
      </dgm:t>
    </dgm:pt>
    <dgm:pt modelId="{391A5C4F-B8ED-4775-9E6E-4F55626FEF4B}" type="pres">
      <dgm:prSet presAssocID="{8D1B56D3-9803-458C-AAD0-1261CD5E6091}" presName="hierChild4" presStyleCnt="0"/>
      <dgm:spPr/>
    </dgm:pt>
    <dgm:pt modelId="{AA81B52A-C920-4D3C-ACF9-E70FBA223484}" type="pres">
      <dgm:prSet presAssocID="{8D1B56D3-9803-458C-AAD0-1261CD5E6091}" presName="hierChild5" presStyleCnt="0"/>
      <dgm:spPr/>
    </dgm:pt>
    <dgm:pt modelId="{74ED0093-7B41-4787-A22E-BC61478AB3B2}" type="pres">
      <dgm:prSet presAssocID="{F8E04485-63AC-4C85-A67D-6AF47703D648}" presName="hierChild3" presStyleCnt="0"/>
      <dgm:spPr/>
    </dgm:pt>
  </dgm:ptLst>
  <dgm:cxnLst>
    <dgm:cxn modelId="{E4FE9CD9-A9BD-427C-A1AF-8FE253B7CF63}" srcId="{F8E04485-63AC-4C85-A67D-6AF47703D648}" destId="{8D1B56D3-9803-458C-AAD0-1261CD5E6091}" srcOrd="2" destOrd="0" parTransId="{35984F3A-F7D3-4837-B3D9-4F5A2BA32E97}" sibTransId="{802C026C-0C89-48E6-B715-90D9987146F2}"/>
    <dgm:cxn modelId="{ECA6757E-4B15-4F93-8E55-12DC19E41568}" type="presOf" srcId="{E055DA95-70C9-4A6C-8C94-B59A8EB7F8E0}" destId="{5F9A9664-B5E3-4304-B7B1-13A49270BCE5}" srcOrd="0" destOrd="0" presId="urn:microsoft.com/office/officeart/2005/8/layout/orgChart1"/>
    <dgm:cxn modelId="{526C3AD8-C628-4D3F-9AD8-7DD83842AA3F}" type="presOf" srcId="{F1103732-B320-4390-B146-4A8C043900EE}" destId="{830D9721-52F4-44D9-AADB-36D512FC5B9F}" srcOrd="0" destOrd="0" presId="urn:microsoft.com/office/officeart/2005/8/layout/orgChart1"/>
    <dgm:cxn modelId="{A04D5575-7ABE-43A4-B98A-3405136F9194}" type="presOf" srcId="{35984F3A-F7D3-4837-B3D9-4F5A2BA32E97}" destId="{3C0787FA-88F3-46E5-87B4-FCA3A4A269E3}" srcOrd="0" destOrd="0" presId="urn:microsoft.com/office/officeart/2005/8/layout/orgChart1"/>
    <dgm:cxn modelId="{AB462EC9-C04E-4E90-94D9-BFA875474751}" type="presOf" srcId="{DC66C486-0091-4AAE-817C-BAA1AA4FD9E9}" destId="{7353C1DB-2C31-47AC-8ADE-AE23C2F0D966}" srcOrd="0" destOrd="0" presId="urn:microsoft.com/office/officeart/2005/8/layout/orgChart1"/>
    <dgm:cxn modelId="{CF2067CA-DD60-40DA-A1CC-D355CC1DAEF8}" type="presOf" srcId="{8D1B56D3-9803-458C-AAD0-1261CD5E6091}" destId="{96C37764-5F07-4ADB-B5F6-0E9C55A87302}" srcOrd="1" destOrd="0" presId="urn:microsoft.com/office/officeart/2005/8/layout/orgChart1"/>
    <dgm:cxn modelId="{3799BA87-9DD4-4CE2-B32C-FE795AC26191}" type="presOf" srcId="{1805F064-9E4C-482E-9AB5-7B1A627E418D}" destId="{29258EA3-7343-4480-A683-A5D35008183C}" srcOrd="0" destOrd="0" presId="urn:microsoft.com/office/officeart/2005/8/layout/orgChart1"/>
    <dgm:cxn modelId="{7F8FC430-7EEC-4830-90BE-8628A5E602C7}" srcId="{F8E04485-63AC-4C85-A67D-6AF47703D648}" destId="{DC9C66A8-595F-485E-B282-3B770466FFED}" srcOrd="0" destOrd="0" parTransId="{F1103732-B320-4390-B146-4A8C043900EE}" sibTransId="{BB4A3F8F-73ED-4C4C-A08C-9B93CABE74B6}"/>
    <dgm:cxn modelId="{341E39B7-61FA-48BB-BF39-955CCDC903E1}" type="presOf" srcId="{DC9C66A8-595F-485E-B282-3B770466FFED}" destId="{56C811BA-F73F-426F-A573-F063B9FAAFB3}" srcOrd="0" destOrd="0" presId="urn:microsoft.com/office/officeart/2005/8/layout/orgChart1"/>
    <dgm:cxn modelId="{6F71AFAE-631A-411D-BA51-64EB6DB308FC}" type="presOf" srcId="{1805F064-9E4C-482E-9AB5-7B1A627E418D}" destId="{2424FB76-1CAD-42C6-A04F-1D636C0C4648}" srcOrd="1" destOrd="0" presId="urn:microsoft.com/office/officeart/2005/8/layout/orgChart1"/>
    <dgm:cxn modelId="{EA540199-E359-4842-8212-268E5CF0764E}" type="presOf" srcId="{F8E04485-63AC-4C85-A67D-6AF47703D648}" destId="{8D0E0600-8C7E-4F98-9B12-83BE4358A097}" srcOrd="0" destOrd="0" presId="urn:microsoft.com/office/officeart/2005/8/layout/orgChart1"/>
    <dgm:cxn modelId="{5C23B1FE-4910-4560-B59D-8D6D62F4256E}" srcId="{F8E04485-63AC-4C85-A67D-6AF47703D648}" destId="{1805F064-9E4C-482E-9AB5-7B1A627E418D}" srcOrd="1" destOrd="0" parTransId="{E055DA95-70C9-4A6C-8C94-B59A8EB7F8E0}" sibTransId="{3C2F3AC5-1EAB-47FE-B252-F9D21F017863}"/>
    <dgm:cxn modelId="{85AD3FBF-EA67-4125-875D-0E9F96261608}" type="presOf" srcId="{F8E04485-63AC-4C85-A67D-6AF47703D648}" destId="{397C5AD5-D957-472F-941E-23CA63F62439}" srcOrd="1" destOrd="0" presId="urn:microsoft.com/office/officeart/2005/8/layout/orgChart1"/>
    <dgm:cxn modelId="{AF064789-7ED4-441C-BFE3-B39536F8CA18}" type="presOf" srcId="{8D1B56D3-9803-458C-AAD0-1261CD5E6091}" destId="{C5234F5A-5F72-4545-B6E7-975B728AC0C8}" srcOrd="0" destOrd="0" presId="urn:microsoft.com/office/officeart/2005/8/layout/orgChart1"/>
    <dgm:cxn modelId="{22970263-E9DB-4A28-88AC-2DB76EF81FE4}" srcId="{DC66C486-0091-4AAE-817C-BAA1AA4FD9E9}" destId="{F8E04485-63AC-4C85-A67D-6AF47703D648}" srcOrd="0" destOrd="0" parTransId="{CD3A67A0-EBC0-4589-B2EF-EC0214D7A10B}" sibTransId="{93EFFACE-5D45-4A4D-8AFD-42BF2AA296C2}"/>
    <dgm:cxn modelId="{3FABD03E-0777-45C7-90F1-DF72978F092F}" type="presOf" srcId="{DC9C66A8-595F-485E-B282-3B770466FFED}" destId="{58E394F5-635E-4598-99AE-943C4A562F17}" srcOrd="1" destOrd="0" presId="urn:microsoft.com/office/officeart/2005/8/layout/orgChart1"/>
    <dgm:cxn modelId="{2238B23D-A536-4C04-B194-5C4D52A8DB1F}" type="presParOf" srcId="{7353C1DB-2C31-47AC-8ADE-AE23C2F0D966}" destId="{AF5FD87E-ECF7-438F-BAFD-F6E22417A7A9}" srcOrd="0" destOrd="0" presId="urn:microsoft.com/office/officeart/2005/8/layout/orgChart1"/>
    <dgm:cxn modelId="{A6329358-95DE-43D0-B3E0-263F3166B6FA}" type="presParOf" srcId="{AF5FD87E-ECF7-438F-BAFD-F6E22417A7A9}" destId="{350ED21B-883A-4297-A8F9-BB6E86E61CA1}" srcOrd="0" destOrd="0" presId="urn:microsoft.com/office/officeart/2005/8/layout/orgChart1"/>
    <dgm:cxn modelId="{E517417C-814C-40E0-8AA1-0792D562B4B6}" type="presParOf" srcId="{350ED21B-883A-4297-A8F9-BB6E86E61CA1}" destId="{8D0E0600-8C7E-4F98-9B12-83BE4358A097}" srcOrd="0" destOrd="0" presId="urn:microsoft.com/office/officeart/2005/8/layout/orgChart1"/>
    <dgm:cxn modelId="{4B38A3E1-1D64-4386-A1F3-D8B90B764171}" type="presParOf" srcId="{350ED21B-883A-4297-A8F9-BB6E86E61CA1}" destId="{397C5AD5-D957-472F-941E-23CA63F62439}" srcOrd="1" destOrd="0" presId="urn:microsoft.com/office/officeart/2005/8/layout/orgChart1"/>
    <dgm:cxn modelId="{F79ED319-3E08-4276-98B9-396A7A46CD4A}" type="presParOf" srcId="{AF5FD87E-ECF7-438F-BAFD-F6E22417A7A9}" destId="{279B4361-AEBA-4314-8D6D-478EC02488E1}" srcOrd="1" destOrd="0" presId="urn:microsoft.com/office/officeart/2005/8/layout/orgChart1"/>
    <dgm:cxn modelId="{5E5038F4-DB47-4679-981A-22F40ABFE6DF}" type="presParOf" srcId="{279B4361-AEBA-4314-8D6D-478EC02488E1}" destId="{830D9721-52F4-44D9-AADB-36D512FC5B9F}" srcOrd="0" destOrd="0" presId="urn:microsoft.com/office/officeart/2005/8/layout/orgChart1"/>
    <dgm:cxn modelId="{7875E226-A4CE-488F-9F75-838720518910}" type="presParOf" srcId="{279B4361-AEBA-4314-8D6D-478EC02488E1}" destId="{73BBD092-5B5C-4F6B-BA7A-1138957E8A59}" srcOrd="1" destOrd="0" presId="urn:microsoft.com/office/officeart/2005/8/layout/orgChart1"/>
    <dgm:cxn modelId="{676F1583-FD8B-4D02-A72B-8C010664329B}" type="presParOf" srcId="{73BBD092-5B5C-4F6B-BA7A-1138957E8A59}" destId="{4C0B80BD-A561-4D18-8F53-27B3061F68B7}" srcOrd="0" destOrd="0" presId="urn:microsoft.com/office/officeart/2005/8/layout/orgChart1"/>
    <dgm:cxn modelId="{D030202F-0F09-4C2F-B679-8F4E8312E74F}" type="presParOf" srcId="{4C0B80BD-A561-4D18-8F53-27B3061F68B7}" destId="{56C811BA-F73F-426F-A573-F063B9FAAFB3}" srcOrd="0" destOrd="0" presId="urn:microsoft.com/office/officeart/2005/8/layout/orgChart1"/>
    <dgm:cxn modelId="{319F5E78-4DDB-4ADF-9D32-8EB543D0AD00}" type="presParOf" srcId="{4C0B80BD-A561-4D18-8F53-27B3061F68B7}" destId="{58E394F5-635E-4598-99AE-943C4A562F17}" srcOrd="1" destOrd="0" presId="urn:microsoft.com/office/officeart/2005/8/layout/orgChart1"/>
    <dgm:cxn modelId="{1DF5CAC8-700F-4CC0-A046-A524A9D9894F}" type="presParOf" srcId="{73BBD092-5B5C-4F6B-BA7A-1138957E8A59}" destId="{9AD99159-3993-41AE-B6A0-68DFCD02D8CD}" srcOrd="1" destOrd="0" presId="urn:microsoft.com/office/officeart/2005/8/layout/orgChart1"/>
    <dgm:cxn modelId="{BB822BA3-E862-4F38-99F0-07A26524DD2E}" type="presParOf" srcId="{73BBD092-5B5C-4F6B-BA7A-1138957E8A59}" destId="{85E9E2EB-AC59-4817-BE06-04C43A1124D3}" srcOrd="2" destOrd="0" presId="urn:microsoft.com/office/officeart/2005/8/layout/orgChart1"/>
    <dgm:cxn modelId="{2F975327-4AEB-4CA4-A554-B250FB123C37}" type="presParOf" srcId="{279B4361-AEBA-4314-8D6D-478EC02488E1}" destId="{5F9A9664-B5E3-4304-B7B1-13A49270BCE5}" srcOrd="2" destOrd="0" presId="urn:microsoft.com/office/officeart/2005/8/layout/orgChart1"/>
    <dgm:cxn modelId="{2CBCCB49-2175-4836-8406-AF48CF21FE24}" type="presParOf" srcId="{279B4361-AEBA-4314-8D6D-478EC02488E1}" destId="{8BD3D360-0D39-4995-A4BB-B476A5C3719C}" srcOrd="3" destOrd="0" presId="urn:microsoft.com/office/officeart/2005/8/layout/orgChart1"/>
    <dgm:cxn modelId="{73BEA615-5DF1-448B-8593-952D7AA49019}" type="presParOf" srcId="{8BD3D360-0D39-4995-A4BB-B476A5C3719C}" destId="{DD0A6D23-884E-4EB2-A875-2D5BB9CD437E}" srcOrd="0" destOrd="0" presId="urn:microsoft.com/office/officeart/2005/8/layout/orgChart1"/>
    <dgm:cxn modelId="{2675A68D-A88C-4C8F-88F9-100CDE501FA8}" type="presParOf" srcId="{DD0A6D23-884E-4EB2-A875-2D5BB9CD437E}" destId="{29258EA3-7343-4480-A683-A5D35008183C}" srcOrd="0" destOrd="0" presId="urn:microsoft.com/office/officeart/2005/8/layout/orgChart1"/>
    <dgm:cxn modelId="{112339A3-3772-4ED9-9714-3F711DBC533A}" type="presParOf" srcId="{DD0A6D23-884E-4EB2-A875-2D5BB9CD437E}" destId="{2424FB76-1CAD-42C6-A04F-1D636C0C4648}" srcOrd="1" destOrd="0" presId="urn:microsoft.com/office/officeart/2005/8/layout/orgChart1"/>
    <dgm:cxn modelId="{7B4E8FAD-AAC4-4EAA-B8F9-340B60536053}" type="presParOf" srcId="{8BD3D360-0D39-4995-A4BB-B476A5C3719C}" destId="{72CE0594-C77A-4659-9803-F10E0B623CB8}" srcOrd="1" destOrd="0" presId="urn:microsoft.com/office/officeart/2005/8/layout/orgChart1"/>
    <dgm:cxn modelId="{9A91E892-798F-48CF-89DF-5779F69922BF}" type="presParOf" srcId="{8BD3D360-0D39-4995-A4BB-B476A5C3719C}" destId="{DFD0F776-EC59-4C15-A028-3B4EDADA940C}" srcOrd="2" destOrd="0" presId="urn:microsoft.com/office/officeart/2005/8/layout/orgChart1"/>
    <dgm:cxn modelId="{664C0F4A-0C07-4A1B-8865-FA21CC53401F}" type="presParOf" srcId="{279B4361-AEBA-4314-8D6D-478EC02488E1}" destId="{3C0787FA-88F3-46E5-87B4-FCA3A4A269E3}" srcOrd="4" destOrd="0" presId="urn:microsoft.com/office/officeart/2005/8/layout/orgChart1"/>
    <dgm:cxn modelId="{F882685C-8F87-4964-B539-116542711DE5}" type="presParOf" srcId="{279B4361-AEBA-4314-8D6D-478EC02488E1}" destId="{884A1E96-2E91-455C-AB48-7D6E4DCEA43A}" srcOrd="5" destOrd="0" presId="urn:microsoft.com/office/officeart/2005/8/layout/orgChart1"/>
    <dgm:cxn modelId="{F086D492-CD30-4D0E-B8BA-4D8FDA684626}" type="presParOf" srcId="{884A1E96-2E91-455C-AB48-7D6E4DCEA43A}" destId="{23B52B84-551B-4F1D-B006-24D4400E1546}" srcOrd="0" destOrd="0" presId="urn:microsoft.com/office/officeart/2005/8/layout/orgChart1"/>
    <dgm:cxn modelId="{1D72CA98-5A2F-4A90-87DE-83BCFD110519}" type="presParOf" srcId="{23B52B84-551B-4F1D-B006-24D4400E1546}" destId="{C5234F5A-5F72-4545-B6E7-975B728AC0C8}" srcOrd="0" destOrd="0" presId="urn:microsoft.com/office/officeart/2005/8/layout/orgChart1"/>
    <dgm:cxn modelId="{DC067A4C-D93D-45EA-9474-4E8EE7BDE6B0}" type="presParOf" srcId="{23B52B84-551B-4F1D-B006-24D4400E1546}" destId="{96C37764-5F07-4ADB-B5F6-0E9C55A87302}" srcOrd="1" destOrd="0" presId="urn:microsoft.com/office/officeart/2005/8/layout/orgChart1"/>
    <dgm:cxn modelId="{9E4121C6-EAA5-48D3-B364-2B8638F138C4}" type="presParOf" srcId="{884A1E96-2E91-455C-AB48-7D6E4DCEA43A}" destId="{391A5C4F-B8ED-4775-9E6E-4F55626FEF4B}" srcOrd="1" destOrd="0" presId="urn:microsoft.com/office/officeart/2005/8/layout/orgChart1"/>
    <dgm:cxn modelId="{339C5DAD-375F-460A-A41C-BF373740FB53}" type="presParOf" srcId="{884A1E96-2E91-455C-AB48-7D6E4DCEA43A}" destId="{AA81B52A-C920-4D3C-ACF9-E70FBA223484}" srcOrd="2" destOrd="0" presId="urn:microsoft.com/office/officeart/2005/8/layout/orgChart1"/>
    <dgm:cxn modelId="{D94B121E-854F-49B8-A09B-021B649511B7}" type="presParOf" srcId="{AF5FD87E-ECF7-438F-BAFD-F6E22417A7A9}" destId="{74ED0093-7B41-4787-A22E-BC61478AB3B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54FDD6-A93D-4A9C-95FE-F1E88B3FF6E8}" type="doc">
      <dgm:prSet loTypeId="urn:microsoft.com/office/officeart/2005/8/layout/vList5" loCatId="list" qsTypeId="urn:microsoft.com/office/officeart/2005/8/quickstyle/3d8" qsCatId="3D" csTypeId="urn:microsoft.com/office/officeart/2005/8/colors/colorful2" csCatId="colorful" phldr="1"/>
      <dgm:spPr/>
      <dgm:t>
        <a:bodyPr/>
        <a:lstStyle/>
        <a:p>
          <a:pPr rtl="1"/>
          <a:endParaRPr lang="ar-DZ"/>
        </a:p>
      </dgm:t>
    </dgm:pt>
    <dgm:pt modelId="{6EA93350-3D48-4035-BE38-8F3CF9A8BE25}">
      <dgm:prSet phldrT="[Texte]" phldr="1"/>
      <dgm:spPr>
        <a:blipFill rotWithShape="0">
          <a:blip xmlns:r="http://schemas.openxmlformats.org/officeDocument/2006/relationships" r:embed="rId1"/>
          <a:stretch>
            <a:fillRect/>
          </a:stretch>
        </a:blipFill>
      </dgm:spPr>
      <dgm:t>
        <a:bodyPr/>
        <a:lstStyle/>
        <a:p>
          <a:pPr algn="l" rtl="0"/>
          <a:endParaRPr lang="ar-DZ"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gm:t>
    </dgm:pt>
    <dgm:pt modelId="{0BAB7EAC-F268-486F-9548-C743A11B5B26}" type="parTrans" cxnId="{A5848FB2-56F6-4E3A-8A6B-042EE5885075}">
      <dgm:prSet/>
      <dgm:spPr/>
      <dgm:t>
        <a:bodyPr/>
        <a:lstStyle/>
        <a:p>
          <a:pPr rtl="1"/>
          <a:endParaRPr lang="ar-DZ"/>
        </a:p>
      </dgm:t>
    </dgm:pt>
    <dgm:pt modelId="{0384E309-E91C-4FA0-88F4-A3335BBB5E18}" type="sibTrans" cxnId="{A5848FB2-56F6-4E3A-8A6B-042EE5885075}">
      <dgm:prSet/>
      <dgm:spPr/>
      <dgm:t>
        <a:bodyPr/>
        <a:lstStyle/>
        <a:p>
          <a:pPr rtl="1"/>
          <a:endParaRPr lang="ar-DZ"/>
        </a:p>
      </dgm:t>
    </dgm:pt>
    <dgm:pt modelId="{B13F32D8-0F53-4A22-9009-CBAF80021E0C}">
      <dgm:prSet phldrT="[Texte]" custT="1"/>
      <dgm:spPr/>
      <dgm:t>
        <a:bodyPr/>
        <a:lstStyle/>
        <a:p>
          <a:pPr algn="l" rtl="0"/>
          <a:r>
            <a:rPr lang="fr-FR" sz="2800" b="1" dirty="0" smtClean="0"/>
            <a:t>L’urine</a:t>
          </a:r>
          <a:endParaRPr lang="ar-DZ" sz="2800" b="1" dirty="0"/>
        </a:p>
      </dgm:t>
    </dgm:pt>
    <dgm:pt modelId="{1221A053-C8F7-46F6-ADCA-E4FA83B0F7E8}" type="parTrans" cxnId="{F592527D-1714-4B82-9544-83274CE2FD9C}">
      <dgm:prSet/>
      <dgm:spPr/>
      <dgm:t>
        <a:bodyPr/>
        <a:lstStyle/>
        <a:p>
          <a:pPr rtl="1"/>
          <a:endParaRPr lang="ar-DZ"/>
        </a:p>
      </dgm:t>
    </dgm:pt>
    <dgm:pt modelId="{F4C32F13-ACC3-4328-AF23-60AB46CC461E}" type="sibTrans" cxnId="{F592527D-1714-4B82-9544-83274CE2FD9C}">
      <dgm:prSet/>
      <dgm:spPr/>
      <dgm:t>
        <a:bodyPr/>
        <a:lstStyle/>
        <a:p>
          <a:pPr rtl="1"/>
          <a:endParaRPr lang="ar-DZ"/>
        </a:p>
      </dgm:t>
    </dgm:pt>
    <dgm:pt modelId="{0A2A9245-460C-44EA-AC35-07E45F996FC4}">
      <dgm:prSet phldrT="[Texte]" custT="1"/>
      <dgm:spPr/>
      <dgm:t>
        <a:bodyPr/>
        <a:lstStyle/>
        <a:p>
          <a:pPr algn="l" rtl="0"/>
          <a:r>
            <a:rPr lang="fr-FR" sz="2800" b="1" dirty="0" smtClean="0"/>
            <a:t>La bile</a:t>
          </a:r>
          <a:endParaRPr lang="ar-DZ" sz="2800" b="1" dirty="0"/>
        </a:p>
      </dgm:t>
    </dgm:pt>
    <dgm:pt modelId="{686350BA-01F6-4E72-B1DD-4157A506C9CA}" type="parTrans" cxnId="{9F5EBC24-70B1-4868-AE2C-CD3A4A136D4B}">
      <dgm:prSet/>
      <dgm:spPr/>
      <dgm:t>
        <a:bodyPr/>
        <a:lstStyle/>
        <a:p>
          <a:pPr rtl="1"/>
          <a:endParaRPr lang="ar-DZ"/>
        </a:p>
      </dgm:t>
    </dgm:pt>
    <dgm:pt modelId="{BCA053C4-D99B-4CA2-B3EE-E38441CAF130}" type="sibTrans" cxnId="{9F5EBC24-70B1-4868-AE2C-CD3A4A136D4B}">
      <dgm:prSet/>
      <dgm:spPr/>
      <dgm:t>
        <a:bodyPr/>
        <a:lstStyle/>
        <a:p>
          <a:pPr rtl="1"/>
          <a:endParaRPr lang="ar-DZ"/>
        </a:p>
      </dgm:t>
    </dgm:pt>
    <dgm:pt modelId="{E2C8E346-61A4-437C-AAB0-E1D006A5A0FA}">
      <dgm:prSet phldrT="[Texte]" custT="1"/>
      <dgm:spPr/>
      <dgm:t>
        <a:bodyPr/>
        <a:lstStyle/>
        <a:p>
          <a:pPr rtl="0"/>
          <a:r>
            <a:rPr lang="fr-FR" sz="2800" b="1" dirty="0" smtClean="0"/>
            <a:t>La sueur</a:t>
          </a:r>
          <a:endParaRPr lang="ar-DZ" sz="2800" b="1" dirty="0"/>
        </a:p>
      </dgm:t>
    </dgm:pt>
    <dgm:pt modelId="{77875921-41FF-418D-90B4-23C8B88AC54F}" type="parTrans" cxnId="{6C7D2F35-F292-4521-8217-23553502BD9F}">
      <dgm:prSet/>
      <dgm:spPr/>
      <dgm:t>
        <a:bodyPr/>
        <a:lstStyle/>
        <a:p>
          <a:pPr rtl="1"/>
          <a:endParaRPr lang="ar-DZ"/>
        </a:p>
      </dgm:t>
    </dgm:pt>
    <dgm:pt modelId="{F8E8F91B-FFFD-48B1-83B8-8CA7F9F666FA}" type="sibTrans" cxnId="{6C7D2F35-F292-4521-8217-23553502BD9F}">
      <dgm:prSet/>
      <dgm:spPr/>
      <dgm:t>
        <a:bodyPr/>
        <a:lstStyle/>
        <a:p>
          <a:pPr rtl="1"/>
          <a:endParaRPr lang="ar-DZ"/>
        </a:p>
      </dgm:t>
    </dgm:pt>
    <dgm:pt modelId="{EEB90519-6376-4234-A1DE-EBBAD78A1E2A}">
      <dgm:prSet phldrT="[Texte]" phldr="1"/>
      <dgm:spPr>
        <a:blipFill rotWithShape="0">
          <a:blip xmlns:r="http://schemas.openxmlformats.org/officeDocument/2006/relationships" r:embed="rId2"/>
          <a:stretch>
            <a:fillRect/>
          </a:stretch>
        </a:blipFill>
      </dgm:spPr>
      <dgm:t>
        <a:bodyPr/>
        <a:lstStyle/>
        <a:p>
          <a:pPr algn="l" rtl="0"/>
          <a:endParaRPr lang="ar-DZ" dirty="0"/>
        </a:p>
      </dgm:t>
    </dgm:pt>
    <dgm:pt modelId="{63796AC5-E36F-48CB-A138-1FC034E6836E}" type="sibTrans" cxnId="{F2D8A263-B917-4B3D-AA2B-BB4988328CE4}">
      <dgm:prSet/>
      <dgm:spPr/>
      <dgm:t>
        <a:bodyPr/>
        <a:lstStyle/>
        <a:p>
          <a:pPr rtl="1"/>
          <a:endParaRPr lang="ar-DZ"/>
        </a:p>
      </dgm:t>
    </dgm:pt>
    <dgm:pt modelId="{2A04D7C5-C450-45AF-8E2C-19F7F78C678A}" type="parTrans" cxnId="{F2D8A263-B917-4B3D-AA2B-BB4988328CE4}">
      <dgm:prSet/>
      <dgm:spPr/>
      <dgm:t>
        <a:bodyPr/>
        <a:lstStyle/>
        <a:p>
          <a:pPr rtl="1"/>
          <a:endParaRPr lang="ar-DZ"/>
        </a:p>
      </dgm:t>
    </dgm:pt>
    <dgm:pt modelId="{57ECB054-9D85-434E-A4D7-9BD8991A61BB}">
      <dgm:prSet phldrT="[Texte]" phldr="1"/>
      <dgm:spPr>
        <a:blipFill rotWithShape="0">
          <a:blip xmlns:r="http://schemas.openxmlformats.org/officeDocument/2006/relationships" r:embed="rId3"/>
          <a:stretch>
            <a:fillRect/>
          </a:stretch>
        </a:blipFill>
      </dgm:spPr>
      <dgm:t>
        <a:bodyPr/>
        <a:lstStyle/>
        <a:p>
          <a:pPr algn="l" rtl="0"/>
          <a:endParaRPr lang="ar-DZ" dirty="0"/>
        </a:p>
      </dgm:t>
    </dgm:pt>
    <dgm:pt modelId="{E62D8B17-3166-4BFD-8E1E-1E5013720875}" type="sibTrans" cxnId="{A9B5B1A0-4A8B-4627-88BF-712078A79799}">
      <dgm:prSet/>
      <dgm:spPr/>
      <dgm:t>
        <a:bodyPr/>
        <a:lstStyle/>
        <a:p>
          <a:pPr rtl="1"/>
          <a:endParaRPr lang="ar-DZ"/>
        </a:p>
      </dgm:t>
    </dgm:pt>
    <dgm:pt modelId="{C10B43C7-71D3-4A5E-9797-4551DFD00BA1}" type="parTrans" cxnId="{A9B5B1A0-4A8B-4627-88BF-712078A79799}">
      <dgm:prSet/>
      <dgm:spPr/>
      <dgm:t>
        <a:bodyPr/>
        <a:lstStyle/>
        <a:p>
          <a:pPr rtl="1"/>
          <a:endParaRPr lang="ar-DZ"/>
        </a:p>
      </dgm:t>
    </dgm:pt>
    <dgm:pt modelId="{A5E96CE0-DB2F-44EC-AD35-3B7DC2A2CE23}" type="pres">
      <dgm:prSet presAssocID="{9A54FDD6-A93D-4A9C-95FE-F1E88B3FF6E8}" presName="Name0" presStyleCnt="0">
        <dgm:presLayoutVars>
          <dgm:dir/>
          <dgm:animLvl val="lvl"/>
          <dgm:resizeHandles val="exact"/>
        </dgm:presLayoutVars>
      </dgm:prSet>
      <dgm:spPr/>
      <dgm:t>
        <a:bodyPr/>
        <a:lstStyle/>
        <a:p>
          <a:pPr rtl="1"/>
          <a:endParaRPr lang="ar-DZ"/>
        </a:p>
      </dgm:t>
    </dgm:pt>
    <dgm:pt modelId="{903B48AD-C764-4204-ABC7-DE60D9C03F83}" type="pres">
      <dgm:prSet presAssocID="{6EA93350-3D48-4035-BE38-8F3CF9A8BE25}" presName="linNode" presStyleCnt="0"/>
      <dgm:spPr/>
      <dgm:t>
        <a:bodyPr/>
        <a:lstStyle/>
        <a:p>
          <a:pPr rtl="1"/>
          <a:endParaRPr lang="ar-DZ"/>
        </a:p>
      </dgm:t>
    </dgm:pt>
    <dgm:pt modelId="{3A4507BE-9C95-4B44-87A3-08715551FB1B}" type="pres">
      <dgm:prSet presAssocID="{6EA93350-3D48-4035-BE38-8F3CF9A8BE25}" presName="parentText" presStyleLbl="node1" presStyleIdx="0" presStyleCnt="3" custScaleX="61083" custScaleY="46354">
        <dgm:presLayoutVars>
          <dgm:chMax val="1"/>
          <dgm:bulletEnabled val="1"/>
        </dgm:presLayoutVars>
      </dgm:prSet>
      <dgm:spPr/>
      <dgm:t>
        <a:bodyPr/>
        <a:lstStyle/>
        <a:p>
          <a:pPr rtl="1"/>
          <a:endParaRPr lang="ar-DZ"/>
        </a:p>
      </dgm:t>
    </dgm:pt>
    <dgm:pt modelId="{80911782-8DBB-4DC3-9562-BCDFB3E83153}" type="pres">
      <dgm:prSet presAssocID="{6EA93350-3D48-4035-BE38-8F3CF9A8BE25}" presName="descendantText" presStyleLbl="alignAccFollowNode1" presStyleIdx="0" presStyleCnt="3" custScaleX="48107" custScaleY="44789">
        <dgm:presLayoutVars>
          <dgm:bulletEnabled val="1"/>
        </dgm:presLayoutVars>
      </dgm:prSet>
      <dgm:spPr/>
      <dgm:t>
        <a:bodyPr/>
        <a:lstStyle/>
        <a:p>
          <a:pPr rtl="1"/>
          <a:endParaRPr lang="ar-DZ"/>
        </a:p>
      </dgm:t>
    </dgm:pt>
    <dgm:pt modelId="{69A1D24D-673F-4E3A-A795-84338DD4270F}" type="pres">
      <dgm:prSet presAssocID="{0384E309-E91C-4FA0-88F4-A3335BBB5E18}" presName="sp" presStyleCnt="0"/>
      <dgm:spPr/>
      <dgm:t>
        <a:bodyPr/>
        <a:lstStyle/>
        <a:p>
          <a:pPr rtl="1"/>
          <a:endParaRPr lang="ar-DZ"/>
        </a:p>
      </dgm:t>
    </dgm:pt>
    <dgm:pt modelId="{3669BAF6-CCEB-43CE-BFE2-E11EA6E870D2}" type="pres">
      <dgm:prSet presAssocID="{57ECB054-9D85-434E-A4D7-9BD8991A61BB}" presName="linNode" presStyleCnt="0"/>
      <dgm:spPr/>
      <dgm:t>
        <a:bodyPr/>
        <a:lstStyle/>
        <a:p>
          <a:pPr rtl="1"/>
          <a:endParaRPr lang="ar-DZ"/>
        </a:p>
      </dgm:t>
    </dgm:pt>
    <dgm:pt modelId="{F2B75319-88FE-4E85-B32A-2FCA3D4BB0A8}" type="pres">
      <dgm:prSet presAssocID="{57ECB054-9D85-434E-A4D7-9BD8991A61BB}" presName="parentText" presStyleLbl="node1" presStyleIdx="1" presStyleCnt="3" custScaleX="69844" custScaleY="36598">
        <dgm:presLayoutVars>
          <dgm:chMax val="1"/>
          <dgm:bulletEnabled val="1"/>
        </dgm:presLayoutVars>
      </dgm:prSet>
      <dgm:spPr/>
      <dgm:t>
        <a:bodyPr/>
        <a:lstStyle/>
        <a:p>
          <a:pPr rtl="1"/>
          <a:endParaRPr lang="ar-DZ"/>
        </a:p>
      </dgm:t>
    </dgm:pt>
    <dgm:pt modelId="{3BBF5C52-DAEA-414F-A93F-2B6197AC0124}" type="pres">
      <dgm:prSet presAssocID="{57ECB054-9D85-434E-A4D7-9BD8991A61BB}" presName="descendantText" presStyleLbl="alignAccFollowNode1" presStyleIdx="1" presStyleCnt="3" custScaleX="44659" custScaleY="53858">
        <dgm:presLayoutVars>
          <dgm:bulletEnabled val="1"/>
        </dgm:presLayoutVars>
      </dgm:prSet>
      <dgm:spPr/>
      <dgm:t>
        <a:bodyPr/>
        <a:lstStyle/>
        <a:p>
          <a:pPr rtl="1"/>
          <a:endParaRPr lang="ar-DZ"/>
        </a:p>
      </dgm:t>
    </dgm:pt>
    <dgm:pt modelId="{3C2C94E0-7303-4B83-847B-03619E562212}" type="pres">
      <dgm:prSet presAssocID="{E62D8B17-3166-4BFD-8E1E-1E5013720875}" presName="sp" presStyleCnt="0"/>
      <dgm:spPr/>
      <dgm:t>
        <a:bodyPr/>
        <a:lstStyle/>
        <a:p>
          <a:pPr rtl="1"/>
          <a:endParaRPr lang="ar-DZ"/>
        </a:p>
      </dgm:t>
    </dgm:pt>
    <dgm:pt modelId="{F25FA6FA-04FF-40D4-8767-9806A2E4D615}" type="pres">
      <dgm:prSet presAssocID="{EEB90519-6376-4234-A1DE-EBBAD78A1E2A}" presName="linNode" presStyleCnt="0"/>
      <dgm:spPr/>
      <dgm:t>
        <a:bodyPr/>
        <a:lstStyle/>
        <a:p>
          <a:pPr rtl="1"/>
          <a:endParaRPr lang="ar-DZ"/>
        </a:p>
      </dgm:t>
    </dgm:pt>
    <dgm:pt modelId="{EF2B7FDE-3B02-43DB-A388-EECCC1C81A26}" type="pres">
      <dgm:prSet presAssocID="{EEB90519-6376-4234-A1DE-EBBAD78A1E2A}" presName="parentText" presStyleLbl="node1" presStyleIdx="2" presStyleCnt="3" custScaleX="66620" custScaleY="36387" custLinFactNeighborX="1719" custLinFactNeighborY="-5092">
        <dgm:presLayoutVars>
          <dgm:chMax val="1"/>
          <dgm:bulletEnabled val="1"/>
        </dgm:presLayoutVars>
      </dgm:prSet>
      <dgm:spPr/>
      <dgm:t>
        <a:bodyPr/>
        <a:lstStyle/>
        <a:p>
          <a:pPr rtl="1"/>
          <a:endParaRPr lang="ar-DZ"/>
        </a:p>
      </dgm:t>
    </dgm:pt>
    <dgm:pt modelId="{4AEC4ADB-D7A1-4DF9-AF79-E79492B8BA64}" type="pres">
      <dgm:prSet presAssocID="{EEB90519-6376-4234-A1DE-EBBAD78A1E2A}" presName="descendantText" presStyleLbl="alignAccFollowNode1" presStyleIdx="2" presStyleCnt="3" custScaleX="49877" custScaleY="38216" custLinFactNeighborY="-6616">
        <dgm:presLayoutVars>
          <dgm:bulletEnabled val="1"/>
        </dgm:presLayoutVars>
      </dgm:prSet>
      <dgm:spPr/>
      <dgm:t>
        <a:bodyPr/>
        <a:lstStyle/>
        <a:p>
          <a:pPr rtl="1"/>
          <a:endParaRPr lang="ar-DZ"/>
        </a:p>
      </dgm:t>
    </dgm:pt>
  </dgm:ptLst>
  <dgm:cxnLst>
    <dgm:cxn modelId="{807F9DE6-86B4-4E57-912E-8DECD858733D}" type="presOf" srcId="{EEB90519-6376-4234-A1DE-EBBAD78A1E2A}" destId="{EF2B7FDE-3B02-43DB-A388-EECCC1C81A26}" srcOrd="0" destOrd="0" presId="urn:microsoft.com/office/officeart/2005/8/layout/vList5"/>
    <dgm:cxn modelId="{A5848FB2-56F6-4E3A-8A6B-042EE5885075}" srcId="{9A54FDD6-A93D-4A9C-95FE-F1E88B3FF6E8}" destId="{6EA93350-3D48-4035-BE38-8F3CF9A8BE25}" srcOrd="0" destOrd="0" parTransId="{0BAB7EAC-F268-486F-9548-C743A11B5B26}" sibTransId="{0384E309-E91C-4FA0-88F4-A3335BBB5E18}"/>
    <dgm:cxn modelId="{FAF53B42-C2B1-4188-A3CC-8C0F6D570481}" type="presOf" srcId="{0A2A9245-460C-44EA-AC35-07E45F996FC4}" destId="{3BBF5C52-DAEA-414F-A93F-2B6197AC0124}" srcOrd="0" destOrd="0" presId="urn:microsoft.com/office/officeart/2005/8/layout/vList5"/>
    <dgm:cxn modelId="{F592527D-1714-4B82-9544-83274CE2FD9C}" srcId="{6EA93350-3D48-4035-BE38-8F3CF9A8BE25}" destId="{B13F32D8-0F53-4A22-9009-CBAF80021E0C}" srcOrd="0" destOrd="0" parTransId="{1221A053-C8F7-46F6-ADCA-E4FA83B0F7E8}" sibTransId="{F4C32F13-ACC3-4328-AF23-60AB46CC461E}"/>
    <dgm:cxn modelId="{7C426CB1-3F27-4721-B3E7-488CAC20C1E7}" type="presOf" srcId="{6EA93350-3D48-4035-BE38-8F3CF9A8BE25}" destId="{3A4507BE-9C95-4B44-87A3-08715551FB1B}" srcOrd="0" destOrd="0" presId="urn:microsoft.com/office/officeart/2005/8/layout/vList5"/>
    <dgm:cxn modelId="{9FB38AEF-ADF7-4FC8-9667-B3CCCB3A9003}" type="presOf" srcId="{9A54FDD6-A93D-4A9C-95FE-F1E88B3FF6E8}" destId="{A5E96CE0-DB2F-44EC-AD35-3B7DC2A2CE23}" srcOrd="0" destOrd="0" presId="urn:microsoft.com/office/officeart/2005/8/layout/vList5"/>
    <dgm:cxn modelId="{9F5EBC24-70B1-4868-AE2C-CD3A4A136D4B}" srcId="{57ECB054-9D85-434E-A4D7-9BD8991A61BB}" destId="{0A2A9245-460C-44EA-AC35-07E45F996FC4}" srcOrd="0" destOrd="0" parTransId="{686350BA-01F6-4E72-B1DD-4157A506C9CA}" sibTransId="{BCA053C4-D99B-4CA2-B3EE-E38441CAF130}"/>
    <dgm:cxn modelId="{A5D3B21B-7E7E-4AF1-8626-75D29140C6D0}" type="presOf" srcId="{E2C8E346-61A4-437C-AAB0-E1D006A5A0FA}" destId="{4AEC4ADB-D7A1-4DF9-AF79-E79492B8BA64}" srcOrd="0" destOrd="0" presId="urn:microsoft.com/office/officeart/2005/8/layout/vList5"/>
    <dgm:cxn modelId="{6C7D2F35-F292-4521-8217-23553502BD9F}" srcId="{EEB90519-6376-4234-A1DE-EBBAD78A1E2A}" destId="{E2C8E346-61A4-437C-AAB0-E1D006A5A0FA}" srcOrd="0" destOrd="0" parTransId="{77875921-41FF-418D-90B4-23C8B88AC54F}" sibTransId="{F8E8F91B-FFFD-48B1-83B8-8CA7F9F666FA}"/>
    <dgm:cxn modelId="{5677021D-4F2B-49B4-A0BD-D7BB20DB2169}" type="presOf" srcId="{57ECB054-9D85-434E-A4D7-9BD8991A61BB}" destId="{F2B75319-88FE-4E85-B32A-2FCA3D4BB0A8}" srcOrd="0" destOrd="0" presId="urn:microsoft.com/office/officeart/2005/8/layout/vList5"/>
    <dgm:cxn modelId="{60788A52-2971-46F5-9C8B-81A617FF8DB9}" type="presOf" srcId="{B13F32D8-0F53-4A22-9009-CBAF80021E0C}" destId="{80911782-8DBB-4DC3-9562-BCDFB3E83153}" srcOrd="0" destOrd="0" presId="urn:microsoft.com/office/officeart/2005/8/layout/vList5"/>
    <dgm:cxn modelId="{F2D8A263-B917-4B3D-AA2B-BB4988328CE4}" srcId="{9A54FDD6-A93D-4A9C-95FE-F1E88B3FF6E8}" destId="{EEB90519-6376-4234-A1DE-EBBAD78A1E2A}" srcOrd="2" destOrd="0" parTransId="{2A04D7C5-C450-45AF-8E2C-19F7F78C678A}" sibTransId="{63796AC5-E36F-48CB-A138-1FC034E6836E}"/>
    <dgm:cxn modelId="{A9B5B1A0-4A8B-4627-88BF-712078A79799}" srcId="{9A54FDD6-A93D-4A9C-95FE-F1E88B3FF6E8}" destId="{57ECB054-9D85-434E-A4D7-9BD8991A61BB}" srcOrd="1" destOrd="0" parTransId="{C10B43C7-71D3-4A5E-9797-4551DFD00BA1}" sibTransId="{E62D8B17-3166-4BFD-8E1E-1E5013720875}"/>
    <dgm:cxn modelId="{393DC809-75F8-420C-9737-1DE3B7017FBC}" type="presParOf" srcId="{A5E96CE0-DB2F-44EC-AD35-3B7DC2A2CE23}" destId="{903B48AD-C764-4204-ABC7-DE60D9C03F83}" srcOrd="0" destOrd="0" presId="urn:microsoft.com/office/officeart/2005/8/layout/vList5"/>
    <dgm:cxn modelId="{D9EADEF9-187D-4144-BDF9-04D0DB3706FA}" type="presParOf" srcId="{903B48AD-C764-4204-ABC7-DE60D9C03F83}" destId="{3A4507BE-9C95-4B44-87A3-08715551FB1B}" srcOrd="0" destOrd="0" presId="urn:microsoft.com/office/officeart/2005/8/layout/vList5"/>
    <dgm:cxn modelId="{27DBAEE5-97FF-4044-8EA5-FE966AEF0B27}" type="presParOf" srcId="{903B48AD-C764-4204-ABC7-DE60D9C03F83}" destId="{80911782-8DBB-4DC3-9562-BCDFB3E83153}" srcOrd="1" destOrd="0" presId="urn:microsoft.com/office/officeart/2005/8/layout/vList5"/>
    <dgm:cxn modelId="{819A1104-79D4-4D1D-8A54-0E4730449FC5}" type="presParOf" srcId="{A5E96CE0-DB2F-44EC-AD35-3B7DC2A2CE23}" destId="{69A1D24D-673F-4E3A-A795-84338DD4270F}" srcOrd="1" destOrd="0" presId="urn:microsoft.com/office/officeart/2005/8/layout/vList5"/>
    <dgm:cxn modelId="{96822159-3B0F-4210-A79C-FE1452C51588}" type="presParOf" srcId="{A5E96CE0-DB2F-44EC-AD35-3B7DC2A2CE23}" destId="{3669BAF6-CCEB-43CE-BFE2-E11EA6E870D2}" srcOrd="2" destOrd="0" presId="urn:microsoft.com/office/officeart/2005/8/layout/vList5"/>
    <dgm:cxn modelId="{0195F90B-1593-464D-BF34-D458C1F0EF45}" type="presParOf" srcId="{3669BAF6-CCEB-43CE-BFE2-E11EA6E870D2}" destId="{F2B75319-88FE-4E85-B32A-2FCA3D4BB0A8}" srcOrd="0" destOrd="0" presId="urn:microsoft.com/office/officeart/2005/8/layout/vList5"/>
    <dgm:cxn modelId="{608007DF-6E72-4F28-AF64-954AF7A6C255}" type="presParOf" srcId="{3669BAF6-CCEB-43CE-BFE2-E11EA6E870D2}" destId="{3BBF5C52-DAEA-414F-A93F-2B6197AC0124}" srcOrd="1" destOrd="0" presId="urn:microsoft.com/office/officeart/2005/8/layout/vList5"/>
    <dgm:cxn modelId="{9775BBAF-EF34-44C9-BE5E-EB4D03DF7087}" type="presParOf" srcId="{A5E96CE0-DB2F-44EC-AD35-3B7DC2A2CE23}" destId="{3C2C94E0-7303-4B83-847B-03619E562212}" srcOrd="3" destOrd="0" presId="urn:microsoft.com/office/officeart/2005/8/layout/vList5"/>
    <dgm:cxn modelId="{C439C46B-8417-40EA-B30C-793287EEAADD}" type="presParOf" srcId="{A5E96CE0-DB2F-44EC-AD35-3B7DC2A2CE23}" destId="{F25FA6FA-04FF-40D4-8767-9806A2E4D615}" srcOrd="4" destOrd="0" presId="urn:microsoft.com/office/officeart/2005/8/layout/vList5"/>
    <dgm:cxn modelId="{D7FC9C7A-A9B5-4419-9A4E-4440BCF45D60}" type="presParOf" srcId="{F25FA6FA-04FF-40D4-8767-9806A2E4D615}" destId="{EF2B7FDE-3B02-43DB-A388-EECCC1C81A26}" srcOrd="0" destOrd="0" presId="urn:microsoft.com/office/officeart/2005/8/layout/vList5"/>
    <dgm:cxn modelId="{4DDE881A-80A4-42FF-83C1-D2DE1844DE03}" type="presParOf" srcId="{F25FA6FA-04FF-40D4-8767-9806A2E4D615}" destId="{4AEC4ADB-D7A1-4DF9-AF79-E79492B8BA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DDEBAF-9A11-4C9C-9E3A-7E6201600917}" type="doc">
      <dgm:prSet loTypeId="urn:microsoft.com/office/officeart/2005/8/layout/vList5" loCatId="list" qsTypeId="urn:microsoft.com/office/officeart/2005/8/quickstyle/3d8" qsCatId="3D" csTypeId="urn:microsoft.com/office/officeart/2005/8/colors/colorful5" csCatId="colorful" phldr="1"/>
      <dgm:spPr/>
      <dgm:t>
        <a:bodyPr/>
        <a:lstStyle/>
        <a:p>
          <a:pPr rtl="1"/>
          <a:endParaRPr lang="ar-DZ"/>
        </a:p>
      </dgm:t>
    </dgm:pt>
    <dgm:pt modelId="{99BDED53-4775-4C51-A5F7-6BFABD2FB10E}">
      <dgm:prSet phldrT="[Texte]" phldr="1"/>
      <dgm:spPr>
        <a:blipFill rotWithShape="0">
          <a:blip xmlns:r="http://schemas.openxmlformats.org/officeDocument/2006/relationships" r:embed="rId1"/>
          <a:stretch>
            <a:fillRect/>
          </a:stretch>
        </a:blipFill>
      </dgm:spPr>
      <dgm:t>
        <a:bodyPr/>
        <a:lstStyle/>
        <a:p>
          <a:pPr algn="l" rtl="0"/>
          <a:endParaRPr lang="ar-DZ" dirty="0"/>
        </a:p>
      </dgm:t>
    </dgm:pt>
    <dgm:pt modelId="{379C8031-29DC-4D2A-AD6C-FA5C22C4A3A3}" type="parTrans" cxnId="{085F8D2E-ED68-455B-97FF-DD21416FFEB0}">
      <dgm:prSet/>
      <dgm:spPr/>
      <dgm:t>
        <a:bodyPr/>
        <a:lstStyle/>
        <a:p>
          <a:pPr rtl="1"/>
          <a:endParaRPr lang="ar-DZ"/>
        </a:p>
      </dgm:t>
    </dgm:pt>
    <dgm:pt modelId="{0B48D145-FBBF-40FF-8155-91DA542EEE65}" type="sibTrans" cxnId="{085F8D2E-ED68-455B-97FF-DD21416FFEB0}">
      <dgm:prSet/>
      <dgm:spPr/>
      <dgm:t>
        <a:bodyPr/>
        <a:lstStyle/>
        <a:p>
          <a:pPr rtl="1"/>
          <a:endParaRPr lang="ar-DZ"/>
        </a:p>
      </dgm:t>
    </dgm:pt>
    <dgm:pt modelId="{F65BA182-3F12-4BA4-ABAD-4FA40BFAA15E}">
      <dgm:prSet phldrT="[Texte]" custT="1"/>
      <dgm:spPr/>
      <dgm:t>
        <a:bodyPr/>
        <a:lstStyle/>
        <a:p>
          <a:pPr algn="l" rtl="0"/>
          <a:r>
            <a:rPr lang="fr-FR" sz="2400" b="1" dirty="0" smtClean="0"/>
            <a:t>Le lait maternel</a:t>
          </a:r>
          <a:endParaRPr lang="ar-DZ" sz="2400" b="1" dirty="0"/>
        </a:p>
      </dgm:t>
    </dgm:pt>
    <dgm:pt modelId="{A3CE8A4F-B776-46EC-A966-44D22D5D12DD}" type="parTrans" cxnId="{748E5AFE-93C5-4F72-B3D1-DC68F8E5623D}">
      <dgm:prSet/>
      <dgm:spPr/>
      <dgm:t>
        <a:bodyPr/>
        <a:lstStyle/>
        <a:p>
          <a:pPr rtl="1"/>
          <a:endParaRPr lang="ar-DZ"/>
        </a:p>
      </dgm:t>
    </dgm:pt>
    <dgm:pt modelId="{CA17BD16-90D7-4506-A8D0-409BDA89F242}" type="sibTrans" cxnId="{748E5AFE-93C5-4F72-B3D1-DC68F8E5623D}">
      <dgm:prSet/>
      <dgm:spPr/>
      <dgm:t>
        <a:bodyPr/>
        <a:lstStyle/>
        <a:p>
          <a:pPr rtl="1"/>
          <a:endParaRPr lang="ar-DZ"/>
        </a:p>
      </dgm:t>
    </dgm:pt>
    <dgm:pt modelId="{27C6A601-33FF-4E25-AF2C-20B6D6F41838}">
      <dgm:prSet phldrT="[Texte]" custT="1"/>
      <dgm:spPr/>
      <dgm:t>
        <a:bodyPr/>
        <a:lstStyle/>
        <a:p>
          <a:pPr algn="l" rtl="0"/>
          <a:r>
            <a:rPr lang="fr-FR" sz="2400" b="1" dirty="0" smtClean="0">
              <a:latin typeface="+mn-lt"/>
            </a:rPr>
            <a:t>Sécrétions gastro-intestinales</a:t>
          </a:r>
          <a:endParaRPr lang="ar-DZ" sz="2400" b="1" dirty="0">
            <a:latin typeface="+mn-lt"/>
          </a:endParaRPr>
        </a:p>
      </dgm:t>
    </dgm:pt>
    <dgm:pt modelId="{F1A6FF49-1F61-4021-9E11-4F933F6D9B5D}" type="parTrans" cxnId="{DB8C1BBF-00F7-430A-BDE1-6BE068D501E9}">
      <dgm:prSet/>
      <dgm:spPr/>
      <dgm:t>
        <a:bodyPr/>
        <a:lstStyle/>
        <a:p>
          <a:pPr rtl="1"/>
          <a:endParaRPr lang="ar-DZ"/>
        </a:p>
      </dgm:t>
    </dgm:pt>
    <dgm:pt modelId="{EA90D126-EBBD-4E8E-9894-17076EAE07F6}" type="sibTrans" cxnId="{DB8C1BBF-00F7-430A-BDE1-6BE068D501E9}">
      <dgm:prSet/>
      <dgm:spPr/>
      <dgm:t>
        <a:bodyPr/>
        <a:lstStyle/>
        <a:p>
          <a:pPr rtl="1"/>
          <a:endParaRPr lang="ar-DZ"/>
        </a:p>
      </dgm:t>
    </dgm:pt>
    <dgm:pt modelId="{724C36D0-CDBE-4244-9D9E-57432590DB1F}">
      <dgm:prSet phldrT="[Texte]" phldr="1"/>
      <dgm:spPr>
        <a:blipFill rotWithShape="0">
          <a:blip xmlns:r="http://schemas.openxmlformats.org/officeDocument/2006/relationships" r:embed="rId2"/>
          <a:stretch>
            <a:fillRect/>
          </a:stretch>
        </a:blipFill>
      </dgm:spPr>
      <dgm:t>
        <a:bodyPr/>
        <a:lstStyle/>
        <a:p>
          <a:pPr rtl="1"/>
          <a:endParaRPr lang="ar-DZ" dirty="0"/>
        </a:p>
      </dgm:t>
    </dgm:pt>
    <dgm:pt modelId="{3D60CEBF-7ACF-4A86-8089-68F9067418E1}" type="parTrans" cxnId="{F14E205F-CF7F-4056-87EA-AC6C6CF5B15B}">
      <dgm:prSet/>
      <dgm:spPr/>
      <dgm:t>
        <a:bodyPr/>
        <a:lstStyle/>
        <a:p>
          <a:pPr rtl="1"/>
          <a:endParaRPr lang="ar-DZ"/>
        </a:p>
      </dgm:t>
    </dgm:pt>
    <dgm:pt modelId="{0FFFE94D-868D-46C4-958C-9B4EF5755AAF}" type="sibTrans" cxnId="{F14E205F-CF7F-4056-87EA-AC6C6CF5B15B}">
      <dgm:prSet/>
      <dgm:spPr/>
      <dgm:t>
        <a:bodyPr/>
        <a:lstStyle/>
        <a:p>
          <a:pPr rtl="1"/>
          <a:endParaRPr lang="ar-DZ"/>
        </a:p>
      </dgm:t>
    </dgm:pt>
    <dgm:pt modelId="{47BA5C3A-BDAD-4167-A85E-AA361BD06BEA}">
      <dgm:prSet phldrT="[Texte]" custT="1"/>
      <dgm:spPr/>
      <dgm:t>
        <a:bodyPr/>
        <a:lstStyle/>
        <a:p>
          <a:pPr algn="l" rtl="0"/>
          <a:r>
            <a:rPr lang="fr-FR" sz="2400" b="1" dirty="0" smtClean="0"/>
            <a:t>La salive</a:t>
          </a:r>
          <a:endParaRPr lang="ar-DZ" sz="2400" b="1" dirty="0"/>
        </a:p>
      </dgm:t>
    </dgm:pt>
    <dgm:pt modelId="{C31D0D04-9F83-4145-9A45-969E93CC0DA9}" type="parTrans" cxnId="{D4DD4A7F-17C6-403D-9620-671C8B7A6569}">
      <dgm:prSet/>
      <dgm:spPr/>
      <dgm:t>
        <a:bodyPr/>
        <a:lstStyle/>
        <a:p>
          <a:pPr rtl="1"/>
          <a:endParaRPr lang="ar-DZ"/>
        </a:p>
      </dgm:t>
    </dgm:pt>
    <dgm:pt modelId="{B1F47214-8235-4BAE-9876-A26F44F0C313}" type="sibTrans" cxnId="{D4DD4A7F-17C6-403D-9620-671C8B7A6569}">
      <dgm:prSet/>
      <dgm:spPr/>
      <dgm:t>
        <a:bodyPr/>
        <a:lstStyle/>
        <a:p>
          <a:pPr rtl="1"/>
          <a:endParaRPr lang="ar-DZ"/>
        </a:p>
      </dgm:t>
    </dgm:pt>
    <dgm:pt modelId="{7E28AE29-EE2F-4372-97FE-B41BE6D4FF19}">
      <dgm:prSet phldrT="[Texte]" phldr="1"/>
      <dgm:spPr>
        <a:blipFill rotWithShape="0">
          <a:blip xmlns:r="http://schemas.openxmlformats.org/officeDocument/2006/relationships" r:embed="rId3"/>
          <a:stretch>
            <a:fillRect/>
          </a:stretch>
        </a:blipFill>
      </dgm:spPr>
      <dgm:t>
        <a:bodyPr/>
        <a:lstStyle/>
        <a:p>
          <a:pPr algn="l" rtl="0"/>
          <a:endParaRPr lang="ar-DZ" dirty="0"/>
        </a:p>
      </dgm:t>
    </dgm:pt>
    <dgm:pt modelId="{A666B426-224B-4FCF-BBC2-BF10E21E5077}" type="sibTrans" cxnId="{6827FFDF-5D8B-42E1-8C10-518034FDD619}">
      <dgm:prSet/>
      <dgm:spPr/>
      <dgm:t>
        <a:bodyPr/>
        <a:lstStyle/>
        <a:p>
          <a:pPr rtl="1"/>
          <a:endParaRPr lang="ar-DZ"/>
        </a:p>
      </dgm:t>
    </dgm:pt>
    <dgm:pt modelId="{6539B5F6-170A-40A2-B550-0EA10F6D5792}" type="parTrans" cxnId="{6827FFDF-5D8B-42E1-8C10-518034FDD619}">
      <dgm:prSet/>
      <dgm:spPr/>
      <dgm:t>
        <a:bodyPr/>
        <a:lstStyle/>
        <a:p>
          <a:pPr rtl="1"/>
          <a:endParaRPr lang="ar-DZ"/>
        </a:p>
      </dgm:t>
    </dgm:pt>
    <dgm:pt modelId="{A2555E93-6D49-458A-956D-F940996381B1}">
      <dgm:prSet phldrT="[Texte]" custT="1"/>
      <dgm:spPr/>
      <dgm:t>
        <a:bodyPr/>
        <a:lstStyle/>
        <a:p>
          <a:pPr algn="l" rtl="0"/>
          <a:r>
            <a:rPr lang="fr-FR" sz="2000" b="1" dirty="0" smtClean="0"/>
            <a:t>Air expiré</a:t>
          </a:r>
          <a:endParaRPr lang="ar-DZ" sz="2000" b="1" dirty="0"/>
        </a:p>
      </dgm:t>
    </dgm:pt>
    <dgm:pt modelId="{94523DC8-2D9D-46BA-A0E9-07D1F51F7D46}" type="parTrans" cxnId="{95190CC4-9151-4B0C-95D3-68A33F8A694D}">
      <dgm:prSet/>
      <dgm:spPr/>
      <dgm:t>
        <a:bodyPr/>
        <a:lstStyle/>
        <a:p>
          <a:pPr rtl="1"/>
          <a:endParaRPr lang="ar-DZ"/>
        </a:p>
      </dgm:t>
    </dgm:pt>
    <dgm:pt modelId="{19DCE521-2E0C-463A-B219-4C9A9E96777D}" type="sibTrans" cxnId="{95190CC4-9151-4B0C-95D3-68A33F8A694D}">
      <dgm:prSet/>
      <dgm:spPr/>
      <dgm:t>
        <a:bodyPr/>
        <a:lstStyle/>
        <a:p>
          <a:pPr rtl="1"/>
          <a:endParaRPr lang="ar-DZ"/>
        </a:p>
      </dgm:t>
    </dgm:pt>
    <dgm:pt modelId="{8F40E90E-DC97-40F8-A1CE-55E4C48893C3}">
      <dgm:prSet phldrT="[Texte]"/>
      <dgm:spPr>
        <a:blipFill rotWithShape="0">
          <a:blip xmlns:r="http://schemas.openxmlformats.org/officeDocument/2006/relationships" r:embed="rId4"/>
          <a:stretch>
            <a:fillRect/>
          </a:stretch>
        </a:blipFill>
      </dgm:spPr>
      <dgm:t>
        <a:bodyPr/>
        <a:lstStyle/>
        <a:p>
          <a:pPr rtl="1"/>
          <a:endParaRPr lang="ar-DZ" dirty="0"/>
        </a:p>
      </dgm:t>
    </dgm:pt>
    <dgm:pt modelId="{27409603-26BB-474F-A3A7-4E45A7E0ECCB}" type="parTrans" cxnId="{100BAFAB-7718-4744-9050-6C4D73C5D334}">
      <dgm:prSet/>
      <dgm:spPr/>
      <dgm:t>
        <a:bodyPr/>
        <a:lstStyle/>
        <a:p>
          <a:pPr rtl="1"/>
          <a:endParaRPr lang="ar-DZ"/>
        </a:p>
      </dgm:t>
    </dgm:pt>
    <dgm:pt modelId="{2D31EE80-1AAB-46B7-AE6C-8B82C791D159}" type="sibTrans" cxnId="{100BAFAB-7718-4744-9050-6C4D73C5D334}">
      <dgm:prSet/>
      <dgm:spPr/>
      <dgm:t>
        <a:bodyPr/>
        <a:lstStyle/>
        <a:p>
          <a:pPr rtl="1"/>
          <a:endParaRPr lang="ar-DZ"/>
        </a:p>
      </dgm:t>
    </dgm:pt>
    <dgm:pt modelId="{01C79CD3-DE18-4118-BCCE-B8058ECDD510}" type="pres">
      <dgm:prSet presAssocID="{48DDEBAF-9A11-4C9C-9E3A-7E6201600917}" presName="Name0" presStyleCnt="0">
        <dgm:presLayoutVars>
          <dgm:dir/>
          <dgm:animLvl val="lvl"/>
          <dgm:resizeHandles val="exact"/>
        </dgm:presLayoutVars>
      </dgm:prSet>
      <dgm:spPr/>
      <dgm:t>
        <a:bodyPr/>
        <a:lstStyle/>
        <a:p>
          <a:pPr rtl="1"/>
          <a:endParaRPr lang="ar-DZ"/>
        </a:p>
      </dgm:t>
    </dgm:pt>
    <dgm:pt modelId="{3A228822-F5F9-4458-AE3A-397600055D65}" type="pres">
      <dgm:prSet presAssocID="{99BDED53-4775-4C51-A5F7-6BFABD2FB10E}" presName="linNode" presStyleCnt="0"/>
      <dgm:spPr/>
      <dgm:t>
        <a:bodyPr/>
        <a:lstStyle/>
        <a:p>
          <a:pPr rtl="1"/>
          <a:endParaRPr lang="ar-DZ"/>
        </a:p>
      </dgm:t>
    </dgm:pt>
    <dgm:pt modelId="{51C3191F-AADE-4DD4-82E5-066093E93D64}" type="pres">
      <dgm:prSet presAssocID="{99BDED53-4775-4C51-A5F7-6BFABD2FB10E}" presName="parentText" presStyleLbl="node1" presStyleIdx="0" presStyleCnt="4" custScaleY="76337">
        <dgm:presLayoutVars>
          <dgm:chMax val="1"/>
          <dgm:bulletEnabled val="1"/>
        </dgm:presLayoutVars>
      </dgm:prSet>
      <dgm:spPr/>
      <dgm:t>
        <a:bodyPr/>
        <a:lstStyle/>
        <a:p>
          <a:pPr rtl="1"/>
          <a:endParaRPr lang="ar-DZ"/>
        </a:p>
      </dgm:t>
    </dgm:pt>
    <dgm:pt modelId="{198A6FFA-98DF-43FB-B242-14B461362467}" type="pres">
      <dgm:prSet presAssocID="{99BDED53-4775-4C51-A5F7-6BFABD2FB10E}" presName="descendantText" presStyleLbl="alignAccFollowNode1" presStyleIdx="0" presStyleCnt="4" custScaleX="60294" custScaleY="101044">
        <dgm:presLayoutVars>
          <dgm:bulletEnabled val="1"/>
        </dgm:presLayoutVars>
      </dgm:prSet>
      <dgm:spPr/>
      <dgm:t>
        <a:bodyPr/>
        <a:lstStyle/>
        <a:p>
          <a:pPr rtl="1"/>
          <a:endParaRPr lang="ar-DZ"/>
        </a:p>
      </dgm:t>
    </dgm:pt>
    <dgm:pt modelId="{99A853B7-54B8-4529-AD6E-6355C7E27C06}" type="pres">
      <dgm:prSet presAssocID="{0B48D145-FBBF-40FF-8155-91DA542EEE65}" presName="sp" presStyleCnt="0"/>
      <dgm:spPr/>
      <dgm:t>
        <a:bodyPr/>
        <a:lstStyle/>
        <a:p>
          <a:pPr rtl="1"/>
          <a:endParaRPr lang="ar-DZ"/>
        </a:p>
      </dgm:t>
    </dgm:pt>
    <dgm:pt modelId="{EC92C9B8-AF60-4DB8-B4CC-3DBA8206084E}" type="pres">
      <dgm:prSet presAssocID="{7E28AE29-EE2F-4372-97FE-B41BE6D4FF19}" presName="linNode" presStyleCnt="0"/>
      <dgm:spPr/>
      <dgm:t>
        <a:bodyPr/>
        <a:lstStyle/>
        <a:p>
          <a:pPr rtl="1"/>
          <a:endParaRPr lang="ar-DZ"/>
        </a:p>
      </dgm:t>
    </dgm:pt>
    <dgm:pt modelId="{F58F46B2-6596-4078-9CC4-FCE3C63F34FF}" type="pres">
      <dgm:prSet presAssocID="{7E28AE29-EE2F-4372-97FE-B41BE6D4FF19}" presName="parentText" presStyleLbl="node1" presStyleIdx="1" presStyleCnt="4" custScaleY="91703">
        <dgm:presLayoutVars>
          <dgm:chMax val="1"/>
          <dgm:bulletEnabled val="1"/>
        </dgm:presLayoutVars>
      </dgm:prSet>
      <dgm:spPr/>
      <dgm:t>
        <a:bodyPr/>
        <a:lstStyle/>
        <a:p>
          <a:pPr rtl="1"/>
          <a:endParaRPr lang="ar-DZ"/>
        </a:p>
      </dgm:t>
    </dgm:pt>
    <dgm:pt modelId="{15667D3B-13EB-4916-BED2-35B0A2335351}" type="pres">
      <dgm:prSet presAssocID="{7E28AE29-EE2F-4372-97FE-B41BE6D4FF19}" presName="descendantText" presStyleLbl="alignAccFollowNode1" presStyleIdx="1" presStyleCnt="4" custScaleX="63663">
        <dgm:presLayoutVars>
          <dgm:bulletEnabled val="1"/>
        </dgm:presLayoutVars>
      </dgm:prSet>
      <dgm:spPr/>
      <dgm:t>
        <a:bodyPr/>
        <a:lstStyle/>
        <a:p>
          <a:pPr rtl="1"/>
          <a:endParaRPr lang="ar-DZ"/>
        </a:p>
      </dgm:t>
    </dgm:pt>
    <dgm:pt modelId="{19F5FE14-17F1-4332-B123-06CB5B659441}" type="pres">
      <dgm:prSet presAssocID="{A666B426-224B-4FCF-BBC2-BF10E21E5077}" presName="sp" presStyleCnt="0"/>
      <dgm:spPr/>
      <dgm:t>
        <a:bodyPr/>
        <a:lstStyle/>
        <a:p>
          <a:pPr rtl="1"/>
          <a:endParaRPr lang="ar-DZ"/>
        </a:p>
      </dgm:t>
    </dgm:pt>
    <dgm:pt modelId="{B53F9366-717F-47BC-AE6E-30D5193A18F2}" type="pres">
      <dgm:prSet presAssocID="{724C36D0-CDBE-4244-9D9E-57432590DB1F}" presName="linNode" presStyleCnt="0"/>
      <dgm:spPr/>
      <dgm:t>
        <a:bodyPr/>
        <a:lstStyle/>
        <a:p>
          <a:pPr rtl="1"/>
          <a:endParaRPr lang="ar-DZ"/>
        </a:p>
      </dgm:t>
    </dgm:pt>
    <dgm:pt modelId="{37556AD1-4D96-4083-BF44-F2AAEA9C3059}" type="pres">
      <dgm:prSet presAssocID="{724C36D0-CDBE-4244-9D9E-57432590DB1F}" presName="parentText" presStyleLbl="node1" presStyleIdx="2" presStyleCnt="4" custScaleY="79872">
        <dgm:presLayoutVars>
          <dgm:chMax val="1"/>
          <dgm:bulletEnabled val="1"/>
        </dgm:presLayoutVars>
      </dgm:prSet>
      <dgm:spPr/>
      <dgm:t>
        <a:bodyPr/>
        <a:lstStyle/>
        <a:p>
          <a:pPr rtl="1"/>
          <a:endParaRPr lang="ar-DZ"/>
        </a:p>
      </dgm:t>
    </dgm:pt>
    <dgm:pt modelId="{7EB70F32-9364-43EB-9E61-29AB315BA09E}" type="pres">
      <dgm:prSet presAssocID="{724C36D0-CDBE-4244-9D9E-57432590DB1F}" presName="descendantText" presStyleLbl="alignAccFollowNode1" presStyleIdx="2" presStyleCnt="4" custScaleX="52762" custLinFactNeighborX="-136" custLinFactNeighborY="-5654">
        <dgm:presLayoutVars>
          <dgm:bulletEnabled val="1"/>
        </dgm:presLayoutVars>
      </dgm:prSet>
      <dgm:spPr/>
      <dgm:t>
        <a:bodyPr/>
        <a:lstStyle/>
        <a:p>
          <a:pPr rtl="1"/>
          <a:endParaRPr lang="ar-DZ"/>
        </a:p>
      </dgm:t>
    </dgm:pt>
    <dgm:pt modelId="{EEE7741C-7DD3-4802-8F8F-428EA0292622}" type="pres">
      <dgm:prSet presAssocID="{0FFFE94D-868D-46C4-958C-9B4EF5755AAF}" presName="sp" presStyleCnt="0"/>
      <dgm:spPr/>
      <dgm:t>
        <a:bodyPr/>
        <a:lstStyle/>
        <a:p>
          <a:pPr rtl="1"/>
          <a:endParaRPr lang="ar-DZ"/>
        </a:p>
      </dgm:t>
    </dgm:pt>
    <dgm:pt modelId="{9AF52301-06B6-40BC-9A35-8E0F18FD3A56}" type="pres">
      <dgm:prSet presAssocID="{8F40E90E-DC97-40F8-A1CE-55E4C48893C3}" presName="linNode" presStyleCnt="0"/>
      <dgm:spPr/>
      <dgm:t>
        <a:bodyPr/>
        <a:lstStyle/>
        <a:p>
          <a:pPr rtl="1"/>
          <a:endParaRPr lang="ar-DZ"/>
        </a:p>
      </dgm:t>
    </dgm:pt>
    <dgm:pt modelId="{18C2C955-3182-4E3C-A6F5-CE04E76B7E11}" type="pres">
      <dgm:prSet presAssocID="{8F40E90E-DC97-40F8-A1CE-55E4C48893C3}" presName="parentText" presStyleLbl="node1" presStyleIdx="3" presStyleCnt="4" custScaleY="132541" custLinFactNeighborX="2023" custLinFactNeighborY="2328">
        <dgm:presLayoutVars>
          <dgm:chMax val="1"/>
          <dgm:bulletEnabled val="1"/>
        </dgm:presLayoutVars>
      </dgm:prSet>
      <dgm:spPr/>
      <dgm:t>
        <a:bodyPr/>
        <a:lstStyle/>
        <a:p>
          <a:pPr rtl="1"/>
          <a:endParaRPr lang="ar-DZ"/>
        </a:p>
      </dgm:t>
    </dgm:pt>
    <dgm:pt modelId="{87144FB3-1ACB-4BCC-9472-ADA0A86AC708}" type="pres">
      <dgm:prSet presAssocID="{8F40E90E-DC97-40F8-A1CE-55E4C48893C3}" presName="descendantText" presStyleLbl="alignAccFollowNode1" presStyleIdx="3" presStyleCnt="4" custScaleX="56505" custLinFactNeighborX="3596">
        <dgm:presLayoutVars>
          <dgm:bulletEnabled val="1"/>
        </dgm:presLayoutVars>
      </dgm:prSet>
      <dgm:spPr/>
      <dgm:t>
        <a:bodyPr/>
        <a:lstStyle/>
        <a:p>
          <a:pPr rtl="1"/>
          <a:endParaRPr lang="ar-DZ"/>
        </a:p>
      </dgm:t>
    </dgm:pt>
  </dgm:ptLst>
  <dgm:cxnLst>
    <dgm:cxn modelId="{4FC7CB72-52D6-4AF6-96E7-DCE3931DAFDD}" type="presOf" srcId="{99BDED53-4775-4C51-A5F7-6BFABD2FB10E}" destId="{51C3191F-AADE-4DD4-82E5-066093E93D64}" srcOrd="0" destOrd="0" presId="urn:microsoft.com/office/officeart/2005/8/layout/vList5"/>
    <dgm:cxn modelId="{FB605CDD-601D-4616-ADB4-87F8111147FD}" type="presOf" srcId="{47BA5C3A-BDAD-4167-A85E-AA361BD06BEA}" destId="{7EB70F32-9364-43EB-9E61-29AB315BA09E}" srcOrd="0" destOrd="0" presId="urn:microsoft.com/office/officeart/2005/8/layout/vList5"/>
    <dgm:cxn modelId="{F14E205F-CF7F-4056-87EA-AC6C6CF5B15B}" srcId="{48DDEBAF-9A11-4C9C-9E3A-7E6201600917}" destId="{724C36D0-CDBE-4244-9D9E-57432590DB1F}" srcOrd="2" destOrd="0" parTransId="{3D60CEBF-7ACF-4A86-8089-68F9067418E1}" sibTransId="{0FFFE94D-868D-46C4-958C-9B4EF5755AAF}"/>
    <dgm:cxn modelId="{660916E8-21BF-4B79-917C-F4DA786820CF}" type="presOf" srcId="{A2555E93-6D49-458A-956D-F940996381B1}" destId="{87144FB3-1ACB-4BCC-9472-ADA0A86AC708}" srcOrd="0" destOrd="0" presId="urn:microsoft.com/office/officeart/2005/8/layout/vList5"/>
    <dgm:cxn modelId="{C08E1BDB-000E-4815-B8F2-104D4725F759}" type="presOf" srcId="{7E28AE29-EE2F-4372-97FE-B41BE6D4FF19}" destId="{F58F46B2-6596-4078-9CC4-FCE3C63F34FF}" srcOrd="0" destOrd="0" presId="urn:microsoft.com/office/officeart/2005/8/layout/vList5"/>
    <dgm:cxn modelId="{748E5AFE-93C5-4F72-B3D1-DC68F8E5623D}" srcId="{99BDED53-4775-4C51-A5F7-6BFABD2FB10E}" destId="{F65BA182-3F12-4BA4-ABAD-4FA40BFAA15E}" srcOrd="0" destOrd="0" parTransId="{A3CE8A4F-B776-46EC-A966-44D22D5D12DD}" sibTransId="{CA17BD16-90D7-4506-A8D0-409BDA89F242}"/>
    <dgm:cxn modelId="{DB8C1BBF-00F7-430A-BDE1-6BE068D501E9}" srcId="{7E28AE29-EE2F-4372-97FE-B41BE6D4FF19}" destId="{27C6A601-33FF-4E25-AF2C-20B6D6F41838}" srcOrd="0" destOrd="0" parTransId="{F1A6FF49-1F61-4021-9E11-4F933F6D9B5D}" sibTransId="{EA90D126-EBBD-4E8E-9894-17076EAE07F6}"/>
    <dgm:cxn modelId="{0E863B3F-ECB7-4441-A568-EBE953BB863D}" type="presOf" srcId="{48DDEBAF-9A11-4C9C-9E3A-7E6201600917}" destId="{01C79CD3-DE18-4118-BCCE-B8058ECDD510}" srcOrd="0" destOrd="0" presId="urn:microsoft.com/office/officeart/2005/8/layout/vList5"/>
    <dgm:cxn modelId="{95190CC4-9151-4B0C-95D3-68A33F8A694D}" srcId="{8F40E90E-DC97-40F8-A1CE-55E4C48893C3}" destId="{A2555E93-6D49-458A-956D-F940996381B1}" srcOrd="0" destOrd="0" parTransId="{94523DC8-2D9D-46BA-A0E9-07D1F51F7D46}" sibTransId="{19DCE521-2E0C-463A-B219-4C9A9E96777D}"/>
    <dgm:cxn modelId="{6827FFDF-5D8B-42E1-8C10-518034FDD619}" srcId="{48DDEBAF-9A11-4C9C-9E3A-7E6201600917}" destId="{7E28AE29-EE2F-4372-97FE-B41BE6D4FF19}" srcOrd="1" destOrd="0" parTransId="{6539B5F6-170A-40A2-B550-0EA10F6D5792}" sibTransId="{A666B426-224B-4FCF-BBC2-BF10E21E5077}"/>
    <dgm:cxn modelId="{D4DD4A7F-17C6-403D-9620-671C8B7A6569}" srcId="{724C36D0-CDBE-4244-9D9E-57432590DB1F}" destId="{47BA5C3A-BDAD-4167-A85E-AA361BD06BEA}" srcOrd="0" destOrd="0" parTransId="{C31D0D04-9F83-4145-9A45-969E93CC0DA9}" sibTransId="{B1F47214-8235-4BAE-9876-A26F44F0C313}"/>
    <dgm:cxn modelId="{A0EFB1BE-D583-4403-A08C-852D468291F6}" type="presOf" srcId="{724C36D0-CDBE-4244-9D9E-57432590DB1F}" destId="{37556AD1-4D96-4083-BF44-F2AAEA9C3059}" srcOrd="0" destOrd="0" presId="urn:microsoft.com/office/officeart/2005/8/layout/vList5"/>
    <dgm:cxn modelId="{085F8D2E-ED68-455B-97FF-DD21416FFEB0}" srcId="{48DDEBAF-9A11-4C9C-9E3A-7E6201600917}" destId="{99BDED53-4775-4C51-A5F7-6BFABD2FB10E}" srcOrd="0" destOrd="0" parTransId="{379C8031-29DC-4D2A-AD6C-FA5C22C4A3A3}" sibTransId="{0B48D145-FBBF-40FF-8155-91DA542EEE65}"/>
    <dgm:cxn modelId="{100BAFAB-7718-4744-9050-6C4D73C5D334}" srcId="{48DDEBAF-9A11-4C9C-9E3A-7E6201600917}" destId="{8F40E90E-DC97-40F8-A1CE-55E4C48893C3}" srcOrd="3" destOrd="0" parTransId="{27409603-26BB-474F-A3A7-4E45A7E0ECCB}" sibTransId="{2D31EE80-1AAB-46B7-AE6C-8B82C791D159}"/>
    <dgm:cxn modelId="{082B6A3A-268A-4EFD-B30F-D1A332602C71}" type="presOf" srcId="{27C6A601-33FF-4E25-AF2C-20B6D6F41838}" destId="{15667D3B-13EB-4916-BED2-35B0A2335351}" srcOrd="0" destOrd="0" presId="urn:microsoft.com/office/officeart/2005/8/layout/vList5"/>
    <dgm:cxn modelId="{BE966FED-5E6C-4F68-8B88-B77283C06AEC}" type="presOf" srcId="{8F40E90E-DC97-40F8-A1CE-55E4C48893C3}" destId="{18C2C955-3182-4E3C-A6F5-CE04E76B7E11}" srcOrd="0" destOrd="0" presId="urn:microsoft.com/office/officeart/2005/8/layout/vList5"/>
    <dgm:cxn modelId="{7327210C-A365-488E-82EC-EE1788AFB453}" type="presOf" srcId="{F65BA182-3F12-4BA4-ABAD-4FA40BFAA15E}" destId="{198A6FFA-98DF-43FB-B242-14B461362467}" srcOrd="0" destOrd="0" presId="urn:microsoft.com/office/officeart/2005/8/layout/vList5"/>
    <dgm:cxn modelId="{3861EADA-5356-4C22-9771-9FA004932F67}" type="presParOf" srcId="{01C79CD3-DE18-4118-BCCE-B8058ECDD510}" destId="{3A228822-F5F9-4458-AE3A-397600055D65}" srcOrd="0" destOrd="0" presId="urn:microsoft.com/office/officeart/2005/8/layout/vList5"/>
    <dgm:cxn modelId="{80C2E9E3-E1B9-4D8A-84BE-A825A6B77D12}" type="presParOf" srcId="{3A228822-F5F9-4458-AE3A-397600055D65}" destId="{51C3191F-AADE-4DD4-82E5-066093E93D64}" srcOrd="0" destOrd="0" presId="urn:microsoft.com/office/officeart/2005/8/layout/vList5"/>
    <dgm:cxn modelId="{86BD65F3-4712-4D83-A17E-26A2A94E5903}" type="presParOf" srcId="{3A228822-F5F9-4458-AE3A-397600055D65}" destId="{198A6FFA-98DF-43FB-B242-14B461362467}" srcOrd="1" destOrd="0" presId="urn:microsoft.com/office/officeart/2005/8/layout/vList5"/>
    <dgm:cxn modelId="{8C1578A7-D9B0-483E-BBD3-F8C3B4E03EC8}" type="presParOf" srcId="{01C79CD3-DE18-4118-BCCE-B8058ECDD510}" destId="{99A853B7-54B8-4529-AD6E-6355C7E27C06}" srcOrd="1" destOrd="0" presId="urn:microsoft.com/office/officeart/2005/8/layout/vList5"/>
    <dgm:cxn modelId="{23E4DDC8-7C77-4A91-A92D-719F4F06BB74}" type="presParOf" srcId="{01C79CD3-DE18-4118-BCCE-B8058ECDD510}" destId="{EC92C9B8-AF60-4DB8-B4CC-3DBA8206084E}" srcOrd="2" destOrd="0" presId="urn:microsoft.com/office/officeart/2005/8/layout/vList5"/>
    <dgm:cxn modelId="{35063FDD-D20B-4192-8B8E-0E7C84EC0A13}" type="presParOf" srcId="{EC92C9B8-AF60-4DB8-B4CC-3DBA8206084E}" destId="{F58F46B2-6596-4078-9CC4-FCE3C63F34FF}" srcOrd="0" destOrd="0" presId="urn:microsoft.com/office/officeart/2005/8/layout/vList5"/>
    <dgm:cxn modelId="{C27D982A-5801-44D5-A1CE-9AABF78CAAC5}" type="presParOf" srcId="{EC92C9B8-AF60-4DB8-B4CC-3DBA8206084E}" destId="{15667D3B-13EB-4916-BED2-35B0A2335351}" srcOrd="1" destOrd="0" presId="urn:microsoft.com/office/officeart/2005/8/layout/vList5"/>
    <dgm:cxn modelId="{D7B8477B-DB4C-4D87-8C3B-26DE04CF4A14}" type="presParOf" srcId="{01C79CD3-DE18-4118-BCCE-B8058ECDD510}" destId="{19F5FE14-17F1-4332-B123-06CB5B659441}" srcOrd="3" destOrd="0" presId="urn:microsoft.com/office/officeart/2005/8/layout/vList5"/>
    <dgm:cxn modelId="{18240B1D-CC8E-4C7D-9BA2-AC6F0B65E2E7}" type="presParOf" srcId="{01C79CD3-DE18-4118-BCCE-B8058ECDD510}" destId="{B53F9366-717F-47BC-AE6E-30D5193A18F2}" srcOrd="4" destOrd="0" presId="urn:microsoft.com/office/officeart/2005/8/layout/vList5"/>
    <dgm:cxn modelId="{B8AF7416-71C2-4057-9D51-8EFACAE23A80}" type="presParOf" srcId="{B53F9366-717F-47BC-AE6E-30D5193A18F2}" destId="{37556AD1-4D96-4083-BF44-F2AAEA9C3059}" srcOrd="0" destOrd="0" presId="urn:microsoft.com/office/officeart/2005/8/layout/vList5"/>
    <dgm:cxn modelId="{67782A63-34D9-4979-BC43-88C08C25B80A}" type="presParOf" srcId="{B53F9366-717F-47BC-AE6E-30D5193A18F2}" destId="{7EB70F32-9364-43EB-9E61-29AB315BA09E}" srcOrd="1" destOrd="0" presId="urn:microsoft.com/office/officeart/2005/8/layout/vList5"/>
    <dgm:cxn modelId="{1D369A9C-5012-484C-80F1-1CFB9AE56146}" type="presParOf" srcId="{01C79CD3-DE18-4118-BCCE-B8058ECDD510}" destId="{EEE7741C-7DD3-4802-8F8F-428EA0292622}" srcOrd="5" destOrd="0" presId="urn:microsoft.com/office/officeart/2005/8/layout/vList5"/>
    <dgm:cxn modelId="{094E4A47-05AA-4AC1-9633-A6BE7D0E4291}" type="presParOf" srcId="{01C79CD3-DE18-4118-BCCE-B8058ECDD510}" destId="{9AF52301-06B6-40BC-9A35-8E0F18FD3A56}" srcOrd="6" destOrd="0" presId="urn:microsoft.com/office/officeart/2005/8/layout/vList5"/>
    <dgm:cxn modelId="{F0F166C8-4182-4979-87A3-6AC23FA40CA2}" type="presParOf" srcId="{9AF52301-06B6-40BC-9A35-8E0F18FD3A56}" destId="{18C2C955-3182-4E3C-A6F5-CE04E76B7E11}" srcOrd="0" destOrd="0" presId="urn:microsoft.com/office/officeart/2005/8/layout/vList5"/>
    <dgm:cxn modelId="{F0D2DA6E-2CBD-4BF2-9CBA-92DAA5280BCF}" type="presParOf" srcId="{9AF52301-06B6-40BC-9A35-8E0F18FD3A56}" destId="{87144FB3-1ACB-4BCC-9472-ADA0A86AC708}"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6E04D3-8EFB-4D5A-BCB8-F9505CC5D980}" type="doc">
      <dgm:prSet loTypeId="urn:microsoft.com/office/officeart/2005/8/layout/venn1" loCatId="relationship" qsTypeId="urn:microsoft.com/office/officeart/2005/8/quickstyle/3d2" qsCatId="3D" csTypeId="urn:microsoft.com/office/officeart/2005/8/colors/colorful5" csCatId="colorful" phldr="1"/>
      <dgm:spPr/>
    </dgm:pt>
    <dgm:pt modelId="{57C9C2C0-CB80-4859-BA00-0E97BD9352D7}">
      <dgm:prSet phldrT="[Texte]" custT="1"/>
      <dgm:spPr/>
      <dgm:t>
        <a:bodyPr/>
        <a:lstStyle/>
        <a:p>
          <a:pPr algn="ctr" rtl="0"/>
          <a:r>
            <a:rPr lang="fr-FR" sz="2400" b="1" dirty="0" smtClean="0">
              <a:solidFill>
                <a:srgbClr val="FFFF00"/>
              </a:solidFill>
              <a:effectLst>
                <a:outerShdw blurRad="38100" dist="38100" dir="2700000" algn="tl">
                  <a:srgbClr val="000000">
                    <a:alpha val="43137"/>
                  </a:srgbClr>
                </a:outerShdw>
              </a:effectLst>
            </a:rPr>
            <a:t> La filtration       glomérulaire</a:t>
          </a:r>
          <a:endParaRPr lang="ar-DZ" sz="2400" b="1" dirty="0">
            <a:solidFill>
              <a:srgbClr val="FFFF00"/>
            </a:solidFill>
            <a:effectLst>
              <a:outerShdw blurRad="38100" dist="38100" dir="2700000" algn="tl">
                <a:srgbClr val="000000">
                  <a:alpha val="43137"/>
                </a:srgbClr>
              </a:outerShdw>
            </a:effectLst>
          </a:endParaRPr>
        </a:p>
      </dgm:t>
    </dgm:pt>
    <dgm:pt modelId="{436C2066-0792-49B2-BB72-F66FB93D2E3C}" type="parTrans" cxnId="{F15C732E-0F51-49B2-9619-3052A7BCD5D9}">
      <dgm:prSet/>
      <dgm:spPr/>
      <dgm:t>
        <a:bodyPr/>
        <a:lstStyle/>
        <a:p>
          <a:pPr rtl="1"/>
          <a:endParaRPr lang="ar-DZ"/>
        </a:p>
      </dgm:t>
    </dgm:pt>
    <dgm:pt modelId="{D5C331E2-51CC-4DA2-813A-C4B03DC31DEF}" type="sibTrans" cxnId="{F15C732E-0F51-49B2-9619-3052A7BCD5D9}">
      <dgm:prSet/>
      <dgm:spPr/>
      <dgm:t>
        <a:bodyPr/>
        <a:lstStyle/>
        <a:p>
          <a:pPr rtl="1"/>
          <a:endParaRPr lang="ar-DZ"/>
        </a:p>
      </dgm:t>
    </dgm:pt>
    <dgm:pt modelId="{2B73B6DB-48E7-444D-BFA2-83379794F7AB}">
      <dgm:prSet phldrT="[Texte]" custT="1"/>
      <dgm:spPr/>
      <dgm:t>
        <a:bodyPr/>
        <a:lstStyle/>
        <a:p>
          <a:pPr algn="ctr" rtl="0"/>
          <a:r>
            <a:rPr lang="fr-FR" sz="2400" b="1" dirty="0" smtClean="0">
              <a:solidFill>
                <a:srgbClr val="FFFF00"/>
              </a:solidFill>
              <a:effectLst>
                <a:outerShdw blurRad="38100" dist="38100" dir="2700000" algn="tl">
                  <a:srgbClr val="000000">
                    <a:alpha val="43137"/>
                  </a:srgbClr>
                </a:outerShdw>
              </a:effectLst>
            </a:rPr>
            <a:t>La sécrétion</a:t>
          </a:r>
        </a:p>
        <a:p>
          <a:pPr algn="ctr" rtl="0"/>
          <a:r>
            <a:rPr lang="fr-FR" sz="2400" b="1" dirty="0" smtClean="0">
              <a:solidFill>
                <a:srgbClr val="FFFF00"/>
              </a:solidFill>
              <a:effectLst>
                <a:outerShdw blurRad="38100" dist="38100" dir="2700000" algn="tl">
                  <a:srgbClr val="000000">
                    <a:alpha val="43137"/>
                  </a:srgbClr>
                </a:outerShdw>
              </a:effectLst>
            </a:rPr>
            <a:t> tubulaire</a:t>
          </a:r>
          <a:endParaRPr lang="ar-DZ" sz="2400" b="1" dirty="0">
            <a:solidFill>
              <a:srgbClr val="FFFF00"/>
            </a:solidFill>
            <a:effectLst>
              <a:outerShdw blurRad="38100" dist="38100" dir="2700000" algn="tl">
                <a:srgbClr val="000000">
                  <a:alpha val="43137"/>
                </a:srgbClr>
              </a:outerShdw>
            </a:effectLst>
          </a:endParaRPr>
        </a:p>
      </dgm:t>
    </dgm:pt>
    <dgm:pt modelId="{18F3D113-7E10-4E6F-9124-ECEB7D747F74}" type="parTrans" cxnId="{F0061470-30DD-40A6-B3B3-912EE5331395}">
      <dgm:prSet/>
      <dgm:spPr/>
      <dgm:t>
        <a:bodyPr/>
        <a:lstStyle/>
        <a:p>
          <a:pPr rtl="1"/>
          <a:endParaRPr lang="ar-DZ"/>
        </a:p>
      </dgm:t>
    </dgm:pt>
    <dgm:pt modelId="{4DA75FC2-D041-48F3-9B43-5DB049A2659B}" type="sibTrans" cxnId="{F0061470-30DD-40A6-B3B3-912EE5331395}">
      <dgm:prSet/>
      <dgm:spPr/>
      <dgm:t>
        <a:bodyPr/>
        <a:lstStyle/>
        <a:p>
          <a:pPr rtl="1"/>
          <a:endParaRPr lang="ar-DZ"/>
        </a:p>
      </dgm:t>
    </dgm:pt>
    <dgm:pt modelId="{C63CF24E-1AA7-4CD7-981E-15A2DC0CBF38}">
      <dgm:prSet phldrT="[Texte]" custT="1"/>
      <dgm:spPr/>
      <dgm:t>
        <a:bodyPr/>
        <a:lstStyle/>
        <a:p>
          <a:pPr algn="ctr" rtl="0"/>
          <a:r>
            <a:rPr lang="fr-FR" sz="2400" b="1" dirty="0" smtClean="0">
              <a:solidFill>
                <a:srgbClr val="FFFF00"/>
              </a:solidFill>
              <a:effectLst>
                <a:outerShdw blurRad="38100" dist="38100" dir="2700000" algn="tl">
                  <a:srgbClr val="000000">
                    <a:alpha val="43137"/>
                  </a:srgbClr>
                </a:outerShdw>
              </a:effectLst>
            </a:rPr>
            <a:t>La réabsorption</a:t>
          </a:r>
        </a:p>
        <a:p>
          <a:pPr algn="ctr" rtl="0"/>
          <a:r>
            <a:rPr lang="fr-FR" sz="2400" b="1" dirty="0" smtClean="0">
              <a:solidFill>
                <a:srgbClr val="FFFF00"/>
              </a:solidFill>
              <a:effectLst>
                <a:outerShdw blurRad="38100" dist="38100" dir="2700000" algn="tl">
                  <a:srgbClr val="000000">
                    <a:alpha val="43137"/>
                  </a:srgbClr>
                </a:outerShdw>
              </a:effectLst>
            </a:rPr>
            <a:t> tubulaire</a:t>
          </a:r>
          <a:endParaRPr lang="ar-DZ" sz="2400" b="1" dirty="0">
            <a:solidFill>
              <a:srgbClr val="FFFF00"/>
            </a:solidFill>
            <a:effectLst>
              <a:outerShdw blurRad="38100" dist="38100" dir="2700000" algn="tl">
                <a:srgbClr val="000000">
                  <a:alpha val="43137"/>
                </a:srgbClr>
              </a:outerShdw>
            </a:effectLst>
          </a:endParaRPr>
        </a:p>
      </dgm:t>
    </dgm:pt>
    <dgm:pt modelId="{5D1AEE85-D222-4911-A23D-650E2F578433}" type="parTrans" cxnId="{FF783929-7FF1-4032-BDC0-942933245D08}">
      <dgm:prSet/>
      <dgm:spPr/>
      <dgm:t>
        <a:bodyPr/>
        <a:lstStyle/>
        <a:p>
          <a:pPr rtl="1"/>
          <a:endParaRPr lang="ar-DZ"/>
        </a:p>
      </dgm:t>
    </dgm:pt>
    <dgm:pt modelId="{C3E1EF2B-09CB-4AB2-A405-52F6DE7AB563}" type="sibTrans" cxnId="{FF783929-7FF1-4032-BDC0-942933245D08}">
      <dgm:prSet/>
      <dgm:spPr/>
      <dgm:t>
        <a:bodyPr/>
        <a:lstStyle/>
        <a:p>
          <a:pPr rtl="1"/>
          <a:endParaRPr lang="ar-DZ"/>
        </a:p>
      </dgm:t>
    </dgm:pt>
    <dgm:pt modelId="{AC5274CA-7ACB-4DF7-974B-259B12E1D7DA}" type="pres">
      <dgm:prSet presAssocID="{CD6E04D3-8EFB-4D5A-BCB8-F9505CC5D980}" presName="compositeShape" presStyleCnt="0">
        <dgm:presLayoutVars>
          <dgm:chMax val="7"/>
          <dgm:dir/>
          <dgm:resizeHandles val="exact"/>
        </dgm:presLayoutVars>
      </dgm:prSet>
      <dgm:spPr/>
    </dgm:pt>
    <dgm:pt modelId="{BFC92C78-CECA-4D84-8601-A5FDDA8DAD7F}" type="pres">
      <dgm:prSet presAssocID="{57C9C2C0-CB80-4859-BA00-0E97BD9352D7}" presName="circ1" presStyleLbl="vennNode1" presStyleIdx="0" presStyleCnt="3" custScaleX="111902" custScaleY="63133"/>
      <dgm:spPr/>
      <dgm:t>
        <a:bodyPr/>
        <a:lstStyle/>
        <a:p>
          <a:pPr rtl="1"/>
          <a:endParaRPr lang="ar-DZ"/>
        </a:p>
      </dgm:t>
    </dgm:pt>
    <dgm:pt modelId="{0AD759FE-E0FC-4813-BF7F-7E37EA0104C9}" type="pres">
      <dgm:prSet presAssocID="{57C9C2C0-CB80-4859-BA00-0E97BD9352D7}" presName="circ1Tx" presStyleLbl="revTx" presStyleIdx="0" presStyleCnt="0">
        <dgm:presLayoutVars>
          <dgm:chMax val="0"/>
          <dgm:chPref val="0"/>
          <dgm:bulletEnabled val="1"/>
        </dgm:presLayoutVars>
      </dgm:prSet>
      <dgm:spPr/>
      <dgm:t>
        <a:bodyPr/>
        <a:lstStyle/>
        <a:p>
          <a:pPr rtl="1"/>
          <a:endParaRPr lang="ar-DZ"/>
        </a:p>
      </dgm:t>
    </dgm:pt>
    <dgm:pt modelId="{33388D06-5308-4F9C-8E2C-E8227CE2E055}" type="pres">
      <dgm:prSet presAssocID="{2B73B6DB-48E7-444D-BFA2-83379794F7AB}" presName="circ2" presStyleLbl="vennNode1" presStyleIdx="1" presStyleCnt="3" custScaleX="109660" custLinFactNeighborX="13951"/>
      <dgm:spPr/>
      <dgm:t>
        <a:bodyPr/>
        <a:lstStyle/>
        <a:p>
          <a:pPr rtl="1"/>
          <a:endParaRPr lang="ar-DZ"/>
        </a:p>
      </dgm:t>
    </dgm:pt>
    <dgm:pt modelId="{806539C2-5CF4-4A2E-A585-2D5A4B32F06E}" type="pres">
      <dgm:prSet presAssocID="{2B73B6DB-48E7-444D-BFA2-83379794F7AB}" presName="circ2Tx" presStyleLbl="revTx" presStyleIdx="0" presStyleCnt="0">
        <dgm:presLayoutVars>
          <dgm:chMax val="0"/>
          <dgm:chPref val="0"/>
          <dgm:bulletEnabled val="1"/>
        </dgm:presLayoutVars>
      </dgm:prSet>
      <dgm:spPr/>
      <dgm:t>
        <a:bodyPr/>
        <a:lstStyle/>
        <a:p>
          <a:pPr rtl="1"/>
          <a:endParaRPr lang="ar-DZ"/>
        </a:p>
      </dgm:t>
    </dgm:pt>
    <dgm:pt modelId="{5E122314-9E5B-40A0-84C7-DB708A16FA59}" type="pres">
      <dgm:prSet presAssocID="{C63CF24E-1AA7-4CD7-981E-15A2DC0CBF38}" presName="circ3" presStyleLbl="vennNode1" presStyleIdx="2" presStyleCnt="3" custScaleX="124192" custLinFactNeighborX="-124" custLinFactNeighborY="-1365"/>
      <dgm:spPr/>
      <dgm:t>
        <a:bodyPr/>
        <a:lstStyle/>
        <a:p>
          <a:pPr rtl="1"/>
          <a:endParaRPr lang="ar-DZ"/>
        </a:p>
      </dgm:t>
    </dgm:pt>
    <dgm:pt modelId="{D803F967-64D8-4276-B9FD-BDCEE59DB6D6}" type="pres">
      <dgm:prSet presAssocID="{C63CF24E-1AA7-4CD7-981E-15A2DC0CBF38}" presName="circ3Tx" presStyleLbl="revTx" presStyleIdx="0" presStyleCnt="0">
        <dgm:presLayoutVars>
          <dgm:chMax val="0"/>
          <dgm:chPref val="0"/>
          <dgm:bulletEnabled val="1"/>
        </dgm:presLayoutVars>
      </dgm:prSet>
      <dgm:spPr/>
      <dgm:t>
        <a:bodyPr/>
        <a:lstStyle/>
        <a:p>
          <a:pPr rtl="1"/>
          <a:endParaRPr lang="ar-DZ"/>
        </a:p>
      </dgm:t>
    </dgm:pt>
  </dgm:ptLst>
  <dgm:cxnLst>
    <dgm:cxn modelId="{F0061470-30DD-40A6-B3B3-912EE5331395}" srcId="{CD6E04D3-8EFB-4D5A-BCB8-F9505CC5D980}" destId="{2B73B6DB-48E7-444D-BFA2-83379794F7AB}" srcOrd="1" destOrd="0" parTransId="{18F3D113-7E10-4E6F-9124-ECEB7D747F74}" sibTransId="{4DA75FC2-D041-48F3-9B43-5DB049A2659B}"/>
    <dgm:cxn modelId="{9A2BAD6E-7881-4B35-A57F-417CF0DCCB84}" type="presOf" srcId="{C63CF24E-1AA7-4CD7-981E-15A2DC0CBF38}" destId="{D803F967-64D8-4276-B9FD-BDCEE59DB6D6}" srcOrd="1" destOrd="0" presId="urn:microsoft.com/office/officeart/2005/8/layout/venn1"/>
    <dgm:cxn modelId="{F15C732E-0F51-49B2-9619-3052A7BCD5D9}" srcId="{CD6E04D3-8EFB-4D5A-BCB8-F9505CC5D980}" destId="{57C9C2C0-CB80-4859-BA00-0E97BD9352D7}" srcOrd="0" destOrd="0" parTransId="{436C2066-0792-49B2-BB72-F66FB93D2E3C}" sibTransId="{D5C331E2-51CC-4DA2-813A-C4B03DC31DEF}"/>
    <dgm:cxn modelId="{87AF541A-6C55-4673-8904-CD9A3773BE52}" type="presOf" srcId="{57C9C2C0-CB80-4859-BA00-0E97BD9352D7}" destId="{BFC92C78-CECA-4D84-8601-A5FDDA8DAD7F}" srcOrd="0" destOrd="0" presId="urn:microsoft.com/office/officeart/2005/8/layout/venn1"/>
    <dgm:cxn modelId="{2C7824C9-F422-4776-BB39-4A1A4386CD06}" type="presOf" srcId="{2B73B6DB-48E7-444D-BFA2-83379794F7AB}" destId="{33388D06-5308-4F9C-8E2C-E8227CE2E055}" srcOrd="0" destOrd="0" presId="urn:microsoft.com/office/officeart/2005/8/layout/venn1"/>
    <dgm:cxn modelId="{F199CEAD-9A48-4788-B2FA-9A0C44C2C8A0}" type="presOf" srcId="{CD6E04D3-8EFB-4D5A-BCB8-F9505CC5D980}" destId="{AC5274CA-7ACB-4DF7-974B-259B12E1D7DA}" srcOrd="0" destOrd="0" presId="urn:microsoft.com/office/officeart/2005/8/layout/venn1"/>
    <dgm:cxn modelId="{7CABEE14-790C-4AFE-9C3D-AB857BB101E0}" type="presOf" srcId="{C63CF24E-1AA7-4CD7-981E-15A2DC0CBF38}" destId="{5E122314-9E5B-40A0-84C7-DB708A16FA59}" srcOrd="0" destOrd="0" presId="urn:microsoft.com/office/officeart/2005/8/layout/venn1"/>
    <dgm:cxn modelId="{FF783929-7FF1-4032-BDC0-942933245D08}" srcId="{CD6E04D3-8EFB-4D5A-BCB8-F9505CC5D980}" destId="{C63CF24E-1AA7-4CD7-981E-15A2DC0CBF38}" srcOrd="2" destOrd="0" parTransId="{5D1AEE85-D222-4911-A23D-650E2F578433}" sibTransId="{C3E1EF2B-09CB-4AB2-A405-52F6DE7AB563}"/>
    <dgm:cxn modelId="{D614AFEF-B173-429E-9347-B616EF20A98A}" type="presOf" srcId="{2B73B6DB-48E7-444D-BFA2-83379794F7AB}" destId="{806539C2-5CF4-4A2E-A585-2D5A4B32F06E}" srcOrd="1" destOrd="0" presId="urn:microsoft.com/office/officeart/2005/8/layout/venn1"/>
    <dgm:cxn modelId="{BAC3DA5B-8D52-4BE4-A121-7D4623E89010}" type="presOf" srcId="{57C9C2C0-CB80-4859-BA00-0E97BD9352D7}" destId="{0AD759FE-E0FC-4813-BF7F-7E37EA0104C9}" srcOrd="1" destOrd="0" presId="urn:microsoft.com/office/officeart/2005/8/layout/venn1"/>
    <dgm:cxn modelId="{3EC439D1-4294-4436-B8DE-55F275F1296C}" type="presParOf" srcId="{AC5274CA-7ACB-4DF7-974B-259B12E1D7DA}" destId="{BFC92C78-CECA-4D84-8601-A5FDDA8DAD7F}" srcOrd="0" destOrd="0" presId="urn:microsoft.com/office/officeart/2005/8/layout/venn1"/>
    <dgm:cxn modelId="{C67C12E3-5472-47F4-9C83-BDA9402A57EC}" type="presParOf" srcId="{AC5274CA-7ACB-4DF7-974B-259B12E1D7DA}" destId="{0AD759FE-E0FC-4813-BF7F-7E37EA0104C9}" srcOrd="1" destOrd="0" presId="urn:microsoft.com/office/officeart/2005/8/layout/venn1"/>
    <dgm:cxn modelId="{8077F061-6CC2-4377-BB76-6F15EE14583E}" type="presParOf" srcId="{AC5274CA-7ACB-4DF7-974B-259B12E1D7DA}" destId="{33388D06-5308-4F9C-8E2C-E8227CE2E055}" srcOrd="2" destOrd="0" presId="urn:microsoft.com/office/officeart/2005/8/layout/venn1"/>
    <dgm:cxn modelId="{B0803B1A-3A2A-485B-866A-205743F83E8E}" type="presParOf" srcId="{AC5274CA-7ACB-4DF7-974B-259B12E1D7DA}" destId="{806539C2-5CF4-4A2E-A585-2D5A4B32F06E}" srcOrd="3" destOrd="0" presId="urn:microsoft.com/office/officeart/2005/8/layout/venn1"/>
    <dgm:cxn modelId="{27ACB225-5746-4A07-A867-7AA31BC4DECC}" type="presParOf" srcId="{AC5274CA-7ACB-4DF7-974B-259B12E1D7DA}" destId="{5E122314-9E5B-40A0-84C7-DB708A16FA59}" srcOrd="4" destOrd="0" presId="urn:microsoft.com/office/officeart/2005/8/layout/venn1"/>
    <dgm:cxn modelId="{A7D81E68-F7C5-44B6-97B6-6DEE013E5896}" type="presParOf" srcId="{AC5274CA-7ACB-4DF7-974B-259B12E1D7DA}" destId="{D803F967-64D8-4276-B9FD-BDCEE59DB6D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E1E65-5B9C-4FAD-B9D4-2B648973221E}" type="doc">
      <dgm:prSet loTypeId="urn:microsoft.com/office/officeart/2005/8/layout/radial2" loCatId="relationship" qsTypeId="urn:microsoft.com/office/officeart/2005/8/quickstyle/3d7" qsCatId="3D" csTypeId="urn:microsoft.com/office/officeart/2005/8/colors/colorful5" csCatId="colorful" phldr="1"/>
      <dgm:spPr/>
      <dgm:t>
        <a:bodyPr/>
        <a:lstStyle/>
        <a:p>
          <a:pPr rtl="1"/>
          <a:endParaRPr lang="ar-DZ"/>
        </a:p>
      </dgm:t>
    </dgm:pt>
    <dgm:pt modelId="{770639BC-EAF6-4C87-BD34-D5CFEC49413F}">
      <dgm:prSet phldrT="[Texte]" custT="1"/>
      <dgm:spPr/>
      <dgm:t>
        <a:bodyPr/>
        <a:lstStyle/>
        <a:p>
          <a:pPr algn="l" rtl="0"/>
          <a:r>
            <a:rPr lang="fr-FR" sz="2400" b="1" dirty="0" smtClean="0"/>
            <a:t>Processus passif</a:t>
          </a:r>
          <a:endParaRPr lang="ar-DZ" sz="2400" b="1" dirty="0"/>
        </a:p>
      </dgm:t>
    </dgm:pt>
    <dgm:pt modelId="{28788000-A7CA-4B6B-B400-F1A38954D2E7}" type="parTrans" cxnId="{F9A573AC-2AA5-4D85-8F94-BA5CBEEC8A69}">
      <dgm:prSet/>
      <dgm:spPr/>
      <dgm:t>
        <a:bodyPr/>
        <a:lstStyle/>
        <a:p>
          <a:pPr rtl="1"/>
          <a:endParaRPr lang="ar-DZ" dirty="0"/>
        </a:p>
      </dgm:t>
    </dgm:pt>
    <dgm:pt modelId="{7391C05D-5A10-4A5A-8A74-C8331381EC6A}" type="sibTrans" cxnId="{F9A573AC-2AA5-4D85-8F94-BA5CBEEC8A69}">
      <dgm:prSet/>
      <dgm:spPr/>
      <dgm:t>
        <a:bodyPr/>
        <a:lstStyle/>
        <a:p>
          <a:pPr rtl="1"/>
          <a:endParaRPr lang="ar-DZ"/>
        </a:p>
      </dgm:t>
    </dgm:pt>
    <dgm:pt modelId="{41D260C8-C155-4894-99AF-A6B7D983DAF0}" type="pres">
      <dgm:prSet presAssocID="{CD3E1E65-5B9C-4FAD-B9D4-2B648973221E}" presName="composite" presStyleCnt="0">
        <dgm:presLayoutVars>
          <dgm:chMax val="5"/>
          <dgm:dir/>
          <dgm:animLvl val="ctr"/>
          <dgm:resizeHandles val="exact"/>
        </dgm:presLayoutVars>
      </dgm:prSet>
      <dgm:spPr/>
      <dgm:t>
        <a:bodyPr/>
        <a:lstStyle/>
        <a:p>
          <a:pPr rtl="1"/>
          <a:endParaRPr lang="ar-DZ"/>
        </a:p>
      </dgm:t>
    </dgm:pt>
    <dgm:pt modelId="{B7ABD563-BA03-4039-B45B-EEF6F02722F0}" type="pres">
      <dgm:prSet presAssocID="{CD3E1E65-5B9C-4FAD-B9D4-2B648973221E}" presName="cycle" presStyleCnt="0"/>
      <dgm:spPr/>
      <dgm:t>
        <a:bodyPr/>
        <a:lstStyle/>
        <a:p>
          <a:pPr rtl="1"/>
          <a:endParaRPr lang="ar-DZ"/>
        </a:p>
      </dgm:t>
    </dgm:pt>
    <dgm:pt modelId="{3D4317A6-94A4-4BCB-8A25-7A1E88365DF8}" type="pres">
      <dgm:prSet presAssocID="{CD3E1E65-5B9C-4FAD-B9D4-2B648973221E}" presName="centerShape" presStyleCnt="0"/>
      <dgm:spPr/>
      <dgm:t>
        <a:bodyPr/>
        <a:lstStyle/>
        <a:p>
          <a:pPr rtl="1"/>
          <a:endParaRPr lang="ar-DZ"/>
        </a:p>
      </dgm:t>
    </dgm:pt>
    <dgm:pt modelId="{1876E04F-0115-4D66-B5C1-78F7C856B278}" type="pres">
      <dgm:prSet presAssocID="{CD3E1E65-5B9C-4FAD-B9D4-2B648973221E}" presName="connSite" presStyleLbl="node1" presStyleIdx="0" presStyleCnt="2"/>
      <dgm:spPr/>
      <dgm:t>
        <a:bodyPr/>
        <a:lstStyle/>
        <a:p>
          <a:pPr rtl="1"/>
          <a:endParaRPr lang="ar-DZ"/>
        </a:p>
      </dgm:t>
    </dgm:pt>
    <dgm:pt modelId="{3525554F-52CB-42C3-9A4D-4616CCF4FC9E}" type="pres">
      <dgm:prSet presAssocID="{CD3E1E65-5B9C-4FAD-B9D4-2B648973221E}" presName="visible" presStyleLbl="node1" presStyleIdx="0" presStyleCnt="2" custScaleX="154524" custScaleY="192196" custLinFactNeighborX="-49631"/>
      <dgm:spPr>
        <a:blipFill rotWithShape="0">
          <a:blip xmlns:r="http://schemas.openxmlformats.org/officeDocument/2006/relationships" r:embed="rId1"/>
          <a:stretch>
            <a:fillRect/>
          </a:stretch>
        </a:blipFill>
      </dgm:spPr>
      <dgm:t>
        <a:bodyPr/>
        <a:lstStyle/>
        <a:p>
          <a:pPr rtl="1"/>
          <a:endParaRPr lang="ar-DZ"/>
        </a:p>
      </dgm:t>
    </dgm:pt>
    <dgm:pt modelId="{58CCFA6C-CB23-4C90-97FA-51208655EBB1}" type="pres">
      <dgm:prSet presAssocID="{28788000-A7CA-4B6B-B400-F1A38954D2E7}" presName="Name25" presStyleLbl="parChTrans1D1" presStyleIdx="0" presStyleCnt="1"/>
      <dgm:spPr/>
      <dgm:t>
        <a:bodyPr/>
        <a:lstStyle/>
        <a:p>
          <a:pPr rtl="1"/>
          <a:endParaRPr lang="ar-DZ"/>
        </a:p>
      </dgm:t>
    </dgm:pt>
    <dgm:pt modelId="{C5600CD5-0A17-4372-A610-5949F3C12DEA}" type="pres">
      <dgm:prSet presAssocID="{770639BC-EAF6-4C87-BD34-D5CFEC49413F}" presName="node" presStyleCnt="0"/>
      <dgm:spPr/>
      <dgm:t>
        <a:bodyPr/>
        <a:lstStyle/>
        <a:p>
          <a:pPr rtl="1"/>
          <a:endParaRPr lang="ar-DZ"/>
        </a:p>
      </dgm:t>
    </dgm:pt>
    <dgm:pt modelId="{871D0DB4-D826-4F2D-A8C5-F329E6C9F088}" type="pres">
      <dgm:prSet presAssocID="{770639BC-EAF6-4C87-BD34-D5CFEC49413F}" presName="parentNode" presStyleLbl="node1" presStyleIdx="1" presStyleCnt="2" custScaleX="327822" custLinFactX="8159" custLinFactNeighborX="100000">
        <dgm:presLayoutVars>
          <dgm:chMax val="1"/>
          <dgm:bulletEnabled val="1"/>
        </dgm:presLayoutVars>
      </dgm:prSet>
      <dgm:spPr/>
      <dgm:t>
        <a:bodyPr/>
        <a:lstStyle/>
        <a:p>
          <a:pPr rtl="1"/>
          <a:endParaRPr lang="ar-DZ"/>
        </a:p>
      </dgm:t>
    </dgm:pt>
    <dgm:pt modelId="{F70AA809-4965-4631-9FE6-9DB87A0F02FA}" type="pres">
      <dgm:prSet presAssocID="{770639BC-EAF6-4C87-BD34-D5CFEC49413F}" presName="childNode" presStyleLbl="revTx" presStyleIdx="0" presStyleCnt="0">
        <dgm:presLayoutVars>
          <dgm:bulletEnabled val="1"/>
        </dgm:presLayoutVars>
      </dgm:prSet>
      <dgm:spPr/>
      <dgm:t>
        <a:bodyPr/>
        <a:lstStyle/>
        <a:p>
          <a:pPr rtl="1"/>
          <a:endParaRPr lang="ar-DZ"/>
        </a:p>
      </dgm:t>
    </dgm:pt>
  </dgm:ptLst>
  <dgm:cxnLst>
    <dgm:cxn modelId="{F9A573AC-2AA5-4D85-8F94-BA5CBEEC8A69}" srcId="{CD3E1E65-5B9C-4FAD-B9D4-2B648973221E}" destId="{770639BC-EAF6-4C87-BD34-D5CFEC49413F}" srcOrd="0" destOrd="0" parTransId="{28788000-A7CA-4B6B-B400-F1A38954D2E7}" sibTransId="{7391C05D-5A10-4A5A-8A74-C8331381EC6A}"/>
    <dgm:cxn modelId="{C1CCA775-871A-4CB5-A936-7FBCA5E4D65D}" type="presOf" srcId="{28788000-A7CA-4B6B-B400-F1A38954D2E7}" destId="{58CCFA6C-CB23-4C90-97FA-51208655EBB1}" srcOrd="0" destOrd="0" presId="urn:microsoft.com/office/officeart/2005/8/layout/radial2"/>
    <dgm:cxn modelId="{16012264-934F-44A9-81ED-45ADA6EA3499}" type="presOf" srcId="{770639BC-EAF6-4C87-BD34-D5CFEC49413F}" destId="{871D0DB4-D826-4F2D-A8C5-F329E6C9F088}" srcOrd="0" destOrd="0" presId="urn:microsoft.com/office/officeart/2005/8/layout/radial2"/>
    <dgm:cxn modelId="{EAB27D4C-C261-4571-B249-025FB8E40B82}" type="presOf" srcId="{CD3E1E65-5B9C-4FAD-B9D4-2B648973221E}" destId="{41D260C8-C155-4894-99AF-A6B7D983DAF0}" srcOrd="0" destOrd="0" presId="urn:microsoft.com/office/officeart/2005/8/layout/radial2"/>
    <dgm:cxn modelId="{A5399949-C281-4D26-B551-8AF62036986F}" type="presParOf" srcId="{41D260C8-C155-4894-99AF-A6B7D983DAF0}" destId="{B7ABD563-BA03-4039-B45B-EEF6F02722F0}" srcOrd="0" destOrd="0" presId="urn:microsoft.com/office/officeart/2005/8/layout/radial2"/>
    <dgm:cxn modelId="{E20965F1-3449-495E-B027-6CC4D814DC96}" type="presParOf" srcId="{B7ABD563-BA03-4039-B45B-EEF6F02722F0}" destId="{3D4317A6-94A4-4BCB-8A25-7A1E88365DF8}" srcOrd="0" destOrd="0" presId="urn:microsoft.com/office/officeart/2005/8/layout/radial2"/>
    <dgm:cxn modelId="{16876B89-D2AC-4422-A833-DECB24F3A81E}" type="presParOf" srcId="{3D4317A6-94A4-4BCB-8A25-7A1E88365DF8}" destId="{1876E04F-0115-4D66-B5C1-78F7C856B278}" srcOrd="0" destOrd="0" presId="urn:microsoft.com/office/officeart/2005/8/layout/radial2"/>
    <dgm:cxn modelId="{D1023403-6D91-42FF-B066-F8C1BB2E5F40}" type="presParOf" srcId="{3D4317A6-94A4-4BCB-8A25-7A1E88365DF8}" destId="{3525554F-52CB-42C3-9A4D-4616CCF4FC9E}" srcOrd="1" destOrd="0" presId="urn:microsoft.com/office/officeart/2005/8/layout/radial2"/>
    <dgm:cxn modelId="{8B6878D3-A3AB-4945-83BD-560FE8A533C1}" type="presParOf" srcId="{B7ABD563-BA03-4039-B45B-EEF6F02722F0}" destId="{58CCFA6C-CB23-4C90-97FA-51208655EBB1}" srcOrd="1" destOrd="0" presId="urn:microsoft.com/office/officeart/2005/8/layout/radial2"/>
    <dgm:cxn modelId="{29E4C66E-5F64-4670-8A0B-26633DA3AF18}" type="presParOf" srcId="{B7ABD563-BA03-4039-B45B-EEF6F02722F0}" destId="{C5600CD5-0A17-4372-A610-5949F3C12DEA}" srcOrd="2" destOrd="0" presId="urn:microsoft.com/office/officeart/2005/8/layout/radial2"/>
    <dgm:cxn modelId="{7FEEE425-12C0-435B-A6AE-66A310887ED5}" type="presParOf" srcId="{C5600CD5-0A17-4372-A610-5949F3C12DEA}" destId="{871D0DB4-D826-4F2D-A8C5-F329E6C9F088}" srcOrd="0" destOrd="0" presId="urn:microsoft.com/office/officeart/2005/8/layout/radial2"/>
    <dgm:cxn modelId="{C8816095-57CA-47B4-960A-BF780AA6110A}" type="presParOf" srcId="{C5600CD5-0A17-4372-A610-5949F3C12DEA}" destId="{F70AA809-4965-4631-9FE6-9DB87A0F02F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5CD10A-ACE9-4A19-A147-0FAD34E091EE}" type="doc">
      <dgm:prSet loTypeId="urn:microsoft.com/office/officeart/2005/8/layout/process1" loCatId="process" qsTypeId="urn:microsoft.com/office/officeart/2005/8/quickstyle/3d7" qsCatId="3D" csTypeId="urn:microsoft.com/office/officeart/2005/8/colors/colorful2" csCatId="colorful" phldr="1"/>
      <dgm:spPr/>
    </dgm:pt>
    <dgm:pt modelId="{D40893FF-954E-40CF-9F54-ED5E8102BD2D}">
      <dgm:prSet phldrT="[Texte]" custT="1"/>
      <dgm:spPr/>
      <dgm:t>
        <a:bodyPr/>
        <a:lstStyle/>
        <a:p>
          <a:pPr algn="l" rtl="0"/>
          <a:r>
            <a:rPr lang="fr-FR" sz="3000" b="1" dirty="0" smtClean="0">
              <a:cs typeface="+mn-cs"/>
            </a:rPr>
            <a:t>Contre le gradient de [c]</a:t>
          </a:r>
          <a:endParaRPr lang="ar-DZ" sz="3000" b="1" dirty="0">
            <a:cs typeface="+mn-cs"/>
          </a:endParaRPr>
        </a:p>
      </dgm:t>
    </dgm:pt>
    <dgm:pt modelId="{3E7A6CFF-BA79-41BE-9BB5-C01578EB887D}" type="parTrans" cxnId="{6B60CB07-6D8C-4B71-8920-79A4DDB7DDCB}">
      <dgm:prSet/>
      <dgm:spPr/>
      <dgm:t>
        <a:bodyPr/>
        <a:lstStyle/>
        <a:p>
          <a:pPr rtl="1"/>
          <a:endParaRPr lang="ar-DZ" sz="3000">
            <a:cs typeface="+mn-cs"/>
          </a:endParaRPr>
        </a:p>
      </dgm:t>
    </dgm:pt>
    <dgm:pt modelId="{2906F442-7CD0-4EBB-A301-AF4010A8E73F}" type="sibTrans" cxnId="{6B60CB07-6D8C-4B71-8920-79A4DDB7DDCB}">
      <dgm:prSet custT="1"/>
      <dgm:spPr/>
      <dgm:t>
        <a:bodyPr/>
        <a:lstStyle/>
        <a:p>
          <a:pPr rtl="1"/>
          <a:endParaRPr lang="ar-DZ" sz="3000" dirty="0">
            <a:cs typeface="+mn-cs"/>
          </a:endParaRPr>
        </a:p>
      </dgm:t>
    </dgm:pt>
    <dgm:pt modelId="{95BBAE3F-8FA1-4DEF-A51D-08D16DDBE89F}">
      <dgm:prSet phldrT="[Texte]" custT="1"/>
      <dgm:spPr/>
      <dgm:t>
        <a:bodyPr/>
        <a:lstStyle/>
        <a:p>
          <a:pPr algn="l" rtl="0"/>
          <a:r>
            <a:rPr lang="fr-FR" sz="3000" b="1" dirty="0" smtClean="0">
              <a:cs typeface="+mn-cs"/>
            </a:rPr>
            <a:t>Energie</a:t>
          </a:r>
          <a:endParaRPr lang="ar-DZ" sz="3000" b="1" dirty="0">
            <a:cs typeface="+mn-cs"/>
          </a:endParaRPr>
        </a:p>
      </dgm:t>
    </dgm:pt>
    <dgm:pt modelId="{40F10E1D-294F-4035-B8FD-D49272CCF155}" type="parTrans" cxnId="{C96F589E-3867-4660-B56B-D102D7775D1F}">
      <dgm:prSet/>
      <dgm:spPr/>
      <dgm:t>
        <a:bodyPr/>
        <a:lstStyle/>
        <a:p>
          <a:pPr rtl="1"/>
          <a:endParaRPr lang="ar-DZ" sz="3000">
            <a:cs typeface="+mn-cs"/>
          </a:endParaRPr>
        </a:p>
      </dgm:t>
    </dgm:pt>
    <dgm:pt modelId="{A07BC914-50F7-4233-A634-608F459A3C6D}" type="sibTrans" cxnId="{C96F589E-3867-4660-B56B-D102D7775D1F}">
      <dgm:prSet custT="1"/>
      <dgm:spPr/>
      <dgm:t>
        <a:bodyPr/>
        <a:lstStyle/>
        <a:p>
          <a:pPr rtl="1"/>
          <a:endParaRPr lang="ar-DZ" sz="3000" dirty="0">
            <a:cs typeface="+mn-cs"/>
          </a:endParaRPr>
        </a:p>
      </dgm:t>
    </dgm:pt>
    <dgm:pt modelId="{4C5F6EF9-E6F1-4E36-BEC5-0B956D78AA6F}">
      <dgm:prSet phldrT="[Texte]" custT="1"/>
      <dgm:spPr/>
      <dgm:t>
        <a:bodyPr/>
        <a:lstStyle/>
        <a:p>
          <a:pPr algn="l" rtl="0"/>
          <a:r>
            <a:rPr lang="fr-FR" sz="3000" b="1" dirty="0" smtClean="0">
              <a:cs typeface="+mn-cs"/>
            </a:rPr>
            <a:t>Transporteurs</a:t>
          </a:r>
        </a:p>
        <a:p>
          <a:pPr algn="l" rtl="0"/>
          <a:r>
            <a:rPr lang="fr-FR" sz="3000" b="1" dirty="0" smtClean="0">
              <a:cs typeface="+mn-cs"/>
            </a:rPr>
            <a:t>(Affinité)</a:t>
          </a:r>
          <a:endParaRPr lang="ar-DZ" sz="3000" b="1" dirty="0">
            <a:cs typeface="+mn-cs"/>
          </a:endParaRPr>
        </a:p>
      </dgm:t>
    </dgm:pt>
    <dgm:pt modelId="{6C7C738C-7099-478B-8F2E-FF908578CBEF}" type="parTrans" cxnId="{C5F62591-334B-4EDB-9439-7C696B005560}">
      <dgm:prSet/>
      <dgm:spPr/>
      <dgm:t>
        <a:bodyPr/>
        <a:lstStyle/>
        <a:p>
          <a:pPr rtl="1"/>
          <a:endParaRPr lang="ar-DZ" sz="3000">
            <a:cs typeface="+mn-cs"/>
          </a:endParaRPr>
        </a:p>
      </dgm:t>
    </dgm:pt>
    <dgm:pt modelId="{B3D94551-155A-49AE-A69B-16D9CB831A4C}" type="sibTrans" cxnId="{C5F62591-334B-4EDB-9439-7C696B005560}">
      <dgm:prSet custT="1"/>
      <dgm:spPr/>
      <dgm:t>
        <a:bodyPr/>
        <a:lstStyle/>
        <a:p>
          <a:pPr rtl="1"/>
          <a:endParaRPr lang="ar-DZ" sz="3000" dirty="0">
            <a:cs typeface="+mn-cs"/>
          </a:endParaRPr>
        </a:p>
      </dgm:t>
    </dgm:pt>
    <dgm:pt modelId="{C7145ED1-BFC9-4B56-906C-7726ACEC7E2F}">
      <dgm:prSet phldrT="[Texte]" custT="1"/>
      <dgm:spPr/>
      <dgm:t>
        <a:bodyPr/>
        <a:lstStyle/>
        <a:p>
          <a:pPr rtl="1"/>
          <a:r>
            <a:rPr lang="fr-FR" sz="3000" b="1" dirty="0" smtClean="0">
              <a:cs typeface="+mn-cs"/>
            </a:rPr>
            <a:t>Saturabilité</a:t>
          </a:r>
          <a:endParaRPr lang="ar-DZ" sz="3000" b="1" dirty="0">
            <a:cs typeface="+mn-cs"/>
          </a:endParaRPr>
        </a:p>
      </dgm:t>
    </dgm:pt>
    <dgm:pt modelId="{679EA30A-F4FE-4CD4-B81C-21F282CE4608}" type="parTrans" cxnId="{77638EF4-2D51-46C1-A3F0-F93C2CD9DF6F}">
      <dgm:prSet/>
      <dgm:spPr/>
      <dgm:t>
        <a:bodyPr/>
        <a:lstStyle/>
        <a:p>
          <a:pPr rtl="1"/>
          <a:endParaRPr lang="ar-DZ" sz="3000">
            <a:cs typeface="+mn-cs"/>
          </a:endParaRPr>
        </a:p>
      </dgm:t>
    </dgm:pt>
    <dgm:pt modelId="{8AA2C5AB-D263-46DB-807C-641B63EDA7F1}" type="sibTrans" cxnId="{77638EF4-2D51-46C1-A3F0-F93C2CD9DF6F}">
      <dgm:prSet/>
      <dgm:spPr/>
      <dgm:t>
        <a:bodyPr/>
        <a:lstStyle/>
        <a:p>
          <a:pPr rtl="1"/>
          <a:endParaRPr lang="ar-DZ" sz="3000">
            <a:cs typeface="+mn-cs"/>
          </a:endParaRPr>
        </a:p>
      </dgm:t>
    </dgm:pt>
    <dgm:pt modelId="{929B9B1A-A8D6-43E7-8A45-1BC2810EA755}" type="pres">
      <dgm:prSet presAssocID="{055CD10A-ACE9-4A19-A147-0FAD34E091EE}" presName="Name0" presStyleCnt="0">
        <dgm:presLayoutVars>
          <dgm:dir/>
          <dgm:resizeHandles val="exact"/>
        </dgm:presLayoutVars>
      </dgm:prSet>
      <dgm:spPr/>
    </dgm:pt>
    <dgm:pt modelId="{1576DB6D-E342-43FC-B851-8D36776FAC87}" type="pres">
      <dgm:prSet presAssocID="{D40893FF-954E-40CF-9F54-ED5E8102BD2D}" presName="node" presStyleLbl="node1" presStyleIdx="0" presStyleCnt="4" custScaleX="295886" custScaleY="126936">
        <dgm:presLayoutVars>
          <dgm:bulletEnabled val="1"/>
        </dgm:presLayoutVars>
      </dgm:prSet>
      <dgm:spPr/>
      <dgm:t>
        <a:bodyPr/>
        <a:lstStyle/>
        <a:p>
          <a:pPr rtl="1"/>
          <a:endParaRPr lang="ar-DZ"/>
        </a:p>
      </dgm:t>
    </dgm:pt>
    <dgm:pt modelId="{B0D97BB9-BAA8-4465-9CF0-426D71673415}" type="pres">
      <dgm:prSet presAssocID="{2906F442-7CD0-4EBB-A301-AF4010A8E73F}" presName="sibTrans" presStyleLbl="sibTrans2D1" presStyleIdx="0" presStyleCnt="3"/>
      <dgm:spPr/>
      <dgm:t>
        <a:bodyPr/>
        <a:lstStyle/>
        <a:p>
          <a:pPr rtl="1"/>
          <a:endParaRPr lang="ar-DZ"/>
        </a:p>
      </dgm:t>
    </dgm:pt>
    <dgm:pt modelId="{3CA3F87D-11E2-427F-918B-797B72C03A02}" type="pres">
      <dgm:prSet presAssocID="{2906F442-7CD0-4EBB-A301-AF4010A8E73F}" presName="connectorText" presStyleLbl="sibTrans2D1" presStyleIdx="0" presStyleCnt="3"/>
      <dgm:spPr/>
      <dgm:t>
        <a:bodyPr/>
        <a:lstStyle/>
        <a:p>
          <a:pPr rtl="1"/>
          <a:endParaRPr lang="ar-DZ"/>
        </a:p>
      </dgm:t>
    </dgm:pt>
    <dgm:pt modelId="{61942860-19F6-4B3D-BC0E-A3AA37AEE18D}" type="pres">
      <dgm:prSet presAssocID="{95BBAE3F-8FA1-4DEF-A51D-08D16DDBE89F}" presName="node" presStyleLbl="node1" presStyleIdx="1" presStyleCnt="4" custScaleX="254185">
        <dgm:presLayoutVars>
          <dgm:bulletEnabled val="1"/>
        </dgm:presLayoutVars>
      </dgm:prSet>
      <dgm:spPr/>
      <dgm:t>
        <a:bodyPr/>
        <a:lstStyle/>
        <a:p>
          <a:pPr rtl="1"/>
          <a:endParaRPr lang="ar-DZ"/>
        </a:p>
      </dgm:t>
    </dgm:pt>
    <dgm:pt modelId="{50BF8BC7-3C68-44C5-8A21-E0FE1CFC3154}" type="pres">
      <dgm:prSet presAssocID="{A07BC914-50F7-4233-A634-608F459A3C6D}" presName="sibTrans" presStyleLbl="sibTrans2D1" presStyleIdx="1" presStyleCnt="3"/>
      <dgm:spPr/>
      <dgm:t>
        <a:bodyPr/>
        <a:lstStyle/>
        <a:p>
          <a:pPr rtl="1"/>
          <a:endParaRPr lang="ar-DZ"/>
        </a:p>
      </dgm:t>
    </dgm:pt>
    <dgm:pt modelId="{F247478B-4B33-43BE-9AA5-3E391F9C4865}" type="pres">
      <dgm:prSet presAssocID="{A07BC914-50F7-4233-A634-608F459A3C6D}" presName="connectorText" presStyleLbl="sibTrans2D1" presStyleIdx="1" presStyleCnt="3"/>
      <dgm:spPr/>
      <dgm:t>
        <a:bodyPr/>
        <a:lstStyle/>
        <a:p>
          <a:pPr rtl="1"/>
          <a:endParaRPr lang="ar-DZ"/>
        </a:p>
      </dgm:t>
    </dgm:pt>
    <dgm:pt modelId="{2BF8A606-6C8B-4D0C-B42B-6342392F3505}" type="pres">
      <dgm:prSet presAssocID="{4C5F6EF9-E6F1-4E36-BEC5-0B956D78AA6F}" presName="node" presStyleLbl="node1" presStyleIdx="2" presStyleCnt="4" custScaleX="364450">
        <dgm:presLayoutVars>
          <dgm:bulletEnabled val="1"/>
        </dgm:presLayoutVars>
      </dgm:prSet>
      <dgm:spPr/>
      <dgm:t>
        <a:bodyPr/>
        <a:lstStyle/>
        <a:p>
          <a:pPr rtl="1"/>
          <a:endParaRPr lang="ar-DZ"/>
        </a:p>
      </dgm:t>
    </dgm:pt>
    <dgm:pt modelId="{FD415393-13EB-4E27-A8C7-2C6A0D880E1E}" type="pres">
      <dgm:prSet presAssocID="{B3D94551-155A-49AE-A69B-16D9CB831A4C}" presName="sibTrans" presStyleLbl="sibTrans2D1" presStyleIdx="2" presStyleCnt="3"/>
      <dgm:spPr/>
      <dgm:t>
        <a:bodyPr/>
        <a:lstStyle/>
        <a:p>
          <a:pPr rtl="1"/>
          <a:endParaRPr lang="ar-DZ"/>
        </a:p>
      </dgm:t>
    </dgm:pt>
    <dgm:pt modelId="{C167C72A-6E80-4254-87CD-F24A4A2014BB}" type="pres">
      <dgm:prSet presAssocID="{B3D94551-155A-49AE-A69B-16D9CB831A4C}" presName="connectorText" presStyleLbl="sibTrans2D1" presStyleIdx="2" presStyleCnt="3"/>
      <dgm:spPr/>
      <dgm:t>
        <a:bodyPr/>
        <a:lstStyle/>
        <a:p>
          <a:pPr rtl="1"/>
          <a:endParaRPr lang="ar-DZ"/>
        </a:p>
      </dgm:t>
    </dgm:pt>
    <dgm:pt modelId="{8BC98C72-7FAE-48CC-9B7A-E358A2C3E43A}" type="pres">
      <dgm:prSet presAssocID="{C7145ED1-BFC9-4B56-906C-7726ACEC7E2F}" presName="node" presStyleLbl="node1" presStyleIdx="3" presStyleCnt="4" custScaleX="241674">
        <dgm:presLayoutVars>
          <dgm:bulletEnabled val="1"/>
        </dgm:presLayoutVars>
      </dgm:prSet>
      <dgm:spPr/>
      <dgm:t>
        <a:bodyPr/>
        <a:lstStyle/>
        <a:p>
          <a:pPr rtl="1"/>
          <a:endParaRPr lang="ar-DZ"/>
        </a:p>
      </dgm:t>
    </dgm:pt>
  </dgm:ptLst>
  <dgm:cxnLst>
    <dgm:cxn modelId="{506964F8-8C2A-4800-9B44-3B03CA505BF9}" type="presOf" srcId="{D40893FF-954E-40CF-9F54-ED5E8102BD2D}" destId="{1576DB6D-E342-43FC-B851-8D36776FAC87}" srcOrd="0" destOrd="0" presId="urn:microsoft.com/office/officeart/2005/8/layout/process1"/>
    <dgm:cxn modelId="{E83E99AC-DA90-4A92-8DC4-5EA4BC053E52}" type="presOf" srcId="{2906F442-7CD0-4EBB-A301-AF4010A8E73F}" destId="{3CA3F87D-11E2-427F-918B-797B72C03A02}" srcOrd="1" destOrd="0" presId="urn:microsoft.com/office/officeart/2005/8/layout/process1"/>
    <dgm:cxn modelId="{B2EF3B9D-CE1C-41BD-884B-864774D23D0C}" type="presOf" srcId="{A07BC914-50F7-4233-A634-608F459A3C6D}" destId="{F247478B-4B33-43BE-9AA5-3E391F9C4865}" srcOrd="1" destOrd="0" presId="urn:microsoft.com/office/officeart/2005/8/layout/process1"/>
    <dgm:cxn modelId="{DD174654-1FC8-4E0C-AEF3-C085BA0356A8}" type="presOf" srcId="{B3D94551-155A-49AE-A69B-16D9CB831A4C}" destId="{C167C72A-6E80-4254-87CD-F24A4A2014BB}" srcOrd="1" destOrd="0" presId="urn:microsoft.com/office/officeart/2005/8/layout/process1"/>
    <dgm:cxn modelId="{728A406E-9796-42C9-8611-479C285D68DE}" type="presOf" srcId="{A07BC914-50F7-4233-A634-608F459A3C6D}" destId="{50BF8BC7-3C68-44C5-8A21-E0FE1CFC3154}" srcOrd="0" destOrd="0" presId="urn:microsoft.com/office/officeart/2005/8/layout/process1"/>
    <dgm:cxn modelId="{77638EF4-2D51-46C1-A3F0-F93C2CD9DF6F}" srcId="{055CD10A-ACE9-4A19-A147-0FAD34E091EE}" destId="{C7145ED1-BFC9-4B56-906C-7726ACEC7E2F}" srcOrd="3" destOrd="0" parTransId="{679EA30A-F4FE-4CD4-B81C-21F282CE4608}" sibTransId="{8AA2C5AB-D263-46DB-807C-641B63EDA7F1}"/>
    <dgm:cxn modelId="{173B8158-77A2-4C98-A007-09693EBB2E8A}" type="presOf" srcId="{055CD10A-ACE9-4A19-A147-0FAD34E091EE}" destId="{929B9B1A-A8D6-43E7-8A45-1BC2810EA755}" srcOrd="0" destOrd="0" presId="urn:microsoft.com/office/officeart/2005/8/layout/process1"/>
    <dgm:cxn modelId="{C5F62591-334B-4EDB-9439-7C696B005560}" srcId="{055CD10A-ACE9-4A19-A147-0FAD34E091EE}" destId="{4C5F6EF9-E6F1-4E36-BEC5-0B956D78AA6F}" srcOrd="2" destOrd="0" parTransId="{6C7C738C-7099-478B-8F2E-FF908578CBEF}" sibTransId="{B3D94551-155A-49AE-A69B-16D9CB831A4C}"/>
    <dgm:cxn modelId="{C96F589E-3867-4660-B56B-D102D7775D1F}" srcId="{055CD10A-ACE9-4A19-A147-0FAD34E091EE}" destId="{95BBAE3F-8FA1-4DEF-A51D-08D16DDBE89F}" srcOrd="1" destOrd="0" parTransId="{40F10E1D-294F-4035-B8FD-D49272CCF155}" sibTransId="{A07BC914-50F7-4233-A634-608F459A3C6D}"/>
    <dgm:cxn modelId="{241C387E-C4C9-4D0C-B48D-546FDD346EB3}" type="presOf" srcId="{B3D94551-155A-49AE-A69B-16D9CB831A4C}" destId="{FD415393-13EB-4E27-A8C7-2C6A0D880E1E}" srcOrd="0" destOrd="0" presId="urn:microsoft.com/office/officeart/2005/8/layout/process1"/>
    <dgm:cxn modelId="{DA5E49CA-B729-4445-BE9A-074D8E58DE75}" type="presOf" srcId="{4C5F6EF9-E6F1-4E36-BEC5-0B956D78AA6F}" destId="{2BF8A606-6C8B-4D0C-B42B-6342392F3505}" srcOrd="0" destOrd="0" presId="urn:microsoft.com/office/officeart/2005/8/layout/process1"/>
    <dgm:cxn modelId="{B006A4F6-0DAD-4390-9FCC-714D34A2323E}" type="presOf" srcId="{95BBAE3F-8FA1-4DEF-A51D-08D16DDBE89F}" destId="{61942860-19F6-4B3D-BC0E-A3AA37AEE18D}" srcOrd="0" destOrd="0" presId="urn:microsoft.com/office/officeart/2005/8/layout/process1"/>
    <dgm:cxn modelId="{6B60CB07-6D8C-4B71-8920-79A4DDB7DDCB}" srcId="{055CD10A-ACE9-4A19-A147-0FAD34E091EE}" destId="{D40893FF-954E-40CF-9F54-ED5E8102BD2D}" srcOrd="0" destOrd="0" parTransId="{3E7A6CFF-BA79-41BE-9BB5-C01578EB887D}" sibTransId="{2906F442-7CD0-4EBB-A301-AF4010A8E73F}"/>
    <dgm:cxn modelId="{F8AAA1B0-08F7-4D9B-A9DF-03FC26061EFC}" type="presOf" srcId="{2906F442-7CD0-4EBB-A301-AF4010A8E73F}" destId="{B0D97BB9-BAA8-4465-9CF0-426D71673415}" srcOrd="0" destOrd="0" presId="urn:microsoft.com/office/officeart/2005/8/layout/process1"/>
    <dgm:cxn modelId="{CE344911-DA53-48E6-AA31-C034ECA78784}" type="presOf" srcId="{C7145ED1-BFC9-4B56-906C-7726ACEC7E2F}" destId="{8BC98C72-7FAE-48CC-9B7A-E358A2C3E43A}" srcOrd="0" destOrd="0" presId="urn:microsoft.com/office/officeart/2005/8/layout/process1"/>
    <dgm:cxn modelId="{B8C4374F-182A-4130-9B27-3DBE38E69614}" type="presParOf" srcId="{929B9B1A-A8D6-43E7-8A45-1BC2810EA755}" destId="{1576DB6D-E342-43FC-B851-8D36776FAC87}" srcOrd="0" destOrd="0" presId="urn:microsoft.com/office/officeart/2005/8/layout/process1"/>
    <dgm:cxn modelId="{768FE5FE-0602-4E46-B67D-87E473854A07}" type="presParOf" srcId="{929B9B1A-A8D6-43E7-8A45-1BC2810EA755}" destId="{B0D97BB9-BAA8-4465-9CF0-426D71673415}" srcOrd="1" destOrd="0" presId="urn:microsoft.com/office/officeart/2005/8/layout/process1"/>
    <dgm:cxn modelId="{BAF10CE1-9AC6-44F2-8443-539E472FE014}" type="presParOf" srcId="{B0D97BB9-BAA8-4465-9CF0-426D71673415}" destId="{3CA3F87D-11E2-427F-918B-797B72C03A02}" srcOrd="0" destOrd="0" presId="urn:microsoft.com/office/officeart/2005/8/layout/process1"/>
    <dgm:cxn modelId="{5211108C-13F0-4580-AF8F-FBBC24E08DAB}" type="presParOf" srcId="{929B9B1A-A8D6-43E7-8A45-1BC2810EA755}" destId="{61942860-19F6-4B3D-BC0E-A3AA37AEE18D}" srcOrd="2" destOrd="0" presId="urn:microsoft.com/office/officeart/2005/8/layout/process1"/>
    <dgm:cxn modelId="{0CA52703-EB99-4FEF-B28F-D19CD928678C}" type="presParOf" srcId="{929B9B1A-A8D6-43E7-8A45-1BC2810EA755}" destId="{50BF8BC7-3C68-44C5-8A21-E0FE1CFC3154}" srcOrd="3" destOrd="0" presId="urn:microsoft.com/office/officeart/2005/8/layout/process1"/>
    <dgm:cxn modelId="{7E0561A6-1E8F-42CB-AF06-D9B6B468671E}" type="presParOf" srcId="{50BF8BC7-3C68-44C5-8A21-E0FE1CFC3154}" destId="{F247478B-4B33-43BE-9AA5-3E391F9C4865}" srcOrd="0" destOrd="0" presId="urn:microsoft.com/office/officeart/2005/8/layout/process1"/>
    <dgm:cxn modelId="{417A0123-06B3-4587-ABE7-ACEC6CF0AAEB}" type="presParOf" srcId="{929B9B1A-A8D6-43E7-8A45-1BC2810EA755}" destId="{2BF8A606-6C8B-4D0C-B42B-6342392F3505}" srcOrd="4" destOrd="0" presId="urn:microsoft.com/office/officeart/2005/8/layout/process1"/>
    <dgm:cxn modelId="{AB101E6F-251E-4847-B1A2-035510CA1327}" type="presParOf" srcId="{929B9B1A-A8D6-43E7-8A45-1BC2810EA755}" destId="{FD415393-13EB-4E27-A8C7-2C6A0D880E1E}" srcOrd="5" destOrd="0" presId="urn:microsoft.com/office/officeart/2005/8/layout/process1"/>
    <dgm:cxn modelId="{6DDD8173-C430-44B4-AA64-14AFF29CC7B7}" type="presParOf" srcId="{FD415393-13EB-4E27-A8C7-2C6A0D880E1E}" destId="{C167C72A-6E80-4254-87CD-F24A4A2014BB}" srcOrd="0" destOrd="0" presId="urn:microsoft.com/office/officeart/2005/8/layout/process1"/>
    <dgm:cxn modelId="{291D933E-9D22-4367-8424-4F17E9F8BEB2}" type="presParOf" srcId="{929B9B1A-A8D6-43E7-8A45-1BC2810EA755}" destId="{8BC98C72-7FAE-48CC-9B7A-E358A2C3E43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CF253-CDD7-472D-A8A4-AF7F06D891B0}">
      <dsp:nvSpPr>
        <dsp:cNvPr id="0" name=""/>
        <dsp:cNvSpPr/>
      </dsp:nvSpPr>
      <dsp:spPr>
        <a:xfrm>
          <a:off x="12" y="350986"/>
          <a:ext cx="3764730" cy="3362027"/>
        </a:xfrm>
        <a:prstGeom prst="ellipse">
          <a:avLst/>
        </a:prstGeom>
        <a:solidFill>
          <a:srgbClr val="FFC000">
            <a:alpha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85024" tIns="35560" rIns="185024" bIns="35560" numCol="1" spcCol="1270" anchor="ctr" anchorCtr="0">
          <a:noAutofit/>
        </a:bodyPr>
        <a:lstStyle/>
        <a:p>
          <a:pPr lvl="0" algn="ctr" defTabSz="1244600">
            <a:lnSpc>
              <a:spcPct val="90000"/>
            </a:lnSpc>
            <a:spcBef>
              <a:spcPct val="0"/>
            </a:spcBef>
            <a:spcAft>
              <a:spcPct val="35000"/>
            </a:spcAft>
          </a:pPr>
          <a:r>
            <a:rPr lang="fr-FR" sz="2800" b="1" kern="1200" dirty="0" smtClean="0"/>
            <a:t>États pathologiques</a:t>
          </a:r>
          <a:endParaRPr lang="fr-FR" sz="2800" b="1" kern="1200" dirty="0"/>
        </a:p>
      </dsp:txBody>
      <dsp:txXfrm>
        <a:off x="551344" y="843343"/>
        <a:ext cx="2662066" cy="2377313"/>
      </dsp:txXfrm>
    </dsp:sp>
    <dsp:sp modelId="{482935CC-E92B-4B4F-AADE-D7F3AAFB79B2}">
      <dsp:nvSpPr>
        <dsp:cNvPr id="0" name=""/>
        <dsp:cNvSpPr/>
      </dsp:nvSpPr>
      <dsp:spPr>
        <a:xfrm>
          <a:off x="3092338" y="350986"/>
          <a:ext cx="3362027" cy="3362027"/>
        </a:xfrm>
        <a:prstGeom prst="ellipse">
          <a:avLst/>
        </a:prstGeom>
        <a:solidFill>
          <a:srgbClr val="FF0000">
            <a:alpha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85024" tIns="35560" rIns="185024" bIns="35560" numCol="1" spcCol="1270" anchor="ctr" anchorCtr="0">
          <a:noAutofit/>
        </a:bodyPr>
        <a:lstStyle/>
        <a:p>
          <a:pPr lvl="0" algn="ctr" defTabSz="1244600">
            <a:lnSpc>
              <a:spcPct val="90000"/>
            </a:lnSpc>
            <a:spcBef>
              <a:spcPct val="0"/>
            </a:spcBef>
            <a:spcAft>
              <a:spcPct val="35000"/>
            </a:spcAft>
          </a:pPr>
          <a:r>
            <a:rPr lang="fr-FR" sz="2800" b="1" kern="1200" smtClean="0"/>
            <a:t>Substances exogènes</a:t>
          </a:r>
          <a:endParaRPr lang="fr-FR" sz="2800" b="1" kern="1200" dirty="0"/>
        </a:p>
      </dsp:txBody>
      <dsp:txXfrm>
        <a:off x="3584695" y="843343"/>
        <a:ext cx="2377313" cy="2377313"/>
      </dsp:txXfrm>
    </dsp:sp>
    <dsp:sp modelId="{E54C4205-009F-4174-9917-988149F807AB}">
      <dsp:nvSpPr>
        <dsp:cNvPr id="0" name=""/>
        <dsp:cNvSpPr/>
      </dsp:nvSpPr>
      <dsp:spPr>
        <a:xfrm>
          <a:off x="5730305" y="243468"/>
          <a:ext cx="3362027" cy="3362027"/>
        </a:xfrm>
        <a:prstGeom prst="ellipse">
          <a:avLst/>
        </a:prstGeom>
        <a:solidFill>
          <a:srgbClr val="00B050">
            <a:alpha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85024" tIns="35560" rIns="185024" bIns="35560" numCol="1" spcCol="1270" anchor="ctr" anchorCtr="0">
          <a:noAutofit/>
        </a:bodyPr>
        <a:lstStyle/>
        <a:p>
          <a:pPr lvl="0" algn="ctr" defTabSz="1244600">
            <a:lnSpc>
              <a:spcPct val="90000"/>
            </a:lnSpc>
            <a:spcBef>
              <a:spcPct val="0"/>
            </a:spcBef>
            <a:spcAft>
              <a:spcPct val="35000"/>
            </a:spcAft>
          </a:pPr>
          <a:r>
            <a:rPr lang="fr-FR" sz="2800" b="1" kern="1200" smtClean="0"/>
            <a:t>Substances endogènes </a:t>
          </a:r>
          <a:endParaRPr lang="fr-FR" sz="2800" b="1" kern="1200" dirty="0"/>
        </a:p>
      </dsp:txBody>
      <dsp:txXfrm>
        <a:off x="6222662" y="735825"/>
        <a:ext cx="2377313" cy="2377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7D667-EB8D-42D7-9FB6-2D4ABC216743}">
      <dsp:nvSpPr>
        <dsp:cNvPr id="0" name=""/>
        <dsp:cNvSpPr/>
      </dsp:nvSpPr>
      <dsp:spPr>
        <a:xfrm>
          <a:off x="3545996" y="618"/>
          <a:ext cx="5318994" cy="24108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fr-FR" sz="1900" kern="1200" dirty="0" smtClean="0"/>
            <a:t>Med a dissolution lente: </a:t>
          </a:r>
          <a:r>
            <a:rPr lang="fr-FR" sz="1900" kern="1200" dirty="0" err="1" smtClean="0"/>
            <a:t>digoxine</a:t>
          </a:r>
          <a:endParaRPr lang="fr-FR" sz="1900" kern="1200" dirty="0"/>
        </a:p>
        <a:p>
          <a:pPr marL="171450" lvl="1" indent="-171450" algn="l" defTabSz="844550">
            <a:lnSpc>
              <a:spcPct val="90000"/>
            </a:lnSpc>
            <a:spcBef>
              <a:spcPct val="0"/>
            </a:spcBef>
            <a:spcAft>
              <a:spcPct val="15000"/>
            </a:spcAft>
            <a:buChar char="••"/>
          </a:pPr>
          <a:r>
            <a:rPr lang="fr-FR" sz="1900" kern="1200" dirty="0" smtClean="0"/>
            <a:t>Absorbés par T actif</a:t>
          </a:r>
          <a:endParaRPr lang="fr-FR" sz="1900" kern="1200" dirty="0"/>
        </a:p>
        <a:p>
          <a:pPr marL="171450" lvl="1" indent="-171450" algn="l" defTabSz="844550">
            <a:lnSpc>
              <a:spcPct val="90000"/>
            </a:lnSpc>
            <a:spcBef>
              <a:spcPct val="0"/>
            </a:spcBef>
            <a:spcAft>
              <a:spcPct val="15000"/>
            </a:spcAft>
            <a:buChar char="••"/>
          </a:pPr>
          <a:r>
            <a:rPr lang="fr-FR" sz="1900" kern="1200" dirty="0" smtClean="0"/>
            <a:t>Irritants pour la muqueuse gastrique</a:t>
          </a:r>
          <a:endParaRPr lang="fr-FR" sz="1900" kern="1200" dirty="0"/>
        </a:p>
        <a:p>
          <a:pPr marL="171450" lvl="1" indent="-171450" algn="l" defTabSz="844550">
            <a:lnSpc>
              <a:spcPct val="90000"/>
            </a:lnSpc>
            <a:spcBef>
              <a:spcPct val="0"/>
            </a:spcBef>
            <a:spcAft>
              <a:spcPct val="15000"/>
            </a:spcAft>
            <a:buChar char="••"/>
          </a:pPr>
          <a:r>
            <a:rPr lang="fr-FR" sz="1900" kern="1200" dirty="0" smtClean="0"/>
            <a:t>Certaines vit liposolubles: A,D,E,K et </a:t>
          </a:r>
          <a:r>
            <a:rPr lang="fr-FR" sz="1900" kern="1200" dirty="0" err="1" smtClean="0"/>
            <a:t>médi</a:t>
          </a:r>
          <a:r>
            <a:rPr lang="fr-FR" sz="1900" kern="1200" dirty="0" smtClean="0"/>
            <a:t> liposolubles: griséofulvine et carbamazépine</a:t>
          </a:r>
          <a:endParaRPr lang="fr-FR" sz="1900" kern="1200" dirty="0"/>
        </a:p>
      </dsp:txBody>
      <dsp:txXfrm>
        <a:off x="3545996" y="301980"/>
        <a:ext cx="4414907" cy="1808175"/>
      </dsp:txXfrm>
    </dsp:sp>
    <dsp:sp modelId="{CECFB028-807D-425C-BDAB-857115942BD9}">
      <dsp:nvSpPr>
        <dsp:cNvPr id="0" name=""/>
        <dsp:cNvSpPr/>
      </dsp:nvSpPr>
      <dsp:spPr>
        <a:xfrm>
          <a:off x="0" y="618"/>
          <a:ext cx="3545996" cy="2410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fr-FR" sz="5600" kern="1200" dirty="0" smtClean="0"/>
            <a:t>Pendant les repas</a:t>
          </a:r>
          <a:endParaRPr lang="fr-FR" sz="5600" kern="1200" dirty="0"/>
        </a:p>
      </dsp:txBody>
      <dsp:txXfrm>
        <a:off x="117690" y="118308"/>
        <a:ext cx="3310616" cy="2175519"/>
      </dsp:txXfrm>
    </dsp:sp>
    <dsp:sp modelId="{4EDB189F-111E-4071-BE92-61050CFF8EFA}">
      <dsp:nvSpPr>
        <dsp:cNvPr id="0" name=""/>
        <dsp:cNvSpPr/>
      </dsp:nvSpPr>
      <dsp:spPr>
        <a:xfrm>
          <a:off x="3545996" y="2652607"/>
          <a:ext cx="5318994" cy="24108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fr-FR" sz="1900" kern="1200" dirty="0" smtClean="0"/>
            <a:t>Produits labiles dans l’estomac: pénicilline, érythromycine</a:t>
          </a:r>
          <a:endParaRPr lang="fr-FR" sz="1900" kern="1200" dirty="0"/>
        </a:p>
        <a:p>
          <a:pPr marL="171450" lvl="1" indent="-171450" algn="l" defTabSz="844550">
            <a:lnSpc>
              <a:spcPct val="90000"/>
            </a:lnSpc>
            <a:spcBef>
              <a:spcPct val="0"/>
            </a:spcBef>
            <a:spcAft>
              <a:spcPct val="15000"/>
            </a:spcAft>
            <a:buChar char="••"/>
          </a:pPr>
          <a:r>
            <a:rPr lang="fr-FR" sz="1900" kern="1200" dirty="0" smtClean="0"/>
            <a:t>Éviter la complexation avec les produits alimentaires: </a:t>
          </a:r>
          <a:r>
            <a:rPr lang="fr-FR" sz="1900" kern="1200" dirty="0" err="1" smtClean="0"/>
            <a:t>tetracycline+Calcium</a:t>
          </a:r>
          <a:endParaRPr lang="fr-FR" sz="1900" kern="1200" dirty="0"/>
        </a:p>
        <a:p>
          <a:pPr marL="171450" lvl="1" indent="-171450" algn="l" defTabSz="844550">
            <a:lnSpc>
              <a:spcPct val="90000"/>
            </a:lnSpc>
            <a:spcBef>
              <a:spcPct val="0"/>
            </a:spcBef>
            <a:spcAft>
              <a:spcPct val="15000"/>
            </a:spcAft>
            <a:buChar char="••"/>
          </a:pPr>
          <a:endParaRPr lang="fr-FR" sz="1900" kern="1200" dirty="0"/>
        </a:p>
      </dsp:txBody>
      <dsp:txXfrm>
        <a:off x="3545996" y="2953969"/>
        <a:ext cx="4414907" cy="1808175"/>
      </dsp:txXfrm>
    </dsp:sp>
    <dsp:sp modelId="{705B7CEE-2D51-494C-AF66-1B54A55D4BB7}">
      <dsp:nvSpPr>
        <dsp:cNvPr id="0" name=""/>
        <dsp:cNvSpPr/>
      </dsp:nvSpPr>
      <dsp:spPr>
        <a:xfrm>
          <a:off x="0" y="2652607"/>
          <a:ext cx="3545996" cy="2410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fr-FR" sz="5600" kern="1200" dirty="0" smtClean="0"/>
            <a:t>En dehors des repas</a:t>
          </a:r>
          <a:endParaRPr lang="fr-FR" sz="5600" kern="1200" dirty="0"/>
        </a:p>
      </dsp:txBody>
      <dsp:txXfrm>
        <a:off x="117690" y="2770297"/>
        <a:ext cx="3310616" cy="2175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787FA-88F3-46E5-87B4-FCA3A4A269E3}">
      <dsp:nvSpPr>
        <dsp:cNvPr id="0" name=""/>
        <dsp:cNvSpPr/>
      </dsp:nvSpPr>
      <dsp:spPr>
        <a:xfrm>
          <a:off x="4895557" y="1760494"/>
          <a:ext cx="3463642" cy="1575785"/>
        </a:xfrm>
        <a:custGeom>
          <a:avLst/>
          <a:gdLst/>
          <a:ahLst/>
          <a:cxnLst/>
          <a:rect l="0" t="0" r="0" b="0"/>
          <a:pathLst>
            <a:path>
              <a:moveTo>
                <a:pt x="0" y="0"/>
              </a:moveTo>
              <a:lnTo>
                <a:pt x="0" y="1275221"/>
              </a:lnTo>
              <a:lnTo>
                <a:pt x="3463642" y="1275221"/>
              </a:lnTo>
              <a:lnTo>
                <a:pt x="3463642" y="1575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9A9664-B5E3-4304-B7B1-13A49270BCE5}">
      <dsp:nvSpPr>
        <dsp:cNvPr id="0" name=""/>
        <dsp:cNvSpPr/>
      </dsp:nvSpPr>
      <dsp:spPr>
        <a:xfrm>
          <a:off x="4849837" y="1760494"/>
          <a:ext cx="91440" cy="1948390"/>
        </a:xfrm>
        <a:custGeom>
          <a:avLst/>
          <a:gdLst/>
          <a:ahLst/>
          <a:cxnLst/>
          <a:rect l="0" t="0" r="0" b="0"/>
          <a:pathLst>
            <a:path>
              <a:moveTo>
                <a:pt x="45720" y="0"/>
              </a:moveTo>
              <a:lnTo>
                <a:pt x="45720" y="1948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0D9721-52F4-44D9-AADB-36D512FC5B9F}">
      <dsp:nvSpPr>
        <dsp:cNvPr id="0" name=""/>
        <dsp:cNvSpPr/>
      </dsp:nvSpPr>
      <dsp:spPr>
        <a:xfrm>
          <a:off x="1431914" y="1760494"/>
          <a:ext cx="3463642" cy="1575785"/>
        </a:xfrm>
        <a:custGeom>
          <a:avLst/>
          <a:gdLst/>
          <a:ahLst/>
          <a:cxnLst/>
          <a:rect l="0" t="0" r="0" b="0"/>
          <a:pathLst>
            <a:path>
              <a:moveTo>
                <a:pt x="3463642" y="0"/>
              </a:moveTo>
              <a:lnTo>
                <a:pt x="3463642" y="1275221"/>
              </a:lnTo>
              <a:lnTo>
                <a:pt x="0" y="1275221"/>
              </a:lnTo>
              <a:lnTo>
                <a:pt x="0" y="1575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0E0600-8C7E-4F98-9B12-83BE4358A097}">
      <dsp:nvSpPr>
        <dsp:cNvPr id="0" name=""/>
        <dsp:cNvSpPr/>
      </dsp:nvSpPr>
      <dsp:spPr>
        <a:xfrm>
          <a:off x="3464299" y="329237"/>
          <a:ext cx="2862514" cy="14312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fr-FR" sz="2500" kern="1200" dirty="0" smtClean="0">
              <a:latin typeface="Arial" panose="020B0604020202020204" pitchFamily="34" charset="0"/>
              <a:cs typeface="Arial" panose="020B0604020202020204" pitchFamily="34" charset="0"/>
            </a:rPr>
            <a:t>Premiers passages</a:t>
          </a:r>
          <a:endParaRPr lang="fr-FR" sz="2500" kern="1200" dirty="0">
            <a:latin typeface="Arial" panose="020B0604020202020204" pitchFamily="34" charset="0"/>
            <a:cs typeface="Arial" panose="020B0604020202020204" pitchFamily="34" charset="0"/>
          </a:endParaRPr>
        </a:p>
      </dsp:txBody>
      <dsp:txXfrm>
        <a:off x="3464299" y="329237"/>
        <a:ext cx="2862514" cy="1431257"/>
      </dsp:txXfrm>
    </dsp:sp>
    <dsp:sp modelId="{56C811BA-F73F-426F-A573-F063B9FAAFB3}">
      <dsp:nvSpPr>
        <dsp:cNvPr id="0" name=""/>
        <dsp:cNvSpPr/>
      </dsp:nvSpPr>
      <dsp:spPr>
        <a:xfrm>
          <a:off x="657" y="3336280"/>
          <a:ext cx="2862514" cy="14312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fr-FR" sz="2500" kern="1200" dirty="0" smtClean="0">
              <a:latin typeface="Arial" panose="020B0604020202020204" pitchFamily="34" charset="0"/>
              <a:cs typeface="Arial" panose="020B0604020202020204" pitchFamily="34" charset="0"/>
            </a:rPr>
            <a:t>Premier passage intestinal </a:t>
          </a:r>
          <a:endParaRPr lang="fr-FR" sz="2500" kern="1200" dirty="0">
            <a:latin typeface="Arial" panose="020B0604020202020204" pitchFamily="34" charset="0"/>
            <a:cs typeface="Arial" panose="020B0604020202020204" pitchFamily="34" charset="0"/>
          </a:endParaRPr>
        </a:p>
      </dsp:txBody>
      <dsp:txXfrm>
        <a:off x="657" y="3336280"/>
        <a:ext cx="2862514" cy="1431257"/>
      </dsp:txXfrm>
    </dsp:sp>
    <dsp:sp modelId="{29258EA3-7343-4480-A683-A5D35008183C}">
      <dsp:nvSpPr>
        <dsp:cNvPr id="0" name=""/>
        <dsp:cNvSpPr/>
      </dsp:nvSpPr>
      <dsp:spPr>
        <a:xfrm>
          <a:off x="3464299" y="3708884"/>
          <a:ext cx="2862514" cy="14312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fr-FR" sz="2500" kern="1200" dirty="0" smtClean="0">
              <a:latin typeface="Arial" panose="020B0604020202020204" pitchFamily="34" charset="0"/>
              <a:cs typeface="Arial" panose="020B0604020202020204" pitchFamily="34" charset="0"/>
            </a:rPr>
            <a:t>Premier passage hépatique</a:t>
          </a:r>
          <a:endParaRPr lang="fr-FR" sz="2500" kern="1200" dirty="0">
            <a:latin typeface="Arial" panose="020B0604020202020204" pitchFamily="34" charset="0"/>
            <a:cs typeface="Arial" panose="020B0604020202020204" pitchFamily="34" charset="0"/>
          </a:endParaRPr>
        </a:p>
      </dsp:txBody>
      <dsp:txXfrm>
        <a:off x="3464299" y="3708884"/>
        <a:ext cx="2862514" cy="1431257"/>
      </dsp:txXfrm>
    </dsp:sp>
    <dsp:sp modelId="{C5234F5A-5F72-4545-B6E7-975B728AC0C8}">
      <dsp:nvSpPr>
        <dsp:cNvPr id="0" name=""/>
        <dsp:cNvSpPr/>
      </dsp:nvSpPr>
      <dsp:spPr>
        <a:xfrm>
          <a:off x="6927942" y="3336280"/>
          <a:ext cx="2862514" cy="14312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fr-FR" sz="2500" kern="1200" dirty="0" smtClean="0">
              <a:latin typeface="Arial" panose="020B0604020202020204" pitchFamily="34" charset="0"/>
              <a:cs typeface="Arial" panose="020B0604020202020204" pitchFamily="34" charset="0"/>
            </a:rPr>
            <a:t>Premier passage pulmonaire</a:t>
          </a:r>
          <a:endParaRPr lang="fr-FR" sz="2500" kern="1200" dirty="0">
            <a:latin typeface="Arial" panose="020B0604020202020204" pitchFamily="34" charset="0"/>
            <a:cs typeface="Arial" panose="020B0604020202020204" pitchFamily="34" charset="0"/>
          </a:endParaRPr>
        </a:p>
      </dsp:txBody>
      <dsp:txXfrm>
        <a:off x="6927942" y="3336280"/>
        <a:ext cx="2862514" cy="1431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11782-8DBB-4DC3-9562-BCDFB3E83153}">
      <dsp:nvSpPr>
        <dsp:cNvPr id="0" name=""/>
        <dsp:cNvSpPr/>
      </dsp:nvSpPr>
      <dsp:spPr>
        <a:xfrm rot="5400000">
          <a:off x="3793540" y="-159787"/>
          <a:ext cx="1583619" cy="2375424"/>
        </a:xfrm>
        <a:prstGeom prst="round2SameRect">
          <a:avLst/>
        </a:prstGeom>
        <a:solidFill>
          <a:schemeClr val="accent2">
            <a:tint val="40000"/>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fr-FR" sz="2800" b="1" kern="1200" dirty="0" smtClean="0"/>
            <a:t>L’urine</a:t>
          </a:r>
          <a:endParaRPr lang="ar-DZ" sz="2800" b="1" kern="1200" dirty="0"/>
        </a:p>
      </dsp:txBody>
      <dsp:txXfrm rot="-5400000">
        <a:off x="3397638" y="313421"/>
        <a:ext cx="2298118" cy="1429007"/>
      </dsp:txXfrm>
    </dsp:sp>
    <dsp:sp modelId="{3A4507BE-9C95-4B44-87A3-08715551FB1B}">
      <dsp:nvSpPr>
        <dsp:cNvPr id="0" name=""/>
        <dsp:cNvSpPr/>
      </dsp:nvSpPr>
      <dsp:spPr>
        <a:xfrm>
          <a:off x="1701051" y="3579"/>
          <a:ext cx="1696586" cy="2048691"/>
        </a:xfrm>
        <a:prstGeom prst="roundRect">
          <a:avLst/>
        </a:prstGeom>
        <a:blipFill rotWithShape="0">
          <a:blip xmlns:r="http://schemas.openxmlformats.org/officeDocument/2006/relationships" r:embed="rId1"/>
          <a:stretch>
            <a:fillRect/>
          </a:stretch>
        </a:blip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rtl="0">
            <a:lnSpc>
              <a:spcPct val="90000"/>
            </a:lnSpc>
            <a:spcBef>
              <a:spcPct val="0"/>
            </a:spcBef>
            <a:spcAft>
              <a:spcPct val="35000"/>
            </a:spcAft>
          </a:pPr>
          <a:endParaRPr lang="ar-DZ" sz="3200" b="1" kern="12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dsp:txBody>
      <dsp:txXfrm>
        <a:off x="1783872" y="86400"/>
        <a:ext cx="1530944" cy="1883049"/>
      </dsp:txXfrm>
    </dsp:sp>
    <dsp:sp modelId="{3BBF5C52-DAEA-414F-A93F-2B6197AC0124}">
      <dsp:nvSpPr>
        <dsp:cNvPr id="0" name=""/>
        <dsp:cNvSpPr/>
      </dsp:nvSpPr>
      <dsp:spPr>
        <a:xfrm rot="5400000">
          <a:off x="3791422" y="2122807"/>
          <a:ext cx="1904274" cy="2205169"/>
        </a:xfrm>
        <a:prstGeom prst="round2SameRect">
          <a:avLst/>
        </a:prstGeom>
        <a:solidFill>
          <a:schemeClr val="accent2">
            <a:tint val="40000"/>
            <a:alpha val="90000"/>
            <a:hueOff val="-424613"/>
            <a:satOff val="-37673"/>
            <a:lumOff val="-385"/>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fr-FR" sz="2800" b="1" kern="1200" dirty="0" smtClean="0"/>
            <a:t>La bile</a:t>
          </a:r>
          <a:endParaRPr lang="ar-DZ" sz="2800" b="1" kern="1200" dirty="0"/>
        </a:p>
      </dsp:txBody>
      <dsp:txXfrm rot="-5400000">
        <a:off x="3640975" y="2366214"/>
        <a:ext cx="2112210" cy="1718356"/>
      </dsp:txXfrm>
    </dsp:sp>
    <dsp:sp modelId="{F2B75319-88FE-4E85-B32A-2FCA3D4BB0A8}">
      <dsp:nvSpPr>
        <dsp:cNvPr id="0" name=""/>
        <dsp:cNvSpPr/>
      </dsp:nvSpPr>
      <dsp:spPr>
        <a:xfrm>
          <a:off x="1701051" y="2416637"/>
          <a:ext cx="1939923" cy="1617509"/>
        </a:xfrm>
        <a:prstGeom prst="roundRect">
          <a:avLst/>
        </a:prstGeom>
        <a:blipFill rotWithShape="0">
          <a:blip xmlns:r="http://schemas.openxmlformats.org/officeDocument/2006/relationships" r:embed="rId2"/>
          <a:stretch>
            <a:fillRect/>
          </a:stretch>
        </a:blip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l" defTabSz="1822450" rtl="0">
            <a:lnSpc>
              <a:spcPct val="90000"/>
            </a:lnSpc>
            <a:spcBef>
              <a:spcPct val="0"/>
            </a:spcBef>
            <a:spcAft>
              <a:spcPct val="35000"/>
            </a:spcAft>
          </a:pPr>
          <a:endParaRPr lang="ar-DZ" sz="4100" kern="1200" dirty="0"/>
        </a:p>
      </dsp:txBody>
      <dsp:txXfrm>
        <a:off x="1780011" y="2495597"/>
        <a:ext cx="1782003" cy="1459589"/>
      </dsp:txXfrm>
    </dsp:sp>
    <dsp:sp modelId="{4AEC4ADB-D7A1-4DF9-AF79-E79492B8BA64}">
      <dsp:nvSpPr>
        <dsp:cNvPr id="0" name=""/>
        <dsp:cNvSpPr/>
      </dsp:nvSpPr>
      <dsp:spPr>
        <a:xfrm rot="5400000">
          <a:off x="4107232" y="3737268"/>
          <a:ext cx="1351215" cy="2462823"/>
        </a:xfrm>
        <a:prstGeom prst="round2SameRect">
          <a:avLst/>
        </a:prstGeom>
        <a:solidFill>
          <a:schemeClr val="accent2">
            <a:tint val="40000"/>
            <a:alpha val="90000"/>
            <a:hueOff val="-849226"/>
            <a:satOff val="-75346"/>
            <a:lumOff val="-76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fr-FR" sz="2800" b="1" kern="1200" dirty="0" smtClean="0"/>
            <a:t>La sueur</a:t>
          </a:r>
          <a:endParaRPr lang="ar-DZ" sz="2800" b="1" kern="1200" dirty="0"/>
        </a:p>
      </dsp:txBody>
      <dsp:txXfrm rot="-5400000">
        <a:off x="3551429" y="4359033"/>
        <a:ext cx="2396862" cy="1219293"/>
      </dsp:txXfrm>
    </dsp:sp>
    <dsp:sp modelId="{EF2B7FDE-3B02-43DB-A388-EECCC1C81A26}">
      <dsp:nvSpPr>
        <dsp:cNvPr id="0" name=""/>
        <dsp:cNvSpPr/>
      </dsp:nvSpPr>
      <dsp:spPr>
        <a:xfrm>
          <a:off x="1785932" y="4173463"/>
          <a:ext cx="1850376" cy="1608183"/>
        </a:xfrm>
        <a:prstGeom prst="roundRect">
          <a:avLst/>
        </a:prstGeom>
        <a:blipFill rotWithShape="0">
          <a:blip xmlns:r="http://schemas.openxmlformats.org/officeDocument/2006/relationships" r:embed="rId3"/>
          <a:stretch>
            <a:fillRect/>
          </a:stretch>
        </a:blip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l" defTabSz="1733550" rtl="0">
            <a:lnSpc>
              <a:spcPct val="90000"/>
            </a:lnSpc>
            <a:spcBef>
              <a:spcPct val="0"/>
            </a:spcBef>
            <a:spcAft>
              <a:spcPct val="35000"/>
            </a:spcAft>
          </a:pPr>
          <a:endParaRPr lang="ar-DZ" sz="3900" kern="1200" dirty="0"/>
        </a:p>
      </dsp:txBody>
      <dsp:txXfrm>
        <a:off x="1864437" y="4251968"/>
        <a:ext cx="1693366" cy="1451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A6FFA-98DF-43FB-B242-14B461362467}">
      <dsp:nvSpPr>
        <dsp:cNvPr id="0" name=""/>
        <dsp:cNvSpPr/>
      </dsp:nvSpPr>
      <dsp:spPr>
        <a:xfrm rot="5400000">
          <a:off x="3491417" y="-562928"/>
          <a:ext cx="1240087" cy="2370728"/>
        </a:xfrm>
        <a:prstGeom prst="round2SameRect">
          <a:avLst/>
        </a:prstGeom>
        <a:solidFill>
          <a:schemeClr val="accent5">
            <a:tint val="40000"/>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fr-FR" sz="2400" b="1" kern="1200" dirty="0" smtClean="0"/>
            <a:t>Le lait maternel</a:t>
          </a:r>
          <a:endParaRPr lang="ar-DZ" sz="2400" b="1" kern="1200" dirty="0"/>
        </a:p>
      </dsp:txBody>
      <dsp:txXfrm rot="-5400000">
        <a:off x="2926097" y="62928"/>
        <a:ext cx="2310192" cy="1119015"/>
      </dsp:txXfrm>
    </dsp:sp>
    <dsp:sp modelId="{51C3191F-AADE-4DD4-82E5-066093E93D64}">
      <dsp:nvSpPr>
        <dsp:cNvPr id="0" name=""/>
        <dsp:cNvSpPr/>
      </dsp:nvSpPr>
      <dsp:spPr>
        <a:xfrm>
          <a:off x="714375" y="36894"/>
          <a:ext cx="2211720" cy="1171080"/>
        </a:xfrm>
        <a:prstGeom prst="roundRect">
          <a:avLst/>
        </a:prstGeom>
        <a:blipFill rotWithShape="0">
          <a:blip xmlns:r="http://schemas.openxmlformats.org/officeDocument/2006/relationships" r:embed="rId1"/>
          <a:stretch>
            <a:fillRect/>
          </a:stretch>
        </a:blip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l" defTabSz="2044700" rtl="0">
            <a:lnSpc>
              <a:spcPct val="90000"/>
            </a:lnSpc>
            <a:spcBef>
              <a:spcPct val="0"/>
            </a:spcBef>
            <a:spcAft>
              <a:spcPct val="35000"/>
            </a:spcAft>
          </a:pPr>
          <a:endParaRPr lang="ar-DZ" sz="4600" kern="1200" dirty="0"/>
        </a:p>
      </dsp:txBody>
      <dsp:txXfrm>
        <a:off x="771542" y="94061"/>
        <a:ext cx="2097386" cy="1056746"/>
      </dsp:txXfrm>
    </dsp:sp>
    <dsp:sp modelId="{15667D3B-13EB-4916-BED2-35B0A2335351}">
      <dsp:nvSpPr>
        <dsp:cNvPr id="0" name=""/>
        <dsp:cNvSpPr/>
      </dsp:nvSpPr>
      <dsp:spPr>
        <a:xfrm rot="5400000">
          <a:off x="3564057" y="770990"/>
          <a:ext cx="1227274" cy="2503195"/>
        </a:xfrm>
        <a:prstGeom prst="round2SameRect">
          <a:avLst/>
        </a:prstGeom>
        <a:solidFill>
          <a:schemeClr val="accent5">
            <a:tint val="40000"/>
            <a:alpha val="90000"/>
            <a:hueOff val="-2463918"/>
            <a:satOff val="-4272"/>
            <a:lumOff val="-43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fr-FR" sz="2400" b="1" kern="1200" dirty="0" smtClean="0">
              <a:latin typeface="+mn-lt"/>
            </a:rPr>
            <a:t>Sécrétions gastro-intestinales</a:t>
          </a:r>
          <a:endParaRPr lang="ar-DZ" sz="2400" b="1" kern="1200" dirty="0">
            <a:latin typeface="+mn-lt"/>
          </a:endParaRPr>
        </a:p>
      </dsp:txBody>
      <dsp:txXfrm rot="-5400000">
        <a:off x="2926097" y="1468862"/>
        <a:ext cx="2443284" cy="1107452"/>
      </dsp:txXfrm>
    </dsp:sp>
    <dsp:sp modelId="{F58F46B2-6596-4078-9CC4-FCE3C63F34FF}">
      <dsp:nvSpPr>
        <dsp:cNvPr id="0" name=""/>
        <dsp:cNvSpPr/>
      </dsp:nvSpPr>
      <dsp:spPr>
        <a:xfrm>
          <a:off x="714375" y="1319183"/>
          <a:ext cx="2211720" cy="1406809"/>
        </a:xfrm>
        <a:prstGeom prst="roundRect">
          <a:avLst/>
        </a:prstGeom>
        <a:blipFill rotWithShape="0">
          <a:blip xmlns:r="http://schemas.openxmlformats.org/officeDocument/2006/relationships" r:embed="rId2"/>
          <a:stretch>
            <a:fillRect/>
          </a:stretch>
        </a:blip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l" defTabSz="2044700" rtl="0">
            <a:lnSpc>
              <a:spcPct val="90000"/>
            </a:lnSpc>
            <a:spcBef>
              <a:spcPct val="0"/>
            </a:spcBef>
            <a:spcAft>
              <a:spcPct val="35000"/>
            </a:spcAft>
          </a:pPr>
          <a:endParaRPr lang="ar-DZ" sz="4600" kern="1200" dirty="0"/>
        </a:p>
      </dsp:txBody>
      <dsp:txXfrm>
        <a:off x="783050" y="1387858"/>
        <a:ext cx="2074370" cy="1269459"/>
      </dsp:txXfrm>
    </dsp:sp>
    <dsp:sp modelId="{7EB70F32-9364-43EB-9E61-29AB315BA09E}">
      <dsp:nvSpPr>
        <dsp:cNvPr id="0" name=""/>
        <dsp:cNvSpPr/>
      </dsp:nvSpPr>
      <dsp:spPr>
        <a:xfrm rot="5400000">
          <a:off x="3346738" y="2309657"/>
          <a:ext cx="1227274" cy="2074574"/>
        </a:xfrm>
        <a:prstGeom prst="round2SameRect">
          <a:avLst/>
        </a:prstGeom>
        <a:solidFill>
          <a:schemeClr val="accent5">
            <a:tint val="40000"/>
            <a:alpha val="90000"/>
            <a:hueOff val="-4927837"/>
            <a:satOff val="-8544"/>
            <a:lumOff val="-85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fr-FR" sz="2400" b="1" kern="1200" dirty="0" smtClean="0"/>
            <a:t>La salive</a:t>
          </a:r>
          <a:endParaRPr lang="ar-DZ" sz="2400" b="1" kern="1200" dirty="0"/>
        </a:p>
      </dsp:txBody>
      <dsp:txXfrm rot="-5400000">
        <a:off x="2923089" y="2793218"/>
        <a:ext cx="2014663" cy="1107452"/>
      </dsp:txXfrm>
    </dsp:sp>
    <dsp:sp modelId="{37556AD1-4D96-4083-BF44-F2AAEA9C3059}">
      <dsp:nvSpPr>
        <dsp:cNvPr id="0" name=""/>
        <dsp:cNvSpPr/>
      </dsp:nvSpPr>
      <dsp:spPr>
        <a:xfrm>
          <a:off x="714375" y="2803679"/>
          <a:ext cx="2211720" cy="1225310"/>
        </a:xfrm>
        <a:prstGeom prst="roundRect">
          <a:avLst/>
        </a:prstGeom>
        <a:blipFill rotWithShape="0">
          <a:blip xmlns:r="http://schemas.openxmlformats.org/officeDocument/2006/relationships" r:embed="rId3"/>
          <a:stretch>
            <a:fillRect/>
          </a:stretch>
        </a:blip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1">
            <a:lnSpc>
              <a:spcPct val="90000"/>
            </a:lnSpc>
            <a:spcBef>
              <a:spcPct val="0"/>
            </a:spcBef>
            <a:spcAft>
              <a:spcPct val="35000"/>
            </a:spcAft>
          </a:pPr>
          <a:endParaRPr lang="ar-DZ" sz="4600" kern="1200" dirty="0"/>
        </a:p>
      </dsp:txBody>
      <dsp:txXfrm>
        <a:off x="774190" y="2863494"/>
        <a:ext cx="2092090" cy="1105680"/>
      </dsp:txXfrm>
    </dsp:sp>
    <dsp:sp modelId="{87144FB3-1ACB-4BCC-9472-ADA0A86AC708}">
      <dsp:nvSpPr>
        <dsp:cNvPr id="0" name=""/>
        <dsp:cNvSpPr/>
      </dsp:nvSpPr>
      <dsp:spPr>
        <a:xfrm rot="5400000">
          <a:off x="3499543" y="4013538"/>
          <a:ext cx="1227274" cy="2219577"/>
        </a:xfrm>
        <a:prstGeom prst="round2SameRect">
          <a:avLst/>
        </a:prstGeom>
        <a:solidFill>
          <a:schemeClr val="accent5">
            <a:tint val="40000"/>
            <a:alpha val="90000"/>
            <a:hueOff val="-7391755"/>
            <a:satOff val="-12816"/>
            <a:lumOff val="-128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fr-FR" sz="2000" b="1" kern="1200" dirty="0" smtClean="0"/>
            <a:t>Air expiré</a:t>
          </a:r>
          <a:endParaRPr lang="ar-DZ" sz="2000" b="1" kern="1200" dirty="0"/>
        </a:p>
      </dsp:txBody>
      <dsp:txXfrm rot="-5400000">
        <a:off x="3003392" y="4569601"/>
        <a:ext cx="2159666" cy="1107452"/>
      </dsp:txXfrm>
    </dsp:sp>
    <dsp:sp modelId="{18C2C955-3182-4E3C-A6F5-CE04E76B7E11}">
      <dsp:nvSpPr>
        <dsp:cNvPr id="0" name=""/>
        <dsp:cNvSpPr/>
      </dsp:nvSpPr>
      <dsp:spPr>
        <a:xfrm>
          <a:off x="793841" y="4109067"/>
          <a:ext cx="2209560" cy="2033302"/>
        </a:xfrm>
        <a:prstGeom prst="roundRect">
          <a:avLst/>
        </a:prstGeom>
        <a:blipFill rotWithShape="0">
          <a:blip xmlns:r="http://schemas.openxmlformats.org/officeDocument/2006/relationships" r:embed="rId4"/>
          <a:stretch>
            <a:fillRect/>
          </a:stretch>
        </a:blip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1">
            <a:lnSpc>
              <a:spcPct val="90000"/>
            </a:lnSpc>
            <a:spcBef>
              <a:spcPct val="0"/>
            </a:spcBef>
            <a:spcAft>
              <a:spcPct val="35000"/>
            </a:spcAft>
          </a:pPr>
          <a:endParaRPr lang="ar-DZ" sz="6500" kern="1200" dirty="0"/>
        </a:p>
      </dsp:txBody>
      <dsp:txXfrm>
        <a:off x="893099" y="4208325"/>
        <a:ext cx="2011044" cy="1834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92C78-CECA-4D84-8601-A5FDDA8DAD7F}">
      <dsp:nvSpPr>
        <dsp:cNvPr id="0" name=""/>
        <dsp:cNvSpPr/>
      </dsp:nvSpPr>
      <dsp:spPr>
        <a:xfrm>
          <a:off x="1516884" y="360024"/>
          <a:ext cx="2867418" cy="1617743"/>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fr-FR" sz="2400" b="1" kern="1200" dirty="0" smtClean="0">
              <a:solidFill>
                <a:srgbClr val="FFFF00"/>
              </a:solidFill>
              <a:effectLst>
                <a:outerShdw blurRad="38100" dist="38100" dir="2700000" algn="tl">
                  <a:srgbClr val="000000">
                    <a:alpha val="43137"/>
                  </a:srgbClr>
                </a:outerShdw>
              </a:effectLst>
            </a:rPr>
            <a:t> La filtration       glomérulaire</a:t>
          </a:r>
          <a:endParaRPr lang="ar-DZ" sz="2400" b="1" kern="1200" dirty="0">
            <a:solidFill>
              <a:srgbClr val="FFFF00"/>
            </a:solidFill>
            <a:effectLst>
              <a:outerShdw blurRad="38100" dist="38100" dir="2700000" algn="tl">
                <a:srgbClr val="000000">
                  <a:alpha val="43137"/>
                </a:srgbClr>
              </a:outerShdw>
            </a:effectLst>
          </a:endParaRPr>
        </a:p>
      </dsp:txBody>
      <dsp:txXfrm>
        <a:off x="1899206" y="643129"/>
        <a:ext cx="2102773" cy="727984"/>
      </dsp:txXfrm>
    </dsp:sp>
    <dsp:sp modelId="{33388D06-5308-4F9C-8E2C-E8227CE2E055}">
      <dsp:nvSpPr>
        <dsp:cNvPr id="0" name=""/>
        <dsp:cNvSpPr/>
      </dsp:nvSpPr>
      <dsp:spPr>
        <a:xfrm>
          <a:off x="2827707" y="1489200"/>
          <a:ext cx="2809968" cy="2562436"/>
        </a:xfrm>
        <a:prstGeom prst="ellipse">
          <a:avLst/>
        </a:prstGeom>
        <a:gradFill rotWithShape="0">
          <a:gsLst>
            <a:gs pos="0">
              <a:schemeClr val="accent5">
                <a:alpha val="50000"/>
                <a:hueOff val="-3676672"/>
                <a:satOff val="-5114"/>
                <a:lumOff val="-1961"/>
                <a:alphaOff val="0"/>
                <a:satMod val="103000"/>
                <a:lumMod val="102000"/>
                <a:tint val="94000"/>
              </a:schemeClr>
            </a:gs>
            <a:gs pos="50000">
              <a:schemeClr val="accent5">
                <a:alpha val="50000"/>
                <a:hueOff val="-3676672"/>
                <a:satOff val="-5114"/>
                <a:lumOff val="-1961"/>
                <a:alphaOff val="0"/>
                <a:satMod val="110000"/>
                <a:lumMod val="100000"/>
                <a:shade val="100000"/>
              </a:schemeClr>
            </a:gs>
            <a:gs pos="100000">
              <a:schemeClr val="accent5">
                <a:alpha val="50000"/>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fr-FR" sz="2400" b="1" kern="1200" dirty="0" smtClean="0">
              <a:solidFill>
                <a:srgbClr val="FFFF00"/>
              </a:solidFill>
              <a:effectLst>
                <a:outerShdw blurRad="38100" dist="38100" dir="2700000" algn="tl">
                  <a:srgbClr val="000000">
                    <a:alpha val="43137"/>
                  </a:srgbClr>
                </a:outerShdw>
              </a:effectLst>
            </a:rPr>
            <a:t>La sécrétion</a:t>
          </a:r>
        </a:p>
        <a:p>
          <a:pPr lvl="0" algn="ctr" defTabSz="1066800" rtl="0">
            <a:lnSpc>
              <a:spcPct val="90000"/>
            </a:lnSpc>
            <a:spcBef>
              <a:spcPct val="0"/>
            </a:spcBef>
            <a:spcAft>
              <a:spcPct val="35000"/>
            </a:spcAft>
          </a:pPr>
          <a:r>
            <a:rPr lang="fr-FR" sz="2400" b="1" kern="1200" dirty="0" smtClean="0">
              <a:solidFill>
                <a:srgbClr val="FFFF00"/>
              </a:solidFill>
              <a:effectLst>
                <a:outerShdw blurRad="38100" dist="38100" dir="2700000" algn="tl">
                  <a:srgbClr val="000000">
                    <a:alpha val="43137"/>
                  </a:srgbClr>
                </a:outerShdw>
              </a:effectLst>
            </a:rPr>
            <a:t> tubulaire</a:t>
          </a:r>
          <a:endParaRPr lang="ar-DZ" sz="2400" b="1" kern="1200" dirty="0">
            <a:solidFill>
              <a:srgbClr val="FFFF00"/>
            </a:solidFill>
            <a:effectLst>
              <a:outerShdw blurRad="38100" dist="38100" dir="2700000" algn="tl">
                <a:srgbClr val="000000">
                  <a:alpha val="43137"/>
                </a:srgbClr>
              </a:outerShdw>
            </a:effectLst>
          </a:endParaRPr>
        </a:p>
      </dsp:txBody>
      <dsp:txXfrm>
        <a:off x="3687089" y="2151163"/>
        <a:ext cx="1685980" cy="1409340"/>
      </dsp:txXfrm>
    </dsp:sp>
    <dsp:sp modelId="{5E122314-9E5B-40A0-84C7-DB708A16FA59}">
      <dsp:nvSpPr>
        <dsp:cNvPr id="0" name=""/>
        <dsp:cNvSpPr/>
      </dsp:nvSpPr>
      <dsp:spPr>
        <a:xfrm>
          <a:off x="431632" y="1454223"/>
          <a:ext cx="3182341" cy="2562436"/>
        </a:xfrm>
        <a:prstGeom prst="ellipse">
          <a:avLst/>
        </a:prstGeom>
        <a:gradFill rotWithShape="0">
          <a:gsLst>
            <a:gs pos="0">
              <a:schemeClr val="accent5">
                <a:alpha val="50000"/>
                <a:hueOff val="-7353344"/>
                <a:satOff val="-10228"/>
                <a:lumOff val="-3922"/>
                <a:alphaOff val="0"/>
                <a:satMod val="103000"/>
                <a:lumMod val="102000"/>
                <a:tint val="94000"/>
              </a:schemeClr>
            </a:gs>
            <a:gs pos="50000">
              <a:schemeClr val="accent5">
                <a:alpha val="50000"/>
                <a:hueOff val="-7353344"/>
                <a:satOff val="-10228"/>
                <a:lumOff val="-3922"/>
                <a:alphaOff val="0"/>
                <a:satMod val="110000"/>
                <a:lumMod val="100000"/>
                <a:shade val="100000"/>
              </a:schemeClr>
            </a:gs>
            <a:gs pos="100000">
              <a:schemeClr val="accent5">
                <a:alpha val="50000"/>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fr-FR" sz="2400" b="1" kern="1200" dirty="0" smtClean="0">
              <a:solidFill>
                <a:srgbClr val="FFFF00"/>
              </a:solidFill>
              <a:effectLst>
                <a:outerShdw blurRad="38100" dist="38100" dir="2700000" algn="tl">
                  <a:srgbClr val="000000">
                    <a:alpha val="43137"/>
                  </a:srgbClr>
                </a:outerShdw>
              </a:effectLst>
            </a:rPr>
            <a:t>La réabsorption</a:t>
          </a:r>
        </a:p>
        <a:p>
          <a:pPr lvl="0" algn="ctr" defTabSz="1066800" rtl="0">
            <a:lnSpc>
              <a:spcPct val="90000"/>
            </a:lnSpc>
            <a:spcBef>
              <a:spcPct val="0"/>
            </a:spcBef>
            <a:spcAft>
              <a:spcPct val="35000"/>
            </a:spcAft>
          </a:pPr>
          <a:r>
            <a:rPr lang="fr-FR" sz="2400" b="1" kern="1200" dirty="0" smtClean="0">
              <a:solidFill>
                <a:srgbClr val="FFFF00"/>
              </a:solidFill>
              <a:effectLst>
                <a:outerShdw blurRad="38100" dist="38100" dir="2700000" algn="tl">
                  <a:srgbClr val="000000">
                    <a:alpha val="43137"/>
                  </a:srgbClr>
                </a:outerShdw>
              </a:effectLst>
            </a:rPr>
            <a:t> tubulaire</a:t>
          </a:r>
          <a:endParaRPr lang="ar-DZ" sz="2400" b="1" kern="1200" dirty="0">
            <a:solidFill>
              <a:srgbClr val="FFFF00"/>
            </a:solidFill>
            <a:effectLst>
              <a:outerShdw blurRad="38100" dist="38100" dir="2700000" algn="tl">
                <a:srgbClr val="000000">
                  <a:alpha val="43137"/>
                </a:srgbClr>
              </a:outerShdw>
            </a:effectLst>
          </a:endParaRPr>
        </a:p>
      </dsp:txBody>
      <dsp:txXfrm>
        <a:off x="731303" y="2116186"/>
        <a:ext cx="1909404" cy="1409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CFA6C-CB23-4C90-97FA-51208655EBB1}">
      <dsp:nvSpPr>
        <dsp:cNvPr id="0" name=""/>
        <dsp:cNvSpPr/>
      </dsp:nvSpPr>
      <dsp:spPr>
        <a:xfrm>
          <a:off x="1407443" y="3058590"/>
          <a:ext cx="1648790" cy="55019"/>
        </a:xfrm>
        <a:custGeom>
          <a:avLst/>
          <a:gdLst/>
          <a:ahLst/>
          <a:cxnLst/>
          <a:rect l="0" t="0" r="0" b="0"/>
          <a:pathLst>
            <a:path>
              <a:moveTo>
                <a:pt x="0" y="27509"/>
              </a:moveTo>
              <a:lnTo>
                <a:pt x="1648790" y="27509"/>
              </a:lnTo>
            </a:path>
          </a:pathLst>
        </a:custGeom>
        <a:noFill/>
        <a:ln w="12700" cap="flat" cmpd="sng" algn="ctr">
          <a:solidFill>
            <a:schemeClr val="accent5">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3525554F-52CB-42C3-9A4D-4616CCF4FC9E}">
      <dsp:nvSpPr>
        <dsp:cNvPr id="0" name=""/>
        <dsp:cNvSpPr/>
      </dsp:nvSpPr>
      <dsp:spPr>
        <a:xfrm>
          <a:off x="-1416499" y="668761"/>
          <a:ext cx="3887040" cy="4834676"/>
        </a:xfrm>
        <a:prstGeom prst="ellipse">
          <a:avLst/>
        </a:prstGeom>
        <a:blipFill rotWithShape="0">
          <a:blip xmlns:r="http://schemas.openxmlformats.org/officeDocument/2006/relationships" r:embed="rId1"/>
          <a:stretch>
            <a:fillRect/>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71D0DB4-D826-4F2D-A8C5-F329E6C9F088}">
      <dsp:nvSpPr>
        <dsp:cNvPr id="0" name=""/>
        <dsp:cNvSpPr/>
      </dsp:nvSpPr>
      <dsp:spPr>
        <a:xfrm>
          <a:off x="3056234" y="2331452"/>
          <a:ext cx="4947803" cy="1509295"/>
        </a:xfrm>
        <a:prstGeom prst="ellipse">
          <a:avLst/>
        </a:prstGeom>
        <a:solidFill>
          <a:schemeClr val="accent5">
            <a:hueOff val="-7353344"/>
            <a:satOff val="-10228"/>
            <a:lumOff val="-392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fr-FR" sz="2400" b="1" kern="1200" dirty="0" smtClean="0"/>
            <a:t>Processus passif</a:t>
          </a:r>
          <a:endParaRPr lang="ar-DZ" sz="2400" b="1" kern="1200" dirty="0"/>
        </a:p>
      </dsp:txBody>
      <dsp:txXfrm>
        <a:off x="3780823" y="2552483"/>
        <a:ext cx="3498625" cy="10672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6DB6D-E342-43FC-B851-8D36776FAC87}">
      <dsp:nvSpPr>
        <dsp:cNvPr id="0" name=""/>
        <dsp:cNvSpPr/>
      </dsp:nvSpPr>
      <dsp:spPr>
        <a:xfrm>
          <a:off x="11972" y="1834114"/>
          <a:ext cx="2317371" cy="2594436"/>
        </a:xfrm>
        <a:prstGeom prst="roundRect">
          <a:avLst>
            <a:gd name="adj" fmla="val 10000"/>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fr-FR" sz="3000" b="1" kern="1200" dirty="0" smtClean="0">
              <a:cs typeface="+mn-cs"/>
            </a:rPr>
            <a:t>Contre le gradient de [c]</a:t>
          </a:r>
          <a:endParaRPr lang="ar-DZ" sz="3000" b="1" kern="1200" dirty="0">
            <a:cs typeface="+mn-cs"/>
          </a:endParaRPr>
        </a:p>
      </dsp:txBody>
      <dsp:txXfrm>
        <a:off x="79845" y="1901987"/>
        <a:ext cx="2181625" cy="2458690"/>
      </dsp:txXfrm>
    </dsp:sp>
    <dsp:sp modelId="{B0D97BB9-BAA8-4465-9CF0-426D71673415}">
      <dsp:nvSpPr>
        <dsp:cNvPr id="0" name=""/>
        <dsp:cNvSpPr/>
      </dsp:nvSpPr>
      <dsp:spPr>
        <a:xfrm>
          <a:off x="2407664" y="3034216"/>
          <a:ext cx="166037" cy="194232"/>
        </a:xfrm>
        <a:prstGeom prst="rightArrow">
          <a:avLst>
            <a:gd name="adj1" fmla="val 60000"/>
            <a:gd name="adj2" fmla="val 50000"/>
          </a:avLst>
        </a:prstGeom>
        <a:solidFill>
          <a:schemeClr val="accent2">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DZ" sz="3000" kern="1200" dirty="0">
            <a:cs typeface="+mn-cs"/>
          </a:endParaRPr>
        </a:p>
      </dsp:txBody>
      <dsp:txXfrm>
        <a:off x="2407664" y="3073062"/>
        <a:ext cx="116226" cy="116540"/>
      </dsp:txXfrm>
    </dsp:sp>
    <dsp:sp modelId="{61942860-19F6-4B3D-BC0E-A3AA37AEE18D}">
      <dsp:nvSpPr>
        <dsp:cNvPr id="0" name=""/>
        <dsp:cNvSpPr/>
      </dsp:nvSpPr>
      <dsp:spPr>
        <a:xfrm>
          <a:off x="2642623" y="2109386"/>
          <a:ext cx="1990770" cy="2043893"/>
        </a:xfrm>
        <a:prstGeom prst="roundRect">
          <a:avLst>
            <a:gd name="adj" fmla="val 10000"/>
          </a:avLst>
        </a:prstGeom>
        <a:solidFill>
          <a:schemeClr val="accent2">
            <a:hueOff val="-485121"/>
            <a:satOff val="-27976"/>
            <a:lumOff val="287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fr-FR" sz="3000" b="1" kern="1200" dirty="0" smtClean="0">
              <a:cs typeface="+mn-cs"/>
            </a:rPr>
            <a:t>Energie</a:t>
          </a:r>
          <a:endParaRPr lang="ar-DZ" sz="3000" b="1" kern="1200" dirty="0">
            <a:cs typeface="+mn-cs"/>
          </a:endParaRPr>
        </a:p>
      </dsp:txBody>
      <dsp:txXfrm>
        <a:off x="2700931" y="2167694"/>
        <a:ext cx="1874154" cy="1927277"/>
      </dsp:txXfrm>
    </dsp:sp>
    <dsp:sp modelId="{50BF8BC7-3C68-44C5-8A21-E0FE1CFC3154}">
      <dsp:nvSpPr>
        <dsp:cNvPr id="0" name=""/>
        <dsp:cNvSpPr/>
      </dsp:nvSpPr>
      <dsp:spPr>
        <a:xfrm>
          <a:off x="4711713" y="3034216"/>
          <a:ext cx="166037" cy="194232"/>
        </a:xfrm>
        <a:prstGeom prst="rightArrow">
          <a:avLst>
            <a:gd name="adj1" fmla="val 60000"/>
            <a:gd name="adj2" fmla="val 50000"/>
          </a:avLst>
        </a:prstGeom>
        <a:solidFill>
          <a:schemeClr val="accent2">
            <a:hueOff val="-727682"/>
            <a:satOff val="-41964"/>
            <a:lumOff val="4314"/>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DZ" sz="3000" kern="1200" dirty="0">
            <a:cs typeface="+mn-cs"/>
          </a:endParaRPr>
        </a:p>
      </dsp:txBody>
      <dsp:txXfrm>
        <a:off x="4711713" y="3073062"/>
        <a:ext cx="116226" cy="116540"/>
      </dsp:txXfrm>
    </dsp:sp>
    <dsp:sp modelId="{2BF8A606-6C8B-4D0C-B42B-6342392F3505}">
      <dsp:nvSpPr>
        <dsp:cNvPr id="0" name=""/>
        <dsp:cNvSpPr/>
      </dsp:nvSpPr>
      <dsp:spPr>
        <a:xfrm>
          <a:off x="4946672" y="2109386"/>
          <a:ext cx="2854363" cy="2043893"/>
        </a:xfrm>
        <a:prstGeom prst="roundRect">
          <a:avLst>
            <a:gd name="adj" fmla="val 10000"/>
          </a:avLst>
        </a:prstGeom>
        <a:solidFill>
          <a:schemeClr val="accent2">
            <a:hueOff val="-970242"/>
            <a:satOff val="-55952"/>
            <a:lumOff val="575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fr-FR" sz="3000" b="1" kern="1200" dirty="0" smtClean="0">
              <a:cs typeface="+mn-cs"/>
            </a:rPr>
            <a:t>Transporteurs</a:t>
          </a:r>
        </a:p>
        <a:p>
          <a:pPr lvl="0" algn="l" defTabSz="1333500" rtl="0">
            <a:lnSpc>
              <a:spcPct val="90000"/>
            </a:lnSpc>
            <a:spcBef>
              <a:spcPct val="0"/>
            </a:spcBef>
            <a:spcAft>
              <a:spcPct val="35000"/>
            </a:spcAft>
          </a:pPr>
          <a:r>
            <a:rPr lang="fr-FR" sz="3000" b="1" kern="1200" dirty="0" smtClean="0">
              <a:cs typeface="+mn-cs"/>
            </a:rPr>
            <a:t>(Affinité)</a:t>
          </a:r>
          <a:endParaRPr lang="ar-DZ" sz="3000" b="1" kern="1200" dirty="0">
            <a:cs typeface="+mn-cs"/>
          </a:endParaRPr>
        </a:p>
      </dsp:txBody>
      <dsp:txXfrm>
        <a:off x="5006536" y="2169250"/>
        <a:ext cx="2734635" cy="1924165"/>
      </dsp:txXfrm>
    </dsp:sp>
    <dsp:sp modelId="{FD415393-13EB-4E27-A8C7-2C6A0D880E1E}">
      <dsp:nvSpPr>
        <dsp:cNvPr id="0" name=""/>
        <dsp:cNvSpPr/>
      </dsp:nvSpPr>
      <dsp:spPr>
        <a:xfrm>
          <a:off x="7879355" y="3034216"/>
          <a:ext cx="166037" cy="194232"/>
        </a:xfrm>
        <a:prstGeom prst="rightArrow">
          <a:avLst>
            <a:gd name="adj1" fmla="val 60000"/>
            <a:gd name="adj2" fmla="val 50000"/>
          </a:avLst>
        </a:prstGeom>
        <a:solidFill>
          <a:schemeClr val="accent2">
            <a:hueOff val="-1455363"/>
            <a:satOff val="-83928"/>
            <a:lumOff val="8628"/>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333500" rtl="1">
            <a:lnSpc>
              <a:spcPct val="90000"/>
            </a:lnSpc>
            <a:spcBef>
              <a:spcPct val="0"/>
            </a:spcBef>
            <a:spcAft>
              <a:spcPct val="35000"/>
            </a:spcAft>
          </a:pPr>
          <a:endParaRPr lang="ar-DZ" sz="3000" kern="1200" dirty="0">
            <a:cs typeface="+mn-cs"/>
          </a:endParaRPr>
        </a:p>
      </dsp:txBody>
      <dsp:txXfrm>
        <a:off x="7879355" y="3073062"/>
        <a:ext cx="116226" cy="116540"/>
      </dsp:txXfrm>
    </dsp:sp>
    <dsp:sp modelId="{8BC98C72-7FAE-48CC-9B7A-E358A2C3E43A}">
      <dsp:nvSpPr>
        <dsp:cNvPr id="0" name=""/>
        <dsp:cNvSpPr/>
      </dsp:nvSpPr>
      <dsp:spPr>
        <a:xfrm>
          <a:off x="8114314" y="2109386"/>
          <a:ext cx="1892784" cy="2043893"/>
        </a:xfrm>
        <a:prstGeom prst="roundRect">
          <a:avLst>
            <a:gd name="adj" fmla="val 10000"/>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fr-FR" sz="3000" b="1" kern="1200" dirty="0" smtClean="0">
              <a:cs typeface="+mn-cs"/>
            </a:rPr>
            <a:t>Saturabilité</a:t>
          </a:r>
          <a:endParaRPr lang="ar-DZ" sz="3000" b="1" kern="1200" dirty="0">
            <a:cs typeface="+mn-cs"/>
          </a:endParaRPr>
        </a:p>
      </dsp:txBody>
      <dsp:txXfrm>
        <a:off x="8169752" y="2164824"/>
        <a:ext cx="1781908" cy="193301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37E19-BEEE-479B-A262-A0A82512FAB4}" type="datetimeFigureOut">
              <a:rPr lang="fr-FR" smtClean="0"/>
              <a:t>16/05/2016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6F765-FBE0-4A90-8358-D512C6985E40}" type="slidenum">
              <a:rPr lang="fr-FR" smtClean="0"/>
              <a:t>‹N°›</a:t>
            </a:fld>
            <a:endParaRPr lang="fr-FR"/>
          </a:p>
        </p:txBody>
      </p:sp>
    </p:spTree>
    <p:extLst>
      <p:ext uri="{BB962C8B-B14F-4D97-AF65-F5344CB8AC3E}">
        <p14:creationId xmlns:p14="http://schemas.microsoft.com/office/powerpoint/2010/main" val="157438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8BB2F1-AD10-498D-A64B-A98DCB0935BA}" type="slidenum">
              <a:rPr lang="fr-FR" altLang="fr-FR">
                <a:latin typeface="Times New Roman" panose="02020603050405020304" pitchFamily="18" charset="0"/>
              </a:rPr>
              <a:pPr/>
              <a:t>2</a:t>
            </a:fld>
            <a:endParaRPr lang="fr-FR" altLang="fr-FR">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27622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2083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7388587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182</a:t>
            </a:fld>
            <a:endParaRPr lang="fr-FR"/>
          </a:p>
        </p:txBody>
      </p:sp>
    </p:spTree>
    <p:extLst>
      <p:ext uri="{BB962C8B-B14F-4D97-AF65-F5344CB8AC3E}">
        <p14:creationId xmlns:p14="http://schemas.microsoft.com/office/powerpoint/2010/main" val="11696199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183</a:t>
            </a:fld>
            <a:endParaRPr lang="fr-FR"/>
          </a:p>
        </p:txBody>
      </p:sp>
    </p:spTree>
    <p:extLst>
      <p:ext uri="{BB962C8B-B14F-4D97-AF65-F5344CB8AC3E}">
        <p14:creationId xmlns:p14="http://schemas.microsoft.com/office/powerpoint/2010/main" val="15071030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184</a:t>
            </a:fld>
            <a:endParaRPr lang="fr-FR"/>
          </a:p>
        </p:txBody>
      </p:sp>
    </p:spTree>
    <p:extLst>
      <p:ext uri="{BB962C8B-B14F-4D97-AF65-F5344CB8AC3E}">
        <p14:creationId xmlns:p14="http://schemas.microsoft.com/office/powerpoint/2010/main" val="22630615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185</a:t>
            </a:fld>
            <a:endParaRPr lang="fr-FR"/>
          </a:p>
        </p:txBody>
      </p:sp>
    </p:spTree>
    <p:extLst>
      <p:ext uri="{BB962C8B-B14F-4D97-AF65-F5344CB8AC3E}">
        <p14:creationId xmlns:p14="http://schemas.microsoft.com/office/powerpoint/2010/main" val="39549112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186</a:t>
            </a:fld>
            <a:endParaRPr lang="fr-FR"/>
          </a:p>
        </p:txBody>
      </p:sp>
    </p:spTree>
    <p:extLst>
      <p:ext uri="{BB962C8B-B14F-4D97-AF65-F5344CB8AC3E}">
        <p14:creationId xmlns:p14="http://schemas.microsoft.com/office/powerpoint/2010/main" val="36814998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187</a:t>
            </a:fld>
            <a:endParaRPr lang="fr-FR"/>
          </a:p>
        </p:txBody>
      </p:sp>
    </p:spTree>
    <p:extLst>
      <p:ext uri="{BB962C8B-B14F-4D97-AF65-F5344CB8AC3E}">
        <p14:creationId xmlns:p14="http://schemas.microsoft.com/office/powerpoint/2010/main" val="9056175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188</a:t>
            </a:fld>
            <a:endParaRPr lang="fr-FR"/>
          </a:p>
        </p:txBody>
      </p:sp>
    </p:spTree>
    <p:extLst>
      <p:ext uri="{BB962C8B-B14F-4D97-AF65-F5344CB8AC3E}">
        <p14:creationId xmlns:p14="http://schemas.microsoft.com/office/powerpoint/2010/main" val="19136440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189</a:t>
            </a:fld>
            <a:endParaRPr lang="fr-FR"/>
          </a:p>
        </p:txBody>
      </p:sp>
    </p:spTree>
    <p:extLst>
      <p:ext uri="{BB962C8B-B14F-4D97-AF65-F5344CB8AC3E}">
        <p14:creationId xmlns:p14="http://schemas.microsoft.com/office/powerpoint/2010/main" val="3618906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F9F4E31-C8C7-4E95-B317-51742F6C45C1}" type="slidenum">
              <a:rPr lang="fr-FR" smtClean="0"/>
              <a:pPr/>
              <a:t>190</a:t>
            </a:fld>
            <a:endParaRPr lang="fr-FR"/>
          </a:p>
        </p:txBody>
      </p:sp>
    </p:spTree>
    <p:extLst>
      <p:ext uri="{BB962C8B-B14F-4D97-AF65-F5344CB8AC3E}">
        <p14:creationId xmlns:p14="http://schemas.microsoft.com/office/powerpoint/2010/main" val="267910360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F9F4E31-C8C7-4E95-B317-51742F6C45C1}" type="slidenum">
              <a:rPr lang="fr-FR" smtClean="0"/>
              <a:pPr/>
              <a:t>191</a:t>
            </a:fld>
            <a:endParaRPr lang="fr-FR"/>
          </a:p>
        </p:txBody>
      </p:sp>
    </p:spTree>
    <p:extLst>
      <p:ext uri="{BB962C8B-B14F-4D97-AF65-F5344CB8AC3E}">
        <p14:creationId xmlns:p14="http://schemas.microsoft.com/office/powerpoint/2010/main" val="381623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2185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5866704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F9F4E31-C8C7-4E95-B317-51742F6C45C1}" type="slidenum">
              <a:rPr lang="fr-FR" smtClean="0"/>
              <a:pPr/>
              <a:t>192</a:t>
            </a:fld>
            <a:endParaRPr lang="fr-FR"/>
          </a:p>
        </p:txBody>
      </p:sp>
    </p:spTree>
    <p:extLst>
      <p:ext uri="{BB962C8B-B14F-4D97-AF65-F5344CB8AC3E}">
        <p14:creationId xmlns:p14="http://schemas.microsoft.com/office/powerpoint/2010/main" val="27148231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F9F4E31-C8C7-4E95-B317-51742F6C45C1}" type="slidenum">
              <a:rPr lang="fr-FR" smtClean="0"/>
              <a:pPr/>
              <a:t>193</a:t>
            </a:fld>
            <a:endParaRPr lang="fr-FR"/>
          </a:p>
        </p:txBody>
      </p:sp>
    </p:spTree>
    <p:extLst>
      <p:ext uri="{BB962C8B-B14F-4D97-AF65-F5344CB8AC3E}">
        <p14:creationId xmlns:p14="http://schemas.microsoft.com/office/powerpoint/2010/main" val="12150200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F9F4E31-C8C7-4E95-B317-51742F6C45C1}" type="slidenum">
              <a:rPr lang="fr-FR" smtClean="0"/>
              <a:pPr/>
              <a:t>194</a:t>
            </a:fld>
            <a:endParaRPr lang="fr-FR"/>
          </a:p>
        </p:txBody>
      </p:sp>
    </p:spTree>
    <p:extLst>
      <p:ext uri="{BB962C8B-B14F-4D97-AF65-F5344CB8AC3E}">
        <p14:creationId xmlns:p14="http://schemas.microsoft.com/office/powerpoint/2010/main" val="28355526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F9F4E31-C8C7-4E95-B317-51742F6C45C1}" type="slidenum">
              <a:rPr lang="fr-FR" smtClean="0"/>
              <a:pPr/>
              <a:t>195</a:t>
            </a:fld>
            <a:endParaRPr lang="fr-FR"/>
          </a:p>
        </p:txBody>
      </p:sp>
    </p:spTree>
    <p:extLst>
      <p:ext uri="{BB962C8B-B14F-4D97-AF65-F5344CB8AC3E}">
        <p14:creationId xmlns:p14="http://schemas.microsoft.com/office/powerpoint/2010/main" val="410566025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2800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76102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2288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33325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2390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01254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8841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32439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8944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19185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9046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82247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9865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76810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20070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587638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B18669-5207-4AFD-8F7E-755EE63439F0}" type="slidenum">
              <a:rPr lang="fr-FR" altLang="fr-FR">
                <a:latin typeface="Times New Roman" panose="02020603050405020304" pitchFamily="18" charset="0"/>
              </a:rPr>
              <a:pPr/>
              <a:t>20</a:t>
            </a:fld>
            <a:endParaRPr lang="fr-FR" altLang="fr-FR">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200116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264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323603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2493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272985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7782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03370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2697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199046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2902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029891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005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335212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107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97973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209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751324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312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793555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414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867631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517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18924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366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363995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619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754681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721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98042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824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222385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3926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683256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029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865849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131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139869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233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539133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336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260339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438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961149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541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84127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469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975959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643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774195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745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486993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848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31038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4950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854060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b="1" i="1" u="sng" dirty="0" smtClean="0">
                <a:solidFill>
                  <a:schemeClr val="accent4"/>
                </a:solidFill>
                <a:effectLst>
                  <a:outerShdw blurRad="38100" dist="38100" dir="2700000" algn="tl">
                    <a:srgbClr val="000000">
                      <a:alpha val="43137"/>
                    </a:srgbClr>
                  </a:outerShdw>
                </a:effectLst>
                <a:latin typeface="Baskerville Old Face" pitchFamily="18" charset="0"/>
              </a:rPr>
              <a:t>l’absorption médiate</a:t>
            </a:r>
            <a:r>
              <a:rPr lang="fr-FR" dirty="0" smtClean="0">
                <a:solidFill>
                  <a:schemeClr val="accent4"/>
                </a:solidFill>
                <a:effectLst>
                  <a:outerShdw blurRad="38100" dist="38100" dir="2700000" algn="tl">
                    <a:srgbClr val="000000">
                      <a:alpha val="43137"/>
                    </a:srgbClr>
                  </a:outerShdw>
                </a:effectLst>
                <a:latin typeface="Baskerville Old Face" pitchFamily="18" charset="0"/>
              </a:rPr>
              <a:t> :</a:t>
            </a:r>
          </a:p>
          <a:p>
            <a:pPr lvl="0">
              <a:buNone/>
            </a:pPr>
            <a:r>
              <a:rPr lang="fr-FR" dirty="0" smtClean="0">
                <a:latin typeface="Baskerville Old Face" pitchFamily="18" charset="0"/>
              </a:rPr>
              <a:t>dans laquelle  le médicament est administré à l’extérieur de l’organisme (application sur la peau, prise par voie orale),pour être absorbé , il devra d’abord franchir un épithélium tel que le tégument ou la muqueuse digestive , puis diffuser dans le liquide extracellulaire , traverser la paroi capillaire pour enfin atteindre le sang.</a:t>
            </a:r>
          </a:p>
          <a:p>
            <a:pPr lvl="0"/>
            <a:r>
              <a:rPr lang="fr-FR" b="1" i="1" u="sng" dirty="0" smtClean="0">
                <a:solidFill>
                  <a:schemeClr val="accent4"/>
                </a:solidFill>
                <a:effectLst>
                  <a:outerShdw blurRad="38100" dist="38100" dir="2700000" algn="tl">
                    <a:srgbClr val="000000">
                      <a:alpha val="43137"/>
                    </a:srgbClr>
                  </a:outerShdw>
                </a:effectLst>
                <a:latin typeface="Baskerville Old Face" pitchFamily="18" charset="0"/>
              </a:rPr>
              <a:t>l’absorption immédiate</a:t>
            </a:r>
            <a:r>
              <a:rPr lang="fr-FR" dirty="0" smtClean="0">
                <a:solidFill>
                  <a:schemeClr val="accent4"/>
                </a:solidFill>
                <a:latin typeface="Baskerville Old Face" pitchFamily="18" charset="0"/>
              </a:rPr>
              <a:t> : </a:t>
            </a:r>
          </a:p>
          <a:p>
            <a:pPr lvl="0">
              <a:buNone/>
            </a:pPr>
            <a:r>
              <a:rPr lang="fr-FR" dirty="0" smtClean="0">
                <a:latin typeface="Baskerville Old Face" pitchFamily="18" charset="0"/>
              </a:rPr>
              <a:t>dans la quelle le médicament est introduit par effraction directement dans le liquide extracellulaire au sein d’un tissu (administration par injection parentérale). Le facteur limitant de l’absorption ne sera pas comme dans le cas précédent représenté par un épithélium, mais constitué par la résistance à la diffusion des tissus situés entre le point d’injection et la paroi capillaire.</a:t>
            </a:r>
          </a:p>
          <a:p>
            <a:endParaRPr lang="fr-FR" dirty="0" smtClean="0">
              <a:latin typeface="Baskerville Old Face" pitchFamily="18" charset="0"/>
            </a:endParaRPr>
          </a:p>
        </p:txBody>
      </p:sp>
      <p:sp>
        <p:nvSpPr>
          <p:cNvPr id="4" name="Espace réservé du numéro de diapositive 3"/>
          <p:cNvSpPr>
            <a:spLocks noGrp="1"/>
          </p:cNvSpPr>
          <p:nvPr>
            <p:ph type="sldNum" sz="quarter" idx="10"/>
          </p:nvPr>
        </p:nvSpPr>
        <p:spPr/>
        <p:txBody>
          <a:bodyPr/>
          <a:lstStyle/>
          <a:p>
            <a:fld id="{33B12951-2BF0-424E-878C-3E0A80ECFEAF}" type="slidenum">
              <a:rPr lang="fr-FR" smtClean="0"/>
              <a:pPr/>
              <a:t>50</a:t>
            </a:fld>
            <a:endParaRPr lang="fr-FR" dirty="0"/>
          </a:p>
        </p:txBody>
      </p:sp>
    </p:spTree>
    <p:extLst>
      <p:ext uri="{BB962C8B-B14F-4D97-AF65-F5344CB8AC3E}">
        <p14:creationId xmlns:p14="http://schemas.microsoft.com/office/powerpoint/2010/main" val="3411448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chemeClr val="tx1"/>
                </a:solidFill>
                <a:latin typeface="Baskerville Old Face" pitchFamily="18" charset="0"/>
              </a:rPr>
              <a:t>Pour toutes les vois d’administration en dehors de la voie intraveineuse, le médicament doit d’abord être mis en solution avant de franchir les membranes. Pour cette raison, on distingue classiquement, dans les mécanismes d’absorption, les deux étapes suivantes :</a:t>
            </a:r>
            <a:r>
              <a:rPr lang="fr-FR" sz="1200" dirty="0" smtClean="0">
                <a:latin typeface="Baskerville Old Face" pitchFamily="18" charset="0"/>
              </a:rPr>
              <a:t/>
            </a:r>
            <a:br>
              <a:rPr lang="fr-FR" sz="1200" dirty="0" smtClean="0">
                <a:latin typeface="Baskerville Old Face" pitchFamily="18" charset="0"/>
              </a:rPr>
            </a:br>
            <a:r>
              <a:rPr lang="fr-FR" sz="1200" i="1" dirty="0" smtClean="0">
                <a:solidFill>
                  <a:schemeClr val="accent2"/>
                </a:solidFill>
                <a:latin typeface="Baskerville Old Face" pitchFamily="18" charset="0"/>
              </a:rPr>
              <a:t/>
            </a:r>
            <a:br>
              <a:rPr lang="fr-FR" sz="1200" i="1" dirty="0" smtClean="0">
                <a:solidFill>
                  <a:schemeClr val="accent2"/>
                </a:solidFill>
                <a:latin typeface="Baskerville Old Face" pitchFamily="18" charset="0"/>
              </a:rPr>
            </a:br>
            <a:r>
              <a:rPr lang="fr-FR" sz="1200" i="1" dirty="0" smtClean="0">
                <a:solidFill>
                  <a:schemeClr val="accent2"/>
                </a:solidFill>
                <a:latin typeface="Baskerville Old Face" pitchFamily="18" charset="0"/>
              </a:rPr>
              <a:t>• une étape de libération ou dissolution</a:t>
            </a:r>
            <a:br>
              <a:rPr lang="fr-FR" sz="1200" i="1" dirty="0" smtClean="0">
                <a:solidFill>
                  <a:schemeClr val="accent2"/>
                </a:solidFill>
                <a:latin typeface="Baskerville Old Face" pitchFamily="18" charset="0"/>
              </a:rPr>
            </a:br>
            <a:r>
              <a:rPr lang="fr-FR" sz="1200" i="1" dirty="0" smtClean="0">
                <a:solidFill>
                  <a:schemeClr val="accent2"/>
                </a:solidFill>
                <a:latin typeface="Baskerville Old Face" pitchFamily="18" charset="0"/>
              </a:rPr>
              <a:t/>
            </a:r>
            <a:br>
              <a:rPr lang="fr-FR" sz="1200" i="1" dirty="0" smtClean="0">
                <a:solidFill>
                  <a:schemeClr val="accent2"/>
                </a:solidFill>
                <a:latin typeface="Baskerville Old Face" pitchFamily="18" charset="0"/>
              </a:rPr>
            </a:br>
            <a:r>
              <a:rPr lang="fr-FR" sz="1200" i="1" dirty="0" smtClean="0">
                <a:solidFill>
                  <a:schemeClr val="accent2"/>
                </a:solidFill>
                <a:latin typeface="Baskerville Old Face" pitchFamily="18" charset="0"/>
              </a:rPr>
              <a:t>• une étape de résorption.</a:t>
            </a:r>
            <a:br>
              <a:rPr lang="fr-FR" sz="1200" i="1" dirty="0" smtClean="0">
                <a:solidFill>
                  <a:schemeClr val="accent2"/>
                </a:solidFill>
                <a:latin typeface="Baskerville Old Face" pitchFamily="18" charset="0"/>
              </a:rPr>
            </a:br>
            <a:r>
              <a:rPr lang="fr-FR" sz="1200" dirty="0" smtClean="0">
                <a:latin typeface="Baskerville Old Face" pitchFamily="18" charset="0"/>
              </a:rPr>
              <a:t/>
            </a:r>
            <a:br>
              <a:rPr lang="fr-FR" sz="1200" dirty="0" smtClean="0">
                <a:latin typeface="Baskerville Old Face" pitchFamily="18" charset="0"/>
              </a:rPr>
            </a:br>
            <a:r>
              <a:rPr lang="fr-FR" sz="1200" dirty="0" smtClean="0">
                <a:solidFill>
                  <a:schemeClr val="tx1"/>
                </a:solidFill>
                <a:latin typeface="Baskerville Old Face" pitchFamily="18" charset="0"/>
              </a:rPr>
              <a:t>Ces deux étapes sont tout aussi importantes l’une que l’autre dans la mesure ou elles vont pouvoir être un facteur limitant de la vitesse et de la quantité de médicament qui atteindra la circulation systémique après administration. </a:t>
            </a:r>
            <a:br>
              <a:rPr lang="fr-FR" sz="1200" dirty="0" smtClean="0">
                <a:solidFill>
                  <a:schemeClr val="tx1"/>
                </a:solidFill>
                <a:latin typeface="Baskerville Old Face" pitchFamily="18" charset="0"/>
              </a:rPr>
            </a:br>
            <a:endParaRPr lang="fr-FR" dirty="0"/>
          </a:p>
        </p:txBody>
      </p:sp>
      <p:sp>
        <p:nvSpPr>
          <p:cNvPr id="4" name="Espace réservé du numéro de diapositive 3"/>
          <p:cNvSpPr>
            <a:spLocks noGrp="1"/>
          </p:cNvSpPr>
          <p:nvPr>
            <p:ph type="sldNum" sz="quarter" idx="10"/>
          </p:nvPr>
        </p:nvSpPr>
        <p:spPr/>
        <p:txBody>
          <a:bodyPr/>
          <a:lstStyle/>
          <a:p>
            <a:fld id="{33B12951-2BF0-424E-878C-3E0A80ECFEAF}" type="slidenum">
              <a:rPr lang="fr-FR" smtClean="0"/>
              <a:pPr/>
              <a:t>51</a:t>
            </a:fld>
            <a:endParaRPr lang="fr-FR" dirty="0"/>
          </a:p>
        </p:txBody>
      </p:sp>
    </p:spTree>
    <p:extLst>
      <p:ext uri="{BB962C8B-B14F-4D97-AF65-F5344CB8AC3E}">
        <p14:creationId xmlns:p14="http://schemas.microsoft.com/office/powerpoint/2010/main" val="246000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E7BD9-4D9E-4202-BC00-2E24083119CD}" type="slidenum">
              <a:rPr lang="en-US" altLang="fr-FR"/>
              <a:pPr/>
              <a:t>52</a:t>
            </a:fld>
            <a:endParaRPr lang="en-US" altLang="fr-FR"/>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686163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6FDD709-8062-4204-A51D-1EF71776446C}" type="slidenum">
              <a:rPr lang="fr-FR" smtClean="0"/>
              <a:pPr/>
              <a:t>53</a:t>
            </a:fld>
            <a:endParaRPr lang="fr-FR"/>
          </a:p>
        </p:txBody>
      </p:sp>
    </p:spTree>
    <p:extLst>
      <p:ext uri="{BB962C8B-B14F-4D97-AF65-F5344CB8AC3E}">
        <p14:creationId xmlns:p14="http://schemas.microsoft.com/office/powerpoint/2010/main" val="3486069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6FDD709-8062-4204-A51D-1EF71776446C}" type="slidenum">
              <a:rPr lang="fr-FR" smtClean="0"/>
              <a:pPr/>
              <a:t>54</a:t>
            </a:fld>
            <a:endParaRPr lang="fr-FR"/>
          </a:p>
        </p:txBody>
      </p:sp>
    </p:spTree>
    <p:extLst>
      <p:ext uri="{BB962C8B-B14F-4D97-AF65-F5344CB8AC3E}">
        <p14:creationId xmlns:p14="http://schemas.microsoft.com/office/powerpoint/2010/main" val="1325753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i="1" dirty="0" smtClean="0">
                <a:solidFill>
                  <a:schemeClr val="accent2"/>
                </a:solidFill>
                <a:latin typeface="Baskerville Old Face" pitchFamily="18" charset="0"/>
              </a:rPr>
              <a:t>Hydro solubilité</a:t>
            </a:r>
            <a:r>
              <a:rPr lang="fr-FR" sz="1200" dirty="0" smtClean="0">
                <a:solidFill>
                  <a:schemeClr val="tx1"/>
                </a:solidFill>
                <a:latin typeface="Baskerville Old Face" pitchFamily="18" charset="0"/>
              </a:rPr>
              <a:t/>
            </a:r>
            <a:br>
              <a:rPr lang="fr-FR" sz="1200" dirty="0" smtClean="0">
                <a:solidFill>
                  <a:schemeClr val="tx1"/>
                </a:solidFill>
                <a:latin typeface="Baskerville Old Face" pitchFamily="18" charset="0"/>
              </a:rPr>
            </a:br>
            <a:r>
              <a:rPr lang="fr-FR" sz="1200" dirty="0" smtClean="0">
                <a:solidFill>
                  <a:schemeClr val="tx1"/>
                </a:solidFill>
                <a:latin typeface="Baskerville Old Face" pitchFamily="18" charset="0"/>
              </a:rPr>
              <a:t> </a:t>
            </a:r>
            <a:br>
              <a:rPr lang="fr-FR" sz="1200" dirty="0" smtClean="0">
                <a:solidFill>
                  <a:schemeClr val="tx1"/>
                </a:solidFill>
                <a:latin typeface="Baskerville Old Face" pitchFamily="18" charset="0"/>
              </a:rPr>
            </a:br>
            <a:r>
              <a:rPr lang="fr-FR" sz="1200" dirty="0" smtClean="0">
                <a:solidFill>
                  <a:schemeClr val="tx1"/>
                </a:solidFill>
                <a:latin typeface="Baskerville Old Face" pitchFamily="18" charset="0"/>
              </a:rPr>
              <a:t>   Afin d’être résorbée toute substance doit être en solution, étant donné que le milieu    extracellulaire est un milieu aqueux, toute substance doit  présenter une certaine hydrosolubilité . Seule l’hydrosolubilité ne permet pas le transfert d’un médicament à travers la membrane de nature lipidique, ainsi les substances strictement hydrosolubles ne peuvent pas passer cette membrane donc une certaine liposolubilité est nécessaire.</a:t>
            </a:r>
            <a:br>
              <a:rPr lang="fr-FR" sz="1200" dirty="0" smtClean="0">
                <a:solidFill>
                  <a:schemeClr val="tx1"/>
                </a:solidFill>
                <a:latin typeface="Baskerville Old Face" pitchFamily="18" charset="0"/>
              </a:rPr>
            </a:br>
            <a:r>
              <a:rPr lang="fr-FR" sz="1200" dirty="0" smtClean="0">
                <a:solidFill>
                  <a:schemeClr val="tx1"/>
                </a:solidFill>
                <a:latin typeface="Baskerville Old Face" pitchFamily="18" charset="0"/>
              </a:rPr>
              <a:t/>
            </a:r>
            <a:br>
              <a:rPr lang="fr-FR" sz="1200" dirty="0" smtClean="0">
                <a:solidFill>
                  <a:schemeClr val="tx1"/>
                </a:solidFill>
                <a:latin typeface="Baskerville Old Face" pitchFamily="18" charset="0"/>
              </a:rPr>
            </a:br>
            <a:r>
              <a:rPr lang="fr-FR" sz="1200" i="1" dirty="0" smtClean="0">
                <a:solidFill>
                  <a:schemeClr val="accent2"/>
                </a:solidFill>
                <a:latin typeface="Baskerville Old Face" pitchFamily="18" charset="0"/>
              </a:rPr>
              <a:t>Liposolubilité</a:t>
            </a:r>
            <a:r>
              <a:rPr lang="fr-FR" sz="1200" dirty="0" smtClean="0">
                <a:solidFill>
                  <a:schemeClr val="tx1"/>
                </a:solidFill>
                <a:latin typeface="Baskerville Old Face" pitchFamily="18" charset="0"/>
              </a:rPr>
              <a:t/>
            </a:r>
            <a:br>
              <a:rPr lang="fr-FR" sz="1200" dirty="0" smtClean="0">
                <a:solidFill>
                  <a:schemeClr val="tx1"/>
                </a:solidFill>
                <a:latin typeface="Baskerville Old Face" pitchFamily="18" charset="0"/>
              </a:rPr>
            </a:br>
            <a:r>
              <a:rPr lang="fr-FR" sz="1200" dirty="0" smtClean="0">
                <a:solidFill>
                  <a:schemeClr val="tx1"/>
                </a:solidFill>
                <a:latin typeface="Baskerville Old Face" pitchFamily="18" charset="0"/>
              </a:rPr>
              <a:t/>
            </a:r>
            <a:br>
              <a:rPr lang="fr-FR" sz="1200" dirty="0" smtClean="0">
                <a:solidFill>
                  <a:schemeClr val="tx1"/>
                </a:solidFill>
                <a:latin typeface="Baskerville Old Face" pitchFamily="18" charset="0"/>
              </a:rPr>
            </a:br>
            <a:r>
              <a:rPr lang="fr-FR" sz="1200" dirty="0" smtClean="0">
                <a:solidFill>
                  <a:schemeClr val="tx1"/>
                </a:solidFill>
                <a:latin typeface="Baskerville Old Face" pitchFamily="18" charset="0"/>
              </a:rPr>
              <a:t>     cette propriété apparait essentielle pour qu’une molécule liposoluble puisse traverser la membrane par simple diffusion . Ainsi la vitesse de transfert est fonction :</a:t>
            </a:r>
            <a:br>
              <a:rPr lang="fr-FR" sz="1200" dirty="0" smtClean="0">
                <a:solidFill>
                  <a:schemeClr val="tx1"/>
                </a:solidFill>
                <a:latin typeface="Baskerville Old Face" pitchFamily="18" charset="0"/>
              </a:rPr>
            </a:br>
            <a:r>
              <a:rPr lang="fr-FR" sz="1200" dirty="0" smtClean="0">
                <a:solidFill>
                  <a:srgbClr val="FF0000"/>
                </a:solidFill>
                <a:latin typeface="Baskerville Old Face" pitchFamily="18" charset="0"/>
              </a:rPr>
              <a:t>-</a:t>
            </a:r>
            <a:r>
              <a:rPr lang="fr-FR" sz="1200" i="1" dirty="0" smtClean="0">
                <a:solidFill>
                  <a:srgbClr val="FF0000"/>
                </a:solidFill>
                <a:latin typeface="Baskerville Old Face" pitchFamily="18" charset="0"/>
              </a:rPr>
              <a:t>du coefficient de partage de la substance </a:t>
            </a:r>
            <a:r>
              <a:rPr lang="fr-FR" sz="1200" dirty="0" smtClean="0">
                <a:solidFill>
                  <a:schemeClr val="tx1"/>
                </a:solidFill>
                <a:latin typeface="Baskerville Old Face" pitchFamily="18" charset="0"/>
              </a:rPr>
              <a:t>Entre la couche lipidique de la membrane et le milieu aqueux </a:t>
            </a:r>
            <a:r>
              <a:rPr lang="fr-FR" sz="1200" dirty="0" smtClean="0">
                <a:solidFill>
                  <a:schemeClr val="tx1"/>
                </a:solidFill>
              </a:rPr>
              <a:t>.</a:t>
            </a:r>
            <a:br>
              <a:rPr lang="fr-FR" sz="1200" dirty="0" smtClean="0">
                <a:solidFill>
                  <a:schemeClr val="tx1"/>
                </a:solidFill>
              </a:rPr>
            </a:br>
            <a:r>
              <a:rPr lang="fr-FR" sz="1200" dirty="0" smtClean="0">
                <a:solidFill>
                  <a:srgbClr val="FF0000"/>
                </a:solidFill>
              </a:rPr>
              <a:t>-</a:t>
            </a:r>
            <a:r>
              <a:rPr lang="fr-FR" sz="1200" i="1" dirty="0" smtClean="0">
                <a:solidFill>
                  <a:srgbClr val="FF0000"/>
                </a:solidFill>
                <a:latin typeface="Baskerville Old Face" pitchFamily="18" charset="0"/>
              </a:rPr>
              <a:t>De la masse molaire </a:t>
            </a:r>
            <a:endParaRPr lang="fr-FR" dirty="0"/>
          </a:p>
        </p:txBody>
      </p:sp>
      <p:sp>
        <p:nvSpPr>
          <p:cNvPr id="4" name="Espace réservé du numéro de diapositive 3"/>
          <p:cNvSpPr>
            <a:spLocks noGrp="1"/>
          </p:cNvSpPr>
          <p:nvPr>
            <p:ph type="sldNum" sz="quarter" idx="10"/>
          </p:nvPr>
        </p:nvSpPr>
        <p:spPr/>
        <p:txBody>
          <a:bodyPr/>
          <a:lstStyle/>
          <a:p>
            <a:fld id="{33B12951-2BF0-424E-878C-3E0A80ECFEAF}" type="slidenum">
              <a:rPr lang="fr-FR" smtClean="0"/>
              <a:pPr/>
              <a:t>57</a:t>
            </a:fld>
            <a:endParaRPr lang="fr-FR" dirty="0"/>
          </a:p>
        </p:txBody>
      </p:sp>
    </p:spTree>
    <p:extLst>
      <p:ext uri="{BB962C8B-B14F-4D97-AF65-F5344CB8AC3E}">
        <p14:creationId xmlns:p14="http://schemas.microsoft.com/office/powerpoint/2010/main" val="6002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571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554402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chemeClr val="tx1"/>
                </a:solidFill>
                <a:latin typeface="Baskerville Old Face" pitchFamily="18" charset="0"/>
              </a:rPr>
              <a:t>A  l’état non ionisé il sont plus au moins liposolubles et capable de diffuser à travers les membranes cellulaires, au contraire sous forme ionisée, ils sont hydrosolubles et non diffusibles ; si la résorption des médicaments  est avant tout un phénomène de diffusion passive à travers une membrane de nature lipidique, la vitesse de résorption dépend essentiellement de la concentration de la forme non ionique de la substance et de sa liposolubilité.</a:t>
            </a:r>
            <a:br>
              <a:rPr lang="fr-FR" sz="1200" dirty="0" smtClean="0">
                <a:solidFill>
                  <a:schemeClr val="tx1"/>
                </a:solidFill>
                <a:latin typeface="Baskerville Old Face" pitchFamily="18" charset="0"/>
              </a:rPr>
            </a:br>
            <a:r>
              <a:rPr lang="fr-FR" sz="1200" dirty="0" smtClean="0">
                <a:solidFill>
                  <a:schemeClr val="tx1"/>
                </a:solidFill>
                <a:latin typeface="Baskerville Old Face" pitchFamily="18" charset="0"/>
              </a:rPr>
              <a:t/>
            </a:r>
            <a:br>
              <a:rPr lang="fr-FR" sz="1200" dirty="0" smtClean="0">
                <a:solidFill>
                  <a:schemeClr val="tx1"/>
                </a:solidFill>
                <a:latin typeface="Baskerville Old Face" pitchFamily="18" charset="0"/>
              </a:rPr>
            </a:br>
            <a:r>
              <a:rPr lang="fr-FR" sz="1200" dirty="0" smtClean="0">
                <a:solidFill>
                  <a:schemeClr val="tx1"/>
                </a:solidFill>
                <a:latin typeface="Baskerville Old Face" pitchFamily="18" charset="0"/>
              </a:rPr>
              <a:t>   Le degré d’ionisation des électrolytes est fonction de leur pKa et du pH du milieu, la concentration relative des deux formes est donnée par l’équation </a:t>
            </a:r>
            <a:r>
              <a:rPr lang="fr-FR" sz="1200" b="1" i="1" dirty="0" smtClean="0">
                <a:solidFill>
                  <a:schemeClr val="tx2">
                    <a:lumMod val="50000"/>
                  </a:schemeClr>
                </a:solidFill>
                <a:latin typeface="Baskerville Old Face" pitchFamily="18" charset="0"/>
              </a:rPr>
              <a:t>de Henderson- Hasselbach :</a:t>
            </a:r>
            <a:endParaRPr lang="fr-FR" dirty="0"/>
          </a:p>
        </p:txBody>
      </p:sp>
      <p:sp>
        <p:nvSpPr>
          <p:cNvPr id="4" name="Espace réservé du numéro de diapositive 3"/>
          <p:cNvSpPr>
            <a:spLocks noGrp="1"/>
          </p:cNvSpPr>
          <p:nvPr>
            <p:ph type="sldNum" sz="quarter" idx="10"/>
          </p:nvPr>
        </p:nvSpPr>
        <p:spPr/>
        <p:txBody>
          <a:bodyPr/>
          <a:lstStyle/>
          <a:p>
            <a:fld id="{33B12951-2BF0-424E-878C-3E0A80ECFEAF}" type="slidenum">
              <a:rPr lang="fr-FR" smtClean="0"/>
              <a:pPr/>
              <a:t>59</a:t>
            </a:fld>
            <a:endParaRPr lang="fr-FR" dirty="0"/>
          </a:p>
        </p:txBody>
      </p:sp>
    </p:spTree>
    <p:extLst>
      <p:ext uri="{BB962C8B-B14F-4D97-AF65-F5344CB8AC3E}">
        <p14:creationId xmlns:p14="http://schemas.microsoft.com/office/powerpoint/2010/main" val="3104937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9011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8108615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b="1" i="1" u="sng" dirty="0" smtClean="0">
                <a:solidFill>
                  <a:schemeClr val="bg1"/>
                </a:solidFill>
              </a:rPr>
              <a:t>Surface de contact :</a:t>
            </a:r>
            <a:endParaRPr lang="fr-FR" dirty="0" smtClean="0">
              <a:solidFill>
                <a:schemeClr val="bg1"/>
              </a:solidFill>
            </a:endParaRPr>
          </a:p>
          <a:p>
            <a:r>
              <a:rPr lang="fr-FR" dirty="0" smtClean="0">
                <a:solidFill>
                  <a:schemeClr val="bg1"/>
                </a:solidFill>
              </a:rPr>
              <a:t> L’augmentation de la surface de contact membranaire augmente l’absorption.</a:t>
            </a:r>
          </a:p>
          <a:p>
            <a:r>
              <a:rPr lang="fr-FR" dirty="0" smtClean="0">
                <a:solidFill>
                  <a:schemeClr val="bg1"/>
                </a:solidFill>
              </a:rPr>
              <a:t>   Ex : muqueuse intestinale, muqueuse alvéolaire</a:t>
            </a:r>
          </a:p>
          <a:p>
            <a:pPr lvl="0"/>
            <a:r>
              <a:rPr lang="fr-FR" b="1" i="1" u="sng" dirty="0" smtClean="0">
                <a:solidFill>
                  <a:schemeClr val="bg1"/>
                </a:solidFill>
              </a:rPr>
              <a:t>Épaisseur de la membrane :</a:t>
            </a:r>
            <a:endParaRPr lang="fr-FR" dirty="0" smtClean="0">
              <a:solidFill>
                <a:schemeClr val="bg1"/>
              </a:solidFill>
            </a:endParaRPr>
          </a:p>
          <a:p>
            <a:r>
              <a:rPr lang="fr-FR" dirty="0" smtClean="0">
                <a:solidFill>
                  <a:schemeClr val="bg1"/>
                </a:solidFill>
              </a:rPr>
              <a:t>   Elle est presque constante, mais une éventuelle diminution introduit une augmentation de l’absorption (cas de la paroi alvéolaire).</a:t>
            </a:r>
          </a:p>
          <a:p>
            <a:endParaRPr lang="fr-FR" dirty="0" smtClean="0"/>
          </a:p>
        </p:txBody>
      </p:sp>
      <p:sp>
        <p:nvSpPr>
          <p:cNvPr id="4" name="Espace réservé du numéro de diapositive 3"/>
          <p:cNvSpPr>
            <a:spLocks noGrp="1"/>
          </p:cNvSpPr>
          <p:nvPr>
            <p:ph type="sldNum" sz="quarter" idx="10"/>
          </p:nvPr>
        </p:nvSpPr>
        <p:spPr/>
        <p:txBody>
          <a:bodyPr/>
          <a:lstStyle/>
          <a:p>
            <a:fld id="{33B12951-2BF0-424E-878C-3E0A80ECFEAF}" type="slidenum">
              <a:rPr lang="fr-FR" smtClean="0"/>
              <a:pPr/>
              <a:t>61</a:t>
            </a:fld>
            <a:endParaRPr lang="fr-FR" dirty="0"/>
          </a:p>
        </p:txBody>
      </p:sp>
    </p:spTree>
    <p:extLst>
      <p:ext uri="{BB962C8B-B14F-4D97-AF65-F5344CB8AC3E}">
        <p14:creationId xmlns:p14="http://schemas.microsoft.com/office/powerpoint/2010/main" val="518241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2CAC241-5499-470C-8652-8B0584641331}" type="slidenum">
              <a:rPr lang="fr-FR" smtClean="0"/>
              <a:pPr/>
              <a:t>62</a:t>
            </a:fld>
            <a:endParaRPr lang="fr-FR" dirty="0"/>
          </a:p>
        </p:txBody>
      </p:sp>
    </p:spTree>
    <p:extLst>
      <p:ext uri="{BB962C8B-B14F-4D97-AF65-F5344CB8AC3E}">
        <p14:creationId xmlns:p14="http://schemas.microsoft.com/office/powerpoint/2010/main" val="22395254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a:buClr>
                <a:schemeClr val="accent4"/>
              </a:buClr>
              <a:buNone/>
            </a:pPr>
            <a:r>
              <a:rPr lang="fr-FR" sz="1200" dirty="0" smtClean="0">
                <a:latin typeface="Baskerville Old Face" pitchFamily="18" charset="0"/>
              </a:rPr>
              <a:t>L’absorption digestive peut être modifié par des perturbations</a:t>
            </a:r>
            <a:br>
              <a:rPr lang="fr-FR" sz="1200" dirty="0" smtClean="0">
                <a:latin typeface="Baskerville Old Face" pitchFamily="18" charset="0"/>
              </a:rPr>
            </a:br>
            <a:r>
              <a:rPr lang="fr-FR" sz="1200" dirty="0" smtClean="0">
                <a:latin typeface="Baskerville Old Face" pitchFamily="18" charset="0"/>
              </a:rPr>
              <a:t> au niveau de la muqueuse intestinale, de la sécrétion</a:t>
            </a:r>
            <a:br>
              <a:rPr lang="fr-FR" sz="1200" dirty="0" smtClean="0">
                <a:latin typeface="Baskerville Old Face" pitchFamily="18" charset="0"/>
              </a:rPr>
            </a:br>
            <a:r>
              <a:rPr lang="fr-FR" sz="1200" dirty="0" smtClean="0">
                <a:latin typeface="Baskerville Old Face" pitchFamily="18" charset="0"/>
              </a:rPr>
              <a:t> et du transit intestinal</a:t>
            </a:r>
          </a:p>
          <a:p>
            <a:pPr>
              <a:buClr>
                <a:schemeClr val="accent4"/>
              </a:buClr>
              <a:buNone/>
            </a:pPr>
            <a:endParaRPr lang="fr-FR" sz="1200" dirty="0" smtClean="0">
              <a:latin typeface="Baskerville Old Face" pitchFamily="18" charset="0"/>
            </a:endParaRPr>
          </a:p>
          <a:p>
            <a:pPr>
              <a:buClr>
                <a:schemeClr val="accent4"/>
              </a:buClr>
              <a:buFont typeface="Wingdings" pitchFamily="2" charset="2"/>
              <a:buChar char="v"/>
            </a:pPr>
            <a:r>
              <a:rPr lang="fr-FR" sz="1200" b="1" dirty="0" smtClean="0">
                <a:solidFill>
                  <a:schemeClr val="accent4"/>
                </a:solidFill>
                <a:latin typeface="Baskerville Old Face" pitchFamily="18" charset="0"/>
              </a:rPr>
              <a:t>Au niveau de la muqueuse intestinale</a:t>
            </a:r>
            <a:r>
              <a:rPr lang="fr-FR" sz="1200" dirty="0" smtClean="0">
                <a:latin typeface="Baskerville Old Face" pitchFamily="18" charset="0"/>
              </a:rPr>
              <a:t/>
            </a:r>
            <a:br>
              <a:rPr lang="fr-FR" sz="1200" dirty="0" smtClean="0">
                <a:latin typeface="Baskerville Old Face" pitchFamily="18" charset="0"/>
              </a:rPr>
            </a:br>
            <a:r>
              <a:rPr lang="fr-FR" sz="1200" dirty="0" smtClean="0">
                <a:latin typeface="Baskerville Old Face" pitchFamily="18" charset="0"/>
              </a:rPr>
              <a:t>On observe une diminution de l’absorption de tout les médicaments durant la maladie de Crohn (dégénérescence des villosités intestinales).</a:t>
            </a:r>
          </a:p>
          <a:p>
            <a:pPr>
              <a:buClr>
                <a:schemeClr val="accent4"/>
              </a:buClr>
              <a:buNone/>
            </a:pPr>
            <a:endParaRPr lang="fr-FR" sz="1200" dirty="0" smtClean="0">
              <a:latin typeface="Baskerville Old Face" pitchFamily="18" charset="0"/>
            </a:endParaRPr>
          </a:p>
          <a:p>
            <a:pPr>
              <a:buClr>
                <a:schemeClr val="accent4"/>
              </a:buClr>
              <a:buFont typeface="Wingdings" pitchFamily="2" charset="2"/>
              <a:buChar char="v"/>
            </a:pPr>
            <a:r>
              <a:rPr lang="fr-FR" sz="1200" b="1" dirty="0" smtClean="0">
                <a:solidFill>
                  <a:schemeClr val="accent4"/>
                </a:solidFill>
                <a:latin typeface="Baskerville Old Face" pitchFamily="18" charset="0"/>
              </a:rPr>
              <a:t>Au niveau des secrétions digestives</a:t>
            </a:r>
            <a:r>
              <a:rPr lang="fr-FR" sz="1200" dirty="0" smtClean="0">
                <a:latin typeface="Baskerville Old Face" pitchFamily="18" charset="0"/>
              </a:rPr>
              <a:t/>
            </a:r>
            <a:br>
              <a:rPr lang="fr-FR" sz="1200" dirty="0" smtClean="0">
                <a:latin typeface="Baskerville Old Face" pitchFamily="18" charset="0"/>
              </a:rPr>
            </a:br>
            <a:r>
              <a:rPr lang="fr-FR" sz="1200" dirty="0" err="1" smtClean="0">
                <a:latin typeface="Baskerville Old Face" pitchFamily="18" charset="0"/>
              </a:rPr>
              <a:t>achlorhydrie</a:t>
            </a:r>
            <a:r>
              <a:rPr lang="fr-FR" sz="1200" dirty="0" smtClean="0">
                <a:latin typeface="Baskerville Old Face" pitchFamily="18" charset="0"/>
              </a:rPr>
              <a:t> : diminution ou absence de la sécrétion de </a:t>
            </a:r>
            <a:r>
              <a:rPr lang="fr-FR" sz="1200" dirty="0" err="1" smtClean="0">
                <a:latin typeface="Baskerville Old Face" pitchFamily="18" charset="0"/>
              </a:rPr>
              <a:t>Hcl</a:t>
            </a:r>
            <a:r>
              <a:rPr lang="fr-FR" sz="1200" dirty="0" smtClean="0">
                <a:latin typeface="Baskerville Old Face" pitchFamily="18" charset="0"/>
              </a:rPr>
              <a:t>, on observe une diminution de l’absorption du fer.</a:t>
            </a:r>
            <a:br>
              <a:rPr lang="fr-FR" sz="1200" dirty="0" smtClean="0">
                <a:latin typeface="Baskerville Old Face" pitchFamily="18" charset="0"/>
              </a:rPr>
            </a:br>
            <a:r>
              <a:rPr lang="fr-FR" sz="1200" dirty="0" smtClean="0">
                <a:latin typeface="Baskerville Old Face" pitchFamily="18" charset="0"/>
              </a:rPr>
              <a:t>absence de la  sécrétion du facteur intrinsèque : on observe une diminution de l’absorption de la vitamine B12 ce qui entraîne anémie de </a:t>
            </a:r>
            <a:r>
              <a:rPr lang="fr-FR" sz="1200" dirty="0" err="1" smtClean="0">
                <a:latin typeface="Baskerville Old Face" pitchFamily="18" charset="0"/>
              </a:rPr>
              <a:t>biemer</a:t>
            </a:r>
            <a:r>
              <a:rPr lang="fr-FR" sz="1200" dirty="0" smtClean="0">
                <a:latin typeface="Baskerville Old Face" pitchFamily="18" charset="0"/>
              </a:rPr>
              <a:t>.</a:t>
            </a:r>
            <a:br>
              <a:rPr lang="fr-FR" sz="1200" dirty="0" smtClean="0">
                <a:latin typeface="Baskerville Old Face" pitchFamily="18" charset="0"/>
              </a:rPr>
            </a:br>
            <a:r>
              <a:rPr lang="fr-FR" sz="1200" dirty="0" smtClean="0">
                <a:latin typeface="Baskerville Old Face" pitchFamily="18" charset="0"/>
              </a:rPr>
              <a:t>Absence de sécrétion biliaire : on observe une diminution de l’absorption des vitamines liposolubles. ( A,D,E,K ) </a:t>
            </a:r>
            <a:br>
              <a:rPr lang="fr-FR" sz="1200" dirty="0" smtClean="0">
                <a:latin typeface="Baskerville Old Face" pitchFamily="18" charset="0"/>
              </a:rPr>
            </a:br>
            <a:r>
              <a:rPr lang="fr-FR" sz="1200" b="1" dirty="0" smtClean="0">
                <a:solidFill>
                  <a:schemeClr val="accent4"/>
                </a:solidFill>
                <a:latin typeface="Baskerville Old Face" pitchFamily="18" charset="0"/>
              </a:rPr>
              <a:t>Au niveau du transit intestinal</a:t>
            </a:r>
            <a:r>
              <a:rPr lang="fr-FR" sz="1200" dirty="0" smtClean="0">
                <a:latin typeface="Baskerville Old Face" pitchFamily="18" charset="0"/>
              </a:rPr>
              <a:t/>
            </a:r>
            <a:br>
              <a:rPr lang="fr-FR" sz="1200" dirty="0" smtClean="0">
                <a:latin typeface="Baskerville Old Face" pitchFamily="18" charset="0"/>
              </a:rPr>
            </a:br>
            <a:r>
              <a:rPr lang="fr-FR" sz="1200" dirty="0" smtClean="0">
                <a:latin typeface="Baskerville Old Face" pitchFamily="18" charset="0"/>
              </a:rPr>
              <a:t>On observe une diminution de l’absorption des médicaments en cas de diarrhée</a:t>
            </a:r>
            <a:br>
              <a:rPr lang="fr-FR" sz="1200" dirty="0" smtClean="0">
                <a:latin typeface="Baskerville Old Face" pitchFamily="18" charset="0"/>
              </a:rPr>
            </a:br>
            <a:r>
              <a:rPr lang="fr-FR" sz="1200" dirty="0" smtClean="0">
                <a:latin typeface="Baskerville Old Face" pitchFamily="18" charset="0"/>
              </a:rPr>
              <a:t>Enfin, signalons qu’un ralentissement de la vidange gastrique est observé en cas de </a:t>
            </a:r>
            <a:br>
              <a:rPr lang="fr-FR" sz="1200" dirty="0" smtClean="0">
                <a:latin typeface="Baskerville Old Face" pitchFamily="18" charset="0"/>
              </a:rPr>
            </a:br>
            <a:r>
              <a:rPr lang="fr-FR" sz="1200" dirty="0" smtClean="0">
                <a:latin typeface="Baskerville Old Face" pitchFamily="18" charset="0"/>
              </a:rPr>
              <a:t>Migraine et chez les malades souffrant d’ulcère gastrique.</a:t>
            </a:r>
          </a:p>
          <a:p>
            <a:pPr>
              <a:buClr>
                <a:schemeClr val="accent4"/>
              </a:buClr>
              <a:buNone/>
            </a:pPr>
            <a:endParaRPr lang="fr-FR" sz="1200" dirty="0" smtClean="0">
              <a:latin typeface="Baskerville Old Face" pitchFamily="18" charset="0"/>
            </a:endParaRPr>
          </a:p>
          <a:p>
            <a:pPr>
              <a:buClr>
                <a:schemeClr val="accent4"/>
              </a:buClr>
              <a:buFont typeface="Wingdings" pitchFamily="2" charset="2"/>
              <a:buChar char="v"/>
            </a:pPr>
            <a:r>
              <a:rPr lang="fr-FR" sz="1200" dirty="0" smtClean="0">
                <a:solidFill>
                  <a:schemeClr val="accent4"/>
                </a:solidFill>
                <a:latin typeface="Baskerville Old Face" pitchFamily="18" charset="0"/>
              </a:rPr>
              <a:t>Autres</a:t>
            </a:r>
            <a:r>
              <a:rPr lang="fr-FR" sz="1200" dirty="0" smtClean="0">
                <a:latin typeface="Baskerville Old Face" pitchFamily="18" charset="0"/>
              </a:rPr>
              <a:t> </a:t>
            </a:r>
          </a:p>
          <a:p>
            <a:r>
              <a:rPr lang="fr-FR" sz="1200" dirty="0" smtClean="0">
                <a:latin typeface="Baskerville Old Face" pitchFamily="18" charset="0"/>
              </a:rPr>
              <a:t>Grossesse;</a:t>
            </a:r>
          </a:p>
          <a:p>
            <a:r>
              <a:rPr lang="fr-FR" sz="1200" dirty="0" smtClean="0">
                <a:latin typeface="Baskerville Old Face" pitchFamily="18" charset="0"/>
              </a:rPr>
              <a:t>Gastrectomie;</a:t>
            </a:r>
          </a:p>
          <a:p>
            <a:r>
              <a:rPr lang="fr-FR" sz="1200" dirty="0" smtClean="0">
                <a:latin typeface="Baskerville Old Face" pitchFamily="18" charset="0"/>
              </a:rPr>
              <a:t>Résection d’une partie du grêle;</a:t>
            </a:r>
          </a:p>
          <a:p>
            <a:r>
              <a:rPr lang="fr-FR" sz="1200" dirty="0" smtClean="0">
                <a:latin typeface="Baskerville Old Face" pitchFamily="18" charset="0"/>
              </a:rPr>
              <a:t>Toute modification du flux sanguin mésenchymateux ex: certaines substances  comme la théophylline  l’augmentent;</a:t>
            </a:r>
          </a:p>
          <a:p>
            <a:r>
              <a:rPr lang="fr-FR" sz="1200" dirty="0" smtClean="0">
                <a:latin typeface="Baskerville Old Face" pitchFamily="18" charset="0"/>
              </a:rPr>
              <a:t>Maladie cœliaque;</a:t>
            </a:r>
          </a:p>
          <a:p>
            <a:r>
              <a:rPr lang="fr-FR" sz="1200" dirty="0" err="1" smtClean="0">
                <a:latin typeface="Baskerville Old Face" pitchFamily="18" charset="0"/>
              </a:rPr>
              <a:t>Bothriocéphalose</a:t>
            </a:r>
            <a:r>
              <a:rPr lang="fr-FR" sz="1200" dirty="0" smtClean="0">
                <a:latin typeface="Baskerville Old Face" pitchFamily="18" charset="0"/>
              </a:rPr>
              <a:t>.  </a:t>
            </a:r>
            <a:br>
              <a:rPr lang="fr-FR" sz="1200" dirty="0" smtClean="0">
                <a:latin typeface="Baskerville Old Face" pitchFamily="18" charset="0"/>
              </a:rPr>
            </a:br>
            <a:r>
              <a:rPr lang="fr-FR" sz="800" dirty="0" smtClean="0">
                <a:latin typeface="Baskerville Old Face" pitchFamily="18" charset="0"/>
              </a:rPr>
              <a:t/>
            </a:r>
            <a:br>
              <a:rPr lang="fr-FR" sz="800" dirty="0" smtClean="0">
                <a:latin typeface="Baskerville Old Face" pitchFamily="18" charset="0"/>
              </a:rPr>
            </a:b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3B12951-2BF0-424E-878C-3E0A80ECFEAF}" type="slidenum">
              <a:rPr lang="fr-FR" smtClean="0"/>
              <a:pPr/>
              <a:t>67</a:t>
            </a:fld>
            <a:endParaRPr lang="fr-FR" dirty="0"/>
          </a:p>
        </p:txBody>
      </p:sp>
    </p:spTree>
    <p:extLst>
      <p:ext uri="{BB962C8B-B14F-4D97-AF65-F5344CB8AC3E}">
        <p14:creationId xmlns:p14="http://schemas.microsoft.com/office/powerpoint/2010/main" val="1270693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8397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4252121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6FDD709-8062-4204-A51D-1EF71776446C}" type="slidenum">
              <a:rPr lang="fr-FR" smtClean="0"/>
              <a:pPr/>
              <a:t>70</a:t>
            </a:fld>
            <a:endParaRPr lang="fr-FR"/>
          </a:p>
        </p:txBody>
      </p:sp>
    </p:spTree>
    <p:extLst>
      <p:ext uri="{BB962C8B-B14F-4D97-AF65-F5344CB8AC3E}">
        <p14:creationId xmlns:p14="http://schemas.microsoft.com/office/powerpoint/2010/main" val="2492208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8499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4231241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8806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8653442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6FDD709-8062-4204-A51D-1EF71776446C}" type="slidenum">
              <a:rPr lang="fr-FR" smtClean="0"/>
              <a:pPr/>
              <a:t>73</a:t>
            </a:fld>
            <a:endParaRPr lang="fr-FR"/>
          </a:p>
        </p:txBody>
      </p:sp>
    </p:spTree>
    <p:extLst>
      <p:ext uri="{BB962C8B-B14F-4D97-AF65-F5344CB8AC3E}">
        <p14:creationId xmlns:p14="http://schemas.microsoft.com/office/powerpoint/2010/main" val="335651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673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5289725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2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36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EAB323-AA55-4D1F-91AA-8A2CF5FA0B59}" type="slidenum">
              <a:rPr lang="fr-FR" smtClean="0"/>
              <a:pPr fontAlgn="base">
                <a:spcBef>
                  <a:spcPct val="0"/>
                </a:spcBef>
                <a:spcAft>
                  <a:spcPct val="0"/>
                </a:spcAft>
                <a:defRPr/>
              </a:pPr>
              <a:t>74</a:t>
            </a:fld>
            <a:endParaRPr lang="fr-FR" smtClean="0"/>
          </a:p>
        </p:txBody>
      </p:sp>
    </p:spTree>
    <p:extLst>
      <p:ext uri="{BB962C8B-B14F-4D97-AF65-F5344CB8AC3E}">
        <p14:creationId xmlns:p14="http://schemas.microsoft.com/office/powerpoint/2010/main" val="20343714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Elle est définie par </a:t>
            </a:r>
            <a:r>
              <a:rPr lang="fr-FR" b="1" dirty="0" smtClean="0"/>
              <a:t>WAGNER</a:t>
            </a:r>
            <a:r>
              <a:rPr lang="fr-FR" dirty="0" smtClean="0"/>
              <a:t>  comme étant  « La </a:t>
            </a:r>
            <a:r>
              <a:rPr lang="fr-FR" b="1" u="sng" dirty="0" smtClean="0"/>
              <a:t>quantité relative</a:t>
            </a:r>
            <a:r>
              <a:rPr lang="fr-FR" dirty="0" smtClean="0"/>
              <a:t> de principe actif  absorbé à partir d’une forme pharmaceutique qui atteint la circulation systémique et la </a:t>
            </a:r>
            <a:r>
              <a:rPr lang="fr-FR" b="1" u="sng" dirty="0" smtClean="0"/>
              <a:t>vitesse</a:t>
            </a:r>
            <a:r>
              <a:rPr lang="fr-FR" b="1" dirty="0" smtClean="0"/>
              <a:t> </a:t>
            </a:r>
            <a:r>
              <a:rPr lang="fr-FR" dirty="0" smtClean="0"/>
              <a:t>à laquelle se produit ce phénomène ».</a:t>
            </a:r>
          </a:p>
          <a:p>
            <a:endParaRPr lang="fr-FR" dirty="0"/>
          </a:p>
        </p:txBody>
      </p:sp>
      <p:sp>
        <p:nvSpPr>
          <p:cNvPr id="4" name="Espace réservé du numéro de diapositive 3"/>
          <p:cNvSpPr>
            <a:spLocks noGrp="1"/>
          </p:cNvSpPr>
          <p:nvPr>
            <p:ph type="sldNum" sz="quarter" idx="10"/>
          </p:nvPr>
        </p:nvSpPr>
        <p:spPr/>
        <p:txBody>
          <a:bodyPr/>
          <a:lstStyle/>
          <a:p>
            <a:fld id="{46FDD709-8062-4204-A51D-1EF71776446C}" type="slidenum">
              <a:rPr lang="fr-FR" smtClean="0"/>
              <a:pPr/>
              <a:t>77</a:t>
            </a:fld>
            <a:endParaRPr lang="fr-FR" dirty="0"/>
          </a:p>
        </p:txBody>
      </p:sp>
    </p:spTree>
    <p:extLst>
      <p:ext uri="{BB962C8B-B14F-4D97-AF65-F5344CB8AC3E}">
        <p14:creationId xmlns:p14="http://schemas.microsoft.com/office/powerpoint/2010/main" val="27515821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8192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952384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60389-F993-447C-A60C-76176963F042}" type="slidenum">
              <a:rPr lang="en-US" altLang="fr-FR"/>
              <a:pPr/>
              <a:t>88</a:t>
            </a:fld>
            <a:endParaRPr lang="en-US" altLang="fr-FR"/>
          </a:p>
        </p:txBody>
      </p:sp>
      <p:sp>
        <p:nvSpPr>
          <p:cNvPr id="250882" name="Rectangle 2"/>
          <p:cNvSpPr>
            <a:spLocks noGrp="1" noRot="1" noChangeAspect="1" noChangeArrowheads="1" noTextEdit="1"/>
          </p:cNvSpPr>
          <p:nvPr>
            <p:ph type="sldImg"/>
          </p:nvPr>
        </p:nvSpPr>
        <p:spPr>
          <a:xfrm>
            <a:off x="460375" y="668338"/>
            <a:ext cx="5938838" cy="3341687"/>
          </a:xfrm>
          <a:ln/>
        </p:spPr>
      </p:sp>
      <p:sp>
        <p:nvSpPr>
          <p:cNvPr id="250883" name="Rectangle 3"/>
          <p:cNvSpPr>
            <a:spLocks noGrp="1" noChangeArrowheads="1"/>
          </p:cNvSpPr>
          <p:nvPr>
            <p:ph type="body" idx="1"/>
          </p:nvPr>
        </p:nvSpPr>
        <p:spPr>
          <a:xfrm>
            <a:off x="914400" y="4233863"/>
            <a:ext cx="5029200" cy="4010025"/>
          </a:xfrm>
        </p:spPr>
        <p:txBody>
          <a:bodyPr/>
          <a:lstStyle/>
          <a:p>
            <a:endParaRPr lang="fr-FR" altLang="fr-FR"/>
          </a:p>
        </p:txBody>
      </p:sp>
    </p:spTree>
    <p:extLst>
      <p:ext uri="{BB962C8B-B14F-4D97-AF65-F5344CB8AC3E}">
        <p14:creationId xmlns:p14="http://schemas.microsoft.com/office/powerpoint/2010/main" val="78377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93756-3D49-4C06-A7ED-25778B2DABE6}" type="slidenum">
              <a:rPr lang="en-US" altLang="fr-FR"/>
              <a:pPr/>
              <a:t>89</a:t>
            </a:fld>
            <a:endParaRPr lang="en-US" altLang="fr-FR"/>
          </a:p>
        </p:txBody>
      </p:sp>
      <p:sp>
        <p:nvSpPr>
          <p:cNvPr id="198658" name="Rectangle 2"/>
          <p:cNvSpPr>
            <a:spLocks noGrp="1" noRot="1" noChangeAspect="1" noChangeArrowheads="1" noTextEdit="1"/>
          </p:cNvSpPr>
          <p:nvPr>
            <p:ph type="sldImg"/>
          </p:nvPr>
        </p:nvSpPr>
        <p:spPr>
          <a:xfrm>
            <a:off x="1570038" y="1287463"/>
            <a:ext cx="3719512" cy="2093912"/>
          </a:xfrm>
          <a:ln/>
        </p:spPr>
      </p:sp>
      <p:sp>
        <p:nvSpPr>
          <p:cNvPr id="198659" name="Rectangle 3"/>
          <p:cNvSpPr>
            <a:spLocks noGrp="1" noChangeArrowheads="1"/>
          </p:cNvSpPr>
          <p:nvPr>
            <p:ph type="body" idx="1"/>
          </p:nvPr>
        </p:nvSpPr>
        <p:spPr>
          <a:xfrm>
            <a:off x="914400" y="4248150"/>
            <a:ext cx="5029200" cy="3962400"/>
          </a:xfrm>
        </p:spPr>
        <p:txBody>
          <a:bodyPr/>
          <a:lstStyle/>
          <a:p>
            <a:pPr defTabSz="1112838"/>
            <a:endParaRPr lang="fr-FR" altLang="fr-FR"/>
          </a:p>
        </p:txBody>
      </p:sp>
    </p:spTree>
    <p:extLst>
      <p:ext uri="{BB962C8B-B14F-4D97-AF65-F5344CB8AC3E}">
        <p14:creationId xmlns:p14="http://schemas.microsoft.com/office/powerpoint/2010/main" val="11897999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01E03-926B-46FD-BA0F-21AFC62C5178}" type="slidenum">
              <a:rPr lang="en-US" altLang="fr-FR"/>
              <a:pPr/>
              <a:t>103</a:t>
            </a:fld>
            <a:endParaRPr lang="en-US" altLang="fr-FR"/>
          </a:p>
        </p:txBody>
      </p:sp>
      <p:sp>
        <p:nvSpPr>
          <p:cNvPr id="200706" name="Rectangle 2"/>
          <p:cNvSpPr>
            <a:spLocks noGrp="1" noRot="1" noChangeAspect="1" noChangeArrowheads="1" noTextEdit="1"/>
          </p:cNvSpPr>
          <p:nvPr>
            <p:ph type="sldImg"/>
          </p:nvPr>
        </p:nvSpPr>
        <p:spPr>
          <a:xfrm>
            <a:off x="1570038" y="1287463"/>
            <a:ext cx="3719512" cy="2093912"/>
          </a:xfrm>
          <a:ln/>
        </p:spPr>
      </p:sp>
      <p:sp>
        <p:nvSpPr>
          <p:cNvPr id="200707" name="Rectangle 3"/>
          <p:cNvSpPr>
            <a:spLocks noGrp="1" noChangeArrowheads="1"/>
          </p:cNvSpPr>
          <p:nvPr>
            <p:ph type="body" idx="1"/>
          </p:nvPr>
        </p:nvSpPr>
        <p:spPr>
          <a:xfrm>
            <a:off x="914400" y="4248150"/>
            <a:ext cx="5029200" cy="3962400"/>
          </a:xfrm>
        </p:spPr>
        <p:txBody>
          <a:bodyPr/>
          <a:lstStyle/>
          <a:p>
            <a:pPr defTabSz="1112838"/>
            <a:endParaRPr lang="fr-FR" altLang="fr-FR"/>
          </a:p>
        </p:txBody>
      </p:sp>
    </p:spTree>
    <p:extLst>
      <p:ext uri="{BB962C8B-B14F-4D97-AF65-F5344CB8AC3E}">
        <p14:creationId xmlns:p14="http://schemas.microsoft.com/office/powerpoint/2010/main" val="3193093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B7CC4-FA75-483F-9C33-220B060808CC}" type="slidenum">
              <a:rPr lang="en-US" altLang="fr-FR"/>
              <a:pPr/>
              <a:t>104</a:t>
            </a:fld>
            <a:endParaRPr lang="en-US" altLang="fr-FR"/>
          </a:p>
        </p:txBody>
      </p:sp>
      <p:sp>
        <p:nvSpPr>
          <p:cNvPr id="206850" name="Rectangle 2"/>
          <p:cNvSpPr>
            <a:spLocks noGrp="1" noRot="1" noChangeAspect="1" noChangeArrowheads="1" noTextEdit="1"/>
          </p:cNvSpPr>
          <p:nvPr>
            <p:ph type="sldImg"/>
          </p:nvPr>
        </p:nvSpPr>
        <p:spPr>
          <a:xfrm>
            <a:off x="1570038" y="1287463"/>
            <a:ext cx="3719512" cy="2093912"/>
          </a:xfrm>
          <a:ln/>
        </p:spPr>
      </p:sp>
      <p:sp>
        <p:nvSpPr>
          <p:cNvPr id="206851" name="Rectangle 3"/>
          <p:cNvSpPr>
            <a:spLocks noGrp="1" noChangeArrowheads="1"/>
          </p:cNvSpPr>
          <p:nvPr>
            <p:ph type="body" idx="1"/>
          </p:nvPr>
        </p:nvSpPr>
        <p:spPr>
          <a:xfrm>
            <a:off x="914400" y="4248150"/>
            <a:ext cx="5029200" cy="3962400"/>
          </a:xfrm>
        </p:spPr>
        <p:txBody>
          <a:bodyPr/>
          <a:lstStyle/>
          <a:p>
            <a:pPr defTabSz="1112838"/>
            <a:endParaRPr lang="fr-FR" altLang="fr-FR"/>
          </a:p>
        </p:txBody>
      </p:sp>
    </p:spTree>
    <p:extLst>
      <p:ext uri="{BB962C8B-B14F-4D97-AF65-F5344CB8AC3E}">
        <p14:creationId xmlns:p14="http://schemas.microsoft.com/office/powerpoint/2010/main" val="26571638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A1E4A-518C-4CE6-9EC4-36C46EB298A0}" type="slidenum">
              <a:rPr lang="en-US" altLang="fr-FR"/>
              <a:pPr/>
              <a:t>105</a:t>
            </a:fld>
            <a:endParaRPr lang="en-US" altLang="fr-FR"/>
          </a:p>
        </p:txBody>
      </p:sp>
      <p:sp>
        <p:nvSpPr>
          <p:cNvPr id="210946" name="Rectangle 2"/>
          <p:cNvSpPr>
            <a:spLocks noGrp="1" noRot="1" noChangeAspect="1" noChangeArrowheads="1" noTextEdit="1"/>
          </p:cNvSpPr>
          <p:nvPr>
            <p:ph type="sldImg"/>
          </p:nvPr>
        </p:nvSpPr>
        <p:spPr>
          <a:xfrm>
            <a:off x="1570038" y="1287463"/>
            <a:ext cx="3719512" cy="2093912"/>
          </a:xfrm>
          <a:ln/>
        </p:spPr>
      </p:sp>
      <p:sp>
        <p:nvSpPr>
          <p:cNvPr id="210947" name="Rectangle 3"/>
          <p:cNvSpPr>
            <a:spLocks noGrp="1" noChangeArrowheads="1"/>
          </p:cNvSpPr>
          <p:nvPr>
            <p:ph type="body" idx="1"/>
          </p:nvPr>
        </p:nvSpPr>
        <p:spPr>
          <a:xfrm>
            <a:off x="914400" y="4248150"/>
            <a:ext cx="5029200" cy="3962400"/>
          </a:xfrm>
        </p:spPr>
        <p:txBody>
          <a:bodyPr/>
          <a:lstStyle/>
          <a:p>
            <a:pPr defTabSz="1112838"/>
            <a:endParaRPr lang="fr-FR" altLang="fr-FR"/>
          </a:p>
        </p:txBody>
      </p:sp>
    </p:spTree>
    <p:extLst>
      <p:ext uri="{BB962C8B-B14F-4D97-AF65-F5344CB8AC3E}">
        <p14:creationId xmlns:p14="http://schemas.microsoft.com/office/powerpoint/2010/main" val="31189999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FBE43-3C76-4F39-A071-9E6AC6F6A2D4}" type="slidenum">
              <a:rPr lang="en-US" altLang="fr-FR"/>
              <a:pPr/>
              <a:t>106</a:t>
            </a:fld>
            <a:endParaRPr lang="en-US" altLang="fr-FR"/>
          </a:p>
        </p:txBody>
      </p:sp>
      <p:sp>
        <p:nvSpPr>
          <p:cNvPr id="254978" name="Rectangle 2"/>
          <p:cNvSpPr>
            <a:spLocks noGrp="1" noRot="1" noChangeAspect="1" noChangeArrowheads="1" noTextEdit="1"/>
          </p:cNvSpPr>
          <p:nvPr>
            <p:ph type="sldImg"/>
          </p:nvPr>
        </p:nvSpPr>
        <p:spPr>
          <a:xfrm>
            <a:off x="460375" y="668338"/>
            <a:ext cx="5938838" cy="3341687"/>
          </a:xfrm>
          <a:ln/>
        </p:spPr>
      </p:sp>
      <p:sp>
        <p:nvSpPr>
          <p:cNvPr id="254979" name="Rectangle 3"/>
          <p:cNvSpPr>
            <a:spLocks noGrp="1" noChangeArrowheads="1"/>
          </p:cNvSpPr>
          <p:nvPr>
            <p:ph type="body" idx="1"/>
          </p:nvPr>
        </p:nvSpPr>
        <p:spPr>
          <a:xfrm>
            <a:off x="914400" y="4233863"/>
            <a:ext cx="5029200" cy="4010025"/>
          </a:xfrm>
        </p:spPr>
        <p:txBody>
          <a:bodyPr/>
          <a:lstStyle/>
          <a:p>
            <a:endParaRPr lang="fr-FR" altLang="fr-FR"/>
          </a:p>
        </p:txBody>
      </p:sp>
    </p:spTree>
    <p:extLst>
      <p:ext uri="{BB962C8B-B14F-4D97-AF65-F5344CB8AC3E}">
        <p14:creationId xmlns:p14="http://schemas.microsoft.com/office/powerpoint/2010/main" val="15491817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9DEAC-4EB1-4570-BAE5-55CD3B060BB2}" type="slidenum">
              <a:rPr lang="en-US" altLang="fr-FR"/>
              <a:pPr/>
              <a:t>115</a:t>
            </a:fld>
            <a:endParaRPr lang="en-US" altLang="fr-FR"/>
          </a:p>
        </p:txBody>
      </p:sp>
      <p:sp>
        <p:nvSpPr>
          <p:cNvPr id="237570" name="Rectangle 2"/>
          <p:cNvSpPr>
            <a:spLocks noGrp="1" noRot="1" noChangeAspect="1" noChangeArrowheads="1" noTextEdit="1"/>
          </p:cNvSpPr>
          <p:nvPr>
            <p:ph type="sldImg"/>
          </p:nvPr>
        </p:nvSpPr>
        <p:spPr>
          <a:xfrm>
            <a:off x="649288" y="773113"/>
            <a:ext cx="5561012" cy="3128962"/>
          </a:xfrm>
          <a:ln/>
        </p:spPr>
      </p:sp>
      <p:sp>
        <p:nvSpPr>
          <p:cNvPr id="237571" name="Rectangle 3"/>
          <p:cNvSpPr>
            <a:spLocks noGrp="1" noChangeArrowheads="1"/>
          </p:cNvSpPr>
          <p:nvPr>
            <p:ph type="body" idx="1"/>
          </p:nvPr>
        </p:nvSpPr>
        <p:spPr>
          <a:xfrm>
            <a:off x="914400" y="4235450"/>
            <a:ext cx="5029200" cy="3756025"/>
          </a:xfrm>
        </p:spPr>
        <p:txBody>
          <a:bodyPr/>
          <a:lstStyle/>
          <a:p>
            <a:endParaRPr lang="fr-FR" altLang="fr-FR"/>
          </a:p>
        </p:txBody>
      </p:sp>
    </p:spTree>
    <p:extLst>
      <p:ext uri="{BB962C8B-B14F-4D97-AF65-F5344CB8AC3E}">
        <p14:creationId xmlns:p14="http://schemas.microsoft.com/office/powerpoint/2010/main" val="211627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776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9502695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9523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1346727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9625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7181805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9728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738606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9830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5078442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FF47C-3B94-410A-BB48-1B3601DA7522}" type="slidenum">
              <a:rPr lang="en-US" altLang="fr-FR"/>
              <a:pPr/>
              <a:t>126</a:t>
            </a:fld>
            <a:endParaRPr lang="en-US" altLang="fr-FR"/>
          </a:p>
        </p:txBody>
      </p:sp>
      <p:sp>
        <p:nvSpPr>
          <p:cNvPr id="259074" name="Rectangle 2"/>
          <p:cNvSpPr>
            <a:spLocks noGrp="1" noRot="1" noChangeAspect="1" noChangeArrowheads="1" noTextEdit="1"/>
          </p:cNvSpPr>
          <p:nvPr>
            <p:ph type="sldImg"/>
          </p:nvPr>
        </p:nvSpPr>
        <p:spPr>
          <a:xfrm>
            <a:off x="460375" y="668338"/>
            <a:ext cx="5938838" cy="3341687"/>
          </a:xfrm>
          <a:ln/>
        </p:spPr>
      </p:sp>
      <p:sp>
        <p:nvSpPr>
          <p:cNvPr id="259075" name="Rectangle 3"/>
          <p:cNvSpPr>
            <a:spLocks noGrp="1" noChangeArrowheads="1"/>
          </p:cNvSpPr>
          <p:nvPr>
            <p:ph type="body" idx="1"/>
          </p:nvPr>
        </p:nvSpPr>
        <p:spPr>
          <a:xfrm>
            <a:off x="914400" y="4233863"/>
            <a:ext cx="5029200" cy="4010025"/>
          </a:xfrm>
        </p:spPr>
        <p:txBody>
          <a:bodyPr/>
          <a:lstStyle/>
          <a:p>
            <a:endParaRPr lang="fr-FR" altLang="fr-FR"/>
          </a:p>
        </p:txBody>
      </p:sp>
    </p:spTree>
    <p:extLst>
      <p:ext uri="{BB962C8B-B14F-4D97-AF65-F5344CB8AC3E}">
        <p14:creationId xmlns:p14="http://schemas.microsoft.com/office/powerpoint/2010/main" val="34176037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9933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866592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0137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5303247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0240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8614116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0342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235439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0445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74556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878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7391462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0547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9466996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0649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2859954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0752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9115310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0854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5645594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0957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6488168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0595"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1956312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1619"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7837502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2643"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1966217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3667"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6501431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469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42437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Grp="1" noRot="1" noChangeAspect="1" noChangeArrowheads="1" noTextEdit="1"/>
          </p:cNvSpPr>
          <p:nvPr>
            <p:ph type="sldImg"/>
          </p:nvPr>
        </p:nvSpPr>
        <p:spPr>
          <a:xfrm>
            <a:off x="490538" y="1027113"/>
            <a:ext cx="6578600" cy="3700462"/>
          </a:xfrm>
          <a:solidFill>
            <a:srgbClr val="FFFFFF"/>
          </a:solidFill>
          <a:ln>
            <a:solidFill>
              <a:srgbClr val="000000"/>
            </a:solidFill>
            <a:miter lim="800000"/>
            <a:headEnd/>
            <a:tailEnd/>
          </a:ln>
        </p:spPr>
      </p:sp>
      <p:sp>
        <p:nvSpPr>
          <p:cNvPr id="119811" name="Rectangle 2"/>
          <p:cNvSpPr>
            <a:spLocks noGrp="1" noChangeArrowheads="1"/>
          </p:cNvSpPr>
          <p:nvPr>
            <p:ph type="body" idx="1"/>
          </p:nvPr>
        </p:nvSpPr>
        <p:spPr>
          <a:xfrm>
            <a:off x="1169988" y="5086350"/>
            <a:ext cx="5226050" cy="4017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4395476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150DE-0816-4638-809D-2DDB156A7307}" type="slidenum">
              <a:rPr lang="en-US" altLang="fr-FR"/>
              <a:pPr/>
              <a:t>155</a:t>
            </a:fld>
            <a:endParaRPr lang="en-US" altLang="fr-F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22117739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FBF35-9E0A-4726-944B-0FB3C7889540}" type="slidenum">
              <a:rPr lang="en-US" altLang="fr-FR"/>
              <a:pPr/>
              <a:t>156</a:t>
            </a:fld>
            <a:endParaRPr lang="en-US" altLang="fr-FR"/>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4285902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3A5F8-B845-4A76-B78E-74B3D8B08966}" type="slidenum">
              <a:rPr lang="en-US" altLang="fr-FR"/>
              <a:pPr/>
              <a:t>157</a:t>
            </a:fld>
            <a:endParaRPr lang="en-US" altLang="fr-F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8441989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74D52-F812-4938-AFC1-8AB280E8FC33}" type="slidenum">
              <a:rPr lang="en-US" altLang="fr-FR"/>
              <a:pPr/>
              <a:t>158</a:t>
            </a:fld>
            <a:endParaRPr lang="en-US" altLang="fr-F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5798178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14AD3-01A0-482D-9D7E-9A7DC4908427}" type="slidenum">
              <a:rPr lang="en-US" altLang="fr-FR"/>
              <a:pPr/>
              <a:t>159</a:t>
            </a:fld>
            <a:endParaRPr lang="en-US" altLang="fr-FR"/>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3288328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5C1A3-9955-4F46-A0AE-8524748FDB40}" type="slidenum">
              <a:rPr lang="en-US" altLang="fr-FR"/>
              <a:pPr/>
              <a:t>160</a:t>
            </a:fld>
            <a:endParaRPr lang="en-US" altLang="fr-F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21037239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F9F4E31-C8C7-4E95-B317-51742F6C45C1}" type="slidenum">
              <a:rPr lang="fr-FR" smtClean="0"/>
              <a:pPr/>
              <a:t>178</a:t>
            </a:fld>
            <a:endParaRPr lang="fr-FR"/>
          </a:p>
        </p:txBody>
      </p:sp>
    </p:spTree>
    <p:extLst>
      <p:ext uri="{BB962C8B-B14F-4D97-AF65-F5344CB8AC3E}">
        <p14:creationId xmlns:p14="http://schemas.microsoft.com/office/powerpoint/2010/main" val="39167634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179</a:t>
            </a:fld>
            <a:endParaRPr lang="fr-FR"/>
          </a:p>
        </p:txBody>
      </p:sp>
    </p:spTree>
    <p:extLst>
      <p:ext uri="{BB962C8B-B14F-4D97-AF65-F5344CB8AC3E}">
        <p14:creationId xmlns:p14="http://schemas.microsoft.com/office/powerpoint/2010/main" val="15746817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180</a:t>
            </a:fld>
            <a:endParaRPr lang="fr-FR"/>
          </a:p>
        </p:txBody>
      </p:sp>
    </p:spTree>
    <p:extLst>
      <p:ext uri="{BB962C8B-B14F-4D97-AF65-F5344CB8AC3E}">
        <p14:creationId xmlns:p14="http://schemas.microsoft.com/office/powerpoint/2010/main" val="26572018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8183C0-B30F-4779-A274-AF7B86A539FB}" type="slidenum">
              <a:rPr lang="fr-FR" smtClean="0"/>
              <a:pPr/>
              <a:t>181</a:t>
            </a:fld>
            <a:endParaRPr lang="fr-FR"/>
          </a:p>
        </p:txBody>
      </p:sp>
    </p:spTree>
    <p:extLst>
      <p:ext uri="{BB962C8B-B14F-4D97-AF65-F5344CB8AC3E}">
        <p14:creationId xmlns:p14="http://schemas.microsoft.com/office/powerpoint/2010/main" val="261113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A80D95E-9CF0-4E2E-B096-447F60CB2CDD}"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313873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80D95E-9CF0-4E2E-B096-447F60CB2CDD}"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157971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80D95E-9CF0-4E2E-B096-447F60CB2CDD}"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312974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1_">
    <p:spTree>
      <p:nvGrpSpPr>
        <p:cNvPr id="1" name=""/>
        <p:cNvGrpSpPr/>
        <p:nvPr/>
      </p:nvGrpSpPr>
      <p:grpSpPr>
        <a:xfrm>
          <a:off x="0" y="0"/>
          <a:ext cx="0" cy="0"/>
          <a:chOff x="0" y="0"/>
          <a:chExt cx="0" cy="0"/>
        </a:xfrm>
      </p:grpSpPr>
      <p:sp>
        <p:nvSpPr>
          <p:cNvPr id="24" name="Espace réservé du texte 23"/>
          <p:cNvSpPr>
            <a:spLocks noGrp="1"/>
          </p:cNvSpPr>
          <p:nvPr>
            <p:ph type="body" idx="10"/>
          </p:nvPr>
        </p:nvSpPr>
        <p:spPr>
          <a:xfrm>
            <a:off x="955526" y="483891"/>
            <a:ext cx="5993751" cy="599103"/>
          </a:xfrm>
          <a:prstGeom prst="rect">
            <a:avLst/>
          </a:prstGeom>
          <a:noFill/>
          <a:ln w="0" cmpd="sng">
            <a:noFill/>
            <a:prstDash val="solid"/>
          </a:ln>
        </p:spPr>
        <p:txBody>
          <a:bodyPr vert="horz" lIns="0" tIns="25400" rIns="0" bIns="0" anchor="t">
            <a:normAutofit fontScale="95000"/>
          </a:bodyPr>
          <a:lstStyle>
            <a:lvl1pPr marL="0" marR="0" indent="0" algn="l">
              <a:lnSpc>
                <a:spcPts val="3810"/>
              </a:lnSpc>
              <a:spcAft>
                <a:spcPts val="689"/>
              </a:spcAft>
              <a:defRPr/>
            </a:lvl1pPr>
          </a:lstStyle>
          <a:p>
            <a:pPr marL="0" marR="0" indent="0" algn="l">
              <a:lnSpc>
                <a:spcPts val="4200"/>
              </a:lnSpc>
              <a:spcAft>
                <a:spcPts val="760"/>
              </a:spcAft>
            </a:pPr>
            <a:r>
              <a:rPr lang="fr-FR" sz="3311" b="1" spc="0">
                <a:solidFill>
                  <a:srgbClr val="CC5E33"/>
                </a:solidFill>
                <a:latin typeface="Arial" panose="02020603050405020304" pitchFamily="2"/>
              </a:rPr>
              <a:t>Introduction, </a:t>
            </a:r>
            <a:r>
              <a:rPr lang="fr-FR" sz="3311" spc="0">
                <a:solidFill>
                  <a:srgbClr val="CC5E33"/>
                </a:solidFill>
                <a:latin typeface="Arial" panose="02020603050405020304" pitchFamily="2"/>
              </a:rPr>
              <a:t>Dé</a:t>
            </a:r>
            <a:r>
              <a:rPr lang="fr-FR" sz="3311" b="1" spc="0">
                <a:solidFill>
                  <a:srgbClr val="CC5E33"/>
                </a:solidFill>
                <a:latin typeface="Arial" panose="02020603050405020304" pitchFamily="2"/>
              </a:rPr>
              <a:t>finitions</a:t>
            </a:r>
            <a:r>
              <a:rPr lang="fr-FR" sz="3311" spc="0">
                <a:solidFill>
                  <a:srgbClr val="CC3201"/>
                </a:solidFill>
                <a:latin typeface="Arial" panose="02020603050405020304" pitchFamily="2"/>
              </a:rPr>
              <a:t> (I) </a:t>
            </a:r>
          </a:p>
        </p:txBody>
      </p:sp>
      <p:sp>
        <p:nvSpPr>
          <p:cNvPr id="27" name="Espace réservé du texte 26"/>
          <p:cNvSpPr>
            <a:spLocks noGrp="1"/>
          </p:cNvSpPr>
          <p:nvPr>
            <p:ph type="body" idx="10"/>
          </p:nvPr>
        </p:nvSpPr>
        <p:spPr>
          <a:xfrm>
            <a:off x="6263036" y="1766778"/>
            <a:ext cx="4524269" cy="1849154"/>
          </a:xfrm>
          <a:prstGeom prst="rect">
            <a:avLst/>
          </a:prstGeom>
          <a:noFill/>
          <a:ln w="0" cmpd="sng">
            <a:noFill/>
            <a:prstDash val="solid"/>
          </a:ln>
        </p:spPr>
        <p:txBody>
          <a:bodyPr vert="horz" lIns="0" tIns="0" rIns="0" bIns="0" anchor="t">
            <a:normAutofit fontScale="95000"/>
          </a:bodyPr>
          <a:lstStyle>
            <a:lvl1pPr marL="82954" marR="0" indent="0" algn="l">
              <a:lnSpc>
                <a:spcPts val="1905"/>
              </a:lnSpc>
              <a:spcBef>
                <a:spcPts val="32"/>
              </a:spcBef>
              <a:spcAft>
                <a:spcPts val="0"/>
              </a:spcAft>
              <a:tabLst>
                <a:tab pos="1285793" algn="l"/>
              </a:tabLst>
              <a:defRPr/>
            </a:lvl1pPr>
          </a:lstStyle>
          <a:p>
            <a:pPr marL="91440" marR="0" indent="0" algn="l">
              <a:lnSpc>
                <a:spcPts val="1300"/>
              </a:lnSpc>
              <a:spcAft>
                <a:spcPts val="0"/>
              </a:spcAft>
            </a:pPr>
            <a:r>
              <a:rPr lang="fr-FR" sz="1996" b="1" spc="-9">
                <a:solidFill>
                  <a:srgbClr val="FF9900"/>
                </a:solidFill>
                <a:latin typeface="Arial" panose="02020603050405020304" pitchFamily="2"/>
              </a:rPr>
              <a:t>Pharmacocin</a:t>
            </a:r>
            <a:r>
              <a:rPr lang="fr-FR" sz="2132" spc="-14">
                <a:solidFill>
                  <a:srgbClr val="FF9900"/>
                </a:solidFill>
                <a:latin typeface="Arial" panose="02020603050405020304" pitchFamily="2"/>
              </a:rPr>
              <a:t>é</a:t>
            </a:r>
            <a:r>
              <a:rPr lang="fr-FR" sz="1996" b="1" spc="-9">
                <a:solidFill>
                  <a:srgbClr val="FF9900"/>
                </a:solidFill>
                <a:latin typeface="Arial" panose="02020603050405020304" pitchFamily="2"/>
              </a:rPr>
              <a:t>tique</a:t>
            </a:r>
            <a:r>
              <a:rPr lang="fr-FR" sz="1724" spc="-14">
                <a:solidFill>
                  <a:srgbClr val="3232FF"/>
                </a:solidFill>
                <a:latin typeface="Arial" panose="02020603050405020304" pitchFamily="2"/>
              </a:rPr>
              <a:t> elle </a:t>
            </a:r>
          </a:p>
          <a:p>
            <a:pPr marL="2651760" marR="0" indent="0" algn="l">
              <a:lnSpc>
                <a:spcPts val="900"/>
              </a:lnSpc>
              <a:spcBef>
                <a:spcPts val="955"/>
              </a:spcBef>
              <a:spcAft>
                <a:spcPts val="0"/>
              </a:spcAft>
              <a:tabLst>
                <a:tab pos="3886200" algn="r"/>
              </a:tabLst>
            </a:pPr>
            <a:r>
              <a:rPr lang="fr-FR" sz="1996" b="1" spc="0">
                <a:solidFill>
                  <a:srgbClr val="F0A648"/>
                </a:solidFill>
                <a:latin typeface="Arial" panose="02020603050405020304" pitchFamily="2"/>
              </a:rPr>
              <a:t>:</a:t>
            </a:r>
            <a:r>
              <a:rPr lang="fr-FR" sz="100" spc="0">
                <a:solidFill>
                  <a:srgbClr val="3232FF"/>
                </a:solidFill>
                <a:latin typeface="Arial" panose="02020603050405020304" pitchFamily="2"/>
              </a:rPr>
              <a:t> </a:t>
            </a:r>
            <a:r>
              <a:rPr lang="fr-FR" sz="1724" spc="0">
                <a:solidFill>
                  <a:srgbClr val="3232FF"/>
                </a:solidFill>
                <a:latin typeface="Arial" panose="02020603050405020304" pitchFamily="2"/>
              </a:rPr>
              <a:t>étudie </a:t>
            </a:r>
          </a:p>
          <a:p>
            <a:pPr marL="91440" marR="0" indent="0" algn="l">
              <a:lnSpc>
                <a:spcPts val="2100"/>
              </a:lnSpc>
              <a:spcBef>
                <a:spcPts val="0"/>
              </a:spcBef>
              <a:spcAft>
                <a:spcPts val="0"/>
              </a:spcAft>
            </a:pPr>
            <a:r>
              <a:rPr lang="fr-FR" sz="1724" spc="-14">
                <a:solidFill>
                  <a:srgbClr val="3232FF"/>
                </a:solidFill>
                <a:latin typeface="Arial" panose="02020603050405020304" pitchFamily="2"/>
              </a:rPr>
              <a:t>le devenir des médicaments dans </a:t>
            </a:r>
          </a:p>
          <a:p>
            <a:pPr marL="91440" marR="0" indent="0" algn="l">
              <a:lnSpc>
                <a:spcPts val="2200"/>
              </a:lnSpc>
              <a:spcBef>
                <a:spcPts val="0"/>
              </a:spcBef>
              <a:spcAft>
                <a:spcPts val="0"/>
              </a:spcAft>
            </a:pPr>
            <a:r>
              <a:rPr lang="fr-FR" sz="1724" spc="-9">
                <a:solidFill>
                  <a:srgbClr val="3232FF"/>
                </a:solidFill>
                <a:latin typeface="Arial" panose="02020603050405020304" pitchFamily="2"/>
              </a:rPr>
              <a:t>l'organisme et repose sur la </a:t>
            </a:r>
          </a:p>
          <a:p>
            <a:pPr marL="91440" marR="0" indent="0" algn="l">
              <a:lnSpc>
                <a:spcPts val="2200"/>
              </a:lnSpc>
              <a:spcBef>
                <a:spcPts val="0"/>
              </a:spcBef>
              <a:spcAft>
                <a:spcPts val="0"/>
              </a:spcAft>
            </a:pPr>
            <a:r>
              <a:rPr lang="fr-FR" sz="1724" spc="0">
                <a:solidFill>
                  <a:srgbClr val="3232FF"/>
                </a:solidFill>
                <a:latin typeface="Arial" panose="02020603050405020304" pitchFamily="2"/>
              </a:rPr>
              <a:t>détermination de la concentration </a:t>
            </a:r>
          </a:p>
          <a:p>
            <a:pPr marL="91440" marR="0" indent="0" algn="l">
              <a:lnSpc>
                <a:spcPts val="2200"/>
              </a:lnSpc>
              <a:spcBef>
                <a:spcPts val="0"/>
              </a:spcBef>
              <a:spcAft>
                <a:spcPts val="0"/>
              </a:spcAft>
            </a:pPr>
            <a:r>
              <a:rPr lang="fr-FR" sz="1724" spc="-9">
                <a:solidFill>
                  <a:srgbClr val="3232FF"/>
                </a:solidFill>
                <a:latin typeface="Arial" panose="02020603050405020304" pitchFamily="2"/>
              </a:rPr>
              <a:t>sanguine du médicament au cours du </a:t>
            </a:r>
          </a:p>
          <a:p>
            <a:pPr marL="91440" marR="0" indent="0" algn="l">
              <a:lnSpc>
                <a:spcPts val="1100"/>
              </a:lnSpc>
              <a:spcBef>
                <a:spcPts val="10"/>
              </a:spcBef>
              <a:spcAft>
                <a:spcPts val="0"/>
              </a:spcAft>
              <a:tabLst>
                <a:tab pos="1417320" algn="l"/>
              </a:tabLst>
            </a:pPr>
            <a:r>
              <a:rPr lang="fr-FR" sz="1724" spc="-5">
                <a:solidFill>
                  <a:srgbClr val="3232FF"/>
                </a:solidFill>
                <a:latin typeface="Arial" panose="02020603050405020304" pitchFamily="2"/>
              </a:rPr>
              <a:t>temps.</a:t>
            </a:r>
            <a:r>
              <a:rPr lang="fr-FR" sz="100" i="1" spc="0">
                <a:solidFill>
                  <a:srgbClr val="4577F2"/>
                </a:solidFill>
                <a:latin typeface="Arial" panose="02020603050405020304" pitchFamily="2"/>
              </a:rPr>
              <a:t> </a:t>
            </a:r>
            <a:r>
              <a:rPr lang="fr-FR" sz="1814" i="1" spc="0">
                <a:solidFill>
                  <a:srgbClr val="4577F2"/>
                </a:solidFill>
                <a:latin typeface="Arial" panose="02020603050405020304" pitchFamily="2"/>
              </a:rPr>
              <a:t>é </a:t>
            </a:r>
          </a:p>
          <a:p>
            <a:pPr marL="868680" marR="0" indent="0" algn="l">
              <a:lnSpc>
                <a:spcPts val="1100"/>
              </a:lnSpc>
              <a:spcBef>
                <a:spcPts val="0"/>
              </a:spcBef>
              <a:spcAft>
                <a:spcPts val="0"/>
              </a:spcAft>
            </a:pPr>
            <a:r>
              <a:rPr lang="fr-FR" sz="1678" b="1" i="1" spc="-86">
                <a:solidFill>
                  <a:srgbClr val="4577F2"/>
                </a:solidFill>
                <a:latin typeface="Arial" panose="02020603050405020304" pitchFamily="2"/>
              </a:rPr>
              <a:t>Elle d finit la relation dose</a:t>
            </a:r>
            <a:r>
              <a:rPr lang="fr-FR" sz="1678" b="1" i="1" spc="-86">
                <a:solidFill>
                  <a:srgbClr val="3232FF"/>
                </a:solidFill>
                <a:latin typeface="Arial" panose="02020603050405020304" pitchFamily="2"/>
              </a:rPr>
              <a:t>-</a:t>
            </a:r>
            <a:r>
              <a:rPr lang="fr-FR" sz="100">
                <a:solidFill>
                  <a:srgbClr val="000000"/>
                </a:solidFill>
                <a:latin typeface="Arial" panose="02020603050405020304" pitchFamily="2"/>
              </a:rPr>
              <a:t> </a:t>
            </a:r>
          </a:p>
          <a:p>
            <a:pPr marL="91440" marR="0" indent="0" algn="l">
              <a:lnSpc>
                <a:spcPts val="2100"/>
              </a:lnSpc>
              <a:spcBef>
                <a:spcPts val="35"/>
              </a:spcBef>
              <a:spcAft>
                <a:spcPts val="0"/>
              </a:spcAft>
            </a:pPr>
            <a:r>
              <a:rPr lang="fr-FR" sz="1678" b="1" i="1" spc="-118">
                <a:solidFill>
                  <a:srgbClr val="4577F2"/>
                </a:solidFill>
                <a:latin typeface="Arial" panose="02020603050405020304" pitchFamily="2"/>
              </a:rPr>
              <a:t>concentration </a:t>
            </a:r>
          </a:p>
        </p:txBody>
      </p:sp>
      <p:sp>
        <p:nvSpPr>
          <p:cNvPr id="28" name="Espace réservé du texte 27"/>
          <p:cNvSpPr>
            <a:spLocks noGrp="1"/>
          </p:cNvSpPr>
          <p:nvPr>
            <p:ph type="body" idx="10"/>
          </p:nvPr>
        </p:nvSpPr>
        <p:spPr>
          <a:xfrm>
            <a:off x="6021983" y="3615932"/>
            <a:ext cx="5201099" cy="622721"/>
          </a:xfrm>
          <a:prstGeom prst="rect">
            <a:avLst/>
          </a:prstGeom>
          <a:noFill/>
          <a:ln w="0" cmpd="sng">
            <a:noFill/>
            <a:prstDash val="solid"/>
          </a:ln>
        </p:spPr>
        <p:txBody>
          <a:bodyPr vert="horz" lIns="0" tIns="0" rIns="0" bIns="0" anchor="t"/>
          <a:lstStyle/>
          <a:p>
            <a:pPr algn="l"/>
            <a:r>
              <a:rPr lang="en-US" sz="100"/>
              <a:t> </a:t>
            </a:r>
          </a:p>
        </p:txBody>
      </p:sp>
      <p:sp>
        <p:nvSpPr>
          <p:cNvPr id="29" name="Espace réservé du texte 28"/>
          <p:cNvSpPr>
            <a:spLocks noGrp="1"/>
          </p:cNvSpPr>
          <p:nvPr>
            <p:ph type="body" idx="10"/>
          </p:nvPr>
        </p:nvSpPr>
        <p:spPr>
          <a:xfrm>
            <a:off x="4968733" y="4238653"/>
            <a:ext cx="6254349" cy="1429782"/>
          </a:xfrm>
          <a:prstGeom prst="rect">
            <a:avLst/>
          </a:prstGeom>
          <a:noFill/>
          <a:ln w="0" cmpd="sng">
            <a:noFill/>
            <a:prstDash val="solid"/>
          </a:ln>
        </p:spPr>
        <p:txBody>
          <a:bodyPr vert="horz" lIns="0" tIns="3175" rIns="0" bIns="0" anchor="t">
            <a:normAutofit fontScale="95000"/>
          </a:bodyPr>
          <a:lstStyle>
            <a:lvl1pPr marL="1036930" marR="0" indent="0" algn="l">
              <a:lnSpc>
                <a:spcPts val="1905"/>
              </a:lnSpc>
              <a:spcBef>
                <a:spcPts val="0"/>
              </a:spcBef>
              <a:spcAft>
                <a:spcPts val="1588"/>
              </a:spcAft>
              <a:defRPr/>
            </a:lvl1pPr>
          </a:lstStyle>
          <a:p>
            <a:pPr marL="1143000" marR="0" indent="0" algn="l">
              <a:lnSpc>
                <a:spcPts val="2200"/>
              </a:lnSpc>
              <a:spcAft>
                <a:spcPts val="0"/>
              </a:spcAft>
            </a:pPr>
            <a:r>
              <a:rPr lang="fr-FR" sz="1996" b="1" spc="-45">
                <a:solidFill>
                  <a:srgbClr val="FF9900"/>
                </a:solidFill>
                <a:latin typeface="Arial" panose="02020603050405020304" pitchFamily="2"/>
              </a:rPr>
              <a:t>Pharmacodynamie</a:t>
            </a:r>
            <a:r>
              <a:rPr lang="fr-FR" sz="1996" b="1" spc="-45">
                <a:solidFill>
                  <a:srgbClr val="F0A648"/>
                </a:solidFill>
                <a:latin typeface="Arial" panose="02020603050405020304" pitchFamily="2"/>
              </a:rPr>
              <a:t> :</a:t>
            </a:r>
            <a:r>
              <a:rPr lang="fr-FR" sz="1724" spc="-54">
                <a:solidFill>
                  <a:srgbClr val="007F00"/>
                </a:solidFill>
                <a:latin typeface="Arial" panose="02020603050405020304" pitchFamily="2"/>
              </a:rPr>
              <a:t> elle étudie les </a:t>
            </a:r>
          </a:p>
          <a:p>
            <a:pPr marL="1143000" marR="0" indent="0" algn="l">
              <a:lnSpc>
                <a:spcPts val="2100"/>
              </a:lnSpc>
              <a:spcBef>
                <a:spcPts val="0"/>
              </a:spcBef>
              <a:spcAft>
                <a:spcPts val="0"/>
              </a:spcAft>
            </a:pPr>
            <a:r>
              <a:rPr lang="fr-FR" sz="1724" spc="0">
                <a:solidFill>
                  <a:srgbClr val="007F00"/>
                </a:solidFill>
                <a:latin typeface="Arial" panose="02020603050405020304" pitchFamily="2"/>
              </a:rPr>
              <a:t>effets des médicaments sur leur cible et </a:t>
            </a:r>
          </a:p>
          <a:p>
            <a:pPr marL="1143000" marR="0" indent="0" algn="l">
              <a:lnSpc>
                <a:spcPts val="2200"/>
              </a:lnSpc>
              <a:spcBef>
                <a:spcPts val="0"/>
              </a:spcBef>
              <a:spcAft>
                <a:spcPts val="0"/>
              </a:spcAft>
            </a:pPr>
            <a:r>
              <a:rPr lang="fr-FR" sz="1724" spc="-5">
                <a:solidFill>
                  <a:srgbClr val="007F00"/>
                </a:solidFill>
                <a:latin typeface="Arial" panose="02020603050405020304" pitchFamily="2"/>
              </a:rPr>
              <a:t>en fonction des concentrations obtenues </a:t>
            </a:r>
          </a:p>
          <a:p>
            <a:pPr marL="1143000" marR="0" indent="0" algn="l">
              <a:lnSpc>
                <a:spcPts val="2200"/>
              </a:lnSpc>
              <a:spcBef>
                <a:spcPts val="20"/>
              </a:spcBef>
              <a:spcAft>
                <a:spcPts val="0"/>
              </a:spcAft>
            </a:pPr>
            <a:r>
              <a:rPr lang="fr-FR" sz="1724" spc="-5">
                <a:solidFill>
                  <a:srgbClr val="007F00"/>
                </a:solidFill>
                <a:latin typeface="Arial" panose="02020603050405020304" pitchFamily="2"/>
              </a:rPr>
              <a:t>et précise donc la relation dose-</a:t>
            </a:r>
            <a:r>
              <a:rPr lang="fr-FR" sz="100">
                <a:solidFill>
                  <a:srgbClr val="000000"/>
                </a:solidFill>
                <a:latin typeface="Arial" panose="02020603050405020304" pitchFamily="2"/>
              </a:rPr>
              <a:t> </a:t>
            </a:r>
          </a:p>
          <a:p>
            <a:pPr marL="1143000" marR="0" indent="0" algn="l">
              <a:lnSpc>
                <a:spcPts val="2100"/>
              </a:lnSpc>
              <a:spcBef>
                <a:spcPts val="0"/>
              </a:spcBef>
              <a:spcAft>
                <a:spcPts val="1750"/>
              </a:spcAft>
            </a:pPr>
            <a:r>
              <a:rPr lang="fr-FR" sz="1724" spc="0">
                <a:solidFill>
                  <a:srgbClr val="007F00"/>
                </a:solidFill>
                <a:latin typeface="Arial" panose="02020603050405020304" pitchFamily="2"/>
              </a:rPr>
              <a:t>concentration- effet. </a:t>
            </a:r>
          </a:p>
        </p:txBody>
      </p:sp>
    </p:spTree>
    <p:extLst>
      <p:ext uri="{BB962C8B-B14F-4D97-AF65-F5344CB8AC3E}">
        <p14:creationId xmlns:p14="http://schemas.microsoft.com/office/powerpoint/2010/main" val="419359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space réservé du texte 37"/>
          <p:cNvSpPr>
            <a:spLocks noGrp="1"/>
          </p:cNvSpPr>
          <p:nvPr>
            <p:ph type="body" idx="10"/>
          </p:nvPr>
        </p:nvSpPr>
        <p:spPr>
          <a:xfrm>
            <a:off x="1628013" y="541497"/>
            <a:ext cx="9120926" cy="1330700"/>
          </a:xfrm>
          <a:prstGeom prst="rect">
            <a:avLst/>
          </a:prstGeom>
          <a:noFill/>
          <a:ln w="0" cmpd="sng">
            <a:noFill/>
            <a:prstDash val="solid"/>
          </a:ln>
        </p:spPr>
        <p:txBody>
          <a:bodyPr vert="horz" lIns="0" tIns="3810" rIns="0" bIns="0" anchor="t"/>
          <a:lstStyle>
            <a:lvl1pPr marL="0" marR="0" indent="0" algn="ctr">
              <a:lnSpc>
                <a:spcPts val="1633"/>
              </a:lnSpc>
              <a:spcBef>
                <a:spcPts val="259"/>
              </a:spcBef>
              <a:spcAft>
                <a:spcPts val="5085"/>
              </a:spcAft>
              <a:defRPr/>
            </a:lvl1pPr>
          </a:lstStyle>
          <a:p>
            <a:pPr marL="0" marR="0" indent="0" algn="ctr">
              <a:lnSpc>
                <a:spcPts val="1900"/>
              </a:lnSpc>
              <a:spcAft>
                <a:spcPts val="0"/>
              </a:spcAft>
            </a:pPr>
            <a:r>
              <a:rPr lang="fr-FR" sz="1452" b="1" spc="0">
                <a:solidFill>
                  <a:srgbClr val="0032CC"/>
                </a:solidFill>
                <a:latin typeface="Arial" panose="02020603050405020304" pitchFamily="2"/>
              </a:rPr>
              <a:t>REPRESENTATION SCHEMATIQUE DES DIFFERENTES ETAPES </a:t>
            </a:r>
            <a:r>
              <a:t/>
            </a:r>
            <a:br/>
            <a:r>
              <a:rPr lang="fr-FR" sz="1452" b="1" spc="0">
                <a:solidFill>
                  <a:srgbClr val="0032CC"/>
                </a:solidFill>
                <a:latin typeface="Arial" panose="02020603050405020304" pitchFamily="2"/>
              </a:rPr>
              <a:t>ENTRE L’ADMINISTRATION DU PA</a:t>
            </a:r>
            <a:r>
              <a:rPr lang="fr-FR" sz="1452" b="1" spc="0">
                <a:solidFill>
                  <a:srgbClr val="0051CE"/>
                </a:solidFill>
                <a:latin typeface="Arial" panose="02020603050405020304" pitchFamily="2"/>
              </a:rPr>
              <a:t> ET</a:t>
            </a:r>
            <a:r>
              <a:rPr lang="fr-FR" sz="1452" b="1" spc="0">
                <a:solidFill>
                  <a:srgbClr val="0032CC"/>
                </a:solidFill>
                <a:latin typeface="Arial" panose="02020603050405020304" pitchFamily="2"/>
              </a:rPr>
              <a:t> L’OBTENTION</a:t>
            </a:r>
            <a:r>
              <a:rPr lang="fr-FR" sz="1452" b="1" spc="0">
                <a:solidFill>
                  <a:srgbClr val="0051CE"/>
                </a:solidFill>
                <a:latin typeface="Arial" panose="02020603050405020304" pitchFamily="2"/>
              </a:rPr>
              <a:t> DE </a:t>
            </a:r>
          </a:p>
          <a:p>
            <a:pPr marL="0" marR="0" indent="0" algn="ctr">
              <a:lnSpc>
                <a:spcPts val="1800"/>
              </a:lnSpc>
              <a:spcBef>
                <a:spcPts val="285"/>
              </a:spcBef>
              <a:spcAft>
                <a:spcPts val="5605"/>
              </a:spcAft>
            </a:pPr>
            <a:r>
              <a:rPr lang="fr-FR" sz="1452" b="1" spc="-32">
                <a:solidFill>
                  <a:srgbClr val="0051CE"/>
                </a:solidFill>
                <a:latin typeface="Arial" panose="02020603050405020304" pitchFamily="2"/>
              </a:rPr>
              <a:t>L </a:t>
            </a:r>
            <a:r>
              <a:rPr lang="fr-FR" sz="1452" b="1" spc="-32">
                <a:solidFill>
                  <a:srgbClr val="0032CC"/>
                </a:solidFill>
                <a:latin typeface="Arial" panose="02020603050405020304" pitchFamily="2"/>
              </a:rPr>
              <a:t>’ EFFET PHARMACOTHERAPEUTIQUE </a:t>
            </a:r>
          </a:p>
        </p:txBody>
      </p:sp>
      <p:sp>
        <p:nvSpPr>
          <p:cNvPr id="41" name="Espace réservé du texte 40"/>
          <p:cNvSpPr>
            <a:spLocks noGrp="1"/>
          </p:cNvSpPr>
          <p:nvPr>
            <p:ph type="body" idx="10"/>
          </p:nvPr>
        </p:nvSpPr>
        <p:spPr>
          <a:xfrm>
            <a:off x="4968733" y="6031353"/>
            <a:ext cx="2231007" cy="178579"/>
          </a:xfrm>
          <a:prstGeom prst="rect">
            <a:avLst/>
          </a:prstGeom>
          <a:noFill/>
          <a:ln w="0" cmpd="sng">
            <a:noFill/>
            <a:prstDash val="solid"/>
          </a:ln>
        </p:spPr>
        <p:txBody>
          <a:bodyPr vert="horz" lIns="0" tIns="0" rIns="0" bIns="0" anchor="t"/>
          <a:lstStyle>
            <a:lvl1pPr marL="0" marR="0" indent="0" algn="l">
              <a:lnSpc>
                <a:spcPts val="1361"/>
              </a:lnSpc>
              <a:spcAft>
                <a:spcPts val="0"/>
              </a:spcAft>
              <a:defRPr/>
            </a:lvl1pPr>
          </a:lstStyle>
          <a:p>
            <a:pPr marL="0" marR="0" indent="0" algn="l">
              <a:lnSpc>
                <a:spcPts val="1500"/>
              </a:lnSpc>
              <a:spcAft>
                <a:spcPts val="0"/>
              </a:spcAft>
            </a:pPr>
            <a:r>
              <a:rPr lang="fr-FR" sz="1270" spc="-41">
                <a:solidFill>
                  <a:srgbClr val="000000"/>
                </a:solidFill>
                <a:latin typeface="Arial" panose="02020603050405020304" pitchFamily="2"/>
              </a:rPr>
              <a:t>R. Garraffo - PAES, 2011 </a:t>
            </a:r>
          </a:p>
        </p:txBody>
      </p:sp>
    </p:spTree>
    <p:extLst>
      <p:ext uri="{BB962C8B-B14F-4D97-AF65-F5344CB8AC3E}">
        <p14:creationId xmlns:p14="http://schemas.microsoft.com/office/powerpoint/2010/main" val="228214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80D95E-9CF0-4E2E-B096-447F60CB2CDD}"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132730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A80D95E-9CF0-4E2E-B096-447F60CB2CDD}" type="datetimeFigureOut">
              <a:rPr lang="fr-FR" smtClean="0"/>
              <a:t>16/05/2016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22539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80D95E-9CF0-4E2E-B096-447F60CB2CDD}" type="datetimeFigureOut">
              <a:rPr lang="fr-FR" smtClean="0"/>
              <a:t>16/05/2016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309855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80D95E-9CF0-4E2E-B096-447F60CB2CDD}" type="datetimeFigureOut">
              <a:rPr lang="fr-FR" smtClean="0"/>
              <a:t>16/05/2016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162151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A80D95E-9CF0-4E2E-B096-447F60CB2CDD}" type="datetimeFigureOut">
              <a:rPr lang="fr-FR" smtClean="0"/>
              <a:t>16/05/2016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205571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80D95E-9CF0-4E2E-B096-447F60CB2CDD}" type="datetimeFigureOut">
              <a:rPr lang="fr-FR" smtClean="0"/>
              <a:t>16/05/2016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153554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A80D95E-9CF0-4E2E-B096-447F60CB2CDD}" type="datetimeFigureOut">
              <a:rPr lang="fr-FR" smtClean="0"/>
              <a:t>16/05/2016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164797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A80D95E-9CF0-4E2E-B096-447F60CB2CDD}" type="datetimeFigureOut">
              <a:rPr lang="fr-FR" smtClean="0"/>
              <a:t>16/05/2016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7D6375-3F5C-4594-9260-EAEF89522FB5}" type="slidenum">
              <a:rPr lang="fr-FR" smtClean="0"/>
              <a:t>‹N°›</a:t>
            </a:fld>
            <a:endParaRPr lang="fr-FR"/>
          </a:p>
        </p:txBody>
      </p:sp>
    </p:spTree>
    <p:extLst>
      <p:ext uri="{BB962C8B-B14F-4D97-AF65-F5344CB8AC3E}">
        <p14:creationId xmlns:p14="http://schemas.microsoft.com/office/powerpoint/2010/main" val="47856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0D95E-9CF0-4E2E-B096-447F60CB2CDD}" type="datetimeFigureOut">
              <a:rPr lang="fr-FR" smtClean="0"/>
              <a:t>16/05/2016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D6375-3F5C-4594-9260-EAEF89522FB5}" type="slidenum">
              <a:rPr lang="fr-FR" smtClean="0"/>
              <a:t>‹N°›</a:t>
            </a:fld>
            <a:endParaRPr lang="fr-FR"/>
          </a:p>
        </p:txBody>
      </p:sp>
    </p:spTree>
    <p:extLst>
      <p:ext uri="{BB962C8B-B14F-4D97-AF65-F5344CB8AC3E}">
        <p14:creationId xmlns:p14="http://schemas.microsoft.com/office/powerpoint/2010/main" val="77779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56.jpe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hyperlink" Target="http://images.google.fr/imgres?imgurl=http://www.leglaucome.fr/upload/images/collyre/collyre.jpg&amp;imgrefurl=http://www.leglaucome.fr/traite-15.html&amp;usg=__-ZOpAaM8z5s0lSMg1l2SIBPQ8sw=&amp;h=255&amp;w=300&amp;sz=19&amp;hl=fr&amp;start=3&amp;um=1&amp;tbnid=tCe2ao1OQ3_NfM:&amp;tbnh=99&amp;tbnw=116&amp;prev=/images?q=collyre&amp;hl=fr&amp;rlz=1G1GGLQ_FRFR321&amp;um=1"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4.wmf"/><Relationship Id="rId4" Type="http://schemas.openxmlformats.org/officeDocument/2006/relationships/oleObject" Target="../embeddings/oleObject1.bin"/></Relationships>
</file>

<file path=ppt/slides/_rels/slide1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images.google.fr/imgres?imgurl=http://www.leglaucome.fr/upload/images/collyre/collyre.jpg&amp;imgrefurl=http://www.leglaucome.fr/traite-15.html&amp;usg=__-ZOpAaM8z5s0lSMg1l2SIBPQ8sw=&amp;h=255&amp;w=300&amp;sz=19&amp;hl=fr&amp;start=3&amp;um=1&amp;tbnid=tCe2ao1OQ3_NfM:&amp;tbnh=99&amp;tbnw=116&amp;prev=/images?q=collyre&amp;hl=fr&amp;rlz=1G1GGLQ_FRFR321&amp;um=1"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70717" y="2388332"/>
            <a:ext cx="3663461" cy="1001982"/>
          </a:xfrm>
        </p:spPr>
        <p:txBody>
          <a:bodyPr/>
          <a:lstStyle/>
          <a:p>
            <a:pPr marL="0" indent="0">
              <a:buNone/>
            </a:pPr>
            <a:r>
              <a:rPr lang="fr-FR" sz="5000" dirty="0" smtClean="0">
                <a:solidFill>
                  <a:schemeClr val="bg1"/>
                </a:solidFill>
                <a:latin typeface="Arial" panose="020B0604020202020204" pitchFamily="34" charset="0"/>
                <a:cs typeface="Arial" panose="020B0604020202020204" pitchFamily="34" charset="0"/>
              </a:rPr>
              <a:t>Généralités</a:t>
            </a:r>
            <a:endParaRPr lang="fr-FR" sz="5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90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15363"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5364" name="Text Box 3"/>
          <p:cNvSpPr txBox="1">
            <a:spLocks noChangeArrowheads="1"/>
          </p:cNvSpPr>
          <p:nvPr/>
        </p:nvSpPr>
        <p:spPr bwMode="auto">
          <a:xfrm>
            <a:off x="2013172" y="1633132"/>
            <a:ext cx="8655309" cy="33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6633"/>
                </a:solidFill>
              </a:rPr>
              <a:t>Origine des principes actifs:</a:t>
            </a:r>
          </a:p>
          <a:p>
            <a:pPr eaLnBrk="1"/>
            <a:endParaRPr lang="fr-FR" altLang="fr-FR" sz="2540">
              <a:solidFill>
                <a:srgbClr val="FFFFFF"/>
              </a:solidFill>
            </a:endParaRPr>
          </a:p>
          <a:p>
            <a:pPr eaLnBrk="1"/>
            <a:r>
              <a:rPr lang="fr-FR" altLang="fr-FR" sz="2540">
                <a:solidFill>
                  <a:srgbClr val="FFFFFF"/>
                </a:solidFill>
              </a:rPr>
              <a:t>	</a:t>
            </a:r>
            <a:r>
              <a:rPr lang="fr-FR" altLang="fr-FR" sz="1814" u="sng">
                <a:solidFill>
                  <a:srgbClr val="FFFFFF"/>
                </a:solidFill>
              </a:rPr>
              <a:t>Trois grandes sources et une dérivée:</a:t>
            </a:r>
          </a:p>
          <a:p>
            <a:pPr eaLnBrk="1"/>
            <a:endParaRPr lang="fr-FR" altLang="fr-FR" sz="1814">
              <a:solidFill>
                <a:srgbClr val="FFFFFF"/>
              </a:solidFill>
            </a:endParaRPr>
          </a:p>
          <a:p>
            <a:pPr eaLnBrk="1"/>
            <a:r>
              <a:rPr lang="fr-FR" altLang="fr-FR" sz="1814">
                <a:solidFill>
                  <a:srgbClr val="FFFFFF"/>
                </a:solidFill>
              </a:rPr>
              <a:t>	- Origine </a:t>
            </a:r>
            <a:r>
              <a:rPr lang="fr-FR" altLang="fr-FR" sz="1814">
                <a:solidFill>
                  <a:srgbClr val="FFFF00"/>
                </a:solidFill>
              </a:rPr>
              <a:t>Végétale</a:t>
            </a:r>
          </a:p>
          <a:p>
            <a:pPr eaLnBrk="1"/>
            <a:r>
              <a:rPr lang="fr-FR" altLang="fr-FR" sz="1814">
                <a:solidFill>
                  <a:srgbClr val="FFFFFF"/>
                </a:solidFill>
              </a:rPr>
              <a:t>	- Origine </a:t>
            </a:r>
            <a:r>
              <a:rPr lang="fr-FR" altLang="fr-FR" sz="1814">
                <a:solidFill>
                  <a:srgbClr val="FFFF00"/>
                </a:solidFill>
              </a:rPr>
              <a:t>Animale</a:t>
            </a:r>
          </a:p>
          <a:p>
            <a:pPr eaLnBrk="1"/>
            <a:r>
              <a:rPr lang="fr-FR" altLang="fr-FR" sz="1814">
                <a:solidFill>
                  <a:srgbClr val="FFFFFF"/>
                </a:solidFill>
              </a:rPr>
              <a:t>	- Origine </a:t>
            </a:r>
            <a:r>
              <a:rPr lang="fr-FR" altLang="fr-FR" sz="1814">
                <a:solidFill>
                  <a:srgbClr val="FFFF00"/>
                </a:solidFill>
              </a:rPr>
              <a:t>Minérale</a:t>
            </a:r>
          </a:p>
          <a:p>
            <a:pPr eaLnBrk="1"/>
            <a:endParaRPr lang="fr-FR" altLang="fr-FR" sz="1814">
              <a:solidFill>
                <a:srgbClr val="FFFFFF"/>
              </a:solidFill>
            </a:endParaRPr>
          </a:p>
          <a:p>
            <a:pPr eaLnBrk="1"/>
            <a:r>
              <a:rPr lang="fr-FR" altLang="fr-FR" sz="1814">
                <a:solidFill>
                  <a:srgbClr val="FFFFFF"/>
                </a:solidFill>
              </a:rPr>
              <a:t>	- </a:t>
            </a:r>
            <a:r>
              <a:rPr lang="fr-FR" altLang="fr-FR" sz="1814">
                <a:solidFill>
                  <a:srgbClr val="FFFF00"/>
                </a:solidFill>
              </a:rPr>
              <a:t>Synthèse chimique</a:t>
            </a:r>
          </a:p>
        </p:txBody>
      </p:sp>
      <p:sp>
        <p:nvSpPr>
          <p:cNvPr id="15365"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2697700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-3 </a:t>
            </a:r>
            <a:endParaRPr lang="fr-FR" dirty="0">
              <a:solidFill>
                <a:schemeClr val="bg1"/>
              </a:solidFill>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smtClean="0">
                <a:ln>
                  <a:noFill/>
                </a:ln>
                <a:solidFill>
                  <a:schemeClr val="tx1"/>
                </a:solidFill>
                <a:effectLst/>
                <a:latin typeface="Arial" panose="020B0604020202020204" pitchFamily="34" charset="0"/>
              </a:rPr>
              <a:t>Par définition, les pro-drogues (précurseurs de médicament) ont une biodisponibilité nulle ou très faible puisqu’ils ne sont pas retrouvés dans la circulation générale : ils sont rapidement transformés en molécules responsables de l’activité. </a:t>
            </a:r>
          </a:p>
        </p:txBody>
      </p:sp>
      <p:sp>
        <p:nvSpPr>
          <p:cNvPr id="7" name="Rectangle 4"/>
          <p:cNvSpPr>
            <a:spLocks noGrp="1" noChangeArrowheads="1"/>
          </p:cNvSpPr>
          <p:nvPr>
            <p:ph idx="1"/>
          </p:nvPr>
        </p:nvSpPr>
        <p:spPr bwMode="auto">
          <a:xfrm>
            <a:off x="838199" y="573767"/>
            <a:ext cx="10872020"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0" lang="fr-FR" altLang="fr-FR" sz="3000"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None/>
              <a:tabLst/>
            </a:pPr>
            <a:r>
              <a:rPr kumimoji="0" lang="fr-FR" altLang="fr-FR" sz="3000" b="0" i="0" u="none" strike="noStrike" cap="none" normalizeH="0" baseline="0" dirty="0" smtClean="0">
                <a:ln>
                  <a:noFill/>
                </a:ln>
                <a:solidFill>
                  <a:schemeClr val="bg1"/>
                </a:solidFill>
                <a:effectLst/>
                <a:latin typeface="Arial" panose="020B0604020202020204" pitchFamily="34" charset="0"/>
              </a:rPr>
              <a:t>- Par définition, les pro-drogues (précurseurs de médicament) ont une biodisponibilité nulle ou très faible puisqu’ils ne sont pas retrouvés dans la circulation générale : ils sont rapidement transformés en molécules responsables de l’activité. </a:t>
            </a:r>
          </a:p>
        </p:txBody>
      </p:sp>
    </p:spTree>
    <p:extLst>
      <p:ext uri="{BB962C8B-B14F-4D97-AF65-F5344CB8AC3E}">
        <p14:creationId xmlns:p14="http://schemas.microsoft.com/office/powerpoint/2010/main" val="41800394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rial" panose="020B0604020202020204" pitchFamily="34" charset="0"/>
                <a:cs typeface="Arial" panose="020B0604020202020204" pitchFamily="34" charset="0"/>
              </a:rPr>
              <a:t>- 4</a:t>
            </a:r>
            <a:endParaRPr lang="fr-FR"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738414" y="1690688"/>
            <a:ext cx="10715171" cy="4351338"/>
          </a:xfrm>
        </p:spPr>
        <p:txBody>
          <a:bodyPr>
            <a:normAutofit/>
          </a:bodyPr>
          <a:lstStyle/>
          <a:p>
            <a:pPr>
              <a:lnSpc>
                <a:spcPct val="150000"/>
              </a:lnSpc>
            </a:pPr>
            <a:r>
              <a:rPr lang="fr-FR" sz="3000" dirty="0">
                <a:solidFill>
                  <a:schemeClr val="bg1"/>
                </a:solidFill>
                <a:latin typeface="Arial" panose="020B0604020202020204" pitchFamily="34" charset="0"/>
                <a:cs typeface="Arial" panose="020B0604020202020204" pitchFamily="34" charset="0"/>
              </a:rPr>
              <a:t>Une faible biodisponibilité ne serait pas gênante en soi si elle était constante pour un même individu et entre les individus. Ceci n’est pas le cas dans la réalité. Plus la biodisponibilité d’un médicament est faible, plus ses variations auront d’effet sur son profil pharmacocinétique.</a:t>
            </a:r>
            <a:br>
              <a:rPr lang="fr-FR" sz="3000" dirty="0">
                <a:solidFill>
                  <a:schemeClr val="bg1"/>
                </a:solidFill>
                <a:latin typeface="Arial" panose="020B0604020202020204" pitchFamily="34" charset="0"/>
                <a:cs typeface="Arial" panose="020B0604020202020204" pitchFamily="34" charset="0"/>
              </a:rPr>
            </a:br>
            <a:endParaRPr lang="fr-FR"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0503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7572" y="678996"/>
            <a:ext cx="10515600" cy="5678942"/>
          </a:xfrm>
        </p:spPr>
        <p:txBody>
          <a:bodyPr>
            <a:normAutofit lnSpcReduction="10000"/>
          </a:bodyPr>
          <a:lstStyle/>
          <a:p>
            <a:pPr>
              <a:lnSpc>
                <a:spcPct val="150000"/>
              </a:lnSpc>
            </a:pPr>
            <a:r>
              <a:rPr lang="fr-FR" sz="3000" dirty="0">
                <a:solidFill>
                  <a:schemeClr val="bg1"/>
                </a:solidFill>
                <a:latin typeface="Arial" panose="020B0604020202020204" pitchFamily="34" charset="0"/>
                <a:cs typeface="Arial" panose="020B0604020202020204" pitchFamily="34" charset="0"/>
              </a:rPr>
              <a:t>Exemple : </a:t>
            </a:r>
            <a:endParaRPr lang="fr-FR" sz="3000" dirty="0" smtClean="0">
              <a:solidFill>
                <a:schemeClr val="bg1"/>
              </a:solidFill>
              <a:latin typeface="Arial" panose="020B0604020202020204" pitchFamily="34" charset="0"/>
              <a:cs typeface="Arial" panose="020B0604020202020204" pitchFamily="34" charset="0"/>
            </a:endParaRPr>
          </a:p>
          <a:p>
            <a:pPr>
              <a:lnSpc>
                <a:spcPct val="150000"/>
              </a:lnSpc>
            </a:pPr>
            <a:r>
              <a:rPr lang="fr-FR" sz="3000" dirty="0">
                <a:solidFill>
                  <a:schemeClr val="bg1"/>
                </a:solidFill>
                <a:latin typeface="Arial" panose="020B0604020202020204" pitchFamily="34" charset="0"/>
                <a:cs typeface="Arial" panose="020B0604020202020204" pitchFamily="34" charset="0"/>
              </a:rPr>
              <a:t>L</a:t>
            </a:r>
            <a:r>
              <a:rPr lang="fr-FR" sz="3000" dirty="0" smtClean="0">
                <a:solidFill>
                  <a:schemeClr val="bg1"/>
                </a:solidFill>
                <a:latin typeface="Arial" panose="020B0604020202020204" pitchFamily="34" charset="0"/>
                <a:cs typeface="Arial" panose="020B0604020202020204" pitchFamily="34" charset="0"/>
              </a:rPr>
              <a:t>a </a:t>
            </a:r>
            <a:r>
              <a:rPr lang="fr-FR" sz="3000" dirty="0">
                <a:solidFill>
                  <a:schemeClr val="bg1"/>
                </a:solidFill>
                <a:latin typeface="Arial" panose="020B0604020202020204" pitchFamily="34" charset="0"/>
                <a:cs typeface="Arial" panose="020B0604020202020204" pitchFamily="34" charset="0"/>
              </a:rPr>
              <a:t>biodisponibilité d’un médicament varie au maximum de 5 % entre les individus. Si sa biodisponibilité est faible (10 % en moyenne par exemple) elle peut alors passer de 10 % à 15 % = 50 % d’augmentation relative. A l’inverse si sa biodisponibilité est forte (90 % en moyenne par exemple), une variation de 5 % aura beaucoup d’effet relatif.</a:t>
            </a:r>
          </a:p>
          <a:p>
            <a:pPr>
              <a:lnSpc>
                <a:spcPct val="150000"/>
              </a:lnSpc>
            </a:pPr>
            <a:endParaRPr lang="fr-F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7992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871663" y="366714"/>
            <a:ext cx="8640762" cy="1081087"/>
          </a:xfrm>
          <a:solidFill>
            <a:schemeClr val="accent1"/>
          </a:solidFill>
        </p:spPr>
        <p:txBody>
          <a:bodyPr/>
          <a:lstStyle/>
          <a:p>
            <a:pPr defTabSz="762000"/>
            <a:r>
              <a:rPr lang="en-US" altLang="fr-FR" sz="3600" b="1">
                <a:solidFill>
                  <a:schemeClr val="bg1"/>
                </a:solidFill>
              </a:rPr>
              <a:t>Pourquoi connaître la biodisponiblité absolue ?</a:t>
            </a:r>
          </a:p>
        </p:txBody>
      </p:sp>
      <p:sp>
        <p:nvSpPr>
          <p:cNvPr id="199683" name="Rectangle 3"/>
          <p:cNvSpPr>
            <a:spLocks noGrp="1" noChangeArrowheads="1"/>
          </p:cNvSpPr>
          <p:nvPr>
            <p:ph type="body" idx="1"/>
          </p:nvPr>
        </p:nvSpPr>
        <p:spPr>
          <a:xfrm>
            <a:off x="971551" y="2406650"/>
            <a:ext cx="9929812" cy="3055938"/>
          </a:xfrm>
          <a:noFill/>
          <a:ln/>
        </p:spPr>
        <p:txBody>
          <a:bodyPr/>
          <a:lstStyle/>
          <a:p>
            <a:pPr defTabSz="762000">
              <a:lnSpc>
                <a:spcPct val="110000"/>
              </a:lnSpc>
            </a:pPr>
            <a:r>
              <a:rPr lang="en-US" altLang="fr-FR" dirty="0">
                <a:solidFill>
                  <a:schemeClr val="bg1"/>
                </a:solidFill>
                <a:latin typeface="Arial" panose="020B0604020202020204" pitchFamily="34" charset="0"/>
                <a:cs typeface="Arial" panose="020B0604020202020204" pitchFamily="34" charset="0"/>
              </a:rPr>
              <a:t>Pour </a:t>
            </a:r>
            <a:r>
              <a:rPr lang="en-US" altLang="fr-FR" dirty="0" err="1">
                <a:solidFill>
                  <a:schemeClr val="bg1"/>
                </a:solidFill>
                <a:latin typeface="Arial" panose="020B0604020202020204" pitchFamily="34" charset="0"/>
                <a:cs typeface="Arial" panose="020B0604020202020204" pitchFamily="34" charset="0"/>
              </a:rPr>
              <a:t>déterminer</a:t>
            </a:r>
            <a:r>
              <a:rPr lang="en-US" altLang="fr-FR" dirty="0">
                <a:solidFill>
                  <a:schemeClr val="bg1"/>
                </a:solidFill>
                <a:latin typeface="Arial" panose="020B0604020202020204" pitchFamily="34" charset="0"/>
                <a:cs typeface="Arial" panose="020B0604020202020204" pitchFamily="34" charset="0"/>
              </a:rPr>
              <a:t> </a:t>
            </a:r>
            <a:r>
              <a:rPr lang="en-US" altLang="fr-FR" dirty="0" err="1">
                <a:solidFill>
                  <a:schemeClr val="bg1"/>
                </a:solidFill>
                <a:latin typeface="Arial" panose="020B0604020202020204" pitchFamily="34" charset="0"/>
                <a:cs typeface="Arial" panose="020B0604020202020204" pitchFamily="34" charset="0"/>
              </a:rPr>
              <a:t>l’exposition</a:t>
            </a:r>
            <a:r>
              <a:rPr lang="en-US" altLang="fr-FR" dirty="0">
                <a:solidFill>
                  <a:schemeClr val="bg1"/>
                </a:solidFill>
                <a:latin typeface="Arial" panose="020B0604020202020204" pitchFamily="34" charset="0"/>
                <a:cs typeface="Arial" panose="020B0604020202020204" pitchFamily="34" charset="0"/>
              </a:rPr>
              <a:t> de </a:t>
            </a:r>
            <a:r>
              <a:rPr lang="en-US" altLang="fr-FR" dirty="0" err="1">
                <a:solidFill>
                  <a:schemeClr val="bg1"/>
                </a:solidFill>
                <a:latin typeface="Arial" panose="020B0604020202020204" pitchFamily="34" charset="0"/>
                <a:cs typeface="Arial" panose="020B0604020202020204" pitchFamily="34" charset="0"/>
              </a:rPr>
              <a:t>l’organisme</a:t>
            </a:r>
            <a:r>
              <a:rPr lang="en-US" altLang="fr-FR" dirty="0">
                <a:solidFill>
                  <a:schemeClr val="bg1"/>
                </a:solidFill>
                <a:latin typeface="Arial" panose="020B0604020202020204" pitchFamily="34" charset="0"/>
                <a:cs typeface="Arial" panose="020B0604020202020204" pitchFamily="34" charset="0"/>
              </a:rPr>
              <a:t> au </a:t>
            </a:r>
            <a:r>
              <a:rPr lang="en-US" altLang="fr-FR" dirty="0" err="1">
                <a:solidFill>
                  <a:schemeClr val="bg1"/>
                </a:solidFill>
                <a:latin typeface="Arial" panose="020B0604020202020204" pitchFamily="34" charset="0"/>
                <a:cs typeface="Arial" panose="020B0604020202020204" pitchFamily="34" charset="0"/>
              </a:rPr>
              <a:t>médicament</a:t>
            </a:r>
            <a:endParaRPr lang="en-US" altLang="fr-FR" dirty="0">
              <a:solidFill>
                <a:schemeClr val="bg1"/>
              </a:solidFill>
              <a:latin typeface="Arial" panose="020B0604020202020204" pitchFamily="34" charset="0"/>
              <a:cs typeface="Arial" panose="020B0604020202020204" pitchFamily="34" charset="0"/>
            </a:endParaRPr>
          </a:p>
          <a:p>
            <a:pPr defTabSz="762000">
              <a:lnSpc>
                <a:spcPct val="110000"/>
              </a:lnSpc>
            </a:pPr>
            <a:endParaRPr lang="en-US" altLang="fr-FR" dirty="0" smtClean="0">
              <a:solidFill>
                <a:schemeClr val="bg1"/>
              </a:solidFill>
              <a:latin typeface="Arial" panose="020B0604020202020204" pitchFamily="34" charset="0"/>
              <a:cs typeface="Arial" panose="020B0604020202020204" pitchFamily="34" charset="0"/>
            </a:endParaRPr>
          </a:p>
          <a:p>
            <a:pPr defTabSz="762000">
              <a:lnSpc>
                <a:spcPct val="110000"/>
              </a:lnSpc>
            </a:pPr>
            <a:endParaRPr lang="en-US" altLang="fr-FR" sz="3000" dirty="0">
              <a:solidFill>
                <a:schemeClr val="bg1"/>
              </a:solidFill>
              <a:latin typeface="Arial" panose="020B0604020202020204" pitchFamily="34" charset="0"/>
              <a:cs typeface="Arial" panose="020B0604020202020204" pitchFamily="34" charset="0"/>
            </a:endParaRPr>
          </a:p>
          <a:p>
            <a:pPr lvl="1" defTabSz="762000">
              <a:lnSpc>
                <a:spcPct val="110000"/>
              </a:lnSpc>
            </a:pPr>
            <a:r>
              <a:rPr lang="en-US" altLang="fr-FR" sz="3000" dirty="0">
                <a:solidFill>
                  <a:schemeClr val="bg1"/>
                </a:solidFill>
                <a:latin typeface="Arial" panose="020B0604020202020204" pitchFamily="34" charset="0"/>
                <a:cs typeface="Arial" panose="020B0604020202020204" pitchFamily="34" charset="0"/>
              </a:rPr>
              <a:t>Dose </a:t>
            </a:r>
            <a:r>
              <a:rPr lang="en-US" altLang="fr-FR" sz="3000" baseline="-25000" dirty="0">
                <a:solidFill>
                  <a:schemeClr val="bg1"/>
                </a:solidFill>
                <a:latin typeface="Arial" panose="020B0604020202020204" pitchFamily="34" charset="0"/>
                <a:cs typeface="Arial" panose="020B0604020202020204" pitchFamily="34" charset="0"/>
              </a:rPr>
              <a:t>par </a:t>
            </a:r>
            <a:r>
              <a:rPr lang="en-US" altLang="fr-FR" sz="3000" baseline="-25000" dirty="0" err="1">
                <a:solidFill>
                  <a:schemeClr val="bg1"/>
                </a:solidFill>
                <a:latin typeface="Arial" panose="020B0604020202020204" pitchFamily="34" charset="0"/>
                <a:cs typeface="Arial" panose="020B0604020202020204" pitchFamily="34" charset="0"/>
              </a:rPr>
              <a:t>unité</a:t>
            </a:r>
            <a:r>
              <a:rPr lang="en-US" altLang="fr-FR" sz="3000" baseline="-25000" dirty="0">
                <a:solidFill>
                  <a:schemeClr val="bg1"/>
                </a:solidFill>
                <a:latin typeface="Arial" panose="020B0604020202020204" pitchFamily="34" charset="0"/>
                <a:cs typeface="Arial" panose="020B0604020202020204" pitchFamily="34" charset="0"/>
              </a:rPr>
              <a:t> de temps </a:t>
            </a:r>
            <a:r>
              <a:rPr lang="en-US" altLang="fr-FR" sz="3000" dirty="0">
                <a:solidFill>
                  <a:schemeClr val="bg1"/>
                </a:solidFill>
                <a:latin typeface="Arial" panose="020B0604020202020204" pitchFamily="34" charset="0"/>
                <a:cs typeface="Arial" panose="020B0604020202020204" pitchFamily="34" charset="0"/>
              </a:rPr>
              <a:t>= </a:t>
            </a:r>
          </a:p>
          <a:p>
            <a:pPr lvl="1" defTabSz="762000">
              <a:lnSpc>
                <a:spcPct val="140000"/>
              </a:lnSpc>
            </a:pPr>
            <a:endParaRPr lang="en-US" altLang="fr-FR" dirty="0">
              <a:solidFill>
                <a:schemeClr val="bg1"/>
              </a:solidFill>
              <a:latin typeface="Arial" panose="020B0604020202020204" pitchFamily="34" charset="0"/>
              <a:cs typeface="Arial" panose="020B0604020202020204" pitchFamily="34" charset="0"/>
            </a:endParaRPr>
          </a:p>
        </p:txBody>
      </p:sp>
      <p:sp>
        <p:nvSpPr>
          <p:cNvPr id="199684" name="Text Box 4"/>
          <p:cNvSpPr txBox="1">
            <a:spLocks noChangeArrowheads="1"/>
          </p:cNvSpPr>
          <p:nvPr/>
        </p:nvSpPr>
        <p:spPr bwMode="auto">
          <a:xfrm>
            <a:off x="5770563" y="3805238"/>
            <a:ext cx="43556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fr-BE" altLang="fr-FR" sz="2800" dirty="0">
                <a:solidFill>
                  <a:schemeClr val="bg1"/>
                </a:solidFill>
              </a:rPr>
              <a:t>Clairance x </a:t>
            </a:r>
            <a:r>
              <a:rPr lang="fr-BE" altLang="fr-FR" sz="2800" dirty="0" err="1">
                <a:solidFill>
                  <a:schemeClr val="bg1"/>
                </a:solidFill>
              </a:rPr>
              <a:t>Conc</a:t>
            </a:r>
            <a:r>
              <a:rPr lang="fr-BE" altLang="fr-FR" sz="2800" dirty="0" smtClean="0">
                <a:solidFill>
                  <a:schemeClr val="bg1"/>
                </a:solidFill>
              </a:rPr>
              <a:t>. efficace</a:t>
            </a:r>
            <a:endParaRPr lang="fr-BE" altLang="fr-FR" sz="2800" dirty="0">
              <a:solidFill>
                <a:schemeClr val="bg1"/>
              </a:solidFill>
            </a:endParaRPr>
          </a:p>
        </p:txBody>
      </p:sp>
      <p:sp>
        <p:nvSpPr>
          <p:cNvPr id="199685" name="Text Box 5"/>
          <p:cNvSpPr txBox="1">
            <a:spLocks noChangeArrowheads="1"/>
          </p:cNvSpPr>
          <p:nvPr/>
        </p:nvSpPr>
        <p:spPr bwMode="auto">
          <a:xfrm>
            <a:off x="6502400" y="4719638"/>
            <a:ext cx="25859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r>
              <a:rPr lang="fr-BE" altLang="fr-FR" sz="2800">
                <a:solidFill>
                  <a:schemeClr val="bg1"/>
                </a:solidFill>
              </a:rPr>
              <a:t>Biodisponibilité</a:t>
            </a:r>
          </a:p>
        </p:txBody>
      </p:sp>
      <p:sp>
        <p:nvSpPr>
          <p:cNvPr id="199686" name="Line 6"/>
          <p:cNvSpPr>
            <a:spLocks noChangeShapeType="1"/>
          </p:cNvSpPr>
          <p:nvPr/>
        </p:nvSpPr>
        <p:spPr bwMode="auto">
          <a:xfrm flipV="1">
            <a:off x="5683393" y="4491176"/>
            <a:ext cx="4343400" cy="17463"/>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wrap="none" anchor="ctr"/>
          <a:lstStyle/>
          <a:p>
            <a:endParaRPr lang="fr-FR">
              <a:solidFill>
                <a:schemeClr val="bg1"/>
              </a:solidFill>
            </a:endParaRPr>
          </a:p>
        </p:txBody>
      </p:sp>
    </p:spTree>
    <p:extLst>
      <p:ext uri="{BB962C8B-B14F-4D97-AF65-F5344CB8AC3E}">
        <p14:creationId xmlns:p14="http://schemas.microsoft.com/office/powerpoint/2010/main" val="3168183605"/>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905000" y="304801"/>
            <a:ext cx="8128000" cy="962025"/>
          </a:xfrm>
          <a:solidFill>
            <a:schemeClr val="accent1"/>
          </a:solidFill>
        </p:spPr>
        <p:txBody>
          <a:bodyPr>
            <a:normAutofit fontScale="90000"/>
          </a:bodyPr>
          <a:lstStyle/>
          <a:p>
            <a:pPr defTabSz="762000"/>
            <a:r>
              <a:rPr lang="fr-FR" altLang="fr-FR" sz="3200" b="1"/>
              <a:t>Inconvénient d’une faible biodisponibilité absolue</a:t>
            </a:r>
          </a:p>
        </p:txBody>
      </p:sp>
      <p:sp>
        <p:nvSpPr>
          <p:cNvPr id="205827" name="Line 3"/>
          <p:cNvSpPr>
            <a:spLocks noChangeShapeType="1"/>
          </p:cNvSpPr>
          <p:nvPr/>
        </p:nvSpPr>
        <p:spPr bwMode="auto">
          <a:xfrm>
            <a:off x="2674938" y="3048000"/>
            <a:ext cx="0" cy="31242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828" name="Line 4"/>
          <p:cNvSpPr>
            <a:spLocks noChangeShapeType="1"/>
          </p:cNvSpPr>
          <p:nvPr/>
        </p:nvSpPr>
        <p:spPr bwMode="auto">
          <a:xfrm>
            <a:off x="2674939" y="6172200"/>
            <a:ext cx="6435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829" name="Text Box 5"/>
          <p:cNvSpPr txBox="1">
            <a:spLocks noChangeArrowheads="1"/>
          </p:cNvSpPr>
          <p:nvPr/>
        </p:nvSpPr>
        <p:spPr bwMode="auto">
          <a:xfrm>
            <a:off x="2322514" y="6324600"/>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t>Dose</a:t>
            </a:r>
          </a:p>
        </p:txBody>
      </p:sp>
      <p:sp>
        <p:nvSpPr>
          <p:cNvPr id="205830" name="Text Box 6"/>
          <p:cNvSpPr txBox="1">
            <a:spLocks noChangeArrowheads="1"/>
          </p:cNvSpPr>
          <p:nvPr/>
        </p:nvSpPr>
        <p:spPr bwMode="auto">
          <a:xfrm>
            <a:off x="3948113" y="6175376"/>
            <a:ext cx="418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3600"/>
              <a:t>1</a:t>
            </a:r>
          </a:p>
        </p:txBody>
      </p:sp>
      <p:sp>
        <p:nvSpPr>
          <p:cNvPr id="205831" name="Text Box 7"/>
          <p:cNvSpPr txBox="1">
            <a:spLocks noChangeArrowheads="1"/>
          </p:cNvSpPr>
          <p:nvPr/>
        </p:nvSpPr>
        <p:spPr bwMode="auto">
          <a:xfrm>
            <a:off x="6878638" y="6175376"/>
            <a:ext cx="418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3600"/>
              <a:t>5</a:t>
            </a:r>
          </a:p>
        </p:txBody>
      </p:sp>
      <p:sp>
        <p:nvSpPr>
          <p:cNvPr id="205832" name="Text Box 8"/>
          <p:cNvSpPr txBox="1">
            <a:spLocks noChangeArrowheads="1"/>
          </p:cNvSpPr>
          <p:nvPr/>
        </p:nvSpPr>
        <p:spPr bwMode="auto">
          <a:xfrm rot="-5400000">
            <a:off x="1393654" y="4230044"/>
            <a:ext cx="1479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t>Exposition</a:t>
            </a:r>
          </a:p>
        </p:txBody>
      </p:sp>
      <p:sp>
        <p:nvSpPr>
          <p:cNvPr id="205833" name="Text Box 9"/>
          <p:cNvSpPr txBox="1">
            <a:spLocks noChangeArrowheads="1"/>
          </p:cNvSpPr>
          <p:nvPr/>
        </p:nvSpPr>
        <p:spPr bwMode="auto">
          <a:xfrm>
            <a:off x="8636001" y="2579689"/>
            <a:ext cx="11213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t>Seuil</a:t>
            </a:r>
          </a:p>
          <a:p>
            <a:pPr eaLnBrk="0" hangingPunct="0"/>
            <a:r>
              <a:rPr lang="fr-FR" altLang="fr-FR" sz="2400"/>
              <a:t>toxique</a:t>
            </a:r>
          </a:p>
        </p:txBody>
      </p:sp>
      <p:sp>
        <p:nvSpPr>
          <p:cNvPr id="205834" name="Text Box 10"/>
          <p:cNvSpPr txBox="1">
            <a:spLocks noChangeArrowheads="1"/>
          </p:cNvSpPr>
          <p:nvPr/>
        </p:nvSpPr>
        <p:spPr bwMode="auto">
          <a:xfrm>
            <a:off x="8636001" y="4241801"/>
            <a:ext cx="19801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400"/>
              <a:t>Seuil</a:t>
            </a:r>
          </a:p>
          <a:p>
            <a:pPr eaLnBrk="0" hangingPunct="0"/>
            <a:r>
              <a:rPr lang="fr-FR" altLang="fr-FR" sz="2400"/>
              <a:t>thérapeutique</a:t>
            </a:r>
          </a:p>
        </p:txBody>
      </p:sp>
      <p:sp>
        <p:nvSpPr>
          <p:cNvPr id="205835" name="Text Box 11"/>
          <p:cNvSpPr txBox="1">
            <a:spLocks noChangeArrowheads="1"/>
          </p:cNvSpPr>
          <p:nvPr/>
        </p:nvSpPr>
        <p:spPr bwMode="auto">
          <a:xfrm>
            <a:off x="4840288" y="5027613"/>
            <a:ext cx="4684712"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70000"/>
              </a:lnSpc>
            </a:pPr>
            <a:r>
              <a:rPr lang="fr-FR" altLang="fr-FR" sz="2400">
                <a:solidFill>
                  <a:srgbClr val="FF3300"/>
                </a:solidFill>
              </a:rPr>
              <a:t>Sous-exposition</a:t>
            </a:r>
          </a:p>
          <a:p>
            <a:pPr algn="ctr" eaLnBrk="0" hangingPunct="0">
              <a:lnSpc>
                <a:spcPct val="70000"/>
              </a:lnSpc>
            </a:pPr>
            <a:r>
              <a:rPr lang="fr-FR" altLang="fr-FR" sz="2400">
                <a:solidFill>
                  <a:srgbClr val="FF3300"/>
                </a:solidFill>
              </a:rPr>
              <a:t>(échec thérapeutique, résistance)</a:t>
            </a:r>
          </a:p>
        </p:txBody>
      </p:sp>
      <p:sp>
        <p:nvSpPr>
          <p:cNvPr id="205837" name="Line 13"/>
          <p:cNvSpPr>
            <a:spLocks noChangeShapeType="1"/>
          </p:cNvSpPr>
          <p:nvPr/>
        </p:nvSpPr>
        <p:spPr bwMode="auto">
          <a:xfrm>
            <a:off x="2674938" y="3352800"/>
            <a:ext cx="609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05838" name="Group 14"/>
          <p:cNvGrpSpPr>
            <a:grpSpLocks/>
          </p:cNvGrpSpPr>
          <p:nvPr/>
        </p:nvGrpSpPr>
        <p:grpSpPr bwMode="auto">
          <a:xfrm>
            <a:off x="6670676" y="3124200"/>
            <a:ext cx="949325" cy="1397000"/>
            <a:chOff x="3597" y="1968"/>
            <a:chExt cx="672" cy="880"/>
          </a:xfrm>
        </p:grpSpPr>
        <p:sp>
          <p:nvSpPr>
            <p:cNvPr id="205839" name="Rectangle 15" descr="blanc)"/>
            <p:cNvSpPr>
              <a:spLocks noChangeArrowheads="1"/>
            </p:cNvSpPr>
            <p:nvPr/>
          </p:nvSpPr>
          <p:spPr bwMode="auto">
            <a:xfrm>
              <a:off x="3597" y="2112"/>
              <a:ext cx="672" cy="574"/>
            </a:xfrm>
            <a:prstGeom prst="rect">
              <a:avLst/>
            </a:prstGeom>
            <a:pattFill prst="dkUpDiag">
              <a:fgClr>
                <a:schemeClr val="bg1"/>
              </a:fgClr>
              <a:bgClr>
                <a:schemeClr val="tx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840" name="Rectangle 16"/>
            <p:cNvSpPr>
              <a:spLocks noChangeArrowheads="1"/>
            </p:cNvSpPr>
            <p:nvPr/>
          </p:nvSpPr>
          <p:spPr bwMode="auto">
            <a:xfrm>
              <a:off x="3597" y="1968"/>
              <a:ext cx="672"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841" name="Rectangle 17"/>
            <p:cNvSpPr>
              <a:spLocks noChangeArrowheads="1"/>
            </p:cNvSpPr>
            <p:nvPr/>
          </p:nvSpPr>
          <p:spPr bwMode="auto">
            <a:xfrm>
              <a:off x="3597" y="2704"/>
              <a:ext cx="672"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05842" name="Line 18"/>
          <p:cNvSpPr>
            <a:spLocks noChangeShapeType="1"/>
          </p:cNvSpPr>
          <p:nvPr/>
        </p:nvSpPr>
        <p:spPr bwMode="auto">
          <a:xfrm>
            <a:off x="2674938" y="4289425"/>
            <a:ext cx="609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843" name="Text Box 19"/>
          <p:cNvSpPr txBox="1">
            <a:spLocks noChangeArrowheads="1"/>
          </p:cNvSpPr>
          <p:nvPr/>
        </p:nvSpPr>
        <p:spPr bwMode="auto">
          <a:xfrm>
            <a:off x="4876800" y="1752600"/>
            <a:ext cx="343535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pPr>
            <a:r>
              <a:rPr lang="fr-FR" altLang="fr-FR" sz="2400">
                <a:solidFill>
                  <a:srgbClr val="FF3300"/>
                </a:solidFill>
              </a:rPr>
              <a:t>Sur-exposition</a:t>
            </a:r>
          </a:p>
          <a:p>
            <a:pPr algn="ctr" eaLnBrk="0" hangingPunct="0"/>
            <a:r>
              <a:rPr lang="fr-FR" altLang="fr-FR" sz="2400">
                <a:solidFill>
                  <a:srgbClr val="FF3300"/>
                </a:solidFill>
              </a:rPr>
              <a:t>(effets indésirables)</a:t>
            </a:r>
          </a:p>
        </p:txBody>
      </p:sp>
      <p:sp>
        <p:nvSpPr>
          <p:cNvPr id="205844" name="Text Box 20"/>
          <p:cNvSpPr txBox="1">
            <a:spLocks noChangeArrowheads="1"/>
          </p:cNvSpPr>
          <p:nvPr/>
        </p:nvSpPr>
        <p:spPr bwMode="auto">
          <a:xfrm>
            <a:off x="1704975" y="2122488"/>
            <a:ext cx="24336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800"/>
              <a:t>AUC ou</a:t>
            </a:r>
          </a:p>
          <a:p>
            <a:pPr eaLnBrk="0" hangingPunct="0"/>
            <a:r>
              <a:rPr lang="fr-FR" altLang="fr-FR" sz="2800"/>
              <a:t>concentrations</a:t>
            </a:r>
          </a:p>
        </p:txBody>
      </p:sp>
    </p:spTree>
    <p:extLst>
      <p:ext uri="{BB962C8B-B14F-4D97-AF65-F5344CB8AC3E}">
        <p14:creationId xmlns:p14="http://schemas.microsoft.com/office/powerpoint/2010/main" val="1308948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8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8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8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84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5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p:bldP spid="205831" grpId="0"/>
      <p:bldP spid="205835" grpId="0"/>
      <p:bldP spid="20584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828800" y="228601"/>
            <a:ext cx="8223250" cy="608013"/>
          </a:xfrm>
          <a:solidFill>
            <a:schemeClr val="accent1"/>
          </a:solidFill>
          <a:ln/>
        </p:spPr>
        <p:txBody>
          <a:bodyPr>
            <a:normAutofit fontScale="90000"/>
          </a:bodyPr>
          <a:lstStyle/>
          <a:p>
            <a:pPr defTabSz="762000"/>
            <a:r>
              <a:rPr lang="en-US" altLang="fr-FR" sz="4000" b="1"/>
              <a:t>La biodisponibilité</a:t>
            </a:r>
          </a:p>
        </p:txBody>
      </p:sp>
      <p:sp>
        <p:nvSpPr>
          <p:cNvPr id="209923" name="Rectangle 3"/>
          <p:cNvSpPr>
            <a:spLocks noChangeArrowheads="1"/>
          </p:cNvSpPr>
          <p:nvPr/>
        </p:nvSpPr>
        <p:spPr bwMode="auto">
          <a:xfrm>
            <a:off x="1981200" y="990601"/>
            <a:ext cx="8229600" cy="587375"/>
          </a:xfrm>
          <a:prstGeom prst="rect">
            <a:avLst/>
          </a:prstGeom>
          <a:solidFill>
            <a:srgbClr val="F9A5F9"/>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defTabSz="762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62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62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62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62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fr-BE" altLang="fr-FR" sz="2800"/>
              <a:t>Importance de la vitesse d’absorption</a:t>
            </a:r>
          </a:p>
        </p:txBody>
      </p:sp>
      <p:pic>
        <p:nvPicPr>
          <p:cNvPr id="20992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33601" y="3179764"/>
            <a:ext cx="7966075" cy="3678237"/>
          </a:xfrm>
          <a:noFill/>
          <a:ln/>
        </p:spPr>
      </p:pic>
      <p:sp>
        <p:nvSpPr>
          <p:cNvPr id="209925" name="Text Box 5"/>
          <p:cNvSpPr txBox="1">
            <a:spLocks noChangeArrowheads="1"/>
          </p:cNvSpPr>
          <p:nvPr/>
        </p:nvSpPr>
        <p:spPr bwMode="auto">
          <a:xfrm>
            <a:off x="2895601" y="1844675"/>
            <a:ext cx="18231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t>ANTIBIOTIQUES</a:t>
            </a:r>
          </a:p>
        </p:txBody>
      </p:sp>
      <p:sp>
        <p:nvSpPr>
          <p:cNvPr id="209926" name="Text Box 6"/>
          <p:cNvSpPr txBox="1">
            <a:spLocks noChangeArrowheads="1"/>
          </p:cNvSpPr>
          <p:nvPr/>
        </p:nvSpPr>
        <p:spPr bwMode="auto">
          <a:xfrm>
            <a:off x="6991350" y="1773238"/>
            <a:ext cx="15810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a:t>CORTICOÏDES</a:t>
            </a:r>
          </a:p>
        </p:txBody>
      </p:sp>
      <p:sp>
        <p:nvSpPr>
          <p:cNvPr id="209927" name="Text Box 7"/>
          <p:cNvSpPr txBox="1">
            <a:spLocks noChangeArrowheads="1"/>
          </p:cNvSpPr>
          <p:nvPr/>
        </p:nvSpPr>
        <p:spPr bwMode="auto">
          <a:xfrm>
            <a:off x="3558950" y="3568482"/>
            <a:ext cx="18272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err="1">
                <a:solidFill>
                  <a:srgbClr val="A50021"/>
                </a:solidFill>
              </a:rPr>
              <a:t>Fluoroquinolones</a:t>
            </a:r>
            <a:endParaRPr lang="fr-FR" altLang="fr-FR" dirty="0">
              <a:solidFill>
                <a:srgbClr val="A50021"/>
              </a:solidFill>
            </a:endParaRPr>
          </a:p>
          <a:p>
            <a:r>
              <a:rPr lang="fr-FR" altLang="fr-FR" dirty="0" err="1">
                <a:solidFill>
                  <a:srgbClr val="A50021"/>
                </a:solidFill>
              </a:rPr>
              <a:t>Aminoglycosides</a:t>
            </a:r>
            <a:endParaRPr lang="fr-FR" altLang="fr-FR" dirty="0">
              <a:solidFill>
                <a:srgbClr val="A50021"/>
              </a:solidFill>
            </a:endParaRPr>
          </a:p>
        </p:txBody>
      </p:sp>
      <p:sp>
        <p:nvSpPr>
          <p:cNvPr id="209928" name="Text Box 8"/>
          <p:cNvSpPr txBox="1">
            <a:spLocks noChangeArrowheads="1"/>
          </p:cNvSpPr>
          <p:nvPr/>
        </p:nvSpPr>
        <p:spPr bwMode="auto">
          <a:xfrm>
            <a:off x="4183064" y="4214813"/>
            <a:ext cx="1689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solidFill>
                  <a:srgbClr val="009900"/>
                </a:solidFill>
              </a:rPr>
              <a:t>Beta-lactamines</a:t>
            </a:r>
          </a:p>
        </p:txBody>
      </p:sp>
    </p:spTree>
    <p:extLst>
      <p:ext uri="{BB962C8B-B14F-4D97-AF65-F5344CB8AC3E}">
        <p14:creationId xmlns:p14="http://schemas.microsoft.com/office/powerpoint/2010/main" val="3184134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9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p:bldP spid="20992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644775" y="274639"/>
            <a:ext cx="6896100" cy="644525"/>
          </a:xfrm>
          <a:solidFill>
            <a:schemeClr val="accent1"/>
          </a:solidFill>
          <a:ln/>
          <a:extLst>
            <a:ext uri="{91240B29-F687-4F45-9708-019B960494DF}">
              <a14:hiddenLine xmlns:a14="http://schemas.microsoft.com/office/drawing/2010/main" w="9525">
                <a:solidFill>
                  <a:srgbClr val="BC8300"/>
                </a:solidFill>
                <a:miter lim="800000"/>
                <a:headEnd/>
                <a:tailEnd/>
              </a14:hiddenLine>
            </a:ext>
          </a:extLst>
        </p:spPr>
        <p:txBody>
          <a:bodyPr/>
          <a:lstStyle/>
          <a:p>
            <a:r>
              <a:rPr lang="fr-FR" altLang="fr-FR" sz="3700">
                <a:solidFill>
                  <a:srgbClr val="FFC000"/>
                </a:solidFill>
                <a:latin typeface="Helvetica" panose="020B0604020202020204" pitchFamily="34" charset="0"/>
              </a:rPr>
              <a:t>Biodisponibilité - quantification</a:t>
            </a:r>
          </a:p>
        </p:txBody>
      </p:sp>
      <p:sp>
        <p:nvSpPr>
          <p:cNvPr id="253955" name="Text Box 3"/>
          <p:cNvSpPr txBox="1">
            <a:spLocks noChangeArrowheads="1"/>
          </p:cNvSpPr>
          <p:nvPr/>
        </p:nvSpPr>
        <p:spPr bwMode="auto">
          <a:xfrm>
            <a:off x="2901951" y="1846264"/>
            <a:ext cx="6384925"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ct val="140000"/>
              </a:lnSpc>
              <a:buFont typeface="Wingdings" panose="05000000000000000000" pitchFamily="2" charset="2"/>
              <a:buChar char="ü"/>
            </a:pPr>
            <a:r>
              <a:rPr lang="fr-FR" altLang="fr-FR" sz="3600">
                <a:solidFill>
                  <a:schemeClr val="bg1"/>
                </a:solidFill>
                <a:latin typeface="Helvetica" panose="020B0604020202020204" pitchFamily="34" charset="0"/>
              </a:rPr>
              <a:t> Excellente entre 80 et 100%</a:t>
            </a:r>
          </a:p>
          <a:p>
            <a:pPr eaLnBrk="0" hangingPunct="0">
              <a:lnSpc>
                <a:spcPct val="140000"/>
              </a:lnSpc>
              <a:buFont typeface="Wingdings" panose="05000000000000000000" pitchFamily="2" charset="2"/>
              <a:buChar char="ü"/>
            </a:pPr>
            <a:r>
              <a:rPr lang="fr-FR" altLang="fr-FR" sz="3600">
                <a:solidFill>
                  <a:schemeClr val="bg1"/>
                </a:solidFill>
                <a:latin typeface="Helvetica" panose="020B0604020202020204" pitchFamily="34" charset="0"/>
              </a:rPr>
              <a:t> Bonne entre 60 et 80%</a:t>
            </a:r>
          </a:p>
          <a:p>
            <a:pPr eaLnBrk="0" hangingPunct="0">
              <a:lnSpc>
                <a:spcPct val="140000"/>
              </a:lnSpc>
              <a:buFont typeface="Wingdings" panose="05000000000000000000" pitchFamily="2" charset="2"/>
              <a:buChar char="ü"/>
            </a:pPr>
            <a:r>
              <a:rPr lang="fr-FR" altLang="fr-FR" sz="3600">
                <a:solidFill>
                  <a:schemeClr val="bg1"/>
                </a:solidFill>
                <a:latin typeface="Helvetica" panose="020B0604020202020204" pitchFamily="34" charset="0"/>
              </a:rPr>
              <a:t> Moyenne entre 40 et 60%</a:t>
            </a:r>
          </a:p>
          <a:p>
            <a:pPr eaLnBrk="0" hangingPunct="0">
              <a:lnSpc>
                <a:spcPct val="140000"/>
              </a:lnSpc>
              <a:buFont typeface="Wingdings" panose="05000000000000000000" pitchFamily="2" charset="2"/>
              <a:buChar char="ü"/>
            </a:pPr>
            <a:r>
              <a:rPr lang="fr-FR" altLang="fr-FR" sz="3600">
                <a:solidFill>
                  <a:schemeClr val="bg1"/>
                </a:solidFill>
                <a:latin typeface="Helvetica" panose="020B0604020202020204" pitchFamily="34" charset="0"/>
              </a:rPr>
              <a:t> Mauvaise si &lt; 40%</a:t>
            </a:r>
          </a:p>
        </p:txBody>
      </p:sp>
    </p:spTree>
    <p:extLst>
      <p:ext uri="{BB962C8B-B14F-4D97-AF65-F5344CB8AC3E}">
        <p14:creationId xmlns:p14="http://schemas.microsoft.com/office/powerpoint/2010/main" val="16346489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85070" y="1236186"/>
            <a:ext cx="7830429" cy="4123604"/>
          </a:xfrm>
        </p:spPr>
        <p:txBody>
          <a:bodyPr>
            <a:normAutofit/>
          </a:bodyPr>
          <a:lstStyle/>
          <a:p>
            <a:r>
              <a:rPr lang="fr-FR" dirty="0" smtClean="0">
                <a:solidFill>
                  <a:schemeClr val="bg1"/>
                </a:solidFill>
              </a:rPr>
              <a:t>       I.2)  </a:t>
            </a:r>
            <a:r>
              <a:rPr lang="fr-FR" sz="5400" b="1" dirty="0" smtClean="0">
                <a:solidFill>
                  <a:schemeClr val="bg1"/>
                </a:solidFill>
              </a:rPr>
              <a:t>Distribution</a:t>
            </a:r>
            <a:r>
              <a:rPr lang="fr-FR" sz="5400" dirty="0">
                <a:solidFill>
                  <a:schemeClr val="bg1"/>
                </a:solidFill>
              </a:rPr>
              <a:t/>
            </a:r>
            <a:br>
              <a:rPr lang="fr-FR" sz="5400" dirty="0">
                <a:solidFill>
                  <a:schemeClr val="bg1"/>
                </a:solidFill>
              </a:rPr>
            </a:br>
            <a:r>
              <a:rPr lang="fr-FR" sz="5400" dirty="0">
                <a:solidFill>
                  <a:schemeClr val="bg1"/>
                </a:solidFill>
              </a:rPr>
              <a:t/>
            </a:r>
            <a:br>
              <a:rPr lang="fr-FR" sz="5400" dirty="0">
                <a:solidFill>
                  <a:schemeClr val="bg1"/>
                </a:solidFill>
              </a:rPr>
            </a:br>
            <a:r>
              <a:rPr lang="fr-FR" sz="5400" dirty="0">
                <a:solidFill>
                  <a:schemeClr val="bg1"/>
                </a:solidFill>
              </a:rPr>
              <a:t>         </a:t>
            </a:r>
          </a:p>
        </p:txBody>
      </p:sp>
    </p:spTree>
    <p:extLst>
      <p:ext uri="{BB962C8B-B14F-4D97-AF65-F5344CB8AC3E}">
        <p14:creationId xmlns:p14="http://schemas.microsoft.com/office/powerpoint/2010/main" val="13964530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100138"/>
            <a:ext cx="10515600" cy="5076825"/>
          </a:xfrm>
        </p:spPr>
        <p:txBody>
          <a:bodyPr/>
          <a:lstStyle/>
          <a:p>
            <a:pPr algn="just">
              <a:lnSpc>
                <a:spcPct val="150000"/>
              </a:lnSpc>
            </a:pPr>
            <a:r>
              <a:rPr lang="fr-FR" altLang="fr-FR" dirty="0">
                <a:solidFill>
                  <a:srgbClr val="FFFFFF"/>
                </a:solidFill>
                <a:latin typeface="Arial" panose="020B0604020202020204" pitchFamily="34" charset="0"/>
                <a:cs typeface="Arial" panose="020B0604020202020204" pitchFamily="34" charset="0"/>
              </a:rPr>
              <a:t>Une fois absorbée, la substance active doit se </a:t>
            </a:r>
            <a:r>
              <a:rPr lang="fr-FR" altLang="fr-FR" dirty="0">
                <a:solidFill>
                  <a:srgbClr val="FFFF00"/>
                </a:solidFill>
                <a:latin typeface="Arial" panose="020B0604020202020204" pitchFamily="34" charset="0"/>
                <a:cs typeface="Arial" panose="020B0604020202020204" pitchFamily="34" charset="0"/>
              </a:rPr>
              <a:t>répartir</a:t>
            </a:r>
            <a:r>
              <a:rPr lang="fr-FR" altLang="fr-FR" dirty="0">
                <a:solidFill>
                  <a:srgbClr val="FFFFFF"/>
                </a:solidFill>
                <a:latin typeface="Arial" panose="020B0604020202020204" pitchFamily="34" charset="0"/>
                <a:cs typeface="Arial" panose="020B0604020202020204" pitchFamily="34" charset="0"/>
              </a:rPr>
              <a:t> dans l’organisme pour atteindre son ou ses sites d’action.</a:t>
            </a:r>
          </a:p>
          <a:p>
            <a:pPr algn="just">
              <a:lnSpc>
                <a:spcPct val="150000"/>
              </a:lnSpc>
            </a:pPr>
            <a:endParaRPr lang="fr-FR" altLang="fr-FR" dirty="0">
              <a:solidFill>
                <a:srgbClr val="FFFFFF"/>
              </a:solidFill>
              <a:latin typeface="Arial" panose="020B0604020202020204" pitchFamily="34" charset="0"/>
              <a:cs typeface="Arial" panose="020B0604020202020204" pitchFamily="34" charset="0"/>
            </a:endParaRPr>
          </a:p>
          <a:p>
            <a:pPr algn="just">
              <a:lnSpc>
                <a:spcPct val="150000"/>
              </a:lnSpc>
            </a:pPr>
            <a:r>
              <a:rPr lang="fr-FR" altLang="fr-FR" dirty="0">
                <a:solidFill>
                  <a:srgbClr val="FFFFFF"/>
                </a:solidFill>
                <a:latin typeface="Arial" panose="020B0604020202020204" pitchFamily="34" charset="0"/>
                <a:cs typeface="Arial" panose="020B0604020202020204" pitchFamily="34" charset="0"/>
              </a:rPr>
              <a:t>	Le transport de ces substances vers leurs sites d’action est généralement effectué </a:t>
            </a:r>
            <a:r>
              <a:rPr lang="fr-FR" altLang="fr-FR" dirty="0">
                <a:solidFill>
                  <a:srgbClr val="FFFF00"/>
                </a:solidFill>
                <a:latin typeface="Arial" panose="020B0604020202020204" pitchFamily="34" charset="0"/>
                <a:cs typeface="Arial" panose="020B0604020202020204" pitchFamily="34" charset="0"/>
              </a:rPr>
              <a:t>via le sang</a:t>
            </a:r>
            <a:r>
              <a:rPr lang="fr-FR" altLang="fr-FR" dirty="0">
                <a:solidFill>
                  <a:srgbClr val="FFFFFF"/>
                </a:solidFill>
                <a:latin typeface="Arial" panose="020B0604020202020204" pitchFamily="34" charset="0"/>
                <a:cs typeface="Arial" panose="020B0604020202020204" pitchFamily="34" charset="0"/>
              </a:rPr>
              <a:t> ou le liquide interstitiel. </a:t>
            </a:r>
          </a:p>
          <a:p>
            <a:pPr>
              <a:lnSpc>
                <a:spcPct val="150000"/>
              </a:lnSpc>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5690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0" y="494071"/>
            <a:ext cx="11858625" cy="5334000"/>
          </a:xfrm>
        </p:spPr>
        <p:txBody>
          <a:bodyPr>
            <a:noAutofit/>
          </a:bodyPr>
          <a:lstStyle/>
          <a:p>
            <a:pPr algn="just" eaLnBrk="1" hangingPunct="1"/>
            <a:r>
              <a:rPr lang="fr-CA" altLang="fr-FR" sz="3000" u="sng" dirty="0">
                <a:solidFill>
                  <a:schemeClr val="bg1"/>
                </a:solidFill>
                <a:latin typeface="Arial" panose="020B0604020202020204" pitchFamily="34" charset="0"/>
                <a:cs typeface="Arial" panose="020B0604020202020204" pitchFamily="34" charset="0"/>
              </a:rPr>
              <a:t>La fixation protéique</a:t>
            </a:r>
            <a:endParaRPr lang="fr-CA" altLang="fr-FR" sz="3000" dirty="0">
              <a:solidFill>
                <a:schemeClr val="bg1"/>
              </a:solidFill>
              <a:latin typeface="Arial" panose="020B0604020202020204" pitchFamily="34" charset="0"/>
              <a:cs typeface="Arial" panose="020B0604020202020204" pitchFamily="34" charset="0"/>
            </a:endParaRPr>
          </a:p>
          <a:p>
            <a:pPr algn="just" eaLnBrk="1" hangingPunct="1">
              <a:buFont typeface="Wingdings" panose="05000000000000000000" pitchFamily="2" charset="2"/>
              <a:buNone/>
            </a:pPr>
            <a:r>
              <a:rPr lang="fr-FR" altLang="fr-FR" sz="3000" dirty="0">
                <a:solidFill>
                  <a:schemeClr val="bg1"/>
                </a:solidFill>
                <a:latin typeface="Arial" panose="020B0604020202020204" pitchFamily="34" charset="0"/>
                <a:cs typeface="Arial" panose="020B0604020202020204" pitchFamily="34" charset="0"/>
              </a:rPr>
              <a:t>Le médicament une fois absorbé parvient dans le plasma où il se trouve sous deux formes </a:t>
            </a:r>
            <a:r>
              <a:rPr lang="fr-FR" altLang="fr-FR" sz="3000" dirty="0" smtClean="0">
                <a:solidFill>
                  <a:schemeClr val="bg1"/>
                </a:solidFill>
                <a:latin typeface="Arial" panose="020B0604020202020204" pitchFamily="34" charset="0"/>
                <a:cs typeface="Arial" panose="020B0604020202020204" pitchFamily="34" charset="0"/>
              </a:rPr>
              <a:t>:</a:t>
            </a:r>
          </a:p>
          <a:p>
            <a:pPr lvl="1" algn="just" eaLnBrk="1" hangingPunct="1">
              <a:lnSpc>
                <a:spcPct val="110000"/>
              </a:lnSpc>
            </a:pPr>
            <a:r>
              <a:rPr lang="fr-FR" altLang="fr-FR" sz="3000" dirty="0" smtClean="0">
                <a:solidFill>
                  <a:schemeClr val="bg1"/>
                </a:solidFill>
                <a:latin typeface="Arial" panose="020B0604020202020204" pitchFamily="34" charset="0"/>
                <a:cs typeface="Arial" panose="020B0604020202020204" pitchFamily="34" charset="0"/>
              </a:rPr>
              <a:t>Forme </a:t>
            </a:r>
            <a:r>
              <a:rPr lang="fr-FR" altLang="fr-FR" sz="3000" dirty="0">
                <a:solidFill>
                  <a:schemeClr val="bg1"/>
                </a:solidFill>
                <a:latin typeface="Arial" panose="020B0604020202020204" pitchFamily="34" charset="0"/>
                <a:cs typeface="Arial" panose="020B0604020202020204" pitchFamily="34" charset="0"/>
              </a:rPr>
              <a:t>liée aux protéines plasmatiques (albumine, lipoprotéines…) et les cellules sanguines. La fraction liée aux protéines est inactive, non diffusible et constitue une réserve de principe actif qui est progressivement libéré</a:t>
            </a:r>
            <a:r>
              <a:rPr lang="fr-FR" altLang="fr-FR" sz="3000" dirty="0" smtClean="0">
                <a:solidFill>
                  <a:schemeClr val="bg1"/>
                </a:solidFill>
                <a:latin typeface="Arial" panose="020B0604020202020204" pitchFamily="34" charset="0"/>
                <a:cs typeface="Arial" panose="020B0604020202020204" pitchFamily="34" charset="0"/>
              </a:rPr>
              <a:t>.</a:t>
            </a:r>
          </a:p>
          <a:p>
            <a:pPr lvl="1" algn="just" eaLnBrk="1" hangingPunct="1">
              <a:lnSpc>
                <a:spcPct val="110000"/>
              </a:lnSpc>
            </a:pPr>
            <a:endParaRPr lang="fr-FR" altLang="fr-FR" sz="3000" dirty="0" smtClean="0">
              <a:solidFill>
                <a:schemeClr val="bg1"/>
              </a:solidFill>
              <a:latin typeface="Arial" panose="020B0604020202020204" pitchFamily="34" charset="0"/>
              <a:cs typeface="Arial" panose="020B0604020202020204" pitchFamily="34" charset="0"/>
            </a:endParaRPr>
          </a:p>
          <a:p>
            <a:pPr lvl="1" algn="just" eaLnBrk="1" hangingPunct="1">
              <a:lnSpc>
                <a:spcPct val="110000"/>
              </a:lnSpc>
            </a:pPr>
            <a:endParaRPr lang="fr-FR" altLang="fr-FR" sz="3000" dirty="0">
              <a:solidFill>
                <a:schemeClr val="bg1"/>
              </a:solidFill>
              <a:latin typeface="Arial" panose="020B0604020202020204" pitchFamily="34" charset="0"/>
              <a:cs typeface="Arial" panose="020B0604020202020204" pitchFamily="34" charset="0"/>
            </a:endParaRPr>
          </a:p>
          <a:p>
            <a:pPr lvl="1" algn="just" eaLnBrk="1" hangingPunct="1">
              <a:lnSpc>
                <a:spcPct val="110000"/>
              </a:lnSpc>
            </a:pPr>
            <a:endParaRPr lang="fr-FR" altLang="fr-FR" sz="3000" dirty="0">
              <a:solidFill>
                <a:schemeClr val="bg1"/>
              </a:solidFill>
              <a:latin typeface="Arial" panose="020B0604020202020204" pitchFamily="34" charset="0"/>
              <a:cs typeface="Arial" panose="020B0604020202020204" pitchFamily="34" charset="0"/>
            </a:endParaRPr>
          </a:p>
          <a:p>
            <a:pPr lvl="1" algn="just" eaLnBrk="1" hangingPunct="1"/>
            <a:r>
              <a:rPr lang="fr-FR" altLang="fr-FR" sz="3000" u="sng" dirty="0" smtClean="0">
                <a:solidFill>
                  <a:schemeClr val="bg1"/>
                </a:solidFill>
                <a:latin typeface="Arial" panose="020B0604020202020204" pitchFamily="34" charset="0"/>
                <a:cs typeface="Arial" panose="020B0604020202020204" pitchFamily="34" charset="0"/>
              </a:rPr>
              <a:t>Forme </a:t>
            </a:r>
            <a:r>
              <a:rPr lang="fr-FR" altLang="fr-FR" sz="3000" u="sng" dirty="0">
                <a:solidFill>
                  <a:schemeClr val="bg1"/>
                </a:solidFill>
                <a:latin typeface="Arial" panose="020B0604020202020204" pitchFamily="34" charset="0"/>
                <a:cs typeface="Arial" panose="020B0604020202020204" pitchFamily="34" charset="0"/>
              </a:rPr>
              <a:t>libre, active, diffusible pouvant exercer son action pharmacologique</a:t>
            </a:r>
          </a:p>
        </p:txBody>
      </p:sp>
      <p:sp>
        <p:nvSpPr>
          <p:cNvPr id="78854" name="AutoShape 7"/>
          <p:cNvSpPr>
            <a:spLocks noChangeArrowheads="1"/>
          </p:cNvSpPr>
          <p:nvPr/>
        </p:nvSpPr>
        <p:spPr bwMode="auto">
          <a:xfrm>
            <a:off x="6240463" y="4725988"/>
            <a:ext cx="647700" cy="360362"/>
          </a:xfrm>
          <a:prstGeom prst="triangle">
            <a:avLst>
              <a:gd name="adj" fmla="val 50000"/>
            </a:avLst>
          </a:prstGeom>
          <a:noFill/>
          <a:ln w="508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78860" name="Line 15"/>
          <p:cNvSpPr>
            <a:spLocks noChangeShapeType="1"/>
          </p:cNvSpPr>
          <p:nvPr/>
        </p:nvSpPr>
        <p:spPr bwMode="auto">
          <a:xfrm>
            <a:off x="2927350" y="5157789"/>
            <a:ext cx="1512888" cy="2873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fr-FR">
              <a:solidFill>
                <a:schemeClr val="bg1"/>
              </a:solidFill>
            </a:endParaRPr>
          </a:p>
        </p:txBody>
      </p:sp>
      <p:sp>
        <p:nvSpPr>
          <p:cNvPr id="78861" name="Line 16"/>
          <p:cNvSpPr>
            <a:spLocks noChangeShapeType="1"/>
          </p:cNvSpPr>
          <p:nvPr/>
        </p:nvSpPr>
        <p:spPr bwMode="auto">
          <a:xfrm flipH="1">
            <a:off x="6816726" y="4508501"/>
            <a:ext cx="1008063" cy="5048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fr-FR">
              <a:solidFill>
                <a:schemeClr val="bg1"/>
              </a:solidFill>
            </a:endParaRPr>
          </a:p>
        </p:txBody>
      </p:sp>
      <p:sp>
        <p:nvSpPr>
          <p:cNvPr id="6" name="Rectangle 5"/>
          <p:cNvSpPr/>
          <p:nvPr/>
        </p:nvSpPr>
        <p:spPr>
          <a:xfrm>
            <a:off x="585787" y="4101128"/>
            <a:ext cx="10687050" cy="830997"/>
          </a:xfrm>
          <a:prstGeom prst="rect">
            <a:avLst/>
          </a:prstGeom>
        </p:spPr>
        <p:txBody>
          <a:bodyPr wrap="square">
            <a:spAutoFit/>
          </a:bodyPr>
          <a:lstStyle/>
          <a:p>
            <a:pPr>
              <a:lnSpc>
                <a:spcPct val="80000"/>
              </a:lnSpc>
              <a:buFont typeface="Monotype Sorts" pitchFamily="2" charset="2"/>
              <a:buNone/>
            </a:pPr>
            <a:endParaRPr lang="fr-FR" altLang="fr-FR" sz="3000" dirty="0">
              <a:solidFill>
                <a:schemeClr val="bg1"/>
              </a:solidFill>
              <a:latin typeface="Arial" panose="020B0604020202020204" pitchFamily="34" charset="0"/>
              <a:cs typeface="Arial" panose="020B0604020202020204" pitchFamily="34" charset="0"/>
            </a:endParaRPr>
          </a:p>
          <a:p>
            <a:pPr>
              <a:lnSpc>
                <a:spcPct val="80000"/>
              </a:lnSpc>
              <a:buFont typeface="Monotype Sorts" pitchFamily="2" charset="2"/>
              <a:buNone/>
            </a:pPr>
            <a:r>
              <a:rPr lang="fr-FR" altLang="fr-FR" sz="3000" dirty="0">
                <a:solidFill>
                  <a:schemeClr val="bg1"/>
                </a:solidFill>
                <a:latin typeface="Arial" panose="020B0604020202020204" pitchFamily="34" charset="0"/>
                <a:cs typeface="Arial" panose="020B0604020202020204" pitchFamily="34" charset="0"/>
              </a:rPr>
              <a:t>	</a:t>
            </a:r>
            <a:r>
              <a:rPr lang="fr-FR" altLang="fr-FR" sz="3000" b="1" dirty="0" smtClean="0">
                <a:solidFill>
                  <a:schemeClr val="bg1"/>
                </a:solidFill>
                <a:latin typeface="Arial" panose="020B0604020202020204" pitchFamily="34" charset="0"/>
                <a:cs typeface="Arial" panose="020B0604020202020204" pitchFamily="34" charset="0"/>
              </a:rPr>
              <a:t>PA</a:t>
            </a:r>
            <a:r>
              <a:rPr lang="fr-FR" altLang="fr-FR" sz="3000" dirty="0" smtClean="0">
                <a:solidFill>
                  <a:schemeClr val="bg1"/>
                </a:solidFill>
                <a:latin typeface="Arial" panose="020B0604020202020204" pitchFamily="34" charset="0"/>
                <a:cs typeface="Arial" panose="020B0604020202020204" pitchFamily="34" charset="0"/>
              </a:rPr>
              <a:t> </a:t>
            </a:r>
            <a:r>
              <a:rPr lang="fr-FR" altLang="fr-FR" sz="3000" dirty="0">
                <a:solidFill>
                  <a:schemeClr val="bg1"/>
                </a:solidFill>
                <a:latin typeface="Arial" panose="020B0604020202020204" pitchFamily="34" charset="0"/>
                <a:cs typeface="Arial" panose="020B0604020202020204" pitchFamily="34" charset="0"/>
              </a:rPr>
              <a:t>+ </a:t>
            </a:r>
            <a:r>
              <a:rPr lang="fr-FR" altLang="fr-FR" sz="3000" b="1" dirty="0" err="1" smtClean="0">
                <a:solidFill>
                  <a:schemeClr val="bg1"/>
                </a:solidFill>
                <a:latin typeface="Arial" panose="020B0604020202020204" pitchFamily="34" charset="0"/>
                <a:cs typeface="Arial" panose="020B0604020202020204" pitchFamily="34" charset="0"/>
              </a:rPr>
              <a:t>Prot</a:t>
            </a:r>
            <a:r>
              <a:rPr lang="fr-FR" altLang="fr-FR" sz="3000" b="1" dirty="0" smtClean="0">
                <a:solidFill>
                  <a:schemeClr val="bg1"/>
                </a:solidFill>
                <a:latin typeface="Arial" panose="020B0604020202020204" pitchFamily="34" charset="0"/>
                <a:cs typeface="Arial" panose="020B0604020202020204" pitchFamily="34" charset="0"/>
              </a:rPr>
              <a:t>            </a:t>
            </a:r>
            <a:r>
              <a:rPr lang="fr-FR" altLang="fr-FR" sz="3000" dirty="0" smtClean="0">
                <a:solidFill>
                  <a:schemeClr val="bg1"/>
                </a:solidFill>
                <a:latin typeface="Arial" panose="020B0604020202020204" pitchFamily="34" charset="0"/>
                <a:cs typeface="Arial" panose="020B0604020202020204" pitchFamily="34" charset="0"/>
              </a:rPr>
              <a:t> </a:t>
            </a:r>
            <a:r>
              <a:rPr lang="fr-FR" altLang="fr-FR" sz="3000" dirty="0">
                <a:solidFill>
                  <a:schemeClr val="bg1"/>
                </a:solidFill>
                <a:latin typeface="Arial" panose="020B0604020202020204" pitchFamily="34" charset="0"/>
                <a:cs typeface="Arial" panose="020B0604020202020204" pitchFamily="34" charset="0"/>
              </a:rPr>
              <a:t>			</a:t>
            </a:r>
            <a:r>
              <a:rPr lang="fr-FR" altLang="fr-FR" sz="3000" dirty="0" smtClean="0">
                <a:solidFill>
                  <a:schemeClr val="bg1"/>
                </a:solidFill>
                <a:latin typeface="Arial" panose="020B0604020202020204" pitchFamily="34" charset="0"/>
                <a:cs typeface="Arial" panose="020B0604020202020204" pitchFamily="34" charset="0"/>
              </a:rPr>
              <a:t>             </a:t>
            </a:r>
            <a:r>
              <a:rPr lang="fr-FR" altLang="fr-FR" sz="3000" b="1" dirty="0" smtClean="0">
                <a:solidFill>
                  <a:schemeClr val="bg1"/>
                </a:solidFill>
                <a:latin typeface="Arial" panose="020B0604020202020204" pitchFamily="34" charset="0"/>
                <a:cs typeface="Arial" panose="020B0604020202020204" pitchFamily="34" charset="0"/>
              </a:rPr>
              <a:t>PA-</a:t>
            </a:r>
            <a:r>
              <a:rPr lang="fr-FR" altLang="fr-FR" sz="3000" b="1" dirty="0" err="1" smtClean="0">
                <a:solidFill>
                  <a:schemeClr val="bg1"/>
                </a:solidFill>
                <a:latin typeface="Arial" panose="020B0604020202020204" pitchFamily="34" charset="0"/>
                <a:cs typeface="Arial" panose="020B0604020202020204" pitchFamily="34" charset="0"/>
              </a:rPr>
              <a:t>Prot</a:t>
            </a:r>
            <a:endParaRPr lang="fr-FR" altLang="fr-FR" sz="3000" b="1" dirty="0">
              <a:solidFill>
                <a:schemeClr val="bg1"/>
              </a:solidFill>
              <a:latin typeface="Arial" panose="020B0604020202020204" pitchFamily="34" charset="0"/>
              <a:cs typeface="Arial" panose="020B0604020202020204" pitchFamily="34" charset="0"/>
            </a:endParaRPr>
          </a:p>
        </p:txBody>
      </p:sp>
      <p:sp>
        <p:nvSpPr>
          <p:cNvPr id="7" name="Double flèche horizontale 6"/>
          <p:cNvSpPr/>
          <p:nvPr/>
        </p:nvSpPr>
        <p:spPr>
          <a:xfrm>
            <a:off x="3800475" y="4508501"/>
            <a:ext cx="3900487" cy="3973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7341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16387"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6388" name="Text Box 3"/>
          <p:cNvSpPr txBox="1">
            <a:spLocks noChangeArrowheads="1"/>
          </p:cNvSpPr>
          <p:nvPr/>
        </p:nvSpPr>
        <p:spPr bwMode="auto">
          <a:xfrm>
            <a:off x="2013172" y="1633132"/>
            <a:ext cx="8655309" cy="41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6633"/>
                </a:solidFill>
              </a:rPr>
              <a:t>Origine végétale:</a:t>
            </a:r>
          </a:p>
          <a:p>
            <a:pPr eaLnBrk="1"/>
            <a:endParaRPr lang="fr-FR" altLang="fr-FR" sz="1814">
              <a:solidFill>
                <a:srgbClr val="FFFFFF"/>
              </a:solidFill>
            </a:endParaRPr>
          </a:p>
          <a:p>
            <a:pPr eaLnBrk="1"/>
            <a:endParaRPr lang="fr-FR" altLang="fr-FR" sz="1814">
              <a:solidFill>
                <a:srgbClr val="FFFFFF"/>
              </a:solidFill>
            </a:endParaRPr>
          </a:p>
          <a:p>
            <a:pPr eaLnBrk="1"/>
            <a:r>
              <a:rPr lang="fr-FR" altLang="fr-FR" sz="1814">
                <a:solidFill>
                  <a:srgbClr val="FFFFFF"/>
                </a:solidFill>
              </a:rPr>
              <a:t>	Source très importante de principes actifs.</a:t>
            </a:r>
          </a:p>
          <a:p>
            <a:pPr eaLnBrk="1"/>
            <a:endParaRPr lang="fr-FR" altLang="fr-FR" sz="1814">
              <a:solidFill>
                <a:srgbClr val="FFFFFF"/>
              </a:solidFill>
            </a:endParaRPr>
          </a:p>
          <a:p>
            <a:pPr eaLnBrk="1"/>
            <a:r>
              <a:rPr lang="fr-FR" altLang="fr-FR" sz="1814">
                <a:solidFill>
                  <a:srgbClr val="FFFFFF"/>
                </a:solidFill>
              </a:rPr>
              <a:t>	On utilise les plantes entières ou  en partie (</a:t>
            </a:r>
            <a:r>
              <a:rPr lang="fr-FR" altLang="fr-FR" sz="1814">
                <a:solidFill>
                  <a:srgbClr val="FFFF00"/>
                </a:solidFill>
              </a:rPr>
              <a:t>phytothérapie</a:t>
            </a:r>
            <a:r>
              <a:rPr lang="fr-FR" altLang="fr-FR" sz="1814">
                <a:solidFill>
                  <a:srgbClr val="FFFFFF"/>
                </a:solidFill>
              </a:rPr>
              <a:t>) , …</a:t>
            </a:r>
          </a:p>
          <a:p>
            <a:pPr eaLnBrk="1"/>
            <a:r>
              <a:rPr lang="fr-FR" altLang="fr-FR" sz="1814">
                <a:solidFill>
                  <a:srgbClr val="FFFFFF"/>
                </a:solidFill>
              </a:rPr>
              <a:t>	</a:t>
            </a:r>
          </a:p>
          <a:p>
            <a:pPr eaLnBrk="1"/>
            <a:r>
              <a:rPr lang="fr-FR" altLang="fr-FR" sz="1814">
                <a:solidFill>
                  <a:srgbClr val="FFFFFF"/>
                </a:solidFill>
              </a:rPr>
              <a:t>	…ou encore l’on extrait des principes actifs particuliers.</a:t>
            </a:r>
          </a:p>
          <a:p>
            <a:pPr eaLnBrk="1"/>
            <a:r>
              <a:rPr lang="fr-FR" altLang="fr-FR" sz="1814">
                <a:solidFill>
                  <a:srgbClr val="FFFFFF"/>
                </a:solidFill>
              </a:rPr>
              <a:t>		</a:t>
            </a:r>
          </a:p>
          <a:p>
            <a:pPr eaLnBrk="1"/>
            <a:r>
              <a:rPr lang="fr-FR" altLang="fr-FR" sz="1814" i="1">
                <a:solidFill>
                  <a:srgbClr val="FFFFFF"/>
                </a:solidFill>
              </a:rPr>
              <a:t>		</a:t>
            </a:r>
            <a:r>
              <a:rPr lang="fr-FR" altLang="fr-FR" sz="1633" i="1">
                <a:solidFill>
                  <a:srgbClr val="FFFFFF"/>
                </a:solidFill>
              </a:rPr>
              <a:t> </a:t>
            </a:r>
            <a:r>
              <a:rPr lang="fr-FR" altLang="fr-FR" sz="1633" i="1">
                <a:solidFill>
                  <a:srgbClr val="FFFF00"/>
                </a:solidFill>
              </a:rPr>
              <a:t>Morphine</a:t>
            </a:r>
            <a:r>
              <a:rPr lang="fr-FR" altLang="fr-FR" sz="1633" i="1">
                <a:solidFill>
                  <a:srgbClr val="FFFFFF"/>
                </a:solidFill>
              </a:rPr>
              <a:t> (Pavot), </a:t>
            </a:r>
            <a:r>
              <a:rPr lang="fr-FR" altLang="fr-FR" sz="1633" i="1">
                <a:solidFill>
                  <a:srgbClr val="FFFF00"/>
                </a:solidFill>
              </a:rPr>
              <a:t>Quinine</a:t>
            </a:r>
            <a:r>
              <a:rPr lang="fr-FR" altLang="fr-FR" sz="1633" i="1">
                <a:solidFill>
                  <a:srgbClr val="FFFFFF"/>
                </a:solidFill>
              </a:rPr>
              <a:t> (Quinquina), </a:t>
            </a:r>
            <a:r>
              <a:rPr lang="fr-FR" altLang="fr-FR" sz="1633" i="1">
                <a:solidFill>
                  <a:srgbClr val="FFFF00"/>
                </a:solidFill>
              </a:rPr>
              <a:t>Cocaïne</a:t>
            </a:r>
            <a:r>
              <a:rPr lang="fr-FR" altLang="fr-FR" sz="1633" i="1">
                <a:solidFill>
                  <a:srgbClr val="FFFFFF"/>
                </a:solidFill>
              </a:rPr>
              <a:t> (Coca), </a:t>
            </a:r>
            <a:r>
              <a:rPr lang="fr-FR" altLang="fr-FR" sz="1633" i="1">
                <a:solidFill>
                  <a:srgbClr val="FFFF00"/>
                </a:solidFill>
              </a:rPr>
              <a:t>Vinblastine</a:t>
            </a:r>
            <a:r>
              <a:rPr lang="fr-FR" altLang="fr-FR" sz="1633" i="1">
                <a:solidFill>
                  <a:srgbClr val="FFFFFF"/>
                </a:solidFill>
              </a:rPr>
              <a:t> (Pervenche de Madagascar), </a:t>
            </a:r>
            <a:r>
              <a:rPr lang="fr-FR" altLang="fr-FR" sz="1633" i="1">
                <a:solidFill>
                  <a:srgbClr val="FFFF00"/>
                </a:solidFill>
              </a:rPr>
              <a:t>Taxotère</a:t>
            </a:r>
            <a:r>
              <a:rPr lang="fr-FR" altLang="fr-FR" sz="1633" i="1">
                <a:solidFill>
                  <a:srgbClr val="FFFFFF"/>
                </a:solidFill>
              </a:rPr>
              <a:t> (If du pacifique) …</a:t>
            </a:r>
          </a:p>
          <a:p>
            <a:pPr eaLnBrk="1"/>
            <a:endParaRPr lang="fr-FR" altLang="fr-FR" sz="1633" i="1">
              <a:solidFill>
                <a:srgbClr val="FFFFFF"/>
              </a:solidFill>
            </a:endParaRPr>
          </a:p>
          <a:p>
            <a:pPr eaLnBrk="1"/>
            <a:r>
              <a:rPr lang="fr-FR" altLang="fr-FR" sz="1633" i="1">
                <a:solidFill>
                  <a:srgbClr val="FFFFFF"/>
                </a:solidFill>
              </a:rPr>
              <a:t>	</a:t>
            </a:r>
            <a:r>
              <a:rPr lang="fr-FR" altLang="fr-FR" sz="1814">
                <a:solidFill>
                  <a:schemeClr val="bg1"/>
                </a:solidFill>
              </a:rPr>
              <a:t>De très nombreux principes actifs existant dans le règne végétal sont copiés pour être synthétisés par divers procédés chimiques et industriels. C’est de loin la source principale de recherche de nouveaux principes actifs</a:t>
            </a:r>
            <a:endParaRPr lang="fr-FR" altLang="fr-FR" sz="1814" i="1">
              <a:solidFill>
                <a:srgbClr val="FFFF00"/>
              </a:solidFill>
            </a:endParaRPr>
          </a:p>
        </p:txBody>
      </p:sp>
      <p:sp>
        <p:nvSpPr>
          <p:cNvPr id="16389"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3735771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828675" y="1143001"/>
            <a:ext cx="10458450" cy="4351338"/>
            <a:chOff x="3287714" y="4567238"/>
            <a:chExt cx="6186156" cy="1584325"/>
          </a:xfrm>
        </p:grpSpPr>
        <p:sp>
          <p:nvSpPr>
            <p:cNvPr id="5" name="Rectangle 13"/>
            <p:cNvSpPr>
              <a:spLocks noChangeArrowheads="1"/>
            </p:cNvSpPr>
            <p:nvPr/>
          </p:nvSpPr>
          <p:spPr bwMode="auto">
            <a:xfrm>
              <a:off x="3287714" y="4567238"/>
              <a:ext cx="5976937" cy="1584325"/>
            </a:xfrm>
            <a:prstGeom prst="rect">
              <a:avLst/>
            </a:prstGeom>
            <a:solidFill>
              <a:srgbClr val="FF0000"/>
            </a:solidFill>
            <a:ln w="9525" algn="ctr">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6" name="Freeform 6"/>
            <p:cNvSpPr>
              <a:spLocks/>
            </p:cNvSpPr>
            <p:nvPr/>
          </p:nvSpPr>
          <p:spPr bwMode="auto">
            <a:xfrm>
              <a:off x="4872038" y="4579939"/>
              <a:ext cx="3167062" cy="504825"/>
            </a:xfrm>
            <a:custGeom>
              <a:avLst/>
              <a:gdLst>
                <a:gd name="T0" fmla="*/ 0 w 1995"/>
                <a:gd name="T1" fmla="*/ 0 h 318"/>
                <a:gd name="T2" fmla="*/ 1043 w 1995"/>
                <a:gd name="T3" fmla="*/ 318 h 318"/>
                <a:gd name="T4" fmla="*/ 1995 w 1995"/>
                <a:gd name="T5" fmla="*/ 0 h 318"/>
                <a:gd name="T6" fmla="*/ 0 60000 65536"/>
                <a:gd name="T7" fmla="*/ 0 60000 65536"/>
                <a:gd name="T8" fmla="*/ 0 60000 65536"/>
                <a:gd name="T9" fmla="*/ 0 w 1995"/>
                <a:gd name="T10" fmla="*/ 0 h 318"/>
                <a:gd name="T11" fmla="*/ 1995 w 1995"/>
                <a:gd name="T12" fmla="*/ 318 h 318"/>
              </a:gdLst>
              <a:ahLst/>
              <a:cxnLst>
                <a:cxn ang="T6">
                  <a:pos x="T0" y="T1"/>
                </a:cxn>
                <a:cxn ang="T7">
                  <a:pos x="T2" y="T3"/>
                </a:cxn>
                <a:cxn ang="T8">
                  <a:pos x="T4" y="T5"/>
                </a:cxn>
              </a:cxnLst>
              <a:rect l="T9" t="T10" r="T11" b="T12"/>
              <a:pathLst>
                <a:path w="1995" h="318">
                  <a:moveTo>
                    <a:pt x="0" y="0"/>
                  </a:moveTo>
                  <a:cubicBezTo>
                    <a:pt x="355" y="159"/>
                    <a:pt x="711" y="318"/>
                    <a:pt x="1043" y="318"/>
                  </a:cubicBezTo>
                  <a:cubicBezTo>
                    <a:pt x="1375" y="318"/>
                    <a:pt x="1685" y="159"/>
                    <a:pt x="1995" y="0"/>
                  </a:cubicBezTo>
                </a:path>
              </a:pathLst>
            </a:custGeom>
            <a:solidFill>
              <a:schemeClr val="bg1"/>
            </a:solidFill>
            <a:ln w="50800" cap="flat" cmpd="sng">
              <a:solidFill>
                <a:schemeClr val="tx1"/>
              </a:solidFill>
              <a:prstDash val="solid"/>
              <a:round/>
              <a:headEnd/>
              <a:tailEnd/>
            </a:ln>
          </p:spPr>
          <p:txBody>
            <a:bodyPr anchor="b"/>
            <a:lstStyle/>
            <a:p>
              <a:endParaRPr lang="fr-FR">
                <a:solidFill>
                  <a:schemeClr val="bg1"/>
                </a:solidFill>
              </a:endParaRPr>
            </a:p>
          </p:txBody>
        </p:sp>
        <p:sp>
          <p:nvSpPr>
            <p:cNvPr id="7" name="AutoShape 8"/>
            <p:cNvSpPr>
              <a:spLocks noChangeArrowheads="1"/>
            </p:cNvSpPr>
            <p:nvPr/>
          </p:nvSpPr>
          <p:spPr bwMode="auto">
            <a:xfrm>
              <a:off x="6096001" y="4797425"/>
              <a:ext cx="936625" cy="503238"/>
            </a:xfrm>
            <a:prstGeom prst="triangle">
              <a:avLst>
                <a:gd name="adj" fmla="val 50000"/>
              </a:avLst>
            </a:prstGeom>
            <a:solidFill>
              <a:srgbClr val="FFFF00"/>
            </a:solidFill>
            <a:ln w="9525" algn="ctr">
              <a:solidFill>
                <a:srgbClr val="FF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8" name="AutoShape 9"/>
            <p:cNvSpPr>
              <a:spLocks noChangeArrowheads="1"/>
            </p:cNvSpPr>
            <p:nvPr/>
          </p:nvSpPr>
          <p:spPr bwMode="auto">
            <a:xfrm>
              <a:off x="7537451" y="5302250"/>
              <a:ext cx="936625" cy="503238"/>
            </a:xfrm>
            <a:prstGeom prst="triangle">
              <a:avLst>
                <a:gd name="adj" fmla="val 50000"/>
              </a:avLst>
            </a:prstGeom>
            <a:solidFill>
              <a:srgbClr val="FFFF00"/>
            </a:solidFill>
            <a:ln w="9525" algn="ctr">
              <a:solidFill>
                <a:srgbClr val="FF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9" name="Oval 10"/>
            <p:cNvSpPr>
              <a:spLocks noChangeArrowheads="1"/>
            </p:cNvSpPr>
            <p:nvPr/>
          </p:nvSpPr>
          <p:spPr bwMode="auto">
            <a:xfrm>
              <a:off x="3792539" y="5302251"/>
              <a:ext cx="1584325" cy="792163"/>
            </a:xfrm>
            <a:prstGeom prst="ellipse">
              <a:avLst/>
            </a:prstGeom>
            <a:solidFill>
              <a:schemeClr val="folHlink"/>
            </a:solidFill>
            <a:ln w="9525" algn="ctr">
              <a:solidFill>
                <a:schemeClr val="fo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0" name="AutoShape 11"/>
            <p:cNvSpPr>
              <a:spLocks noChangeArrowheads="1"/>
            </p:cNvSpPr>
            <p:nvPr/>
          </p:nvSpPr>
          <p:spPr bwMode="auto">
            <a:xfrm>
              <a:off x="4079876" y="5229226"/>
              <a:ext cx="1152525" cy="806451"/>
            </a:xfrm>
            <a:prstGeom prst="triangle">
              <a:avLst>
                <a:gd name="adj" fmla="val 50000"/>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1" name="AutoShape 12"/>
            <p:cNvSpPr>
              <a:spLocks noChangeArrowheads="1"/>
            </p:cNvSpPr>
            <p:nvPr/>
          </p:nvSpPr>
          <p:spPr bwMode="auto">
            <a:xfrm>
              <a:off x="4165203" y="5443540"/>
              <a:ext cx="936625" cy="503237"/>
            </a:xfrm>
            <a:prstGeom prst="triangle">
              <a:avLst>
                <a:gd name="adj" fmla="val 50000"/>
              </a:avLst>
            </a:prstGeom>
            <a:solidFill>
              <a:srgbClr val="FFFF00"/>
            </a:solidFill>
            <a:ln w="9525" algn="ctr">
              <a:solidFill>
                <a:srgbClr val="FF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3" name="Text Box 18"/>
            <p:cNvSpPr txBox="1">
              <a:spLocks noChangeArrowheads="1"/>
            </p:cNvSpPr>
            <p:nvPr/>
          </p:nvSpPr>
          <p:spPr bwMode="auto">
            <a:xfrm>
              <a:off x="3323431" y="4629153"/>
              <a:ext cx="1223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dirty="0">
                  <a:solidFill>
                    <a:schemeClr val="bg1"/>
                  </a:solidFill>
                </a:rPr>
                <a:t>Fraction liée</a:t>
              </a:r>
            </a:p>
          </p:txBody>
        </p:sp>
        <p:sp>
          <p:nvSpPr>
            <p:cNvPr id="14" name="Text Box 19"/>
            <p:cNvSpPr txBox="1">
              <a:spLocks noChangeArrowheads="1"/>
            </p:cNvSpPr>
            <p:nvPr/>
          </p:nvSpPr>
          <p:spPr bwMode="auto">
            <a:xfrm>
              <a:off x="8249907" y="4908551"/>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dirty="0">
                  <a:solidFill>
                    <a:schemeClr val="bg1"/>
                  </a:solidFill>
                </a:rPr>
                <a:t>Fraction libre</a:t>
              </a:r>
            </a:p>
          </p:txBody>
        </p:sp>
        <p:sp>
          <p:nvSpPr>
            <p:cNvPr id="15" name="Text Box 20"/>
            <p:cNvSpPr txBox="1">
              <a:spLocks noChangeArrowheads="1"/>
            </p:cNvSpPr>
            <p:nvPr/>
          </p:nvSpPr>
          <p:spPr bwMode="auto">
            <a:xfrm>
              <a:off x="6815931" y="4764881"/>
              <a:ext cx="2160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dirty="0">
                  <a:solidFill>
                    <a:schemeClr val="bg1"/>
                  </a:solidFill>
                </a:rPr>
                <a:t>Récepteur = action</a:t>
              </a:r>
            </a:p>
          </p:txBody>
        </p:sp>
        <p:sp>
          <p:nvSpPr>
            <p:cNvPr id="16" name="AutoShape 24"/>
            <p:cNvSpPr>
              <a:spLocks noChangeArrowheads="1"/>
            </p:cNvSpPr>
            <p:nvPr/>
          </p:nvSpPr>
          <p:spPr bwMode="auto">
            <a:xfrm rot="2232475">
              <a:off x="7104064" y="5373688"/>
              <a:ext cx="504825" cy="215900"/>
            </a:xfrm>
            <a:prstGeom prst="leftArrow">
              <a:avLst>
                <a:gd name="adj1" fmla="val 50000"/>
                <a:gd name="adj2" fmla="val 58456"/>
              </a:avLst>
            </a:prstGeom>
            <a:solidFill>
              <a:srgbClr val="00FF00"/>
            </a:solidFill>
            <a:ln w="9525" algn="ctr">
              <a:solidFill>
                <a:srgbClr val="00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7" name="AutoShape 25"/>
            <p:cNvSpPr>
              <a:spLocks noChangeArrowheads="1"/>
            </p:cNvSpPr>
            <p:nvPr/>
          </p:nvSpPr>
          <p:spPr bwMode="auto">
            <a:xfrm rot="-1690872">
              <a:off x="5375275" y="5373689"/>
              <a:ext cx="649288" cy="287337"/>
            </a:xfrm>
            <a:prstGeom prst="rightArrow">
              <a:avLst>
                <a:gd name="adj1" fmla="val 50000"/>
                <a:gd name="adj2" fmla="val 56492"/>
              </a:avLst>
            </a:prstGeom>
            <a:solidFill>
              <a:srgbClr val="00FF00"/>
            </a:solidFill>
            <a:ln w="9525" algn="ctr">
              <a:solidFill>
                <a:srgbClr val="00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grpSp>
          <p:nvGrpSpPr>
            <p:cNvPr id="18" name="Group 26"/>
            <p:cNvGrpSpPr>
              <a:grpSpLocks/>
            </p:cNvGrpSpPr>
            <p:nvPr/>
          </p:nvGrpSpPr>
          <p:grpSpPr bwMode="auto">
            <a:xfrm>
              <a:off x="5375276" y="5300663"/>
              <a:ext cx="504825" cy="576262"/>
              <a:chOff x="2426" y="3339"/>
              <a:chExt cx="318" cy="363"/>
            </a:xfrm>
          </p:grpSpPr>
          <p:sp>
            <p:nvSpPr>
              <p:cNvPr id="19" name="Line 22"/>
              <p:cNvSpPr>
                <a:spLocks noChangeShapeType="1"/>
              </p:cNvSpPr>
              <p:nvPr/>
            </p:nvSpPr>
            <p:spPr bwMode="auto">
              <a:xfrm>
                <a:off x="2426" y="3339"/>
                <a:ext cx="318" cy="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fr-FR">
                  <a:solidFill>
                    <a:schemeClr val="bg1"/>
                  </a:solidFill>
                </a:endParaRPr>
              </a:p>
            </p:txBody>
          </p:sp>
          <p:sp>
            <p:nvSpPr>
              <p:cNvPr id="20" name="Line 23"/>
              <p:cNvSpPr>
                <a:spLocks noChangeShapeType="1"/>
              </p:cNvSpPr>
              <p:nvPr/>
            </p:nvSpPr>
            <p:spPr bwMode="auto">
              <a:xfrm flipV="1">
                <a:off x="2426" y="3339"/>
                <a:ext cx="272" cy="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b"/>
              <a:lstStyle/>
              <a:p>
                <a:endParaRPr lang="fr-FR">
                  <a:solidFill>
                    <a:schemeClr val="bg1"/>
                  </a:solidFill>
                </a:endParaRPr>
              </a:p>
            </p:txBody>
          </p:sp>
        </p:grpSp>
      </p:grpSp>
    </p:spTree>
    <p:extLst>
      <p:ext uri="{BB962C8B-B14F-4D97-AF65-F5344CB8AC3E}">
        <p14:creationId xmlns:p14="http://schemas.microsoft.com/office/powerpoint/2010/main" val="25089363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613" y="728663"/>
            <a:ext cx="11025187" cy="5448300"/>
          </a:xfrm>
        </p:spPr>
        <p:txBody>
          <a:bodyPr/>
          <a:lstStyle/>
          <a:p>
            <a:pPr>
              <a:lnSpc>
                <a:spcPct val="100000"/>
              </a:lnSpc>
            </a:pPr>
            <a:r>
              <a:rPr lang="fr-FR" dirty="0">
                <a:solidFill>
                  <a:schemeClr val="bg1"/>
                </a:solidFill>
                <a:latin typeface="Arial" panose="020B0604020202020204" pitchFamily="34" charset="0"/>
                <a:cs typeface="Arial" panose="020B0604020202020204" pitchFamily="34" charset="0"/>
              </a:rPr>
              <a:t>Différentes protéines plasmatiques et structures cellulaires sont impliquées </a:t>
            </a:r>
            <a:r>
              <a:rPr lang="fr-FR" dirty="0" smtClean="0">
                <a:solidFill>
                  <a:schemeClr val="bg1"/>
                </a:solidFill>
                <a:latin typeface="Arial" panose="020B0604020202020204" pitchFamily="34" charset="0"/>
                <a:cs typeface="Arial" panose="020B0604020202020204" pitchFamily="34" charset="0"/>
              </a:rPr>
              <a:t>:</a:t>
            </a:r>
          </a:p>
          <a:p>
            <a:pPr>
              <a:lnSpc>
                <a:spcPct val="100000"/>
              </a:lnSpc>
            </a:pPr>
            <a:endParaRPr lang="fr-FR" dirty="0">
              <a:solidFill>
                <a:schemeClr val="bg1"/>
              </a:solidFill>
              <a:latin typeface="Arial" panose="020B0604020202020204" pitchFamily="34" charset="0"/>
              <a:cs typeface="Arial" panose="020B0604020202020204" pitchFamily="34" charset="0"/>
            </a:endParaRPr>
          </a:p>
          <a:p>
            <a:pPr>
              <a:lnSpc>
                <a:spcPct val="100000"/>
              </a:lnSpc>
            </a:pPr>
            <a:r>
              <a:rPr lang="fr-FR" dirty="0">
                <a:solidFill>
                  <a:schemeClr val="bg1"/>
                </a:solidFill>
                <a:latin typeface="Arial" panose="020B0604020202020204" pitchFamily="34" charset="0"/>
                <a:cs typeface="Arial" panose="020B0604020202020204" pitchFamily="34" charset="0"/>
              </a:rPr>
              <a:t>Albumine++</a:t>
            </a:r>
          </a:p>
          <a:p>
            <a:pPr>
              <a:lnSpc>
                <a:spcPct val="100000"/>
              </a:lnSpc>
            </a:pPr>
            <a:r>
              <a:rPr lang="fr-FR" dirty="0">
                <a:solidFill>
                  <a:schemeClr val="bg1"/>
                </a:solidFill>
                <a:latin typeface="Arial" panose="020B0604020202020204" pitchFamily="34" charset="0"/>
                <a:cs typeface="Arial" panose="020B0604020202020204" pitchFamily="34" charset="0"/>
              </a:rPr>
              <a:t>Alpha1 glycoprotéine acide (AAG)++</a:t>
            </a:r>
          </a:p>
          <a:p>
            <a:pPr>
              <a:lnSpc>
                <a:spcPct val="100000"/>
              </a:lnSpc>
            </a:pPr>
            <a:r>
              <a:rPr lang="fr-FR" dirty="0">
                <a:solidFill>
                  <a:schemeClr val="bg1"/>
                </a:solidFill>
                <a:latin typeface="Arial" panose="020B0604020202020204" pitchFamily="34" charset="0"/>
                <a:cs typeface="Arial" panose="020B0604020202020204" pitchFamily="34" charset="0"/>
              </a:rPr>
              <a:t>Lipoprotéines</a:t>
            </a:r>
          </a:p>
          <a:p>
            <a:pPr>
              <a:lnSpc>
                <a:spcPct val="100000"/>
              </a:lnSpc>
            </a:pPr>
            <a:r>
              <a:rPr lang="fr-FR" dirty="0">
                <a:solidFill>
                  <a:schemeClr val="bg1"/>
                </a:solidFill>
                <a:latin typeface="Arial" panose="020B0604020202020204" pitchFamily="34" charset="0"/>
                <a:cs typeface="Arial" panose="020B0604020202020204" pitchFamily="34" charset="0"/>
              </a:rPr>
              <a:t>Gammaglobulines</a:t>
            </a:r>
          </a:p>
          <a:p>
            <a:pPr>
              <a:lnSpc>
                <a:spcPct val="100000"/>
              </a:lnSpc>
            </a:pPr>
            <a:r>
              <a:rPr lang="fr-FR" dirty="0">
                <a:solidFill>
                  <a:schemeClr val="bg1"/>
                </a:solidFill>
                <a:latin typeface="Arial" panose="020B0604020202020204" pitchFamily="34" charset="0"/>
                <a:cs typeface="Arial" panose="020B0604020202020204" pitchFamily="34" charset="0"/>
              </a:rPr>
              <a:t>Cellules sanguines (érythrocytes, polynucléaires, lymphocytes, plaquettes)</a:t>
            </a:r>
          </a:p>
          <a:p>
            <a:pPr>
              <a:lnSpc>
                <a:spcPct val="100000"/>
              </a:lnSpc>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913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23653" y="1356852"/>
            <a:ext cx="11862029" cy="3972385"/>
          </a:xfrm>
          <a:prstGeom prst="rect">
            <a:avLst/>
          </a:prstGeom>
        </p:spPr>
      </p:pic>
    </p:spTree>
    <p:extLst>
      <p:ext uri="{BB962C8B-B14F-4D97-AF65-F5344CB8AC3E}">
        <p14:creationId xmlns:p14="http://schemas.microsoft.com/office/powerpoint/2010/main" val="18482281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9612" y="768350"/>
            <a:ext cx="10515600" cy="4351338"/>
          </a:xfrm>
        </p:spPr>
        <p:txBody>
          <a:bodyPr>
            <a:normAutofit/>
          </a:bodyPr>
          <a:lstStyle/>
          <a:p>
            <a:pPr>
              <a:lnSpc>
                <a:spcPct val="100000"/>
              </a:lnSpc>
            </a:pPr>
            <a:r>
              <a:rPr lang="fr-FR" altLang="fr-FR" sz="3500" dirty="0">
                <a:solidFill>
                  <a:srgbClr val="FFFFFF"/>
                </a:solidFill>
                <a:latin typeface="Arial" panose="020B0604020202020204" pitchFamily="34" charset="0"/>
                <a:cs typeface="Arial" panose="020B0604020202020204" pitchFamily="34" charset="0"/>
              </a:rPr>
              <a:t>Cette fixation aux protéines est </a:t>
            </a:r>
            <a:r>
              <a:rPr lang="fr-FR" altLang="fr-FR" sz="3500" dirty="0">
                <a:solidFill>
                  <a:srgbClr val="FFFF00"/>
                </a:solidFill>
                <a:latin typeface="Arial" panose="020B0604020202020204" pitchFamily="34" charset="0"/>
                <a:cs typeface="Arial" panose="020B0604020202020204" pitchFamily="34" charset="0"/>
              </a:rPr>
              <a:t>caractéristique d’une molécule</a:t>
            </a:r>
            <a:r>
              <a:rPr lang="fr-FR" altLang="fr-FR" sz="3500" dirty="0">
                <a:solidFill>
                  <a:srgbClr val="FFFFFF"/>
                </a:solidFill>
                <a:latin typeface="Arial" panose="020B0604020202020204" pitchFamily="34" charset="0"/>
                <a:cs typeface="Arial" panose="020B0604020202020204" pitchFamily="34" charset="0"/>
              </a:rPr>
              <a:t>. Pour chaque molécule, on étudie le pourcentage existant sous forme libre et sous forme liée.</a:t>
            </a:r>
          </a:p>
          <a:p>
            <a:pPr>
              <a:lnSpc>
                <a:spcPct val="100000"/>
              </a:lnSpc>
            </a:pPr>
            <a:endParaRPr lang="fr-FR" altLang="fr-FR" sz="3500" dirty="0">
              <a:solidFill>
                <a:srgbClr val="FFFFFF"/>
              </a:solidFill>
              <a:latin typeface="Arial" panose="020B0604020202020204" pitchFamily="34" charset="0"/>
              <a:cs typeface="Arial" panose="020B0604020202020204" pitchFamily="34" charset="0"/>
            </a:endParaRPr>
          </a:p>
          <a:p>
            <a:pPr>
              <a:lnSpc>
                <a:spcPct val="100000"/>
              </a:lnSpc>
            </a:pPr>
            <a:r>
              <a:rPr lang="fr-FR" altLang="fr-FR" sz="3500" dirty="0">
                <a:solidFill>
                  <a:srgbClr val="FFFFFF"/>
                </a:solidFill>
                <a:latin typeface="Arial" panose="020B0604020202020204" pitchFamily="34" charset="0"/>
                <a:cs typeface="Arial" panose="020B0604020202020204" pitchFamily="34" charset="0"/>
              </a:rPr>
              <a:t>	Ex: 	</a:t>
            </a:r>
            <a:r>
              <a:rPr lang="fr-FR" altLang="fr-FR" sz="3500" i="1" dirty="0" err="1">
                <a:solidFill>
                  <a:srgbClr val="FFCC66"/>
                </a:solidFill>
                <a:latin typeface="Arial" panose="020B0604020202020204" pitchFamily="34" charset="0"/>
                <a:cs typeface="Arial" panose="020B0604020202020204" pitchFamily="34" charset="0"/>
              </a:rPr>
              <a:t>warfarine</a:t>
            </a:r>
            <a:r>
              <a:rPr lang="fr-FR" altLang="fr-FR" sz="3500" dirty="0">
                <a:solidFill>
                  <a:srgbClr val="FFFFFF"/>
                </a:solidFill>
                <a:latin typeface="Arial" panose="020B0604020202020204" pitchFamily="34" charset="0"/>
                <a:cs typeface="Arial" panose="020B0604020202020204" pitchFamily="34" charset="0"/>
              </a:rPr>
              <a:t> : 	97% de liaison</a:t>
            </a:r>
          </a:p>
          <a:p>
            <a:pPr>
              <a:lnSpc>
                <a:spcPct val="100000"/>
              </a:lnSpc>
            </a:pPr>
            <a:r>
              <a:rPr lang="fr-FR" altLang="fr-FR" sz="3500" dirty="0">
                <a:solidFill>
                  <a:srgbClr val="FFFFFF"/>
                </a:solidFill>
                <a:latin typeface="Arial" panose="020B0604020202020204" pitchFamily="34" charset="0"/>
                <a:cs typeface="Arial" panose="020B0604020202020204" pitchFamily="34" charset="0"/>
              </a:rPr>
              <a:t>		</a:t>
            </a:r>
            <a:r>
              <a:rPr lang="fr-FR" altLang="fr-FR" sz="3500" i="1" dirty="0" err="1">
                <a:solidFill>
                  <a:srgbClr val="FFCC66"/>
                </a:solidFill>
                <a:latin typeface="Arial" panose="020B0604020202020204" pitchFamily="34" charset="0"/>
                <a:cs typeface="Arial" panose="020B0604020202020204" pitchFamily="34" charset="0"/>
              </a:rPr>
              <a:t>acébutolol</a:t>
            </a:r>
            <a:r>
              <a:rPr lang="fr-FR" altLang="fr-FR" sz="3500" dirty="0">
                <a:solidFill>
                  <a:srgbClr val="FFFFFF"/>
                </a:solidFill>
                <a:latin typeface="Arial" panose="020B0604020202020204" pitchFamily="34" charset="0"/>
                <a:cs typeface="Arial" panose="020B0604020202020204" pitchFamily="34" charset="0"/>
              </a:rPr>
              <a:t> : 	10% de liaison</a:t>
            </a:r>
          </a:p>
          <a:p>
            <a:pPr>
              <a:lnSpc>
                <a:spcPct val="100000"/>
              </a:lnSpc>
            </a:pPr>
            <a:endParaRPr lang="fr-FR"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44070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948" y="1421974"/>
            <a:ext cx="10795820" cy="3323987"/>
          </a:xfrm>
          <a:prstGeom prst="rect">
            <a:avLst/>
          </a:prstGeom>
        </p:spPr>
        <p:txBody>
          <a:bodyPr wrap="square">
            <a:spAutoFit/>
          </a:bodyPr>
          <a:lstStyle/>
          <a:p>
            <a:pPr lvl="1"/>
            <a:r>
              <a:rPr lang="fr-FR" altLang="fr-FR" sz="3500" dirty="0" smtClean="0">
                <a:solidFill>
                  <a:srgbClr val="FFFFFF"/>
                </a:solidFill>
                <a:latin typeface="Arial" panose="020B0604020202020204" pitchFamily="34" charset="0"/>
                <a:cs typeface="Arial" panose="020B0604020202020204" pitchFamily="34" charset="0"/>
              </a:rPr>
              <a:t>La fixation </a:t>
            </a:r>
            <a:r>
              <a:rPr lang="fr-FR" altLang="fr-FR" sz="3500" dirty="0">
                <a:solidFill>
                  <a:srgbClr val="FFFFFF"/>
                </a:solidFill>
                <a:latin typeface="Arial" panose="020B0604020202020204" pitchFamily="34" charset="0"/>
                <a:cs typeface="Arial" panose="020B0604020202020204" pitchFamily="34" charset="0"/>
              </a:rPr>
              <a:t>aux </a:t>
            </a:r>
            <a:r>
              <a:rPr lang="fr-FR" altLang="fr-FR" sz="3500" dirty="0" smtClean="0">
                <a:solidFill>
                  <a:srgbClr val="FFFFFF"/>
                </a:solidFill>
                <a:latin typeface="Arial" panose="020B0604020202020204" pitchFamily="34" charset="0"/>
                <a:cs typeface="Arial" panose="020B0604020202020204" pitchFamily="34" charset="0"/>
              </a:rPr>
              <a:t>protéines se fait </a:t>
            </a:r>
            <a:r>
              <a:rPr lang="en-CA" altLang="fr-FR" sz="3500" dirty="0" smtClean="0">
                <a:solidFill>
                  <a:schemeClr val="bg1"/>
                </a:solidFill>
              </a:rPr>
              <a:t>Par </a:t>
            </a:r>
            <a:r>
              <a:rPr lang="en-CA" altLang="fr-FR" sz="3500" dirty="0">
                <a:solidFill>
                  <a:schemeClr val="bg1"/>
                </a:solidFill>
              </a:rPr>
              <a:t>des </a:t>
            </a:r>
            <a:r>
              <a:rPr lang="en-CA" altLang="fr-FR" sz="3500" dirty="0" smtClean="0">
                <a:solidFill>
                  <a:schemeClr val="bg1"/>
                </a:solidFill>
              </a:rPr>
              <a:t>liaisons </a:t>
            </a:r>
            <a:r>
              <a:rPr lang="en-CA" altLang="fr-FR" sz="3500" dirty="0" err="1" smtClean="0">
                <a:solidFill>
                  <a:schemeClr val="bg1"/>
                </a:solidFill>
              </a:rPr>
              <a:t>faibles</a:t>
            </a:r>
            <a:r>
              <a:rPr lang="en-CA" altLang="fr-FR" sz="3500" dirty="0" smtClean="0">
                <a:solidFill>
                  <a:schemeClr val="bg1"/>
                </a:solidFill>
              </a:rPr>
              <a:t> </a:t>
            </a:r>
            <a:r>
              <a:rPr lang="fr-FR" altLang="fr-FR" sz="3500" dirty="0" smtClean="0">
                <a:solidFill>
                  <a:schemeClr val="bg1"/>
                </a:solidFill>
              </a:rPr>
              <a:t>comme</a:t>
            </a:r>
            <a:r>
              <a:rPr lang="en-CA" altLang="fr-FR" sz="3500" dirty="0" smtClean="0">
                <a:solidFill>
                  <a:schemeClr val="bg1"/>
                </a:solidFill>
              </a:rPr>
              <a:t>: </a:t>
            </a:r>
            <a:endParaRPr lang="en-CA" altLang="fr-FR" sz="3500" dirty="0">
              <a:solidFill>
                <a:schemeClr val="bg1"/>
              </a:solidFill>
            </a:endParaRPr>
          </a:p>
          <a:p>
            <a:pPr lvl="2"/>
            <a:r>
              <a:rPr lang="en-CA" altLang="fr-FR" sz="3500" dirty="0" smtClean="0">
                <a:solidFill>
                  <a:schemeClr val="bg1"/>
                </a:solidFill>
              </a:rPr>
              <a:t>- Les liaisons </a:t>
            </a:r>
            <a:r>
              <a:rPr lang="en-CA" altLang="fr-FR" sz="3500" dirty="0" err="1" smtClean="0">
                <a:solidFill>
                  <a:schemeClr val="bg1"/>
                </a:solidFill>
              </a:rPr>
              <a:t>Hydrogène</a:t>
            </a:r>
            <a:endParaRPr lang="en-CA" altLang="fr-FR" sz="3500" dirty="0">
              <a:solidFill>
                <a:schemeClr val="bg1"/>
              </a:solidFill>
            </a:endParaRPr>
          </a:p>
          <a:p>
            <a:pPr lvl="2"/>
            <a:r>
              <a:rPr lang="en-CA" altLang="fr-FR" sz="3500" dirty="0" smtClean="0">
                <a:solidFill>
                  <a:schemeClr val="bg1"/>
                </a:solidFill>
              </a:rPr>
              <a:t>- Les </a:t>
            </a:r>
            <a:r>
              <a:rPr lang="en-CA" altLang="fr-FR" sz="3500" dirty="0">
                <a:solidFill>
                  <a:schemeClr val="bg1"/>
                </a:solidFill>
              </a:rPr>
              <a:t>liaisons </a:t>
            </a:r>
            <a:r>
              <a:rPr lang="en-CA" altLang="fr-FR" sz="3500" dirty="0" err="1" smtClean="0">
                <a:solidFill>
                  <a:schemeClr val="bg1"/>
                </a:solidFill>
              </a:rPr>
              <a:t>Ioniques</a:t>
            </a:r>
            <a:endParaRPr lang="en-CA" altLang="fr-FR" sz="3500" dirty="0">
              <a:solidFill>
                <a:schemeClr val="bg1"/>
              </a:solidFill>
            </a:endParaRPr>
          </a:p>
          <a:p>
            <a:pPr lvl="2"/>
            <a:r>
              <a:rPr lang="en-CA" altLang="fr-FR" sz="3500" dirty="0" smtClean="0">
                <a:solidFill>
                  <a:schemeClr val="bg1"/>
                </a:solidFill>
              </a:rPr>
              <a:t>- Les </a:t>
            </a:r>
            <a:r>
              <a:rPr lang="en-CA" altLang="fr-FR" sz="3500" dirty="0">
                <a:solidFill>
                  <a:schemeClr val="bg1"/>
                </a:solidFill>
              </a:rPr>
              <a:t>liaisons </a:t>
            </a:r>
            <a:r>
              <a:rPr lang="en-CA" altLang="fr-FR" sz="3500" dirty="0" err="1" smtClean="0">
                <a:solidFill>
                  <a:schemeClr val="bg1"/>
                </a:solidFill>
              </a:rPr>
              <a:t>Électrostatiques</a:t>
            </a:r>
            <a:r>
              <a:rPr lang="en-CA" altLang="fr-FR" sz="3500" dirty="0" smtClean="0">
                <a:solidFill>
                  <a:schemeClr val="bg1"/>
                </a:solidFill>
              </a:rPr>
              <a:t> </a:t>
            </a:r>
            <a:r>
              <a:rPr lang="en-CA" altLang="fr-FR" sz="3500" dirty="0" err="1">
                <a:solidFill>
                  <a:schemeClr val="bg1"/>
                </a:solidFill>
              </a:rPr>
              <a:t>faibles</a:t>
            </a:r>
            <a:endParaRPr lang="en-CA" altLang="fr-FR" sz="3500" dirty="0">
              <a:solidFill>
                <a:schemeClr val="bg1"/>
              </a:solidFill>
            </a:endParaRPr>
          </a:p>
          <a:p>
            <a:pPr lvl="2"/>
            <a:r>
              <a:rPr lang="en-CA" altLang="fr-FR" sz="3500" dirty="0" smtClean="0">
                <a:solidFill>
                  <a:schemeClr val="bg1"/>
                </a:solidFill>
              </a:rPr>
              <a:t>- Les interactions </a:t>
            </a:r>
            <a:r>
              <a:rPr lang="en-CA" altLang="fr-FR" sz="3500" dirty="0" err="1" smtClean="0">
                <a:solidFill>
                  <a:schemeClr val="bg1"/>
                </a:solidFill>
              </a:rPr>
              <a:t>Hydrophobes</a:t>
            </a:r>
            <a:r>
              <a:rPr lang="en-CA" altLang="fr-FR" sz="3500" dirty="0" smtClean="0">
                <a:solidFill>
                  <a:schemeClr val="bg1"/>
                </a:solidFill>
              </a:rPr>
              <a:t> Van der Waals…..</a:t>
            </a:r>
            <a:r>
              <a:rPr lang="en-CA" altLang="fr-FR" sz="3500" dirty="0" err="1" smtClean="0">
                <a:solidFill>
                  <a:schemeClr val="bg1"/>
                </a:solidFill>
              </a:rPr>
              <a:t>ect</a:t>
            </a:r>
            <a:endParaRPr lang="en-CA" altLang="fr-FR" sz="3500" dirty="0">
              <a:solidFill>
                <a:schemeClr val="bg1"/>
              </a:solidFill>
            </a:endParaRPr>
          </a:p>
        </p:txBody>
      </p:sp>
    </p:spTree>
    <p:extLst>
      <p:ext uri="{BB962C8B-B14F-4D97-AF65-F5344CB8AC3E}">
        <p14:creationId xmlns:p14="http://schemas.microsoft.com/office/powerpoint/2010/main" val="31671901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Arc 2"/>
          <p:cNvSpPr>
            <a:spLocks/>
          </p:cNvSpPr>
          <p:nvPr/>
        </p:nvSpPr>
        <p:spPr bwMode="auto">
          <a:xfrm>
            <a:off x="3506788" y="2906713"/>
            <a:ext cx="4818062" cy="1504950"/>
          </a:xfrm>
          <a:custGeom>
            <a:avLst/>
            <a:gdLst>
              <a:gd name="G0" fmla="+- 19875 0 0"/>
              <a:gd name="G1" fmla="+- 21600 0 0"/>
              <a:gd name="G2" fmla="+- 21600 0 0"/>
              <a:gd name="T0" fmla="*/ 0 w 41475"/>
              <a:gd name="T1" fmla="*/ 13144 h 27164"/>
              <a:gd name="T2" fmla="*/ 40745 w 41475"/>
              <a:gd name="T3" fmla="*/ 27164 h 27164"/>
              <a:gd name="T4" fmla="*/ 19875 w 41475"/>
              <a:gd name="T5" fmla="*/ 21600 h 27164"/>
            </a:gdLst>
            <a:ahLst/>
            <a:cxnLst>
              <a:cxn ang="0">
                <a:pos x="T0" y="T1"/>
              </a:cxn>
              <a:cxn ang="0">
                <a:pos x="T2" y="T3"/>
              </a:cxn>
              <a:cxn ang="0">
                <a:pos x="T4" y="T5"/>
              </a:cxn>
            </a:cxnLst>
            <a:rect l="0" t="0" r="r" b="b"/>
            <a:pathLst>
              <a:path w="41475" h="27164" fill="none" extrusionOk="0">
                <a:moveTo>
                  <a:pt x="-1" y="13143"/>
                </a:moveTo>
                <a:cubicBezTo>
                  <a:pt x="3390" y="5173"/>
                  <a:pt x="11213" y="-1"/>
                  <a:pt x="19875" y="0"/>
                </a:cubicBezTo>
                <a:cubicBezTo>
                  <a:pt x="31804" y="0"/>
                  <a:pt x="41475" y="9670"/>
                  <a:pt x="41475" y="21600"/>
                </a:cubicBezTo>
                <a:cubicBezTo>
                  <a:pt x="41475" y="23478"/>
                  <a:pt x="41229" y="25349"/>
                  <a:pt x="40746" y="27164"/>
                </a:cubicBezTo>
              </a:path>
              <a:path w="41475" h="27164" stroke="0" extrusionOk="0">
                <a:moveTo>
                  <a:pt x="-1" y="13143"/>
                </a:moveTo>
                <a:cubicBezTo>
                  <a:pt x="3390" y="5173"/>
                  <a:pt x="11213" y="-1"/>
                  <a:pt x="19875" y="0"/>
                </a:cubicBezTo>
                <a:cubicBezTo>
                  <a:pt x="31804" y="0"/>
                  <a:pt x="41475" y="9670"/>
                  <a:pt x="41475" y="21600"/>
                </a:cubicBezTo>
                <a:cubicBezTo>
                  <a:pt x="41475" y="23478"/>
                  <a:pt x="41229" y="25349"/>
                  <a:pt x="40746" y="27164"/>
                </a:cubicBezTo>
                <a:lnTo>
                  <a:pt x="19875"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47" name="Freeform 3"/>
          <p:cNvSpPr>
            <a:spLocks/>
          </p:cNvSpPr>
          <p:nvPr/>
        </p:nvSpPr>
        <p:spPr bwMode="auto">
          <a:xfrm>
            <a:off x="5815014" y="3362326"/>
            <a:ext cx="2509837" cy="765175"/>
          </a:xfrm>
          <a:custGeom>
            <a:avLst/>
            <a:gdLst>
              <a:gd name="T0" fmla="*/ 0 w 1778"/>
              <a:gd name="T1" fmla="*/ 0 h 482"/>
              <a:gd name="T2" fmla="*/ 1778 w 1778"/>
              <a:gd name="T3" fmla="*/ 0 h 482"/>
              <a:gd name="T4" fmla="*/ 1778 w 1778"/>
              <a:gd name="T5" fmla="*/ 467 h 482"/>
              <a:gd name="T6" fmla="*/ 0 w 1778"/>
              <a:gd name="T7" fmla="*/ 482 h 482"/>
              <a:gd name="T8" fmla="*/ 0 w 1778"/>
              <a:gd name="T9" fmla="*/ 0 h 482"/>
            </a:gdLst>
            <a:ahLst/>
            <a:cxnLst>
              <a:cxn ang="0">
                <a:pos x="T0" y="T1"/>
              </a:cxn>
              <a:cxn ang="0">
                <a:pos x="T2" y="T3"/>
              </a:cxn>
              <a:cxn ang="0">
                <a:pos x="T4" y="T5"/>
              </a:cxn>
              <a:cxn ang="0">
                <a:pos x="T6" y="T7"/>
              </a:cxn>
              <a:cxn ang="0">
                <a:pos x="T8" y="T9"/>
              </a:cxn>
            </a:cxnLst>
            <a:rect l="0" t="0" r="r" b="b"/>
            <a:pathLst>
              <a:path w="1778" h="482">
                <a:moveTo>
                  <a:pt x="0" y="0"/>
                </a:moveTo>
                <a:lnTo>
                  <a:pt x="1778" y="0"/>
                </a:lnTo>
                <a:lnTo>
                  <a:pt x="1778" y="467"/>
                </a:lnTo>
                <a:lnTo>
                  <a:pt x="0" y="482"/>
                </a:lnTo>
                <a:lnTo>
                  <a:pt x="0"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48" name="Freeform 4"/>
          <p:cNvSpPr>
            <a:spLocks/>
          </p:cNvSpPr>
          <p:nvPr/>
        </p:nvSpPr>
        <p:spPr bwMode="auto">
          <a:xfrm>
            <a:off x="5815014" y="3362325"/>
            <a:ext cx="2403475" cy="1028700"/>
          </a:xfrm>
          <a:custGeom>
            <a:avLst/>
            <a:gdLst>
              <a:gd name="T0" fmla="*/ 0 w 1703"/>
              <a:gd name="T1" fmla="*/ 0 h 648"/>
              <a:gd name="T2" fmla="*/ 1703 w 1703"/>
              <a:gd name="T3" fmla="*/ 180 h 648"/>
              <a:gd name="T4" fmla="*/ 1703 w 1703"/>
              <a:gd name="T5" fmla="*/ 648 h 648"/>
              <a:gd name="T6" fmla="*/ 0 w 1703"/>
              <a:gd name="T7" fmla="*/ 467 h 648"/>
              <a:gd name="T8" fmla="*/ 0 w 1703"/>
              <a:gd name="T9" fmla="*/ 0 h 648"/>
            </a:gdLst>
            <a:ahLst/>
            <a:cxnLst>
              <a:cxn ang="0">
                <a:pos x="T0" y="T1"/>
              </a:cxn>
              <a:cxn ang="0">
                <a:pos x="T2" y="T3"/>
              </a:cxn>
              <a:cxn ang="0">
                <a:pos x="T4" y="T5"/>
              </a:cxn>
              <a:cxn ang="0">
                <a:pos x="T6" y="T7"/>
              </a:cxn>
              <a:cxn ang="0">
                <a:pos x="T8" y="T9"/>
              </a:cxn>
            </a:cxnLst>
            <a:rect l="0" t="0" r="r" b="b"/>
            <a:pathLst>
              <a:path w="1703" h="648">
                <a:moveTo>
                  <a:pt x="0" y="0"/>
                </a:moveTo>
                <a:lnTo>
                  <a:pt x="1703" y="180"/>
                </a:lnTo>
                <a:lnTo>
                  <a:pt x="1703" y="648"/>
                </a:lnTo>
                <a:lnTo>
                  <a:pt x="0" y="467"/>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49" name="Line 5"/>
          <p:cNvSpPr>
            <a:spLocks noChangeShapeType="1"/>
          </p:cNvSpPr>
          <p:nvPr/>
        </p:nvSpPr>
        <p:spPr bwMode="auto">
          <a:xfrm>
            <a:off x="8302625" y="3362326"/>
            <a:ext cx="1588" cy="74136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50" name="Freeform 6"/>
          <p:cNvSpPr>
            <a:spLocks/>
          </p:cNvSpPr>
          <p:nvPr/>
        </p:nvSpPr>
        <p:spPr bwMode="auto">
          <a:xfrm>
            <a:off x="5815014" y="3362325"/>
            <a:ext cx="2403475" cy="1028700"/>
          </a:xfrm>
          <a:custGeom>
            <a:avLst/>
            <a:gdLst>
              <a:gd name="T0" fmla="*/ 0 w 1703"/>
              <a:gd name="T1" fmla="*/ 0 h 648"/>
              <a:gd name="T2" fmla="*/ 1703 w 1703"/>
              <a:gd name="T3" fmla="*/ 180 h 648"/>
              <a:gd name="T4" fmla="*/ 1703 w 1703"/>
              <a:gd name="T5" fmla="*/ 180 h 648"/>
              <a:gd name="T6" fmla="*/ 1703 w 1703"/>
              <a:gd name="T7" fmla="*/ 648 h 648"/>
              <a:gd name="T8" fmla="*/ 1703 w 1703"/>
              <a:gd name="T9" fmla="*/ 648 h 648"/>
              <a:gd name="T10" fmla="*/ 0 w 1703"/>
              <a:gd name="T11" fmla="*/ 467 h 648"/>
              <a:gd name="T12" fmla="*/ 0 w 1703"/>
              <a:gd name="T13" fmla="*/ 467 h 648"/>
              <a:gd name="T14" fmla="*/ 0 w 1703"/>
              <a:gd name="T15" fmla="*/ 0 h 648"/>
              <a:gd name="T16" fmla="*/ 0 w 1703"/>
              <a:gd name="T17" fmla="*/ 0 h 648"/>
              <a:gd name="T18" fmla="*/ 1703 w 1703"/>
              <a:gd name="T19" fmla="*/ 180 h 648"/>
              <a:gd name="T20" fmla="*/ 1703 w 1703"/>
              <a:gd name="T21" fmla="*/ 648 h 648"/>
              <a:gd name="T22" fmla="*/ 0 w 1703"/>
              <a:gd name="T23" fmla="*/ 467 h 648"/>
              <a:gd name="T24" fmla="*/ 0 w 1703"/>
              <a:gd name="T25"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3" h="648">
                <a:moveTo>
                  <a:pt x="0" y="0"/>
                </a:moveTo>
                <a:lnTo>
                  <a:pt x="1703" y="180"/>
                </a:lnTo>
                <a:lnTo>
                  <a:pt x="1703" y="180"/>
                </a:lnTo>
                <a:lnTo>
                  <a:pt x="1703" y="648"/>
                </a:lnTo>
                <a:lnTo>
                  <a:pt x="1703" y="648"/>
                </a:lnTo>
                <a:lnTo>
                  <a:pt x="0" y="467"/>
                </a:lnTo>
                <a:lnTo>
                  <a:pt x="0" y="467"/>
                </a:lnTo>
                <a:lnTo>
                  <a:pt x="0" y="0"/>
                </a:lnTo>
                <a:lnTo>
                  <a:pt x="0" y="0"/>
                </a:lnTo>
                <a:lnTo>
                  <a:pt x="1703" y="180"/>
                </a:lnTo>
                <a:lnTo>
                  <a:pt x="1703" y="648"/>
                </a:lnTo>
                <a:lnTo>
                  <a:pt x="0" y="467"/>
                </a:lnTo>
                <a:lnTo>
                  <a:pt x="0" y="0"/>
                </a:lnTo>
                <a:close/>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6551" name="Arc 7"/>
          <p:cNvSpPr>
            <a:spLocks/>
          </p:cNvSpPr>
          <p:nvPr/>
        </p:nvSpPr>
        <p:spPr bwMode="auto">
          <a:xfrm>
            <a:off x="5815014" y="4102101"/>
            <a:ext cx="2509837" cy="309563"/>
          </a:xfrm>
          <a:custGeom>
            <a:avLst/>
            <a:gdLst>
              <a:gd name="G0" fmla="+- 0 0 0"/>
              <a:gd name="G1" fmla="+- 28 0 0"/>
              <a:gd name="G2" fmla="+- 21600 0 0"/>
              <a:gd name="T0" fmla="*/ 21599 w 21600"/>
              <a:gd name="T1" fmla="*/ 0 h 5592"/>
              <a:gd name="T2" fmla="*/ 20870 w 21600"/>
              <a:gd name="T3" fmla="*/ 5592 h 5592"/>
              <a:gd name="T4" fmla="*/ 0 w 21600"/>
              <a:gd name="T5" fmla="*/ 28 h 5592"/>
            </a:gdLst>
            <a:ahLst/>
            <a:cxnLst>
              <a:cxn ang="0">
                <a:pos x="T0" y="T1"/>
              </a:cxn>
              <a:cxn ang="0">
                <a:pos x="T2" y="T3"/>
              </a:cxn>
              <a:cxn ang="0">
                <a:pos x="T4" y="T5"/>
              </a:cxn>
            </a:cxnLst>
            <a:rect l="0" t="0" r="r" b="b"/>
            <a:pathLst>
              <a:path w="21600" h="5592" fill="none" extrusionOk="0">
                <a:moveTo>
                  <a:pt x="21599" y="-1"/>
                </a:moveTo>
                <a:cubicBezTo>
                  <a:pt x="21599" y="9"/>
                  <a:pt x="21600" y="18"/>
                  <a:pt x="21600" y="28"/>
                </a:cubicBezTo>
                <a:cubicBezTo>
                  <a:pt x="21600" y="1906"/>
                  <a:pt x="21354" y="3777"/>
                  <a:pt x="20871" y="5592"/>
                </a:cubicBezTo>
              </a:path>
              <a:path w="21600" h="5592" stroke="0" extrusionOk="0">
                <a:moveTo>
                  <a:pt x="21599" y="-1"/>
                </a:moveTo>
                <a:cubicBezTo>
                  <a:pt x="21599" y="9"/>
                  <a:pt x="21600" y="18"/>
                  <a:pt x="21600" y="28"/>
                </a:cubicBezTo>
                <a:cubicBezTo>
                  <a:pt x="21600" y="1906"/>
                  <a:pt x="21354" y="3777"/>
                  <a:pt x="20871" y="5592"/>
                </a:cubicBezTo>
                <a:lnTo>
                  <a:pt x="0" y="28"/>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6552" name="Arc 8"/>
          <p:cNvSpPr>
            <a:spLocks/>
          </p:cNvSpPr>
          <p:nvPr/>
        </p:nvSpPr>
        <p:spPr bwMode="auto">
          <a:xfrm>
            <a:off x="6178551" y="4127500"/>
            <a:ext cx="2424113" cy="407988"/>
          </a:xfrm>
          <a:custGeom>
            <a:avLst/>
            <a:gdLst>
              <a:gd name="G0" fmla="+- 0 0 0"/>
              <a:gd name="G1" fmla="+- 0 0 0"/>
              <a:gd name="G2" fmla="+- 21600 0 0"/>
              <a:gd name="T0" fmla="*/ 20869 w 20869"/>
              <a:gd name="T1" fmla="*/ 5568 h 7378"/>
              <a:gd name="T2" fmla="*/ 20300 w 20869"/>
              <a:gd name="T3" fmla="*/ 7378 h 7378"/>
              <a:gd name="T4" fmla="*/ 0 w 20869"/>
              <a:gd name="T5" fmla="*/ 0 h 7378"/>
            </a:gdLst>
            <a:ahLst/>
            <a:cxnLst>
              <a:cxn ang="0">
                <a:pos x="T0" y="T1"/>
              </a:cxn>
              <a:cxn ang="0">
                <a:pos x="T2" y="T3"/>
              </a:cxn>
              <a:cxn ang="0">
                <a:pos x="T4" y="T5"/>
              </a:cxn>
            </a:cxnLst>
            <a:rect l="0" t="0" r="r" b="b"/>
            <a:pathLst>
              <a:path w="20869" h="7378" fill="none" extrusionOk="0">
                <a:moveTo>
                  <a:pt x="20869" y="5568"/>
                </a:moveTo>
                <a:cubicBezTo>
                  <a:pt x="20706" y="6179"/>
                  <a:pt x="20516" y="6783"/>
                  <a:pt x="20300" y="7378"/>
                </a:cubicBezTo>
              </a:path>
              <a:path w="20869" h="7378" stroke="0" extrusionOk="0">
                <a:moveTo>
                  <a:pt x="20869" y="5568"/>
                </a:moveTo>
                <a:cubicBezTo>
                  <a:pt x="20706" y="6179"/>
                  <a:pt x="20516" y="6783"/>
                  <a:pt x="20300" y="7378"/>
                </a:cubicBez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53" name="Freeform 9"/>
          <p:cNvSpPr>
            <a:spLocks/>
          </p:cNvSpPr>
          <p:nvPr/>
        </p:nvSpPr>
        <p:spPr bwMode="auto">
          <a:xfrm>
            <a:off x="6199189" y="3409951"/>
            <a:ext cx="2422525" cy="1147763"/>
          </a:xfrm>
          <a:custGeom>
            <a:avLst/>
            <a:gdLst>
              <a:gd name="T0" fmla="*/ 0 w 1717"/>
              <a:gd name="T1" fmla="*/ 0 h 723"/>
              <a:gd name="T2" fmla="*/ 1717 w 1717"/>
              <a:gd name="T3" fmla="*/ 181 h 723"/>
              <a:gd name="T4" fmla="*/ 1717 w 1717"/>
              <a:gd name="T5" fmla="*/ 648 h 723"/>
              <a:gd name="T6" fmla="*/ 1672 w 1717"/>
              <a:gd name="T7" fmla="*/ 723 h 723"/>
              <a:gd name="T8" fmla="*/ 0 w 1717"/>
              <a:gd name="T9" fmla="*/ 497 h 723"/>
              <a:gd name="T10" fmla="*/ 0 w 1717"/>
              <a:gd name="T11" fmla="*/ 0 h 723"/>
            </a:gdLst>
            <a:ahLst/>
            <a:cxnLst>
              <a:cxn ang="0">
                <a:pos x="T0" y="T1"/>
              </a:cxn>
              <a:cxn ang="0">
                <a:pos x="T2" y="T3"/>
              </a:cxn>
              <a:cxn ang="0">
                <a:pos x="T4" y="T5"/>
              </a:cxn>
              <a:cxn ang="0">
                <a:pos x="T6" y="T7"/>
              </a:cxn>
              <a:cxn ang="0">
                <a:pos x="T8" y="T9"/>
              </a:cxn>
              <a:cxn ang="0">
                <a:pos x="T10" y="T11"/>
              </a:cxn>
            </a:cxnLst>
            <a:rect l="0" t="0" r="r" b="b"/>
            <a:pathLst>
              <a:path w="1717" h="723">
                <a:moveTo>
                  <a:pt x="0" y="0"/>
                </a:moveTo>
                <a:lnTo>
                  <a:pt x="1717" y="181"/>
                </a:lnTo>
                <a:lnTo>
                  <a:pt x="1717" y="648"/>
                </a:lnTo>
                <a:lnTo>
                  <a:pt x="1672" y="723"/>
                </a:lnTo>
                <a:lnTo>
                  <a:pt x="0" y="497"/>
                </a:lnTo>
                <a:lnTo>
                  <a:pt x="0" y="0"/>
                </a:lnTo>
                <a:close/>
              </a:path>
            </a:pathLst>
          </a:custGeom>
          <a:solidFill>
            <a:srgbClr val="FFFF00"/>
          </a:solidFill>
          <a:ln>
            <a:noFill/>
          </a:ln>
        </p:spPr>
        <p:txBody>
          <a:bodyPr/>
          <a:lstStyle/>
          <a:p>
            <a:endParaRPr lang="fr-FR"/>
          </a:p>
        </p:txBody>
      </p:sp>
      <p:sp>
        <p:nvSpPr>
          <p:cNvPr id="236554" name="Freeform 10"/>
          <p:cNvSpPr>
            <a:spLocks/>
          </p:cNvSpPr>
          <p:nvPr/>
        </p:nvSpPr>
        <p:spPr bwMode="auto">
          <a:xfrm>
            <a:off x="6286504" y="3322228"/>
            <a:ext cx="2338387" cy="1123950"/>
          </a:xfrm>
          <a:custGeom>
            <a:avLst/>
            <a:gdLst>
              <a:gd name="T0" fmla="*/ 0 w 1657"/>
              <a:gd name="T1" fmla="*/ 0 h 708"/>
              <a:gd name="T2" fmla="*/ 1657 w 1657"/>
              <a:gd name="T3" fmla="*/ 241 h 708"/>
              <a:gd name="T4" fmla="*/ 1657 w 1657"/>
              <a:gd name="T5" fmla="*/ 708 h 708"/>
              <a:gd name="T6" fmla="*/ 0 w 1657"/>
              <a:gd name="T7" fmla="*/ 467 h 708"/>
              <a:gd name="T8" fmla="*/ 0 w 1657"/>
              <a:gd name="T9" fmla="*/ 0 h 708"/>
            </a:gdLst>
            <a:ahLst/>
            <a:cxnLst>
              <a:cxn ang="0">
                <a:pos x="T0" y="T1"/>
              </a:cxn>
              <a:cxn ang="0">
                <a:pos x="T2" y="T3"/>
              </a:cxn>
              <a:cxn ang="0">
                <a:pos x="T4" y="T5"/>
              </a:cxn>
              <a:cxn ang="0">
                <a:pos x="T6" y="T7"/>
              </a:cxn>
              <a:cxn ang="0">
                <a:pos x="T8" y="T9"/>
              </a:cxn>
            </a:cxnLst>
            <a:rect l="0" t="0" r="r" b="b"/>
            <a:pathLst>
              <a:path w="1657" h="708">
                <a:moveTo>
                  <a:pt x="0" y="0"/>
                </a:moveTo>
                <a:lnTo>
                  <a:pt x="1657" y="241"/>
                </a:lnTo>
                <a:lnTo>
                  <a:pt x="1657" y="708"/>
                </a:lnTo>
                <a:lnTo>
                  <a:pt x="0" y="467"/>
                </a:lnTo>
                <a:lnTo>
                  <a:pt x="0" y="0"/>
                </a:lnTo>
                <a:close/>
              </a:path>
            </a:pathLst>
          </a:custGeom>
          <a:solidFill>
            <a:srgbClr val="FFFF00"/>
          </a:solidFill>
          <a:ln>
            <a:noFill/>
          </a:ln>
        </p:spPr>
        <p:txBody>
          <a:bodyPr/>
          <a:lstStyle/>
          <a:p>
            <a:endParaRPr lang="fr-FR"/>
          </a:p>
        </p:txBody>
      </p:sp>
      <p:sp>
        <p:nvSpPr>
          <p:cNvPr id="236555" name="Line 11"/>
          <p:cNvSpPr>
            <a:spLocks noChangeShapeType="1"/>
          </p:cNvSpPr>
          <p:nvPr/>
        </p:nvSpPr>
        <p:spPr bwMode="auto">
          <a:xfrm>
            <a:off x="8621714" y="3697288"/>
            <a:ext cx="1587" cy="7413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56" name="Freeform 12"/>
          <p:cNvSpPr>
            <a:spLocks/>
          </p:cNvSpPr>
          <p:nvPr/>
        </p:nvSpPr>
        <p:spPr bwMode="auto">
          <a:xfrm>
            <a:off x="6241731" y="3410537"/>
            <a:ext cx="2338387" cy="1123950"/>
          </a:xfrm>
          <a:custGeom>
            <a:avLst/>
            <a:gdLst>
              <a:gd name="T0" fmla="*/ 0 w 1657"/>
              <a:gd name="T1" fmla="*/ 0 h 708"/>
              <a:gd name="T2" fmla="*/ 1657 w 1657"/>
              <a:gd name="T3" fmla="*/ 241 h 708"/>
              <a:gd name="T4" fmla="*/ 1657 w 1657"/>
              <a:gd name="T5" fmla="*/ 241 h 708"/>
              <a:gd name="T6" fmla="*/ 1657 w 1657"/>
              <a:gd name="T7" fmla="*/ 708 h 708"/>
              <a:gd name="T8" fmla="*/ 1657 w 1657"/>
              <a:gd name="T9" fmla="*/ 708 h 708"/>
              <a:gd name="T10" fmla="*/ 0 w 1657"/>
              <a:gd name="T11" fmla="*/ 467 h 708"/>
              <a:gd name="T12" fmla="*/ 0 w 1657"/>
              <a:gd name="T13" fmla="*/ 467 h 708"/>
              <a:gd name="T14" fmla="*/ 0 w 1657"/>
              <a:gd name="T15" fmla="*/ 0 h 708"/>
              <a:gd name="T16" fmla="*/ 0 w 1657"/>
              <a:gd name="T17" fmla="*/ 0 h 708"/>
              <a:gd name="T18" fmla="*/ 1657 w 1657"/>
              <a:gd name="T19" fmla="*/ 241 h 708"/>
              <a:gd name="T20" fmla="*/ 1657 w 1657"/>
              <a:gd name="T21" fmla="*/ 708 h 708"/>
              <a:gd name="T22" fmla="*/ 0 w 1657"/>
              <a:gd name="T23" fmla="*/ 467 h 708"/>
              <a:gd name="T24" fmla="*/ 0 w 1657"/>
              <a:gd name="T2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7" h="708">
                <a:moveTo>
                  <a:pt x="0" y="0"/>
                </a:moveTo>
                <a:lnTo>
                  <a:pt x="1657" y="241"/>
                </a:lnTo>
                <a:lnTo>
                  <a:pt x="1657" y="241"/>
                </a:lnTo>
                <a:lnTo>
                  <a:pt x="1657" y="708"/>
                </a:lnTo>
                <a:lnTo>
                  <a:pt x="1657" y="708"/>
                </a:lnTo>
                <a:lnTo>
                  <a:pt x="0" y="467"/>
                </a:lnTo>
                <a:lnTo>
                  <a:pt x="0" y="467"/>
                </a:lnTo>
                <a:lnTo>
                  <a:pt x="0" y="0"/>
                </a:lnTo>
                <a:lnTo>
                  <a:pt x="0" y="0"/>
                </a:lnTo>
                <a:lnTo>
                  <a:pt x="1657" y="241"/>
                </a:lnTo>
                <a:lnTo>
                  <a:pt x="1657" y="708"/>
                </a:lnTo>
                <a:lnTo>
                  <a:pt x="0" y="467"/>
                </a:lnTo>
                <a:lnTo>
                  <a:pt x="0" y="0"/>
                </a:lnTo>
                <a:close/>
              </a:path>
            </a:pathLst>
          </a:custGeom>
          <a:solidFill>
            <a:srgbClr val="FFFF00"/>
          </a:solidFill>
          <a:ln w="23813">
            <a:solidFill>
              <a:schemeClr val="tx1"/>
            </a:solidFill>
            <a:prstDash val="solid"/>
            <a:round/>
            <a:headEnd/>
            <a:tailEnd/>
          </a:ln>
        </p:spPr>
        <p:txBody>
          <a:bodyPr/>
          <a:lstStyle/>
          <a:p>
            <a:endParaRPr lang="fr-FR"/>
          </a:p>
        </p:txBody>
      </p:sp>
      <p:sp>
        <p:nvSpPr>
          <p:cNvPr id="236557" name="Arc 13"/>
          <p:cNvSpPr>
            <a:spLocks/>
          </p:cNvSpPr>
          <p:nvPr/>
        </p:nvSpPr>
        <p:spPr bwMode="auto">
          <a:xfrm>
            <a:off x="6199188" y="4151314"/>
            <a:ext cx="2424112" cy="407987"/>
          </a:xfrm>
          <a:custGeom>
            <a:avLst/>
            <a:gdLst>
              <a:gd name="G0" fmla="+- 0 0 0"/>
              <a:gd name="G1" fmla="+- 0 0 0"/>
              <a:gd name="G2" fmla="+- 21600 0 0"/>
              <a:gd name="T0" fmla="*/ 20869 w 20869"/>
              <a:gd name="T1" fmla="*/ 5568 h 7378"/>
              <a:gd name="T2" fmla="*/ 20300 w 20869"/>
              <a:gd name="T3" fmla="*/ 7378 h 7378"/>
              <a:gd name="T4" fmla="*/ 0 w 20869"/>
              <a:gd name="T5" fmla="*/ 0 h 7378"/>
            </a:gdLst>
            <a:ahLst/>
            <a:cxnLst>
              <a:cxn ang="0">
                <a:pos x="T0" y="T1"/>
              </a:cxn>
              <a:cxn ang="0">
                <a:pos x="T2" y="T3"/>
              </a:cxn>
              <a:cxn ang="0">
                <a:pos x="T4" y="T5"/>
              </a:cxn>
            </a:cxnLst>
            <a:rect l="0" t="0" r="r" b="b"/>
            <a:pathLst>
              <a:path w="20869" h="7378" fill="none" extrusionOk="0">
                <a:moveTo>
                  <a:pt x="20869" y="5568"/>
                </a:moveTo>
                <a:cubicBezTo>
                  <a:pt x="20706" y="6179"/>
                  <a:pt x="20516" y="6783"/>
                  <a:pt x="20300" y="7378"/>
                </a:cubicBezTo>
              </a:path>
              <a:path w="20869" h="7378" stroke="0" extrusionOk="0">
                <a:moveTo>
                  <a:pt x="20869" y="5568"/>
                </a:moveTo>
                <a:cubicBezTo>
                  <a:pt x="20706" y="6179"/>
                  <a:pt x="20516" y="6783"/>
                  <a:pt x="20300" y="7378"/>
                </a:cubicBezTo>
                <a:lnTo>
                  <a:pt x="0"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6558" name="Arc 14"/>
          <p:cNvSpPr>
            <a:spLocks/>
          </p:cNvSpPr>
          <p:nvPr/>
        </p:nvSpPr>
        <p:spPr bwMode="auto">
          <a:xfrm>
            <a:off x="5794375" y="4079875"/>
            <a:ext cx="2357438" cy="1174750"/>
          </a:xfrm>
          <a:custGeom>
            <a:avLst/>
            <a:gdLst>
              <a:gd name="G0" fmla="+- 0 0 0"/>
              <a:gd name="G1" fmla="+- 0 0 0"/>
              <a:gd name="G2" fmla="+- 21600 0 0"/>
              <a:gd name="T0" fmla="*/ 20302 w 20302"/>
              <a:gd name="T1" fmla="*/ 7372 h 21203"/>
              <a:gd name="T2" fmla="*/ 4121 w 20302"/>
              <a:gd name="T3" fmla="*/ 21203 h 21203"/>
              <a:gd name="T4" fmla="*/ 0 w 20302"/>
              <a:gd name="T5" fmla="*/ 0 h 21203"/>
            </a:gdLst>
            <a:ahLst/>
            <a:cxnLst>
              <a:cxn ang="0">
                <a:pos x="T0" y="T1"/>
              </a:cxn>
              <a:cxn ang="0">
                <a:pos x="T2" y="T3"/>
              </a:cxn>
              <a:cxn ang="0">
                <a:pos x="T4" y="T5"/>
              </a:cxn>
            </a:cxnLst>
            <a:rect l="0" t="0" r="r" b="b"/>
            <a:pathLst>
              <a:path w="20302" h="21203" fill="none" extrusionOk="0">
                <a:moveTo>
                  <a:pt x="20302" y="7372"/>
                </a:moveTo>
                <a:cubicBezTo>
                  <a:pt x="17712" y="14505"/>
                  <a:pt x="11570" y="19755"/>
                  <a:pt x="4121" y="21203"/>
                </a:cubicBezTo>
              </a:path>
              <a:path w="20302" h="21203" stroke="0" extrusionOk="0">
                <a:moveTo>
                  <a:pt x="20302" y="7372"/>
                </a:moveTo>
                <a:cubicBezTo>
                  <a:pt x="17712" y="14505"/>
                  <a:pt x="11570" y="19755"/>
                  <a:pt x="4121" y="2120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59" name="Freeform 15"/>
          <p:cNvSpPr>
            <a:spLocks/>
          </p:cNvSpPr>
          <p:nvPr/>
        </p:nvSpPr>
        <p:spPr bwMode="auto">
          <a:xfrm>
            <a:off x="5815013" y="3362326"/>
            <a:ext cx="2360612" cy="1243013"/>
          </a:xfrm>
          <a:custGeom>
            <a:avLst/>
            <a:gdLst>
              <a:gd name="T0" fmla="*/ 0 w 1673"/>
              <a:gd name="T1" fmla="*/ 0 h 783"/>
              <a:gd name="T2" fmla="*/ 1673 w 1673"/>
              <a:gd name="T3" fmla="*/ 241 h 783"/>
              <a:gd name="T4" fmla="*/ 1673 w 1673"/>
              <a:gd name="T5" fmla="*/ 708 h 783"/>
              <a:gd name="T6" fmla="*/ 1613 w 1673"/>
              <a:gd name="T7" fmla="*/ 783 h 783"/>
              <a:gd name="T8" fmla="*/ 0 w 1673"/>
              <a:gd name="T9" fmla="*/ 497 h 783"/>
              <a:gd name="T10" fmla="*/ 0 w 1673"/>
              <a:gd name="T11" fmla="*/ 0 h 783"/>
            </a:gdLst>
            <a:ahLst/>
            <a:cxnLst>
              <a:cxn ang="0">
                <a:pos x="T0" y="T1"/>
              </a:cxn>
              <a:cxn ang="0">
                <a:pos x="T2" y="T3"/>
              </a:cxn>
              <a:cxn ang="0">
                <a:pos x="T4" y="T5"/>
              </a:cxn>
              <a:cxn ang="0">
                <a:pos x="T6" y="T7"/>
              </a:cxn>
              <a:cxn ang="0">
                <a:pos x="T8" y="T9"/>
              </a:cxn>
              <a:cxn ang="0">
                <a:pos x="T10" y="T11"/>
              </a:cxn>
            </a:cxnLst>
            <a:rect l="0" t="0" r="r" b="b"/>
            <a:pathLst>
              <a:path w="1673" h="783">
                <a:moveTo>
                  <a:pt x="0" y="0"/>
                </a:moveTo>
                <a:lnTo>
                  <a:pt x="1673" y="241"/>
                </a:lnTo>
                <a:lnTo>
                  <a:pt x="1673" y="708"/>
                </a:lnTo>
                <a:lnTo>
                  <a:pt x="1613" y="783"/>
                </a:lnTo>
                <a:lnTo>
                  <a:pt x="0" y="49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60" name="Freeform 16"/>
          <p:cNvSpPr>
            <a:spLocks/>
          </p:cNvSpPr>
          <p:nvPr/>
        </p:nvSpPr>
        <p:spPr bwMode="auto">
          <a:xfrm>
            <a:off x="5815014" y="3362326"/>
            <a:ext cx="490537" cy="1889125"/>
          </a:xfrm>
          <a:custGeom>
            <a:avLst/>
            <a:gdLst>
              <a:gd name="T0" fmla="*/ 0 w 347"/>
              <a:gd name="T1" fmla="*/ 0 h 1190"/>
              <a:gd name="T2" fmla="*/ 347 w 347"/>
              <a:gd name="T3" fmla="*/ 723 h 1190"/>
              <a:gd name="T4" fmla="*/ 347 w 347"/>
              <a:gd name="T5" fmla="*/ 1190 h 1190"/>
              <a:gd name="T6" fmla="*/ 0 w 347"/>
              <a:gd name="T7" fmla="*/ 497 h 1190"/>
              <a:gd name="T8" fmla="*/ 0 w 347"/>
              <a:gd name="T9" fmla="*/ 0 h 1190"/>
            </a:gdLst>
            <a:ahLst/>
            <a:cxnLst>
              <a:cxn ang="0">
                <a:pos x="T0" y="T1"/>
              </a:cxn>
              <a:cxn ang="0">
                <a:pos x="T2" y="T3"/>
              </a:cxn>
              <a:cxn ang="0">
                <a:pos x="T4" y="T5"/>
              </a:cxn>
              <a:cxn ang="0">
                <a:pos x="T6" y="T7"/>
              </a:cxn>
              <a:cxn ang="0">
                <a:pos x="T8" y="T9"/>
              </a:cxn>
            </a:cxnLst>
            <a:rect l="0" t="0" r="r" b="b"/>
            <a:pathLst>
              <a:path w="347" h="1190">
                <a:moveTo>
                  <a:pt x="0" y="0"/>
                </a:moveTo>
                <a:lnTo>
                  <a:pt x="347" y="723"/>
                </a:lnTo>
                <a:lnTo>
                  <a:pt x="347" y="1190"/>
                </a:lnTo>
                <a:lnTo>
                  <a:pt x="0" y="497"/>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61" name="Line 17"/>
          <p:cNvSpPr>
            <a:spLocks noChangeShapeType="1"/>
          </p:cNvSpPr>
          <p:nvPr/>
        </p:nvSpPr>
        <p:spPr bwMode="auto">
          <a:xfrm>
            <a:off x="8154989" y="3744913"/>
            <a:ext cx="1587" cy="7413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62" name="Arc 18"/>
          <p:cNvSpPr>
            <a:spLocks/>
          </p:cNvSpPr>
          <p:nvPr/>
        </p:nvSpPr>
        <p:spPr bwMode="auto">
          <a:xfrm>
            <a:off x="5815014" y="4103688"/>
            <a:ext cx="2357437" cy="1174750"/>
          </a:xfrm>
          <a:custGeom>
            <a:avLst/>
            <a:gdLst>
              <a:gd name="G0" fmla="+- 0 0 0"/>
              <a:gd name="G1" fmla="+- 0 0 0"/>
              <a:gd name="G2" fmla="+- 21600 0 0"/>
              <a:gd name="T0" fmla="*/ 20302 w 20302"/>
              <a:gd name="T1" fmla="*/ 7372 h 21203"/>
              <a:gd name="T2" fmla="*/ 4121 w 20302"/>
              <a:gd name="T3" fmla="*/ 21203 h 21203"/>
              <a:gd name="T4" fmla="*/ 0 w 20302"/>
              <a:gd name="T5" fmla="*/ 0 h 21203"/>
            </a:gdLst>
            <a:ahLst/>
            <a:cxnLst>
              <a:cxn ang="0">
                <a:pos x="T0" y="T1"/>
              </a:cxn>
              <a:cxn ang="0">
                <a:pos x="T2" y="T3"/>
              </a:cxn>
              <a:cxn ang="0">
                <a:pos x="T4" y="T5"/>
              </a:cxn>
            </a:cxnLst>
            <a:rect l="0" t="0" r="r" b="b"/>
            <a:pathLst>
              <a:path w="20302" h="21203" fill="none" extrusionOk="0">
                <a:moveTo>
                  <a:pt x="20302" y="7372"/>
                </a:moveTo>
                <a:cubicBezTo>
                  <a:pt x="17712" y="14505"/>
                  <a:pt x="11570" y="19755"/>
                  <a:pt x="4121" y="21203"/>
                </a:cubicBezTo>
              </a:path>
              <a:path w="20302" h="21203" stroke="0" extrusionOk="0">
                <a:moveTo>
                  <a:pt x="20302" y="7372"/>
                </a:moveTo>
                <a:cubicBezTo>
                  <a:pt x="17712" y="14505"/>
                  <a:pt x="11570" y="19755"/>
                  <a:pt x="4121" y="21203"/>
                </a:cubicBezTo>
                <a:lnTo>
                  <a:pt x="0"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6563" name="Arc 19"/>
          <p:cNvSpPr>
            <a:spLocks/>
          </p:cNvSpPr>
          <p:nvPr/>
        </p:nvSpPr>
        <p:spPr bwMode="auto">
          <a:xfrm>
            <a:off x="3284539" y="3611563"/>
            <a:ext cx="2987675" cy="1663700"/>
          </a:xfrm>
          <a:custGeom>
            <a:avLst/>
            <a:gdLst>
              <a:gd name="G0" fmla="+- 21600 0 0"/>
              <a:gd name="G1" fmla="+- 8456 0 0"/>
              <a:gd name="G2" fmla="+- 21600 0 0"/>
              <a:gd name="T0" fmla="*/ 25721 w 25721"/>
              <a:gd name="T1" fmla="*/ 29659 h 30056"/>
              <a:gd name="T2" fmla="*/ 1725 w 25721"/>
              <a:gd name="T3" fmla="*/ 0 h 30056"/>
              <a:gd name="T4" fmla="*/ 21600 w 25721"/>
              <a:gd name="T5" fmla="*/ 8456 h 30056"/>
            </a:gdLst>
            <a:ahLst/>
            <a:cxnLst>
              <a:cxn ang="0">
                <a:pos x="T0" y="T1"/>
              </a:cxn>
              <a:cxn ang="0">
                <a:pos x="T2" y="T3"/>
              </a:cxn>
              <a:cxn ang="0">
                <a:pos x="T4" y="T5"/>
              </a:cxn>
            </a:cxnLst>
            <a:rect l="0" t="0" r="r" b="b"/>
            <a:pathLst>
              <a:path w="25721" h="30056" fill="none" extrusionOk="0">
                <a:moveTo>
                  <a:pt x="25721" y="29659"/>
                </a:moveTo>
                <a:cubicBezTo>
                  <a:pt x="24363" y="29923"/>
                  <a:pt x="22983" y="30055"/>
                  <a:pt x="21600" y="30056"/>
                </a:cubicBezTo>
                <a:cubicBezTo>
                  <a:pt x="9670" y="30056"/>
                  <a:pt x="0" y="20385"/>
                  <a:pt x="0" y="8456"/>
                </a:cubicBezTo>
                <a:cubicBezTo>
                  <a:pt x="-1" y="5549"/>
                  <a:pt x="586" y="2673"/>
                  <a:pt x="1724" y="-1"/>
                </a:cubicBezTo>
              </a:path>
              <a:path w="25721" h="30056" stroke="0" extrusionOk="0">
                <a:moveTo>
                  <a:pt x="25721" y="29659"/>
                </a:moveTo>
                <a:cubicBezTo>
                  <a:pt x="24363" y="29923"/>
                  <a:pt x="22983" y="30055"/>
                  <a:pt x="21600" y="30056"/>
                </a:cubicBezTo>
                <a:cubicBezTo>
                  <a:pt x="9670" y="30056"/>
                  <a:pt x="0" y="20385"/>
                  <a:pt x="0" y="8456"/>
                </a:cubicBezTo>
                <a:cubicBezTo>
                  <a:pt x="-1" y="5549"/>
                  <a:pt x="586" y="2673"/>
                  <a:pt x="1724" y="-1"/>
                </a:cubicBezTo>
                <a:lnTo>
                  <a:pt x="21600" y="84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64" name="Freeform 20"/>
          <p:cNvSpPr>
            <a:spLocks/>
          </p:cNvSpPr>
          <p:nvPr/>
        </p:nvSpPr>
        <p:spPr bwMode="auto">
          <a:xfrm>
            <a:off x="5794376" y="3362325"/>
            <a:ext cx="511175" cy="1936750"/>
          </a:xfrm>
          <a:custGeom>
            <a:avLst/>
            <a:gdLst>
              <a:gd name="T0" fmla="*/ 15 w 362"/>
              <a:gd name="T1" fmla="*/ 0 h 1220"/>
              <a:gd name="T2" fmla="*/ 362 w 362"/>
              <a:gd name="T3" fmla="*/ 723 h 1220"/>
              <a:gd name="T4" fmla="*/ 362 w 362"/>
              <a:gd name="T5" fmla="*/ 1190 h 1220"/>
              <a:gd name="T6" fmla="*/ 196 w 362"/>
              <a:gd name="T7" fmla="*/ 1220 h 1220"/>
              <a:gd name="T8" fmla="*/ 0 w 362"/>
              <a:gd name="T9" fmla="*/ 497 h 1220"/>
              <a:gd name="T10" fmla="*/ 0 w 362"/>
              <a:gd name="T11" fmla="*/ 0 h 1220"/>
              <a:gd name="T12" fmla="*/ 15 w 362"/>
              <a:gd name="T13" fmla="*/ 0 h 1220"/>
            </a:gdLst>
            <a:ahLst/>
            <a:cxnLst>
              <a:cxn ang="0">
                <a:pos x="T0" y="T1"/>
              </a:cxn>
              <a:cxn ang="0">
                <a:pos x="T2" y="T3"/>
              </a:cxn>
              <a:cxn ang="0">
                <a:pos x="T4" y="T5"/>
              </a:cxn>
              <a:cxn ang="0">
                <a:pos x="T6" y="T7"/>
              </a:cxn>
              <a:cxn ang="0">
                <a:pos x="T8" y="T9"/>
              </a:cxn>
              <a:cxn ang="0">
                <a:pos x="T10" y="T11"/>
              </a:cxn>
              <a:cxn ang="0">
                <a:pos x="T12" y="T13"/>
              </a:cxn>
            </a:cxnLst>
            <a:rect l="0" t="0" r="r" b="b"/>
            <a:pathLst>
              <a:path w="362" h="1220">
                <a:moveTo>
                  <a:pt x="15" y="0"/>
                </a:moveTo>
                <a:lnTo>
                  <a:pt x="362" y="723"/>
                </a:lnTo>
                <a:lnTo>
                  <a:pt x="362" y="1190"/>
                </a:lnTo>
                <a:lnTo>
                  <a:pt x="196" y="1220"/>
                </a:lnTo>
                <a:lnTo>
                  <a:pt x="0" y="497"/>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65" name="Freeform 21"/>
          <p:cNvSpPr>
            <a:spLocks/>
          </p:cNvSpPr>
          <p:nvPr/>
        </p:nvSpPr>
        <p:spPr bwMode="auto">
          <a:xfrm>
            <a:off x="3306763" y="3362326"/>
            <a:ext cx="2508250" cy="765175"/>
          </a:xfrm>
          <a:custGeom>
            <a:avLst/>
            <a:gdLst>
              <a:gd name="T0" fmla="*/ 1778 w 1778"/>
              <a:gd name="T1" fmla="*/ 0 h 482"/>
              <a:gd name="T2" fmla="*/ 0 w 1778"/>
              <a:gd name="T3" fmla="*/ 0 h 482"/>
              <a:gd name="T4" fmla="*/ 0 w 1778"/>
              <a:gd name="T5" fmla="*/ 467 h 482"/>
              <a:gd name="T6" fmla="*/ 1778 w 1778"/>
              <a:gd name="T7" fmla="*/ 482 h 482"/>
              <a:gd name="T8" fmla="*/ 1778 w 1778"/>
              <a:gd name="T9" fmla="*/ 0 h 482"/>
            </a:gdLst>
            <a:ahLst/>
            <a:cxnLst>
              <a:cxn ang="0">
                <a:pos x="T0" y="T1"/>
              </a:cxn>
              <a:cxn ang="0">
                <a:pos x="T2" y="T3"/>
              </a:cxn>
              <a:cxn ang="0">
                <a:pos x="T4" y="T5"/>
              </a:cxn>
              <a:cxn ang="0">
                <a:pos x="T6" y="T7"/>
              </a:cxn>
              <a:cxn ang="0">
                <a:pos x="T8" y="T9"/>
              </a:cxn>
            </a:cxnLst>
            <a:rect l="0" t="0" r="r" b="b"/>
            <a:pathLst>
              <a:path w="1778" h="482">
                <a:moveTo>
                  <a:pt x="1778" y="0"/>
                </a:moveTo>
                <a:lnTo>
                  <a:pt x="0" y="0"/>
                </a:lnTo>
                <a:lnTo>
                  <a:pt x="0" y="467"/>
                </a:lnTo>
                <a:lnTo>
                  <a:pt x="1778" y="482"/>
                </a:lnTo>
                <a:lnTo>
                  <a:pt x="17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66" name="Line 22"/>
          <p:cNvSpPr>
            <a:spLocks noChangeShapeType="1"/>
          </p:cNvSpPr>
          <p:nvPr/>
        </p:nvSpPr>
        <p:spPr bwMode="auto">
          <a:xfrm>
            <a:off x="3306764" y="3362326"/>
            <a:ext cx="1587" cy="74136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67" name="Arc 23"/>
          <p:cNvSpPr>
            <a:spLocks/>
          </p:cNvSpPr>
          <p:nvPr/>
        </p:nvSpPr>
        <p:spPr bwMode="auto">
          <a:xfrm>
            <a:off x="3306764" y="4102101"/>
            <a:ext cx="2986087" cy="1196975"/>
          </a:xfrm>
          <a:custGeom>
            <a:avLst/>
            <a:gdLst>
              <a:gd name="G0" fmla="+- 21600 0 0"/>
              <a:gd name="G1" fmla="+- 28 0 0"/>
              <a:gd name="G2" fmla="+- 21600 0 0"/>
              <a:gd name="T0" fmla="*/ 25721 w 25721"/>
              <a:gd name="T1" fmla="*/ 21231 h 21628"/>
              <a:gd name="T2" fmla="*/ 1 w 25721"/>
              <a:gd name="T3" fmla="*/ 0 h 21628"/>
              <a:gd name="T4" fmla="*/ 21600 w 25721"/>
              <a:gd name="T5" fmla="*/ 28 h 21628"/>
            </a:gdLst>
            <a:ahLst/>
            <a:cxnLst>
              <a:cxn ang="0">
                <a:pos x="T0" y="T1"/>
              </a:cxn>
              <a:cxn ang="0">
                <a:pos x="T2" y="T3"/>
              </a:cxn>
              <a:cxn ang="0">
                <a:pos x="T4" y="T5"/>
              </a:cxn>
            </a:cxnLst>
            <a:rect l="0" t="0" r="r" b="b"/>
            <a:pathLst>
              <a:path w="25721" h="21628" fill="none" extrusionOk="0">
                <a:moveTo>
                  <a:pt x="25721" y="21231"/>
                </a:moveTo>
                <a:cubicBezTo>
                  <a:pt x="24363" y="21495"/>
                  <a:pt x="22983" y="21627"/>
                  <a:pt x="21600" y="21628"/>
                </a:cubicBezTo>
                <a:cubicBezTo>
                  <a:pt x="9670" y="21628"/>
                  <a:pt x="0" y="11957"/>
                  <a:pt x="0" y="28"/>
                </a:cubicBezTo>
                <a:cubicBezTo>
                  <a:pt x="-1" y="18"/>
                  <a:pt x="0" y="9"/>
                  <a:pt x="0" y="-1"/>
                </a:cubicBezTo>
              </a:path>
              <a:path w="25721" h="21628" stroke="0" extrusionOk="0">
                <a:moveTo>
                  <a:pt x="25721" y="21231"/>
                </a:moveTo>
                <a:cubicBezTo>
                  <a:pt x="24363" y="21495"/>
                  <a:pt x="22983" y="21627"/>
                  <a:pt x="21600" y="21628"/>
                </a:cubicBezTo>
                <a:cubicBezTo>
                  <a:pt x="9670" y="21628"/>
                  <a:pt x="0" y="11957"/>
                  <a:pt x="0" y="28"/>
                </a:cubicBezTo>
                <a:cubicBezTo>
                  <a:pt x="-1" y="18"/>
                  <a:pt x="0" y="9"/>
                  <a:pt x="0" y="-1"/>
                </a:cubicBezTo>
                <a:lnTo>
                  <a:pt x="21600" y="28"/>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ltLang="fr-FR" sz="2800"/>
          </a:p>
        </p:txBody>
      </p:sp>
      <p:sp>
        <p:nvSpPr>
          <p:cNvPr id="236568" name="Arc 24"/>
          <p:cNvSpPr>
            <a:spLocks/>
          </p:cNvSpPr>
          <p:nvPr/>
        </p:nvSpPr>
        <p:spPr bwMode="auto">
          <a:xfrm>
            <a:off x="5794375" y="3362325"/>
            <a:ext cx="2357438" cy="1174750"/>
          </a:xfrm>
          <a:custGeom>
            <a:avLst/>
            <a:gdLst>
              <a:gd name="G0" fmla="+- 0 0 0"/>
              <a:gd name="G1" fmla="+- 0 0 0"/>
              <a:gd name="G2" fmla="+- 21600 0 0"/>
              <a:gd name="T0" fmla="*/ 20302 w 20302"/>
              <a:gd name="T1" fmla="*/ 7372 h 21203"/>
              <a:gd name="T2" fmla="*/ 4121 w 20302"/>
              <a:gd name="T3" fmla="*/ 21203 h 21203"/>
              <a:gd name="T4" fmla="*/ 0 w 20302"/>
              <a:gd name="T5" fmla="*/ 0 h 21203"/>
            </a:gdLst>
            <a:ahLst/>
            <a:cxnLst>
              <a:cxn ang="0">
                <a:pos x="T0" y="T1"/>
              </a:cxn>
              <a:cxn ang="0">
                <a:pos x="T2" y="T3"/>
              </a:cxn>
              <a:cxn ang="0">
                <a:pos x="T4" y="T5"/>
              </a:cxn>
            </a:cxnLst>
            <a:rect l="0" t="0" r="r" b="b"/>
            <a:pathLst>
              <a:path w="20302" h="21203" fill="none" extrusionOk="0">
                <a:moveTo>
                  <a:pt x="20302" y="7372"/>
                </a:moveTo>
                <a:cubicBezTo>
                  <a:pt x="17712" y="14505"/>
                  <a:pt x="11570" y="19755"/>
                  <a:pt x="4121" y="21203"/>
                </a:cubicBezTo>
              </a:path>
              <a:path w="20302" h="21203" stroke="0" extrusionOk="0">
                <a:moveTo>
                  <a:pt x="20302" y="7372"/>
                </a:moveTo>
                <a:cubicBezTo>
                  <a:pt x="17712" y="14505"/>
                  <a:pt x="11570" y="19755"/>
                  <a:pt x="4121" y="21203"/>
                </a:cubicBezTo>
                <a:lnTo>
                  <a:pt x="0" y="0"/>
                </a:lnTo>
                <a:close/>
              </a:path>
            </a:pathLst>
          </a:custGeom>
          <a:solidFill>
            <a:schemeClr val="hlink"/>
          </a:solidFill>
          <a:ln w="23813">
            <a:solidFill>
              <a:srgbClr val="000000"/>
            </a:solidFill>
            <a:round/>
            <a:headEnd/>
            <a:tailEnd/>
          </a:ln>
        </p:spPr>
        <p:txBody>
          <a:bodyPr/>
          <a:lstStyle/>
          <a:p>
            <a:endParaRPr lang="fr-FR"/>
          </a:p>
        </p:txBody>
      </p:sp>
      <p:sp>
        <p:nvSpPr>
          <p:cNvPr id="236569" name="Line 25"/>
          <p:cNvSpPr>
            <a:spLocks noChangeShapeType="1"/>
          </p:cNvSpPr>
          <p:nvPr/>
        </p:nvSpPr>
        <p:spPr bwMode="auto">
          <a:xfrm>
            <a:off x="5794376" y="3362326"/>
            <a:ext cx="2297113" cy="358775"/>
          </a:xfrm>
          <a:prstGeom prst="line">
            <a:avLst/>
          </a:prstGeom>
          <a:noFill/>
          <a:ln w="476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70" name="Line 26"/>
          <p:cNvSpPr>
            <a:spLocks noChangeShapeType="1"/>
          </p:cNvSpPr>
          <p:nvPr/>
        </p:nvSpPr>
        <p:spPr bwMode="auto">
          <a:xfrm>
            <a:off x="5815013" y="3362326"/>
            <a:ext cx="468312" cy="114776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71" name="Arc 27"/>
          <p:cNvSpPr>
            <a:spLocks/>
          </p:cNvSpPr>
          <p:nvPr/>
        </p:nvSpPr>
        <p:spPr bwMode="auto">
          <a:xfrm>
            <a:off x="3306764" y="2894013"/>
            <a:ext cx="2986087" cy="1663700"/>
          </a:xfrm>
          <a:custGeom>
            <a:avLst/>
            <a:gdLst>
              <a:gd name="G0" fmla="+- 21600 0 0"/>
              <a:gd name="G1" fmla="+- 8456 0 0"/>
              <a:gd name="G2" fmla="+- 21600 0 0"/>
              <a:gd name="T0" fmla="*/ 25721 w 25721"/>
              <a:gd name="T1" fmla="*/ 29659 h 30056"/>
              <a:gd name="T2" fmla="*/ 1725 w 25721"/>
              <a:gd name="T3" fmla="*/ 0 h 30056"/>
              <a:gd name="T4" fmla="*/ 21600 w 25721"/>
              <a:gd name="T5" fmla="*/ 8456 h 30056"/>
            </a:gdLst>
            <a:ahLst/>
            <a:cxnLst>
              <a:cxn ang="0">
                <a:pos x="T0" y="T1"/>
              </a:cxn>
              <a:cxn ang="0">
                <a:pos x="T2" y="T3"/>
              </a:cxn>
              <a:cxn ang="0">
                <a:pos x="T4" y="T5"/>
              </a:cxn>
            </a:cxnLst>
            <a:rect l="0" t="0" r="r" b="b"/>
            <a:pathLst>
              <a:path w="25721" h="30056" fill="none" extrusionOk="0">
                <a:moveTo>
                  <a:pt x="25721" y="29659"/>
                </a:moveTo>
                <a:cubicBezTo>
                  <a:pt x="24363" y="29923"/>
                  <a:pt x="22983" y="30055"/>
                  <a:pt x="21600" y="30056"/>
                </a:cubicBezTo>
                <a:cubicBezTo>
                  <a:pt x="9670" y="30056"/>
                  <a:pt x="0" y="20385"/>
                  <a:pt x="0" y="8456"/>
                </a:cubicBezTo>
                <a:cubicBezTo>
                  <a:pt x="-1" y="5549"/>
                  <a:pt x="586" y="2673"/>
                  <a:pt x="1724" y="-1"/>
                </a:cubicBezTo>
              </a:path>
              <a:path w="25721" h="30056" stroke="0" extrusionOk="0">
                <a:moveTo>
                  <a:pt x="25721" y="29659"/>
                </a:moveTo>
                <a:cubicBezTo>
                  <a:pt x="24363" y="29923"/>
                  <a:pt x="22983" y="30055"/>
                  <a:pt x="21600" y="30056"/>
                </a:cubicBezTo>
                <a:cubicBezTo>
                  <a:pt x="9670" y="30056"/>
                  <a:pt x="0" y="20385"/>
                  <a:pt x="0" y="8456"/>
                </a:cubicBezTo>
                <a:cubicBezTo>
                  <a:pt x="-1" y="5549"/>
                  <a:pt x="586" y="2673"/>
                  <a:pt x="1724" y="-1"/>
                </a:cubicBezTo>
                <a:lnTo>
                  <a:pt x="21600" y="8456"/>
                </a:lnTo>
                <a:close/>
              </a:path>
            </a:pathLst>
          </a:custGeom>
          <a:solidFill>
            <a:srgbClr val="FC0128"/>
          </a:solidFill>
          <a:ln w="23813">
            <a:solidFill>
              <a:srgbClr val="000000"/>
            </a:solidFill>
            <a:round/>
            <a:headEnd/>
            <a:tailEnd/>
          </a:ln>
        </p:spPr>
        <p:txBody>
          <a:bodyPr/>
          <a:lstStyle/>
          <a:p>
            <a:endParaRPr lang="fr-FR"/>
          </a:p>
        </p:txBody>
      </p:sp>
      <p:sp>
        <p:nvSpPr>
          <p:cNvPr id="236572" name="Line 28"/>
          <p:cNvSpPr>
            <a:spLocks noChangeShapeType="1"/>
          </p:cNvSpPr>
          <p:nvPr/>
        </p:nvSpPr>
        <p:spPr bwMode="auto">
          <a:xfrm>
            <a:off x="5815013" y="3362326"/>
            <a:ext cx="468312" cy="114776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73" name="Line 29"/>
          <p:cNvSpPr>
            <a:spLocks noChangeShapeType="1"/>
          </p:cNvSpPr>
          <p:nvPr/>
        </p:nvSpPr>
        <p:spPr bwMode="auto">
          <a:xfrm flipH="1" flipV="1">
            <a:off x="3498851" y="2882901"/>
            <a:ext cx="2295525" cy="4556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74" name="Arc 30"/>
          <p:cNvSpPr>
            <a:spLocks/>
          </p:cNvSpPr>
          <p:nvPr/>
        </p:nvSpPr>
        <p:spPr bwMode="auto">
          <a:xfrm>
            <a:off x="3506788" y="2165350"/>
            <a:ext cx="4818062" cy="1504950"/>
          </a:xfrm>
          <a:custGeom>
            <a:avLst/>
            <a:gdLst>
              <a:gd name="G0" fmla="+- 19875 0 0"/>
              <a:gd name="G1" fmla="+- 21600 0 0"/>
              <a:gd name="G2" fmla="+- 21600 0 0"/>
              <a:gd name="T0" fmla="*/ 0 w 41475"/>
              <a:gd name="T1" fmla="*/ 13144 h 27164"/>
              <a:gd name="T2" fmla="*/ 40745 w 41475"/>
              <a:gd name="T3" fmla="*/ 27164 h 27164"/>
              <a:gd name="T4" fmla="*/ 19875 w 41475"/>
              <a:gd name="T5" fmla="*/ 21600 h 27164"/>
            </a:gdLst>
            <a:ahLst/>
            <a:cxnLst>
              <a:cxn ang="0">
                <a:pos x="T0" y="T1"/>
              </a:cxn>
              <a:cxn ang="0">
                <a:pos x="T2" y="T3"/>
              </a:cxn>
              <a:cxn ang="0">
                <a:pos x="T4" y="T5"/>
              </a:cxn>
            </a:cxnLst>
            <a:rect l="0" t="0" r="r" b="b"/>
            <a:pathLst>
              <a:path w="41475" h="27164" fill="none" extrusionOk="0">
                <a:moveTo>
                  <a:pt x="-1" y="13143"/>
                </a:moveTo>
                <a:cubicBezTo>
                  <a:pt x="3390" y="5173"/>
                  <a:pt x="11213" y="-1"/>
                  <a:pt x="19875" y="0"/>
                </a:cubicBezTo>
                <a:cubicBezTo>
                  <a:pt x="31804" y="0"/>
                  <a:pt x="41475" y="9670"/>
                  <a:pt x="41475" y="21600"/>
                </a:cubicBezTo>
                <a:cubicBezTo>
                  <a:pt x="41475" y="23478"/>
                  <a:pt x="41229" y="25349"/>
                  <a:pt x="40746" y="27164"/>
                </a:cubicBezTo>
              </a:path>
              <a:path w="41475" h="27164" stroke="0" extrusionOk="0">
                <a:moveTo>
                  <a:pt x="-1" y="13143"/>
                </a:moveTo>
                <a:cubicBezTo>
                  <a:pt x="3390" y="5173"/>
                  <a:pt x="11213" y="-1"/>
                  <a:pt x="19875" y="0"/>
                </a:cubicBezTo>
                <a:cubicBezTo>
                  <a:pt x="31804" y="0"/>
                  <a:pt x="41475" y="9670"/>
                  <a:pt x="41475" y="21600"/>
                </a:cubicBezTo>
                <a:cubicBezTo>
                  <a:pt x="41475" y="23478"/>
                  <a:pt x="41229" y="25349"/>
                  <a:pt x="40746" y="27164"/>
                </a:cubicBezTo>
                <a:lnTo>
                  <a:pt x="19875" y="21600"/>
                </a:lnTo>
                <a:close/>
              </a:path>
            </a:pathLst>
          </a:custGeom>
          <a:solidFill>
            <a:srgbClr val="92D050"/>
          </a:solidFill>
          <a:ln w="23813">
            <a:solidFill>
              <a:srgbClr val="000000"/>
            </a:solidFill>
            <a:round/>
            <a:headEnd/>
            <a:tailEnd/>
          </a:ln>
        </p:spPr>
        <p:txBody>
          <a:bodyPr/>
          <a:lstStyle/>
          <a:p>
            <a:endParaRPr lang="fr-FR"/>
          </a:p>
        </p:txBody>
      </p:sp>
      <p:sp>
        <p:nvSpPr>
          <p:cNvPr id="236575" name="Line 31"/>
          <p:cNvSpPr>
            <a:spLocks noChangeShapeType="1"/>
          </p:cNvSpPr>
          <p:nvPr/>
        </p:nvSpPr>
        <p:spPr bwMode="auto">
          <a:xfrm flipH="1" flipV="1">
            <a:off x="3476626" y="2859089"/>
            <a:ext cx="2295525" cy="454025"/>
          </a:xfrm>
          <a:prstGeom prst="line">
            <a:avLst/>
          </a:prstGeom>
          <a:noFill/>
          <a:ln w="476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76" name="Arc 32"/>
          <p:cNvSpPr>
            <a:spLocks/>
          </p:cNvSpPr>
          <p:nvPr/>
        </p:nvSpPr>
        <p:spPr bwMode="auto">
          <a:xfrm>
            <a:off x="6199188" y="3409950"/>
            <a:ext cx="2424112" cy="407988"/>
          </a:xfrm>
          <a:custGeom>
            <a:avLst/>
            <a:gdLst>
              <a:gd name="G0" fmla="+- 0 0 0"/>
              <a:gd name="G1" fmla="+- 0 0 0"/>
              <a:gd name="G2" fmla="+- 21600 0 0"/>
              <a:gd name="T0" fmla="*/ 20869 w 20869"/>
              <a:gd name="T1" fmla="*/ 5568 h 7378"/>
              <a:gd name="T2" fmla="*/ 20300 w 20869"/>
              <a:gd name="T3" fmla="*/ 7378 h 7378"/>
              <a:gd name="T4" fmla="*/ 0 w 20869"/>
              <a:gd name="T5" fmla="*/ 0 h 7378"/>
            </a:gdLst>
            <a:ahLst/>
            <a:cxnLst>
              <a:cxn ang="0">
                <a:pos x="T0" y="T1"/>
              </a:cxn>
              <a:cxn ang="0">
                <a:pos x="T2" y="T3"/>
              </a:cxn>
              <a:cxn ang="0">
                <a:pos x="T4" y="T5"/>
              </a:cxn>
            </a:cxnLst>
            <a:rect l="0" t="0" r="r" b="b"/>
            <a:pathLst>
              <a:path w="20869" h="7378" fill="none" extrusionOk="0">
                <a:moveTo>
                  <a:pt x="20869" y="5568"/>
                </a:moveTo>
                <a:cubicBezTo>
                  <a:pt x="20706" y="6179"/>
                  <a:pt x="20516" y="6783"/>
                  <a:pt x="20300" y="7378"/>
                </a:cubicBezTo>
              </a:path>
              <a:path w="20869" h="7378" stroke="0" extrusionOk="0">
                <a:moveTo>
                  <a:pt x="20869" y="5568"/>
                </a:moveTo>
                <a:cubicBezTo>
                  <a:pt x="20706" y="6179"/>
                  <a:pt x="20516" y="6783"/>
                  <a:pt x="20300" y="7378"/>
                </a:cubicBezTo>
                <a:lnTo>
                  <a:pt x="0" y="0"/>
                </a:lnTo>
                <a:close/>
              </a:path>
            </a:pathLst>
          </a:custGeom>
          <a:solidFill>
            <a:srgbClr val="000000"/>
          </a:solidFill>
          <a:ln w="23813">
            <a:solidFill>
              <a:srgbClr val="000000"/>
            </a:solidFill>
            <a:round/>
            <a:headEnd/>
            <a:tailEnd/>
          </a:ln>
        </p:spPr>
        <p:txBody>
          <a:bodyPr/>
          <a:lstStyle/>
          <a:p>
            <a:endParaRPr lang="fr-FR"/>
          </a:p>
        </p:txBody>
      </p:sp>
      <p:sp>
        <p:nvSpPr>
          <p:cNvPr id="236577" name="Line 33"/>
          <p:cNvSpPr>
            <a:spLocks noChangeShapeType="1"/>
          </p:cNvSpPr>
          <p:nvPr/>
        </p:nvSpPr>
        <p:spPr bwMode="auto">
          <a:xfrm>
            <a:off x="6199189" y="3409950"/>
            <a:ext cx="2401887" cy="287338"/>
          </a:xfrm>
          <a:prstGeom prst="line">
            <a:avLst/>
          </a:prstGeom>
          <a:noFill/>
          <a:ln w="23813">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78" name="Line 34"/>
          <p:cNvSpPr>
            <a:spLocks noChangeShapeType="1"/>
          </p:cNvSpPr>
          <p:nvPr/>
        </p:nvSpPr>
        <p:spPr bwMode="auto">
          <a:xfrm>
            <a:off x="6199189" y="3409950"/>
            <a:ext cx="2338387" cy="382588"/>
          </a:xfrm>
          <a:prstGeom prst="line">
            <a:avLst/>
          </a:prstGeom>
          <a:noFill/>
          <a:ln w="23813">
            <a:solidFill>
              <a:srgbClr val="FFFF00"/>
            </a:solidFill>
            <a:round/>
            <a:headEnd/>
            <a:tailEnd w="lg" len="lg"/>
          </a:ln>
          <a:extLst>
            <a:ext uri="{909E8E84-426E-40DD-AFC4-6F175D3DCCD1}">
              <a14:hiddenFill xmlns:a14="http://schemas.microsoft.com/office/drawing/2010/main">
                <a:noFill/>
              </a14:hiddenFill>
            </a:ext>
          </a:extLst>
        </p:spPr>
        <p:txBody>
          <a:bodyPr/>
          <a:lstStyle/>
          <a:p>
            <a:endParaRPr lang="fr-FR"/>
          </a:p>
        </p:txBody>
      </p:sp>
      <p:sp>
        <p:nvSpPr>
          <p:cNvPr id="236579" name="Line 35"/>
          <p:cNvSpPr>
            <a:spLocks noChangeShapeType="1"/>
          </p:cNvSpPr>
          <p:nvPr/>
        </p:nvSpPr>
        <p:spPr bwMode="auto">
          <a:xfrm>
            <a:off x="5772151" y="3352010"/>
            <a:ext cx="2425700" cy="26352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6580" name="Freeform 36"/>
          <p:cNvSpPr>
            <a:spLocks/>
          </p:cNvSpPr>
          <p:nvPr/>
        </p:nvSpPr>
        <p:spPr bwMode="auto">
          <a:xfrm>
            <a:off x="5815013" y="3338513"/>
            <a:ext cx="2532062" cy="406400"/>
          </a:xfrm>
          <a:custGeom>
            <a:avLst/>
            <a:gdLst>
              <a:gd name="T0" fmla="*/ 0 w 1794"/>
              <a:gd name="T1" fmla="*/ 0 h 256"/>
              <a:gd name="T2" fmla="*/ 1794 w 1794"/>
              <a:gd name="T3" fmla="*/ 210 h 256"/>
              <a:gd name="T4" fmla="*/ 1748 w 1794"/>
              <a:gd name="T5" fmla="*/ 256 h 256"/>
              <a:gd name="T6" fmla="*/ 0 w 1794"/>
              <a:gd name="T7" fmla="*/ 15 h 256"/>
              <a:gd name="T8" fmla="*/ 0 w 1794"/>
              <a:gd name="T9" fmla="*/ 0 h 256"/>
            </a:gdLst>
            <a:ahLst/>
            <a:cxnLst>
              <a:cxn ang="0">
                <a:pos x="T0" y="T1"/>
              </a:cxn>
              <a:cxn ang="0">
                <a:pos x="T2" y="T3"/>
              </a:cxn>
              <a:cxn ang="0">
                <a:pos x="T4" y="T5"/>
              </a:cxn>
              <a:cxn ang="0">
                <a:pos x="T6" y="T7"/>
              </a:cxn>
              <a:cxn ang="0">
                <a:pos x="T8" y="T9"/>
              </a:cxn>
            </a:cxnLst>
            <a:rect l="0" t="0" r="r" b="b"/>
            <a:pathLst>
              <a:path w="1794" h="256">
                <a:moveTo>
                  <a:pt x="0" y="0"/>
                </a:moveTo>
                <a:lnTo>
                  <a:pt x="1794" y="210"/>
                </a:lnTo>
                <a:lnTo>
                  <a:pt x="1748" y="256"/>
                </a:lnTo>
                <a:lnTo>
                  <a:pt x="0" y="15"/>
                </a:lnTo>
                <a:lnTo>
                  <a:pt x="0" y="0"/>
                </a:lnTo>
                <a:close/>
              </a:path>
            </a:pathLst>
          </a:custGeom>
          <a:solidFill>
            <a:srgbClr val="FFFF00"/>
          </a:solidFill>
          <a:ln>
            <a:noFill/>
          </a:ln>
        </p:spPr>
        <p:txBody>
          <a:bodyPr/>
          <a:lstStyle/>
          <a:p>
            <a:endParaRPr lang="fr-FR"/>
          </a:p>
        </p:txBody>
      </p:sp>
      <p:sp>
        <p:nvSpPr>
          <p:cNvPr id="236582" name="Rectangle 38"/>
          <p:cNvSpPr>
            <a:spLocks noChangeArrowheads="1"/>
          </p:cNvSpPr>
          <p:nvPr/>
        </p:nvSpPr>
        <p:spPr bwMode="auto">
          <a:xfrm>
            <a:off x="4862117" y="4528721"/>
            <a:ext cx="174864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fr-FR" altLang="fr-FR" sz="2200" dirty="0" smtClean="0">
                <a:solidFill>
                  <a:srgbClr val="000000"/>
                </a:solidFill>
                <a:latin typeface="Helvetica" panose="020B0604020202020204" pitchFamily="34" charset="0"/>
              </a:rPr>
              <a:t>Erythrocytes</a:t>
            </a:r>
          </a:p>
          <a:p>
            <a:pPr eaLnBrk="0" hangingPunct="0"/>
            <a:r>
              <a:rPr lang="fr-FR" altLang="fr-FR" sz="2200" dirty="0" smtClean="0">
                <a:solidFill>
                  <a:srgbClr val="000000"/>
                </a:solidFill>
                <a:latin typeface="Helvetica" panose="020B0604020202020204" pitchFamily="34" charset="0"/>
              </a:rPr>
              <a:t>Lymphocytes</a:t>
            </a:r>
            <a:endParaRPr lang="fr-FR" altLang="fr-FR" sz="2200" dirty="0"/>
          </a:p>
        </p:txBody>
      </p:sp>
      <p:sp>
        <p:nvSpPr>
          <p:cNvPr id="236583" name="Rectangle 39"/>
          <p:cNvSpPr>
            <a:spLocks noChangeArrowheads="1"/>
          </p:cNvSpPr>
          <p:nvPr/>
        </p:nvSpPr>
        <p:spPr bwMode="auto">
          <a:xfrm>
            <a:off x="6698017" y="4686702"/>
            <a:ext cx="702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400">
                <a:solidFill>
                  <a:srgbClr val="000000"/>
                </a:solidFill>
                <a:latin typeface="Helvetica" panose="020B0604020202020204" pitchFamily="34" charset="0"/>
              </a:rPr>
              <a:t>51 %</a:t>
            </a:r>
            <a:endParaRPr lang="fr-FR" altLang="fr-FR" sz="2800"/>
          </a:p>
        </p:txBody>
      </p:sp>
      <p:grpSp>
        <p:nvGrpSpPr>
          <p:cNvPr id="236584" name="Group 40"/>
          <p:cNvGrpSpPr>
            <a:grpSpLocks/>
          </p:cNvGrpSpPr>
          <p:nvPr/>
        </p:nvGrpSpPr>
        <p:grpSpPr bwMode="auto">
          <a:xfrm>
            <a:off x="6067425" y="3790951"/>
            <a:ext cx="1563688" cy="531813"/>
            <a:chOff x="3124" y="2388"/>
            <a:chExt cx="1108" cy="335"/>
          </a:xfrm>
        </p:grpSpPr>
        <p:sp>
          <p:nvSpPr>
            <p:cNvPr id="236585" name="Rectangle 41"/>
            <p:cNvSpPr>
              <a:spLocks noChangeArrowheads="1"/>
            </p:cNvSpPr>
            <p:nvPr/>
          </p:nvSpPr>
          <p:spPr bwMode="auto">
            <a:xfrm>
              <a:off x="3493" y="2389"/>
              <a:ext cx="739" cy="166"/>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36586" name="Rectangle 42"/>
            <p:cNvSpPr>
              <a:spLocks noChangeArrowheads="1"/>
            </p:cNvSpPr>
            <p:nvPr/>
          </p:nvSpPr>
          <p:spPr bwMode="auto">
            <a:xfrm>
              <a:off x="3124" y="2388"/>
              <a:ext cx="916" cy="184"/>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1900">
                  <a:solidFill>
                    <a:schemeClr val="bg1"/>
                  </a:solidFill>
                  <a:latin typeface="Helvetica" panose="020B0604020202020204" pitchFamily="34" charset="0"/>
                </a:rPr>
                <a:t>Membranes</a:t>
              </a:r>
              <a:endParaRPr lang="fr-FR" altLang="fr-FR" sz="3200">
                <a:solidFill>
                  <a:schemeClr val="bg1"/>
                </a:solidFill>
              </a:endParaRPr>
            </a:p>
          </p:txBody>
        </p:sp>
        <p:sp>
          <p:nvSpPr>
            <p:cNvPr id="236587" name="Rectangle 43"/>
            <p:cNvSpPr>
              <a:spLocks noChangeArrowheads="1"/>
            </p:cNvSpPr>
            <p:nvPr/>
          </p:nvSpPr>
          <p:spPr bwMode="auto">
            <a:xfrm>
              <a:off x="3674" y="2540"/>
              <a:ext cx="332" cy="16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36588" name="Rectangle 44"/>
            <p:cNvSpPr>
              <a:spLocks noChangeArrowheads="1"/>
            </p:cNvSpPr>
            <p:nvPr/>
          </p:nvSpPr>
          <p:spPr bwMode="auto">
            <a:xfrm>
              <a:off x="3509" y="2539"/>
              <a:ext cx="394" cy="184"/>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1900">
                  <a:solidFill>
                    <a:schemeClr val="bg1"/>
                  </a:solidFill>
                  <a:latin typeface="Helvetica" panose="020B0604020202020204" pitchFamily="34" charset="0"/>
                </a:rPr>
                <a:t>16 %</a:t>
              </a:r>
              <a:endParaRPr lang="fr-FR" altLang="fr-FR" sz="3200">
                <a:solidFill>
                  <a:schemeClr val="bg1"/>
                </a:solidFill>
              </a:endParaRPr>
            </a:p>
          </p:txBody>
        </p:sp>
      </p:grpSp>
      <p:grpSp>
        <p:nvGrpSpPr>
          <p:cNvPr id="236589" name="Group 45"/>
          <p:cNvGrpSpPr>
            <a:grpSpLocks/>
          </p:cNvGrpSpPr>
          <p:nvPr/>
        </p:nvGrpSpPr>
        <p:grpSpPr bwMode="auto">
          <a:xfrm>
            <a:off x="3956051" y="3552826"/>
            <a:ext cx="1116013" cy="561975"/>
            <a:chOff x="1724" y="2238"/>
            <a:chExt cx="790" cy="354"/>
          </a:xfrm>
        </p:grpSpPr>
        <p:sp>
          <p:nvSpPr>
            <p:cNvPr id="236590" name="Rectangle 46"/>
            <p:cNvSpPr>
              <a:spLocks noChangeArrowheads="1"/>
            </p:cNvSpPr>
            <p:nvPr/>
          </p:nvSpPr>
          <p:spPr bwMode="auto">
            <a:xfrm>
              <a:off x="1986" y="2238"/>
              <a:ext cx="5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36591" name="Rectangle 47"/>
            <p:cNvSpPr>
              <a:spLocks noChangeArrowheads="1"/>
            </p:cNvSpPr>
            <p:nvPr/>
          </p:nvSpPr>
          <p:spPr bwMode="auto">
            <a:xfrm>
              <a:off x="1724" y="2238"/>
              <a:ext cx="69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100">
                  <a:solidFill>
                    <a:srgbClr val="000000"/>
                  </a:solidFill>
                  <a:latin typeface="Helvetica" panose="020B0604020202020204" pitchFamily="34" charset="0"/>
                </a:rPr>
                <a:t>Intérieur</a:t>
              </a:r>
              <a:endParaRPr lang="fr-FR" altLang="fr-FR" sz="3600"/>
            </a:p>
          </p:txBody>
        </p:sp>
        <p:sp>
          <p:nvSpPr>
            <p:cNvPr id="236592" name="Rectangle 48"/>
            <p:cNvSpPr>
              <a:spLocks noChangeArrowheads="1"/>
            </p:cNvSpPr>
            <p:nvPr/>
          </p:nvSpPr>
          <p:spPr bwMode="auto">
            <a:xfrm>
              <a:off x="2062" y="2389"/>
              <a:ext cx="33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36593" name="Rectangle 49"/>
            <p:cNvSpPr>
              <a:spLocks noChangeArrowheads="1"/>
            </p:cNvSpPr>
            <p:nvPr/>
          </p:nvSpPr>
          <p:spPr bwMode="auto">
            <a:xfrm>
              <a:off x="1897" y="2388"/>
              <a:ext cx="4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100">
                  <a:solidFill>
                    <a:srgbClr val="000000"/>
                  </a:solidFill>
                  <a:latin typeface="Helvetica" panose="020B0604020202020204" pitchFamily="34" charset="0"/>
                </a:rPr>
                <a:t>35 %</a:t>
              </a:r>
              <a:endParaRPr lang="fr-FR" altLang="fr-FR" sz="3600"/>
            </a:p>
          </p:txBody>
        </p:sp>
      </p:grpSp>
      <p:sp>
        <p:nvSpPr>
          <p:cNvPr id="236595" name="Rectangle 51"/>
          <p:cNvSpPr>
            <a:spLocks noChangeArrowheads="1"/>
          </p:cNvSpPr>
          <p:nvPr/>
        </p:nvSpPr>
        <p:spPr bwMode="auto">
          <a:xfrm>
            <a:off x="4559051" y="2328175"/>
            <a:ext cx="243816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300" dirty="0">
                <a:solidFill>
                  <a:srgbClr val="000000"/>
                </a:solidFill>
                <a:latin typeface="Helvetica" panose="020B0604020202020204" pitchFamily="34" charset="0"/>
              </a:rPr>
              <a:t>Protéines sériques</a:t>
            </a:r>
            <a:endParaRPr lang="fr-FR" altLang="fr-FR" sz="2300" dirty="0"/>
          </a:p>
        </p:txBody>
      </p:sp>
      <p:sp>
        <p:nvSpPr>
          <p:cNvPr id="236596" name="Rectangle 52"/>
          <p:cNvSpPr>
            <a:spLocks noChangeArrowheads="1"/>
          </p:cNvSpPr>
          <p:nvPr/>
        </p:nvSpPr>
        <p:spPr bwMode="auto">
          <a:xfrm>
            <a:off x="5575432" y="2697580"/>
            <a:ext cx="6428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200" dirty="0">
                <a:solidFill>
                  <a:srgbClr val="000000"/>
                </a:solidFill>
                <a:latin typeface="Helvetica" panose="020B0604020202020204" pitchFamily="34" charset="0"/>
              </a:rPr>
              <a:t>48 %</a:t>
            </a:r>
            <a:endParaRPr lang="fr-FR" altLang="fr-FR" sz="2200" dirty="0"/>
          </a:p>
        </p:txBody>
      </p:sp>
      <p:sp>
        <p:nvSpPr>
          <p:cNvPr id="236597" name="Rectangle 53"/>
          <p:cNvSpPr>
            <a:spLocks noChangeArrowheads="1"/>
          </p:cNvSpPr>
          <p:nvPr/>
        </p:nvSpPr>
        <p:spPr bwMode="auto">
          <a:xfrm>
            <a:off x="8734428" y="3933681"/>
            <a:ext cx="14907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altLang="fr-FR" sz="2200" b="1" dirty="0">
                <a:solidFill>
                  <a:srgbClr val="FFFF00"/>
                </a:solidFill>
                <a:latin typeface="Helvetica" panose="020B0604020202020204" pitchFamily="34" charset="0"/>
              </a:rPr>
              <a:t>Libre 1.4 %</a:t>
            </a:r>
            <a:endParaRPr lang="fr-FR" altLang="fr-FR" sz="2200" b="1" dirty="0">
              <a:solidFill>
                <a:srgbClr val="FFFF00"/>
              </a:solidFill>
            </a:endParaRPr>
          </a:p>
        </p:txBody>
      </p:sp>
    </p:spTree>
    <p:extLst>
      <p:ext uri="{BB962C8B-B14F-4D97-AF65-F5344CB8AC3E}">
        <p14:creationId xmlns:p14="http://schemas.microsoft.com/office/powerpoint/2010/main" val="6165154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157163" y="901701"/>
            <a:ext cx="11787187" cy="4703762"/>
          </a:xfrm>
        </p:spPr>
        <p:txBody>
          <a:bodyPr>
            <a:noAutofit/>
          </a:bodyPr>
          <a:lstStyle/>
          <a:p>
            <a:pPr lvl="1" algn="just" eaLnBrk="1" hangingPunct="1">
              <a:lnSpc>
                <a:spcPct val="150000"/>
              </a:lnSpc>
            </a:pPr>
            <a:r>
              <a:rPr lang="fr-FR" altLang="fr-FR" sz="3800" dirty="0" smtClean="0">
                <a:solidFill>
                  <a:schemeClr val="bg1"/>
                </a:solidFill>
                <a:latin typeface="Arial" panose="020B0604020202020204" pitchFamily="34" charset="0"/>
                <a:cs typeface="Arial" panose="020B0604020202020204" pitchFamily="34" charset="0"/>
              </a:rPr>
              <a:t>Il </a:t>
            </a:r>
            <a:r>
              <a:rPr lang="fr-FR" altLang="fr-FR" sz="3800" dirty="0">
                <a:solidFill>
                  <a:schemeClr val="bg1"/>
                </a:solidFill>
                <a:latin typeface="Arial" panose="020B0604020202020204" pitchFamily="34" charset="0"/>
                <a:cs typeface="Arial" panose="020B0604020202020204" pitchFamily="34" charset="0"/>
              </a:rPr>
              <a:t>y a un équilibre entre la fraction libre dans la circulation et la fraction liée aux protéines. Seule la forme libre peut pénétrer dans les tissus et constitue la forme active du médicament. </a:t>
            </a:r>
          </a:p>
          <a:p>
            <a:pPr lvl="1" algn="just" eaLnBrk="1" hangingPunct="1">
              <a:lnSpc>
                <a:spcPct val="150000"/>
              </a:lnSpc>
            </a:pPr>
            <a:endParaRPr lang="fr-FR" altLang="fr-FR" sz="3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981541"/>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2730" y="1539413"/>
            <a:ext cx="11400503" cy="4175587"/>
          </a:xfrm>
        </p:spPr>
        <p:txBody>
          <a:bodyPr>
            <a:noAutofit/>
          </a:bodyPr>
          <a:lstStyle/>
          <a:p>
            <a:pPr>
              <a:lnSpc>
                <a:spcPct val="150000"/>
              </a:lnSpc>
            </a:pPr>
            <a:r>
              <a:rPr lang="fr-FR" altLang="fr-FR" sz="3500" dirty="0">
                <a:solidFill>
                  <a:schemeClr val="bg1"/>
                </a:solidFill>
                <a:latin typeface="Arial" panose="020B0604020202020204" pitchFamily="34" charset="0"/>
                <a:cs typeface="Arial" panose="020B0604020202020204" pitchFamily="34" charset="0"/>
              </a:rPr>
              <a:t>La fixation protéique est un phénomène réversible, variable en intensité en fonction de la nature du principe actif (jusqu’à 99% de la dose administrée). </a:t>
            </a:r>
            <a:endParaRPr lang="fr-FR"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2320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458" y="925973"/>
            <a:ext cx="10515600" cy="4351338"/>
          </a:xfrm>
        </p:spPr>
        <p:txBody>
          <a:bodyPr>
            <a:normAutofit/>
          </a:bodyPr>
          <a:lstStyle/>
          <a:p>
            <a:pPr>
              <a:lnSpc>
                <a:spcPct val="150000"/>
              </a:lnSpc>
            </a:pPr>
            <a:r>
              <a:rPr lang="fr-FR" altLang="fr-FR" sz="3500" dirty="0">
                <a:solidFill>
                  <a:schemeClr val="bg1"/>
                </a:solidFill>
                <a:latin typeface="Arial" panose="020B0604020202020204" pitchFamily="34" charset="0"/>
                <a:cs typeface="Arial" panose="020B0604020202020204" pitchFamily="34" charset="0"/>
              </a:rPr>
              <a:t>Dès qu’une fraction de médicament sous forme libre quitte la circulation générale (diffusion tissulaire ou élimination), une fraction équivalente se libère du complexe protéine-médicament. La fixation protéique est saturable.</a:t>
            </a:r>
            <a:endParaRPr lang="fr-FR" sz="3500" dirty="0">
              <a:latin typeface="Arial" panose="020B0604020202020204" pitchFamily="34" charset="0"/>
              <a:cs typeface="Arial" panose="020B0604020202020204" pitchFamily="34" charset="0"/>
            </a:endParaRPr>
          </a:p>
          <a:p>
            <a:pPr>
              <a:lnSpc>
                <a:spcPct val="150000"/>
              </a:lnSpc>
            </a:pPr>
            <a:endParaRPr lang="fr-FR" sz="3500" dirty="0"/>
          </a:p>
        </p:txBody>
      </p:sp>
    </p:spTree>
    <p:extLst>
      <p:ext uri="{BB962C8B-B14F-4D97-AF65-F5344CB8AC3E}">
        <p14:creationId xmlns:p14="http://schemas.microsoft.com/office/powerpoint/2010/main" val="19962164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191728" y="807217"/>
            <a:ext cx="12034683" cy="5490343"/>
          </a:xfrm>
        </p:spPr>
        <p:txBody>
          <a:bodyPr>
            <a:noAutofit/>
          </a:bodyPr>
          <a:lstStyle/>
          <a:p>
            <a:pPr lvl="1" eaLnBrk="1" hangingPunct="1">
              <a:lnSpc>
                <a:spcPct val="150000"/>
              </a:lnSpc>
            </a:pPr>
            <a:r>
              <a:rPr lang="fr-FR" altLang="fr-FR" sz="3000" dirty="0" smtClean="0">
                <a:solidFill>
                  <a:schemeClr val="bg1"/>
                </a:solidFill>
                <a:latin typeface="Arial" panose="020B0604020202020204" pitchFamily="34" charset="0"/>
                <a:cs typeface="Arial" panose="020B0604020202020204" pitchFamily="34" charset="0"/>
              </a:rPr>
              <a:t>Il </a:t>
            </a:r>
            <a:r>
              <a:rPr lang="fr-FR" altLang="fr-FR" sz="3000" dirty="0">
                <a:solidFill>
                  <a:schemeClr val="bg1"/>
                </a:solidFill>
                <a:latin typeface="Arial" panose="020B0604020202020204" pitchFamily="34" charset="0"/>
                <a:cs typeface="Arial" panose="020B0604020202020204" pitchFamily="34" charset="0"/>
              </a:rPr>
              <a:t>peut exister un phénomène de compétition entre deux médicaments se fixant habituellement sur les mêmes sites protéiques susceptibles d’entraîner des interactions médicamenteuses. </a:t>
            </a:r>
            <a:endParaRPr lang="fr-FR" altLang="fr-FR" sz="3000" dirty="0" smtClean="0">
              <a:solidFill>
                <a:schemeClr val="bg1"/>
              </a:solidFill>
              <a:latin typeface="Arial" panose="020B0604020202020204" pitchFamily="34" charset="0"/>
              <a:cs typeface="Arial" panose="020B0604020202020204" pitchFamily="34" charset="0"/>
            </a:endParaRPr>
          </a:p>
          <a:p>
            <a:pPr lvl="1" eaLnBrk="1" hangingPunct="1">
              <a:lnSpc>
                <a:spcPct val="150000"/>
              </a:lnSpc>
            </a:pPr>
            <a:r>
              <a:rPr lang="fr-FR" altLang="fr-FR" sz="3000" dirty="0" smtClean="0">
                <a:solidFill>
                  <a:schemeClr val="bg1"/>
                </a:solidFill>
                <a:latin typeface="Arial" panose="020B0604020202020204" pitchFamily="34" charset="0"/>
                <a:cs typeface="Arial" panose="020B0604020202020204" pitchFamily="34" charset="0"/>
              </a:rPr>
              <a:t>Exemple</a:t>
            </a:r>
            <a:r>
              <a:rPr lang="fr-FR" altLang="fr-FR" sz="3000" dirty="0">
                <a:solidFill>
                  <a:schemeClr val="bg1"/>
                </a:solidFill>
                <a:latin typeface="Arial" panose="020B0604020202020204" pitchFamily="34" charset="0"/>
                <a:cs typeface="Arial" panose="020B0604020202020204" pitchFamily="34" charset="0"/>
              </a:rPr>
              <a:t> : </a:t>
            </a:r>
            <a:r>
              <a:rPr lang="fr-FR" altLang="fr-FR" sz="3000" dirty="0" err="1">
                <a:solidFill>
                  <a:schemeClr val="bg1"/>
                </a:solidFill>
                <a:latin typeface="Arial" panose="020B0604020202020204" pitchFamily="34" charset="0"/>
                <a:cs typeface="Arial" panose="020B0604020202020204" pitchFamily="34" charset="0"/>
              </a:rPr>
              <a:t>défixation</a:t>
            </a:r>
            <a:r>
              <a:rPr lang="fr-FR" altLang="fr-FR" sz="3000" dirty="0">
                <a:solidFill>
                  <a:schemeClr val="bg1"/>
                </a:solidFill>
                <a:latin typeface="Arial" panose="020B0604020202020204" pitchFamily="34" charset="0"/>
                <a:cs typeface="Arial" panose="020B0604020202020204" pitchFamily="34" charset="0"/>
              </a:rPr>
              <a:t> des </a:t>
            </a:r>
            <a:r>
              <a:rPr lang="fr-FR" altLang="fr-FR" sz="3000" dirty="0" err="1">
                <a:solidFill>
                  <a:schemeClr val="bg1"/>
                </a:solidFill>
                <a:latin typeface="Arial" panose="020B0604020202020204" pitchFamily="34" charset="0"/>
                <a:cs typeface="Arial" panose="020B0604020202020204" pitchFamily="34" charset="0"/>
              </a:rPr>
              <a:t>antivitamines</a:t>
            </a:r>
            <a:r>
              <a:rPr lang="fr-FR" altLang="fr-FR" sz="3000" dirty="0">
                <a:solidFill>
                  <a:schemeClr val="bg1"/>
                </a:solidFill>
                <a:latin typeface="Arial" panose="020B0604020202020204" pitchFamily="34" charset="0"/>
                <a:cs typeface="Arial" panose="020B0604020202020204" pitchFamily="34" charset="0"/>
              </a:rPr>
              <a:t> K anticoagulants oraux (</a:t>
            </a:r>
            <a:r>
              <a:rPr lang="fr-FR" altLang="fr-FR" sz="3000" dirty="0" err="1">
                <a:solidFill>
                  <a:schemeClr val="bg1"/>
                </a:solidFill>
                <a:latin typeface="Arial" panose="020B0604020202020204" pitchFamily="34" charset="0"/>
                <a:cs typeface="Arial" panose="020B0604020202020204" pitchFamily="34" charset="0"/>
              </a:rPr>
              <a:t>sintron</a:t>
            </a:r>
            <a:r>
              <a:rPr lang="fr-FR" altLang="fr-FR" sz="3000" dirty="0">
                <a:solidFill>
                  <a:schemeClr val="bg1"/>
                </a:solidFill>
                <a:latin typeface="Arial" panose="020B0604020202020204" pitchFamily="34" charset="0"/>
                <a:cs typeface="Arial" panose="020B0604020202020204" pitchFamily="34" charset="0"/>
              </a:rPr>
              <a:t>, </a:t>
            </a:r>
            <a:r>
              <a:rPr lang="fr-FR" altLang="fr-FR" sz="3000" dirty="0" err="1">
                <a:solidFill>
                  <a:schemeClr val="bg1"/>
                </a:solidFill>
                <a:latin typeface="Arial" panose="020B0604020202020204" pitchFamily="34" charset="0"/>
                <a:cs typeface="Arial" panose="020B0604020202020204" pitchFamily="34" charset="0"/>
              </a:rPr>
              <a:t>préviscan</a:t>
            </a:r>
            <a:r>
              <a:rPr lang="fr-FR" altLang="fr-FR" sz="3000" dirty="0">
                <a:solidFill>
                  <a:schemeClr val="bg1"/>
                </a:solidFill>
                <a:latin typeface="Arial" panose="020B0604020202020204" pitchFamily="34" charset="0"/>
                <a:cs typeface="Arial" panose="020B0604020202020204" pitchFamily="34" charset="0"/>
              </a:rPr>
              <a:t>…) par administration des anti-inflammatoires non-stéroïdiens pouvant entraîner des accidents hémorragiques</a:t>
            </a:r>
            <a:r>
              <a:rPr lang="fr-FR" altLang="fr-FR" sz="3000" dirty="0" smtClean="0">
                <a:solidFill>
                  <a:schemeClr val="bg1"/>
                </a:solidFill>
                <a:latin typeface="Arial" panose="020B0604020202020204" pitchFamily="34" charset="0"/>
                <a:cs typeface="Arial" panose="020B0604020202020204" pitchFamily="34" charset="0"/>
              </a:rPr>
              <a:t>.</a:t>
            </a:r>
            <a:endParaRPr lang="fr-FR" altLang="fr-FR"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7465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17411"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7412" name="Text Box 3"/>
          <p:cNvSpPr txBox="1">
            <a:spLocks noChangeArrowheads="1"/>
          </p:cNvSpPr>
          <p:nvPr/>
        </p:nvSpPr>
        <p:spPr bwMode="auto">
          <a:xfrm>
            <a:off x="2013172" y="1633132"/>
            <a:ext cx="8655309" cy="41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6633"/>
                </a:solidFill>
              </a:rPr>
              <a:t>Origine Animale:</a:t>
            </a:r>
          </a:p>
          <a:p>
            <a:pPr eaLnBrk="1"/>
            <a:endParaRPr lang="fr-FR" altLang="fr-FR" sz="1814">
              <a:solidFill>
                <a:srgbClr val="FFFFFF"/>
              </a:solidFill>
            </a:endParaRPr>
          </a:p>
          <a:p>
            <a:pPr eaLnBrk="1"/>
            <a:endParaRPr lang="fr-FR" altLang="fr-FR" sz="1814">
              <a:solidFill>
                <a:srgbClr val="FFFFFF"/>
              </a:solidFill>
            </a:endParaRPr>
          </a:p>
          <a:p>
            <a:pPr eaLnBrk="1"/>
            <a:r>
              <a:rPr lang="fr-FR" altLang="fr-FR" sz="1814">
                <a:solidFill>
                  <a:srgbClr val="FFFFFF"/>
                </a:solidFill>
              </a:rPr>
              <a:t>	Source moins prolifique que celle d origine végétale mais amène quelques principes actifs importants.</a:t>
            </a:r>
          </a:p>
          <a:p>
            <a:pPr eaLnBrk="1"/>
            <a:endParaRPr lang="fr-FR" altLang="fr-FR" sz="1814" i="1">
              <a:solidFill>
                <a:srgbClr val="FFFFFF"/>
              </a:solidFill>
            </a:endParaRPr>
          </a:p>
          <a:p>
            <a:pPr eaLnBrk="1"/>
            <a:r>
              <a:rPr lang="fr-FR" altLang="fr-FR" sz="1814" i="1">
                <a:solidFill>
                  <a:srgbClr val="FFFFFF"/>
                </a:solidFill>
              </a:rPr>
              <a:t>	</a:t>
            </a:r>
            <a:r>
              <a:rPr lang="fr-FR" altLang="fr-FR" sz="1814" i="1">
                <a:solidFill>
                  <a:srgbClr val="FFC000"/>
                </a:solidFill>
              </a:rPr>
              <a:t>Lanoline</a:t>
            </a:r>
            <a:r>
              <a:rPr lang="fr-FR" altLang="fr-FR" sz="1814" i="1">
                <a:solidFill>
                  <a:srgbClr val="FFFFFF"/>
                </a:solidFill>
              </a:rPr>
              <a:t>, (</a:t>
            </a:r>
            <a:r>
              <a:rPr lang="fr-FR" altLang="fr-FR" sz="1814" i="1">
                <a:solidFill>
                  <a:srgbClr val="FFC000"/>
                </a:solidFill>
              </a:rPr>
              <a:t>Gélatine</a:t>
            </a:r>
            <a:r>
              <a:rPr lang="fr-FR" altLang="fr-FR" sz="1814" i="1">
                <a:solidFill>
                  <a:srgbClr val="FFFFFF"/>
                </a:solidFill>
              </a:rPr>
              <a:t>), produits dérivés du sang…</a:t>
            </a:r>
          </a:p>
          <a:p>
            <a:pPr eaLnBrk="1"/>
            <a:endParaRPr lang="fr-FR" altLang="fr-FR" sz="1814" i="1">
              <a:solidFill>
                <a:srgbClr val="FFFFFF"/>
              </a:solidFill>
            </a:endParaRPr>
          </a:p>
          <a:p>
            <a:pPr eaLnBrk="1"/>
            <a:r>
              <a:rPr lang="fr-FR" altLang="fr-FR" sz="1814">
                <a:solidFill>
                  <a:srgbClr val="FFFFFF"/>
                </a:solidFill>
              </a:rPr>
              <a:t>	</a:t>
            </a:r>
            <a:r>
              <a:rPr lang="fr-FR" altLang="fr-FR" sz="1814" i="1">
                <a:solidFill>
                  <a:srgbClr val="FFFFFF"/>
                </a:solidFill>
              </a:rPr>
              <a:t> </a:t>
            </a:r>
          </a:p>
          <a:p>
            <a:pPr eaLnBrk="1"/>
            <a:r>
              <a:rPr lang="fr-FR" altLang="fr-FR" sz="1814" i="1">
                <a:solidFill>
                  <a:srgbClr val="FFFFFF"/>
                </a:solidFill>
              </a:rPr>
              <a:t>	</a:t>
            </a:r>
            <a:r>
              <a:rPr lang="fr-FR" altLang="fr-FR" sz="1814">
                <a:solidFill>
                  <a:srgbClr val="FFFFFF"/>
                </a:solidFill>
              </a:rPr>
              <a:t>NB: Opothérapie = vieille pratique consistant à traiter par les organes d’animaux.</a:t>
            </a:r>
          </a:p>
          <a:p>
            <a:pPr eaLnBrk="1"/>
            <a:endParaRPr lang="fr-FR" altLang="fr-FR" sz="1814" i="1">
              <a:solidFill>
                <a:srgbClr val="FFFFFF"/>
              </a:solidFill>
            </a:endParaRPr>
          </a:p>
          <a:p>
            <a:pPr eaLnBrk="1"/>
            <a:r>
              <a:rPr lang="fr-FR" altLang="fr-FR" sz="1814" i="1">
                <a:solidFill>
                  <a:srgbClr val="FFFFFF"/>
                </a:solidFill>
              </a:rPr>
              <a:t>	=&gt; Toutes ces substances présentent un risque important de transmission d’agents infectieux atypiques : prions, virus…</a:t>
            </a:r>
            <a:endParaRPr lang="fr-FR" altLang="fr-FR" sz="1814" i="1">
              <a:solidFill>
                <a:srgbClr val="FFFF00"/>
              </a:solidFill>
            </a:endParaRPr>
          </a:p>
        </p:txBody>
      </p:sp>
      <p:sp>
        <p:nvSpPr>
          <p:cNvPr id="17413"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1757398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228600" lvl="1">
              <a:lnSpc>
                <a:spcPct val="150000"/>
              </a:lnSpc>
              <a:spcBef>
                <a:spcPts val="1000"/>
              </a:spcBef>
            </a:pPr>
            <a:r>
              <a:rPr lang="fr-FR" altLang="fr-FR" sz="3500" dirty="0">
                <a:solidFill>
                  <a:schemeClr val="bg1"/>
                </a:solidFill>
                <a:latin typeface="Arial" panose="020B0604020202020204" pitchFamily="34" charset="0"/>
                <a:cs typeface="Arial" panose="020B0604020202020204" pitchFamily="34" charset="0"/>
              </a:rPr>
              <a:t>La fixation est souvent plus faible chez le jeune enfant et le sujet âgé. De même, l’insuffisance rénale ou hépatique, une baisse du taux d’albumine peuvent modifier la fixation protéique.</a:t>
            </a:r>
          </a:p>
          <a:p>
            <a:pPr>
              <a:lnSpc>
                <a:spcPct val="150000"/>
              </a:lnSpc>
            </a:pPr>
            <a:endParaRPr lang="fr-FR"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5588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Distribution</a:t>
            </a:r>
          </a:p>
        </p:txBody>
      </p:sp>
      <p:sp>
        <p:nvSpPr>
          <p:cNvPr id="22531"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2532" name="Text Box 3"/>
          <p:cNvSpPr txBox="1">
            <a:spLocks noChangeArrowheads="1"/>
          </p:cNvSpPr>
          <p:nvPr/>
        </p:nvSpPr>
        <p:spPr bwMode="auto">
          <a:xfrm>
            <a:off x="2013172" y="1633132"/>
            <a:ext cx="8655309" cy="40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Fixation aux protéines plasmatiques:</a:t>
            </a:r>
          </a:p>
          <a:p>
            <a:pPr eaLnBrk="1"/>
            <a:endParaRPr lang="fr-FR" altLang="fr-FR" sz="2540">
              <a:solidFill>
                <a:srgbClr val="FFFFFF"/>
              </a:solidFill>
            </a:endParaRPr>
          </a:p>
          <a:p>
            <a:pPr eaLnBrk="1"/>
            <a:r>
              <a:rPr lang="fr-FR" altLang="fr-FR" sz="2540">
                <a:solidFill>
                  <a:srgbClr val="FFFFFF"/>
                </a:solidFill>
              </a:rPr>
              <a:t>	</a:t>
            </a:r>
            <a:r>
              <a:rPr lang="fr-FR" altLang="fr-FR" sz="2540" u="sng">
                <a:solidFill>
                  <a:srgbClr val="FFFFFF"/>
                </a:solidFill>
              </a:rPr>
              <a:t>Conséquences :</a:t>
            </a:r>
          </a:p>
          <a:p>
            <a:pPr eaLnBrk="1"/>
            <a:endParaRPr lang="fr-FR" altLang="fr-FR" sz="2540" u="sng">
              <a:solidFill>
                <a:srgbClr val="FFFFFF"/>
              </a:solidFill>
            </a:endParaRPr>
          </a:p>
          <a:p>
            <a:pPr eaLnBrk="1"/>
            <a:r>
              <a:rPr lang="fr-FR" altLang="fr-FR" sz="2540">
                <a:solidFill>
                  <a:srgbClr val="FFFFFF"/>
                </a:solidFill>
              </a:rPr>
              <a:t>	1) </a:t>
            </a:r>
            <a:r>
              <a:rPr lang="fr-FR" altLang="fr-FR" sz="2540">
                <a:solidFill>
                  <a:srgbClr val="FFFF00"/>
                </a:solidFill>
              </a:rPr>
              <a:t>Aide</a:t>
            </a:r>
            <a:r>
              <a:rPr lang="fr-FR" altLang="fr-FR" sz="2540">
                <a:solidFill>
                  <a:srgbClr val="FFFFFF"/>
                </a:solidFill>
              </a:rPr>
              <a:t> à la résorption</a:t>
            </a:r>
          </a:p>
          <a:p>
            <a:pPr eaLnBrk="1"/>
            <a:r>
              <a:rPr lang="fr-FR" altLang="fr-FR" sz="2540">
                <a:solidFill>
                  <a:srgbClr val="FFFFFF"/>
                </a:solidFill>
              </a:rPr>
              <a:t>	</a:t>
            </a:r>
          </a:p>
          <a:p>
            <a:pPr eaLnBrk="1"/>
            <a:r>
              <a:rPr lang="fr-FR" altLang="fr-FR" sz="2540">
                <a:solidFill>
                  <a:srgbClr val="FFFFFF"/>
                </a:solidFill>
              </a:rPr>
              <a:t>	2) </a:t>
            </a:r>
            <a:r>
              <a:rPr lang="fr-FR" altLang="fr-FR" sz="2540">
                <a:solidFill>
                  <a:srgbClr val="FFFF00"/>
                </a:solidFill>
              </a:rPr>
              <a:t>Obstacle</a:t>
            </a:r>
            <a:r>
              <a:rPr lang="fr-FR" altLang="fr-FR" sz="2540">
                <a:solidFill>
                  <a:srgbClr val="FFFFFF"/>
                </a:solidFill>
              </a:rPr>
              <a:t> à la distribution tissulaire</a:t>
            </a:r>
          </a:p>
          <a:p>
            <a:pPr eaLnBrk="1"/>
            <a:endParaRPr lang="fr-FR" altLang="fr-FR" sz="2540">
              <a:solidFill>
                <a:srgbClr val="FFFFFF"/>
              </a:solidFill>
            </a:endParaRPr>
          </a:p>
          <a:p>
            <a:pPr eaLnBrk="1"/>
            <a:r>
              <a:rPr lang="fr-FR" altLang="fr-FR" sz="2540">
                <a:solidFill>
                  <a:srgbClr val="FFFFFF"/>
                </a:solidFill>
              </a:rPr>
              <a:t>	3) </a:t>
            </a:r>
            <a:r>
              <a:rPr lang="fr-FR" altLang="fr-FR" sz="2540">
                <a:solidFill>
                  <a:srgbClr val="FFFF00"/>
                </a:solidFill>
              </a:rPr>
              <a:t>Compétition</a:t>
            </a:r>
            <a:r>
              <a:rPr lang="fr-FR" altLang="fr-FR" sz="2540">
                <a:solidFill>
                  <a:srgbClr val="FFFFFF"/>
                </a:solidFill>
              </a:rPr>
              <a:t> médicamenteuse</a:t>
            </a:r>
          </a:p>
        </p:txBody>
      </p:sp>
    </p:spTree>
    <p:extLst>
      <p:ext uri="{BB962C8B-B14F-4D97-AF65-F5344CB8AC3E}">
        <p14:creationId xmlns:p14="http://schemas.microsoft.com/office/powerpoint/2010/main" val="24206662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Distribution</a:t>
            </a:r>
          </a:p>
        </p:txBody>
      </p:sp>
      <p:sp>
        <p:nvSpPr>
          <p:cNvPr id="23555"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56" name="Text Box 3"/>
          <p:cNvSpPr txBox="1">
            <a:spLocks noChangeArrowheads="1"/>
          </p:cNvSpPr>
          <p:nvPr/>
        </p:nvSpPr>
        <p:spPr bwMode="auto">
          <a:xfrm>
            <a:off x="2013172" y="1633132"/>
            <a:ext cx="8655309" cy="40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Aide à la résorption:</a:t>
            </a:r>
          </a:p>
          <a:p>
            <a:pPr eaLnBrk="1"/>
            <a:endParaRPr lang="fr-FR" altLang="fr-FR" sz="2540">
              <a:solidFill>
                <a:srgbClr val="FFFFFF"/>
              </a:solidFill>
            </a:endParaRPr>
          </a:p>
          <a:p>
            <a:pPr eaLnBrk="1"/>
            <a:r>
              <a:rPr lang="fr-FR" altLang="fr-FR" sz="2540">
                <a:solidFill>
                  <a:srgbClr val="FFFFFF"/>
                </a:solidFill>
              </a:rPr>
              <a:t>	</a:t>
            </a:r>
          </a:p>
        </p:txBody>
      </p:sp>
      <p:sp>
        <p:nvSpPr>
          <p:cNvPr id="23557" name="Rectangle 4"/>
          <p:cNvSpPr>
            <a:spLocks noChangeArrowheads="1"/>
          </p:cNvSpPr>
          <p:nvPr/>
        </p:nvSpPr>
        <p:spPr bwMode="auto">
          <a:xfrm>
            <a:off x="1559526" y="2780933"/>
            <a:ext cx="2073818" cy="2981113"/>
          </a:xfrm>
          <a:prstGeom prst="rect">
            <a:avLst/>
          </a:prstGeom>
          <a:solidFill>
            <a:srgbClr val="996633"/>
          </a:solidFill>
          <a:ln w="38100"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algn="ctr" eaLnBrk="1"/>
            <a:endParaRPr lang="fr-FR" altLang="fr-FR" sz="1633">
              <a:solidFill>
                <a:srgbClr val="996633"/>
              </a:solidFill>
            </a:endParaRPr>
          </a:p>
          <a:p>
            <a:pPr algn="ctr" eaLnBrk="1"/>
            <a:endParaRPr lang="fr-FR" altLang="fr-FR" sz="1633">
              <a:solidFill>
                <a:srgbClr val="996633"/>
              </a:solidFill>
            </a:endParaRPr>
          </a:p>
          <a:p>
            <a:pPr algn="ctr" eaLnBrk="1"/>
            <a:endParaRPr lang="fr-FR" altLang="fr-FR" sz="1633">
              <a:solidFill>
                <a:srgbClr val="996633"/>
              </a:solidFill>
            </a:endParaRPr>
          </a:p>
          <a:p>
            <a:pPr algn="ctr" eaLnBrk="1"/>
            <a:endParaRPr lang="fr-FR" altLang="fr-FR" sz="1633">
              <a:solidFill>
                <a:srgbClr val="996633"/>
              </a:solidFill>
            </a:endParaRPr>
          </a:p>
          <a:p>
            <a:pPr algn="ctr" eaLnBrk="1"/>
            <a:endParaRPr lang="fr-FR" altLang="fr-FR" sz="1633">
              <a:solidFill>
                <a:srgbClr val="996633"/>
              </a:solidFill>
            </a:endParaRPr>
          </a:p>
          <a:p>
            <a:pPr algn="ctr" eaLnBrk="1"/>
            <a:endParaRPr lang="fr-FR" altLang="fr-FR" sz="1633">
              <a:solidFill>
                <a:srgbClr val="996633"/>
              </a:solidFill>
            </a:endParaRPr>
          </a:p>
          <a:p>
            <a:pPr algn="ctr" eaLnBrk="1"/>
            <a:r>
              <a:rPr lang="fr-FR" altLang="fr-FR" sz="1633"/>
              <a:t>TD</a:t>
            </a:r>
          </a:p>
        </p:txBody>
      </p:sp>
      <p:sp>
        <p:nvSpPr>
          <p:cNvPr id="23558" name="Rectangle 5"/>
          <p:cNvSpPr>
            <a:spLocks noChangeArrowheads="1"/>
          </p:cNvSpPr>
          <p:nvPr/>
        </p:nvSpPr>
        <p:spPr bwMode="auto">
          <a:xfrm>
            <a:off x="3783877" y="2780933"/>
            <a:ext cx="2173187" cy="2981113"/>
          </a:xfrm>
          <a:prstGeom prst="rect">
            <a:avLst/>
          </a:prstGeom>
          <a:solidFill>
            <a:srgbClr val="FF5050"/>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algn="ctr" eaLnBrk="1"/>
            <a:endParaRPr lang="fr-FR" altLang="fr-FR" sz="1633"/>
          </a:p>
          <a:p>
            <a:pPr algn="ctr" eaLnBrk="1"/>
            <a:endParaRPr lang="fr-FR" altLang="fr-FR" sz="1633"/>
          </a:p>
          <a:p>
            <a:pPr algn="ctr" eaLnBrk="1"/>
            <a:endParaRPr lang="fr-FR" altLang="fr-FR" sz="1633"/>
          </a:p>
          <a:p>
            <a:pPr algn="ctr" eaLnBrk="1"/>
            <a:endParaRPr lang="fr-FR" altLang="fr-FR" sz="1633"/>
          </a:p>
          <a:p>
            <a:pPr algn="ctr" eaLnBrk="1"/>
            <a:endParaRPr lang="fr-FR" altLang="fr-FR" sz="1633"/>
          </a:p>
          <a:p>
            <a:pPr algn="ctr" eaLnBrk="1"/>
            <a:endParaRPr lang="fr-FR" altLang="fr-FR" sz="1633"/>
          </a:p>
          <a:p>
            <a:pPr algn="ctr" eaLnBrk="1"/>
            <a:r>
              <a:rPr lang="fr-FR" altLang="fr-FR" sz="1633"/>
              <a:t>Sang</a:t>
            </a:r>
          </a:p>
        </p:txBody>
      </p:sp>
      <p:sp>
        <p:nvSpPr>
          <p:cNvPr id="7" name="Ellipse 6"/>
          <p:cNvSpPr>
            <a:spLocks noChangeArrowheads="1"/>
          </p:cNvSpPr>
          <p:nvPr/>
        </p:nvSpPr>
        <p:spPr bwMode="auto">
          <a:xfrm>
            <a:off x="2596434" y="3169774"/>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8" name="Ellipse 7"/>
          <p:cNvSpPr>
            <a:spLocks noChangeArrowheads="1"/>
          </p:cNvSpPr>
          <p:nvPr/>
        </p:nvSpPr>
        <p:spPr bwMode="auto">
          <a:xfrm>
            <a:off x="2734689" y="3308029"/>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9" name="Ellipse 8"/>
          <p:cNvSpPr>
            <a:spLocks noChangeArrowheads="1"/>
          </p:cNvSpPr>
          <p:nvPr/>
        </p:nvSpPr>
        <p:spPr bwMode="auto">
          <a:xfrm>
            <a:off x="2872943" y="3446283"/>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62" name="Ellipse 9"/>
          <p:cNvSpPr>
            <a:spLocks noChangeArrowheads="1"/>
          </p:cNvSpPr>
          <p:nvPr/>
        </p:nvSpPr>
        <p:spPr bwMode="auto">
          <a:xfrm>
            <a:off x="3011198" y="3584538"/>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1" name="Ellipse 10"/>
          <p:cNvSpPr>
            <a:spLocks noChangeArrowheads="1"/>
          </p:cNvSpPr>
          <p:nvPr/>
        </p:nvSpPr>
        <p:spPr bwMode="auto">
          <a:xfrm>
            <a:off x="3149452" y="3722792"/>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64" name="Ellipse 11"/>
          <p:cNvSpPr>
            <a:spLocks noChangeArrowheads="1"/>
          </p:cNvSpPr>
          <p:nvPr/>
        </p:nvSpPr>
        <p:spPr bwMode="auto">
          <a:xfrm>
            <a:off x="2337207" y="3861047"/>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3" name="Ellipse 12"/>
          <p:cNvSpPr>
            <a:spLocks noChangeArrowheads="1"/>
          </p:cNvSpPr>
          <p:nvPr/>
        </p:nvSpPr>
        <p:spPr bwMode="auto">
          <a:xfrm>
            <a:off x="3287707" y="3861047"/>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66" name="Ellipse 13"/>
          <p:cNvSpPr>
            <a:spLocks noChangeArrowheads="1"/>
          </p:cNvSpPr>
          <p:nvPr/>
        </p:nvSpPr>
        <p:spPr bwMode="auto">
          <a:xfrm>
            <a:off x="2661240" y="3688229"/>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5" name="Ellipse 14"/>
          <p:cNvSpPr>
            <a:spLocks noChangeArrowheads="1"/>
          </p:cNvSpPr>
          <p:nvPr/>
        </p:nvSpPr>
        <p:spPr bwMode="auto">
          <a:xfrm>
            <a:off x="2799494" y="3826483"/>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68" name="Ellipse 15"/>
          <p:cNvSpPr>
            <a:spLocks noChangeArrowheads="1"/>
          </p:cNvSpPr>
          <p:nvPr/>
        </p:nvSpPr>
        <p:spPr bwMode="auto">
          <a:xfrm>
            <a:off x="2937749" y="3964738"/>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7" name="Ellipse 16"/>
          <p:cNvSpPr>
            <a:spLocks noChangeArrowheads="1"/>
          </p:cNvSpPr>
          <p:nvPr/>
        </p:nvSpPr>
        <p:spPr bwMode="auto">
          <a:xfrm>
            <a:off x="3076004" y="4102992"/>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70" name="Ellipse 17"/>
          <p:cNvSpPr>
            <a:spLocks noChangeArrowheads="1"/>
          </p:cNvSpPr>
          <p:nvPr/>
        </p:nvSpPr>
        <p:spPr bwMode="auto">
          <a:xfrm>
            <a:off x="3214258" y="4241247"/>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9" name="Ellipse 18"/>
          <p:cNvSpPr>
            <a:spLocks noChangeArrowheads="1"/>
          </p:cNvSpPr>
          <p:nvPr/>
        </p:nvSpPr>
        <p:spPr bwMode="auto">
          <a:xfrm>
            <a:off x="3352513" y="4379501"/>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0" name="Ellipse 19"/>
          <p:cNvSpPr>
            <a:spLocks noChangeArrowheads="1"/>
          </p:cNvSpPr>
          <p:nvPr/>
        </p:nvSpPr>
        <p:spPr bwMode="auto">
          <a:xfrm>
            <a:off x="2337207" y="4517756"/>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1" name="Ellipse 20"/>
          <p:cNvSpPr>
            <a:spLocks noChangeArrowheads="1"/>
          </p:cNvSpPr>
          <p:nvPr/>
        </p:nvSpPr>
        <p:spPr bwMode="auto">
          <a:xfrm>
            <a:off x="2531626" y="4660330"/>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74" name="Ellipse 21"/>
          <p:cNvSpPr>
            <a:spLocks noChangeArrowheads="1"/>
          </p:cNvSpPr>
          <p:nvPr/>
        </p:nvSpPr>
        <p:spPr bwMode="auto">
          <a:xfrm>
            <a:off x="2669881" y="4798584"/>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 name="Ellipse 22"/>
          <p:cNvSpPr>
            <a:spLocks noChangeArrowheads="1"/>
          </p:cNvSpPr>
          <p:nvPr/>
        </p:nvSpPr>
        <p:spPr bwMode="auto">
          <a:xfrm>
            <a:off x="2808135" y="4936839"/>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4" name="Ellipse 23"/>
          <p:cNvSpPr>
            <a:spLocks noChangeArrowheads="1"/>
          </p:cNvSpPr>
          <p:nvPr/>
        </p:nvSpPr>
        <p:spPr bwMode="auto">
          <a:xfrm>
            <a:off x="2946390" y="5075093"/>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77" name="Ellipse 24"/>
          <p:cNvSpPr>
            <a:spLocks noChangeArrowheads="1"/>
          </p:cNvSpPr>
          <p:nvPr/>
        </p:nvSpPr>
        <p:spPr bwMode="auto">
          <a:xfrm>
            <a:off x="3084644" y="5213348"/>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78" name="Ellipse 25"/>
          <p:cNvSpPr>
            <a:spLocks noChangeArrowheads="1"/>
          </p:cNvSpPr>
          <p:nvPr/>
        </p:nvSpPr>
        <p:spPr bwMode="auto">
          <a:xfrm>
            <a:off x="3222899" y="5351602"/>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7" name="Ellipse 26"/>
          <p:cNvSpPr>
            <a:spLocks noChangeArrowheads="1"/>
          </p:cNvSpPr>
          <p:nvPr/>
        </p:nvSpPr>
        <p:spPr bwMode="auto">
          <a:xfrm>
            <a:off x="2337207" y="4854751"/>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80" name="Ellipse 27"/>
          <p:cNvSpPr>
            <a:spLocks noChangeArrowheads="1"/>
          </p:cNvSpPr>
          <p:nvPr/>
        </p:nvSpPr>
        <p:spPr bwMode="auto">
          <a:xfrm>
            <a:off x="2475461" y="4993006"/>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9" name="Ellipse 28"/>
          <p:cNvSpPr>
            <a:spLocks noChangeArrowheads="1"/>
          </p:cNvSpPr>
          <p:nvPr/>
        </p:nvSpPr>
        <p:spPr bwMode="auto">
          <a:xfrm>
            <a:off x="2613716" y="5131260"/>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82" name="Ellipse 29"/>
          <p:cNvSpPr>
            <a:spLocks noChangeArrowheads="1"/>
          </p:cNvSpPr>
          <p:nvPr/>
        </p:nvSpPr>
        <p:spPr bwMode="auto">
          <a:xfrm>
            <a:off x="2751970" y="5269515"/>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1" name="Ellipse 30"/>
          <p:cNvSpPr>
            <a:spLocks noChangeArrowheads="1"/>
          </p:cNvSpPr>
          <p:nvPr/>
        </p:nvSpPr>
        <p:spPr bwMode="auto">
          <a:xfrm>
            <a:off x="2890225" y="5407769"/>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84" name="Ellipse 31"/>
          <p:cNvSpPr>
            <a:spLocks noChangeArrowheads="1"/>
          </p:cNvSpPr>
          <p:nvPr/>
        </p:nvSpPr>
        <p:spPr bwMode="auto">
          <a:xfrm>
            <a:off x="3028479" y="4660330"/>
            <a:ext cx="64806"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3" name="Ellipse 32"/>
          <p:cNvSpPr>
            <a:spLocks noChangeArrowheads="1"/>
          </p:cNvSpPr>
          <p:nvPr/>
        </p:nvSpPr>
        <p:spPr bwMode="auto">
          <a:xfrm>
            <a:off x="3166734" y="4798584"/>
            <a:ext cx="64806"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86" name="Ellipse 33"/>
          <p:cNvSpPr>
            <a:spLocks noChangeArrowheads="1"/>
          </p:cNvSpPr>
          <p:nvPr/>
        </p:nvSpPr>
        <p:spPr bwMode="auto">
          <a:xfrm>
            <a:off x="3304989" y="4936839"/>
            <a:ext cx="64806"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87" name="Ellipse 34"/>
          <p:cNvSpPr>
            <a:spLocks noChangeArrowheads="1"/>
          </p:cNvSpPr>
          <p:nvPr/>
        </p:nvSpPr>
        <p:spPr bwMode="auto">
          <a:xfrm>
            <a:off x="2855661" y="3040161"/>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88" name="Ellipse 35"/>
          <p:cNvSpPr>
            <a:spLocks noChangeArrowheads="1"/>
          </p:cNvSpPr>
          <p:nvPr/>
        </p:nvSpPr>
        <p:spPr bwMode="auto">
          <a:xfrm>
            <a:off x="2993916" y="3178415"/>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7" name="Ellipse 36"/>
          <p:cNvSpPr>
            <a:spLocks noChangeArrowheads="1"/>
          </p:cNvSpPr>
          <p:nvPr/>
        </p:nvSpPr>
        <p:spPr bwMode="auto">
          <a:xfrm>
            <a:off x="3132170" y="3316670"/>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90" name="Ellipse 37"/>
          <p:cNvSpPr>
            <a:spLocks noChangeArrowheads="1"/>
          </p:cNvSpPr>
          <p:nvPr/>
        </p:nvSpPr>
        <p:spPr bwMode="auto">
          <a:xfrm>
            <a:off x="3270425" y="3454924"/>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91" name="Ellipse 38"/>
          <p:cNvSpPr>
            <a:spLocks noChangeArrowheads="1"/>
          </p:cNvSpPr>
          <p:nvPr/>
        </p:nvSpPr>
        <p:spPr bwMode="auto">
          <a:xfrm>
            <a:off x="3179694" y="2910547"/>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40" name="Ellipse 39"/>
          <p:cNvSpPr>
            <a:spLocks noChangeArrowheads="1"/>
          </p:cNvSpPr>
          <p:nvPr/>
        </p:nvSpPr>
        <p:spPr bwMode="auto">
          <a:xfrm>
            <a:off x="3317949" y="3048802"/>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93" name="Ellipse 40"/>
          <p:cNvSpPr>
            <a:spLocks noChangeArrowheads="1"/>
          </p:cNvSpPr>
          <p:nvPr/>
        </p:nvSpPr>
        <p:spPr bwMode="auto">
          <a:xfrm>
            <a:off x="2337207" y="3299388"/>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94" name="Ellipse 41"/>
          <p:cNvSpPr>
            <a:spLocks noChangeArrowheads="1"/>
          </p:cNvSpPr>
          <p:nvPr/>
        </p:nvSpPr>
        <p:spPr bwMode="auto">
          <a:xfrm>
            <a:off x="2475461" y="3437642"/>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43" name="Ellipse 42"/>
          <p:cNvSpPr>
            <a:spLocks noChangeArrowheads="1"/>
          </p:cNvSpPr>
          <p:nvPr/>
        </p:nvSpPr>
        <p:spPr bwMode="auto">
          <a:xfrm>
            <a:off x="2613716" y="3575897"/>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96" name="Ellipse 43"/>
          <p:cNvSpPr>
            <a:spLocks noChangeArrowheads="1"/>
          </p:cNvSpPr>
          <p:nvPr/>
        </p:nvSpPr>
        <p:spPr bwMode="auto">
          <a:xfrm>
            <a:off x="2531626" y="4206683"/>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97" name="Ellipse 44"/>
          <p:cNvSpPr>
            <a:spLocks noChangeArrowheads="1"/>
          </p:cNvSpPr>
          <p:nvPr/>
        </p:nvSpPr>
        <p:spPr bwMode="auto">
          <a:xfrm>
            <a:off x="2337207" y="5308398"/>
            <a:ext cx="64806"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46" name="Ellipse 45"/>
          <p:cNvSpPr>
            <a:spLocks noChangeArrowheads="1"/>
          </p:cNvSpPr>
          <p:nvPr/>
        </p:nvSpPr>
        <p:spPr bwMode="auto">
          <a:xfrm>
            <a:off x="2475461" y="5446652"/>
            <a:ext cx="64806"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599" name="Ellipse 46"/>
          <p:cNvSpPr>
            <a:spLocks noChangeArrowheads="1"/>
          </p:cNvSpPr>
          <p:nvPr/>
        </p:nvSpPr>
        <p:spPr bwMode="auto">
          <a:xfrm>
            <a:off x="3309308" y="5584907"/>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48" name="Ellipse 47"/>
          <p:cNvSpPr>
            <a:spLocks noChangeArrowheads="1"/>
          </p:cNvSpPr>
          <p:nvPr/>
        </p:nvSpPr>
        <p:spPr bwMode="auto">
          <a:xfrm>
            <a:off x="3309308" y="4660330"/>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49" name="Ellipse 48"/>
          <p:cNvSpPr>
            <a:spLocks noChangeArrowheads="1"/>
          </p:cNvSpPr>
          <p:nvPr/>
        </p:nvSpPr>
        <p:spPr bwMode="auto">
          <a:xfrm>
            <a:off x="2337207" y="2975353"/>
            <a:ext cx="64806"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50" name="Ellipse 49"/>
          <p:cNvSpPr>
            <a:spLocks noChangeArrowheads="1"/>
          </p:cNvSpPr>
          <p:nvPr/>
        </p:nvSpPr>
        <p:spPr bwMode="auto">
          <a:xfrm>
            <a:off x="3447563" y="5190305"/>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51" name="Ellipse 50"/>
          <p:cNvSpPr>
            <a:spLocks noChangeArrowheads="1"/>
          </p:cNvSpPr>
          <p:nvPr/>
        </p:nvSpPr>
        <p:spPr bwMode="auto">
          <a:xfrm>
            <a:off x="2661240" y="4530716"/>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3604" name="Ellipse 51"/>
          <p:cNvSpPr>
            <a:spLocks noChangeArrowheads="1"/>
          </p:cNvSpPr>
          <p:nvPr/>
        </p:nvSpPr>
        <p:spPr bwMode="auto">
          <a:xfrm>
            <a:off x="2661240" y="5567625"/>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53" name="Ellipse 52"/>
          <p:cNvSpPr>
            <a:spLocks noChangeArrowheads="1"/>
          </p:cNvSpPr>
          <p:nvPr/>
        </p:nvSpPr>
        <p:spPr bwMode="auto">
          <a:xfrm>
            <a:off x="2272399" y="4141875"/>
            <a:ext cx="64807" cy="64807"/>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54" name="Ellipse 53"/>
          <p:cNvSpPr>
            <a:spLocks noChangeArrowheads="1"/>
          </p:cNvSpPr>
          <p:nvPr/>
        </p:nvSpPr>
        <p:spPr bwMode="auto">
          <a:xfrm>
            <a:off x="2272399" y="3558615"/>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55" name="Ellipse 54"/>
          <p:cNvSpPr>
            <a:spLocks noChangeArrowheads="1"/>
          </p:cNvSpPr>
          <p:nvPr/>
        </p:nvSpPr>
        <p:spPr bwMode="auto">
          <a:xfrm>
            <a:off x="2410654" y="3696870"/>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56" name="Ellipse 55"/>
          <p:cNvSpPr>
            <a:spLocks noChangeArrowheads="1"/>
          </p:cNvSpPr>
          <p:nvPr/>
        </p:nvSpPr>
        <p:spPr bwMode="auto">
          <a:xfrm>
            <a:off x="2548908" y="3835124"/>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57" name="Ellipse 56"/>
          <p:cNvSpPr>
            <a:spLocks noChangeArrowheads="1"/>
          </p:cNvSpPr>
          <p:nvPr/>
        </p:nvSpPr>
        <p:spPr bwMode="auto">
          <a:xfrm>
            <a:off x="2687163" y="3973379"/>
            <a:ext cx="64807"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58" name="Ellipse 57"/>
          <p:cNvSpPr>
            <a:spLocks noChangeArrowheads="1"/>
          </p:cNvSpPr>
          <p:nvPr/>
        </p:nvSpPr>
        <p:spPr bwMode="auto">
          <a:xfrm>
            <a:off x="1559525" y="7187795"/>
            <a:ext cx="64806" cy="64806"/>
          </a:xfrm>
          <a:prstGeom prst="ellipse">
            <a:avLst/>
          </a:prstGeom>
          <a:solidFill>
            <a:srgbClr val="00B8FF"/>
          </a:solidFill>
          <a:ln w="9525" algn="ctr">
            <a:solidFill>
              <a:schemeClr val="tx1"/>
            </a:solidFill>
            <a:round/>
            <a:headEnd/>
            <a:tailEnd/>
          </a:ln>
        </p:spPr>
        <p:txBody>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59" name="ZoneTexte 58"/>
          <p:cNvSpPr txBox="1">
            <a:spLocks noChangeArrowheads="1"/>
          </p:cNvSpPr>
          <p:nvPr/>
        </p:nvSpPr>
        <p:spPr bwMode="auto">
          <a:xfrm>
            <a:off x="6355228" y="2910547"/>
            <a:ext cx="2786692" cy="34362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algn="ctr" eaLnBrk="1"/>
            <a:r>
              <a:rPr lang="fr-FR" altLang="fr-FR" sz="1633"/>
              <a:t>Sans fixation </a:t>
            </a:r>
          </a:p>
        </p:txBody>
      </p:sp>
      <p:sp>
        <p:nvSpPr>
          <p:cNvPr id="23612" name="ZoneTexte 59"/>
          <p:cNvSpPr txBox="1">
            <a:spLocks noChangeArrowheads="1"/>
          </p:cNvSpPr>
          <p:nvPr/>
        </p:nvSpPr>
        <p:spPr bwMode="auto">
          <a:xfrm>
            <a:off x="6614455" y="3234580"/>
            <a:ext cx="184731"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61" name="ZoneTexte 60"/>
          <p:cNvSpPr txBox="1">
            <a:spLocks noChangeArrowheads="1"/>
          </p:cNvSpPr>
          <p:nvPr/>
        </p:nvSpPr>
        <p:spPr bwMode="auto">
          <a:xfrm>
            <a:off x="6355228" y="3630622"/>
            <a:ext cx="2786692" cy="34362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algn="ctr" eaLnBrk="1"/>
            <a:r>
              <a:rPr lang="fr-FR" altLang="fr-FR" sz="1633"/>
              <a:t>Fixation aux protéines</a:t>
            </a:r>
          </a:p>
        </p:txBody>
      </p:sp>
    </p:spTree>
    <p:extLst>
      <p:ext uri="{BB962C8B-B14F-4D97-AF65-F5344CB8AC3E}">
        <p14:creationId xmlns:p14="http://schemas.microsoft.com/office/powerpoint/2010/main" val="4206110132"/>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2.21785E-6 -1.36411E-6 C 0.0617 0.00021 0.12356 0.00063 0.14985 -1.36411E-6 C 0.17614 -0.00063 0.16701 -0.0021 0.15803 -0.00357 " pathEditMode="relative" ptsTypes="aaA">
                                      <p:cBhvr>
                                        <p:cTn id="11" dur="2000" fill="hold"/>
                                        <p:tgtEl>
                                          <p:spTgt spid="40"/>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2.97025E-6 1.50052E-6 L 0.1785 1.50052E-6 " pathEditMode="relative" ptsTypes="AA">
                                      <p:cBhvr>
                                        <p:cTn id="13" dur="2000" fill="hold"/>
                                        <p:tgtEl>
                                          <p:spTgt spid="37"/>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3.762E-7 -6.99895E-6 L 0.17142 -6.99895E-6 " pathEditMode="relative" ptsTypes="AA">
                                      <p:cBhvr>
                                        <p:cTn id="15" dur="2000" fill="hold"/>
                                        <p:tgtEl>
                                          <p:spTgt spid="7"/>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7.0691E-6 -5.45645E-7 L 0.0927 -5.45645E-7 " pathEditMode="relative" ptsTypes="AA">
                                      <p:cBhvr>
                                        <p:cTn id="17" dur="2000" fill="hold"/>
                                        <p:tgtEl>
                                          <p:spTgt spid="13"/>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0.00504 0.00168 L 0.24074 0.00168 " pathEditMode="relative" rAng="0" ptsTypes="AA">
                                      <p:cBhvr>
                                        <p:cTn id="19" dur="2000" fill="hold"/>
                                        <p:tgtEl>
                                          <p:spTgt spid="57"/>
                                        </p:tgtEl>
                                        <p:attrNameLst>
                                          <p:attrName>ppt_x</p:attrName>
                                          <p:attrName>ppt_y</p:attrName>
                                        </p:attrNameLst>
                                      </p:cBhvr>
                                      <p:rCtr x="11785" y="0"/>
                                    </p:animMotion>
                                  </p:childTnLst>
                                </p:cTn>
                              </p:par>
                              <p:par>
                                <p:cTn id="20" presetID="0" presetClass="path" presetSubtype="0" accel="50000" decel="50000" fill="hold" grpId="0" nodeType="withEffect">
                                  <p:stCondLst>
                                    <p:cond delay="0"/>
                                  </p:stCondLst>
                                  <p:childTnLst>
                                    <p:animMotion origin="layout" path="M 5.1881E-6 7.5446E-6 L 0.17851 7.5446E-6 " pathEditMode="relative" ptsTypes="AA">
                                      <p:cBhvr>
                                        <p:cTn id="21" dur="2000" fill="hold"/>
                                        <p:tgtEl>
                                          <p:spTgt spid="53"/>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0.00126 0.00629 L 0.17267 0.00629 " pathEditMode="relative" ptsTypes="AA">
                                      <p:cBhvr>
                                        <p:cTn id="23" dur="2000" fill="hold"/>
                                        <p:tgtEl>
                                          <p:spTgt spid="48"/>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0.00819 -0.00546 L 0.19172 -0.00546 " pathEditMode="relative" ptsTypes="AA">
                                      <p:cBhvr>
                                        <p:cTn id="25" dur="2000" fill="hold"/>
                                        <p:tgtEl>
                                          <p:spTgt spid="23"/>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2.21785E-6 -1.90976E-6 L 0.1785 -1.90976E-6 " pathEditMode="relative" ptsTypes="AA">
                                      <p:cBhvr>
                                        <p:cTn id="27" dur="2000" fill="hold"/>
                                        <p:tgtEl>
                                          <p:spTgt spid="27"/>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4.8119E-6 -1.50052E-6 C 0.06061 0.00063 0.12136 0.00147 0.14561 0.00168 " pathEditMode="relative" ptsTypes="aA">
                                      <p:cBhvr>
                                        <p:cTn id="29" dur="2000" fill="hold"/>
                                        <p:tgtEl>
                                          <p:spTgt spid="24"/>
                                        </p:tgtEl>
                                        <p:attrNameLst>
                                          <p:attrName>ppt_x</p:attrName>
                                          <p:attrName>ppt_y</p:attrName>
                                        </p:attrNameLst>
                                      </p:cBhvr>
                                    </p:animMotion>
                                  </p:childTnLst>
                                </p:cTn>
                              </p:par>
                              <p:par>
                                <p:cTn id="30" presetID="0" presetClass="path" presetSubtype="0" accel="50000" decel="50000" fill="hold" grpId="0" nodeType="withEffect">
                                  <p:stCondLst>
                                    <p:cond delay="0"/>
                                  </p:stCondLst>
                                  <p:childTnLst>
                                    <p:animMotion origin="layout" path="M 0.00425 0.0021 L 0.21124 0.0021 " pathEditMode="relative" ptsTypes="AA">
                                      <p:cBhvr>
                                        <p:cTn id="31" dur="2000" fill="hold"/>
                                        <p:tgtEl>
                                          <p:spTgt spid="31"/>
                                        </p:tgtEl>
                                        <p:attrNameLst>
                                          <p:attrName>ppt_x</p:attrName>
                                          <p:attrName>ppt_y</p:attrName>
                                        </p:attrNameLst>
                                      </p:cBhvr>
                                    </p:animMotion>
                                  </p:childTnLst>
                                </p:cTn>
                              </p:par>
                              <p:par>
                                <p:cTn id="32" presetID="0" presetClass="path" presetSubtype="0" accel="50000" decel="50000" fill="hold" grpId="0" nodeType="withEffect">
                                  <p:stCondLst>
                                    <p:cond delay="0"/>
                                  </p:stCondLst>
                                  <p:childTnLst>
                                    <p:animMotion origin="layout" path="M -0.00047 0.00609 L 0.17094 0.00609 " pathEditMode="relative" ptsTypes="AA">
                                      <p:cBhvr>
                                        <p:cTn id="33" dur="2000" fill="hold"/>
                                        <p:tgtEl>
                                          <p:spTgt spid="46"/>
                                        </p:tgtEl>
                                        <p:attrNameLst>
                                          <p:attrName>ppt_x</p:attrName>
                                          <p:attrName>ppt_y</p:attrName>
                                        </p:attrNameLst>
                                      </p:cBhvr>
                                    </p:animMotion>
                                  </p:childTnLst>
                                </p:cTn>
                              </p:par>
                              <p:par>
                                <p:cTn id="34" presetID="0" presetClass="path" presetSubtype="0" accel="50000" decel="50000" fill="hold" grpId="0" nodeType="withEffect">
                                  <p:stCondLst>
                                    <p:cond delay="0"/>
                                  </p:stCondLst>
                                  <p:childTnLst>
                                    <p:animMotion origin="layout" path="M -2.21785E-6 -9.54879E-7 L 0.19266 -9.54879E-7 " pathEditMode="relative" ptsTypes="AA">
                                      <p:cBhvr>
                                        <p:cTn id="35" dur="2000" fill="hold"/>
                                        <p:tgtEl>
                                          <p:spTgt spid="20"/>
                                        </p:tgtEl>
                                        <p:attrNameLst>
                                          <p:attrName>ppt_x</p:attrName>
                                          <p:attrName>ppt_y</p:attrName>
                                        </p:attrNameLst>
                                      </p:cBhvr>
                                    </p:animMotion>
                                  </p:childTnLst>
                                </p:cTn>
                              </p:par>
                              <p:par>
                                <p:cTn id="36" presetID="63" presetClass="path" presetSubtype="0" accel="50000" decel="50000" fill="hold" grpId="0" nodeType="withEffect">
                                  <p:stCondLst>
                                    <p:cond delay="0"/>
                                  </p:stCondLst>
                                  <p:childTnLst>
                                    <p:animMotion origin="layout" path="M 0 0  L 0.25 0  E" pathEditMode="relative" ptsTypes="">
                                      <p:cBhvr>
                                        <p:cTn id="37" dur="2000" fill="hold"/>
                                        <p:tgtEl>
                                          <p:spTgt spid="55"/>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5.74351E-7 -2.70667E-6 L 0.25696 -0.02853 " pathEditMode="relative" ptsTypes="AA">
                                      <p:cBhvr>
                                        <p:cTn id="39" dur="2000" fill="hold"/>
                                        <p:tgtEl>
                                          <p:spTgt spid="21"/>
                                        </p:tgtEl>
                                        <p:attrNameLst>
                                          <p:attrName>ppt_x</p:attrName>
                                          <p:attrName>ppt_y</p:attrName>
                                        </p:attrNameLst>
                                      </p:cBhvr>
                                    </p:animMotion>
                                  </p:childTnLst>
                                </p:cTn>
                              </p:par>
                              <p:par>
                                <p:cTn id="40" presetID="0" presetClass="path" presetSubtype="0" accel="50000" decel="50000" fill="hold" grpId="0" nodeType="withEffect">
                                  <p:stCondLst>
                                    <p:cond delay="0"/>
                                  </p:stCondLst>
                                  <p:childTnLst>
                                    <p:animMotion origin="layout" path="M -1.1487E-6 2.16534E-6 L 0.17136 -0.00945 " pathEditMode="relative" ptsTypes="AA">
                                      <p:cBhvr>
                                        <p:cTn id="41" dur="2000" fill="hold"/>
                                        <p:tgtEl>
                                          <p:spTgt spid="43"/>
                                        </p:tgtEl>
                                        <p:attrNameLst>
                                          <p:attrName>ppt_x</p:attrName>
                                          <p:attrName>ppt_y</p:attrName>
                                        </p:attrNameLst>
                                      </p:cBhvr>
                                    </p:animMotion>
                                  </p:childTnLst>
                                </p:cTn>
                              </p:par>
                              <p:par>
                                <p:cTn id="42" presetID="0" presetClass="path" presetSubtype="0" accel="50000" decel="50000" fill="hold" grpId="0" nodeType="withEffect">
                                  <p:stCondLst>
                                    <p:cond delay="0"/>
                                  </p:stCondLst>
                                  <p:childTnLst>
                                    <p:animMotion origin="layout" path="M 0.00582 0.00293 L 0.26987 -0.03525 " pathEditMode="relative" ptsTypes="AA">
                                      <p:cBhvr>
                                        <p:cTn id="43" dur="2000" fill="hold"/>
                                        <p:tgtEl>
                                          <p:spTgt spid="56"/>
                                        </p:tgtEl>
                                        <p:attrNameLst>
                                          <p:attrName>ppt_x</p:attrName>
                                          <p:attrName>ppt_y</p:attrName>
                                        </p:attrNameLst>
                                      </p:cBhvr>
                                    </p:animMotion>
                                  </p:childTnLst>
                                </p:cTn>
                              </p:par>
                              <p:par>
                                <p:cTn id="44" presetID="0" presetClass="path" presetSubtype="0" accel="50000" decel="50000" fill="hold" grpId="0" nodeType="withEffect">
                                  <p:stCondLst>
                                    <p:cond delay="0"/>
                                  </p:stCondLst>
                                  <p:childTnLst>
                                    <p:animMotion origin="layout" path="M -1.72305E-6 1.624E-6 L 0.14288 -0.02854 " pathEditMode="relative" ptsTypes="AA">
                                      <p:cBhvr>
                                        <p:cTn id="45" dur="2000" fill="hold"/>
                                        <p:tgtEl>
                                          <p:spTgt spid="17"/>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2.18863E-6 -4.38983E-7 L 0.22862 0.11447 " pathEditMode="relative" ptsTypes="AA">
                                      <p:cBhvr>
                                        <p:cTn id="47" dur="2000" fill="hold"/>
                                        <p:tgtEl>
                                          <p:spTgt spid="9"/>
                                        </p:tgtEl>
                                        <p:attrNameLst>
                                          <p:attrName>ppt_x</p:attrName>
                                          <p:attrName>ppt_y</p:attrName>
                                        </p:attrNameLst>
                                      </p:cBhvr>
                                    </p:animMotion>
                                  </p:childTnLst>
                                </p:cTn>
                              </p:par>
                              <p:par>
                                <p:cTn id="48" presetID="0" presetClass="path" presetSubtype="0" accel="50000" decel="50000" fill="hold" grpId="0" nodeType="withEffect">
                                  <p:stCondLst>
                                    <p:cond delay="0"/>
                                  </p:stCondLst>
                                  <p:childTnLst>
                                    <p:animMotion origin="layout" path="M -0.00016 -0.00546 L 0.22863 0.1905 " pathEditMode="relative" rAng="0" ptsTypes="AA">
                                      <p:cBhvr>
                                        <p:cTn id="49" dur="2000" fill="hold"/>
                                        <p:tgtEl>
                                          <p:spTgt spid="15"/>
                                        </p:tgtEl>
                                        <p:attrNameLst>
                                          <p:attrName>ppt_x</p:attrName>
                                          <p:attrName>ppt_y</p:attrName>
                                        </p:attrNameLst>
                                      </p:cBhvr>
                                      <p:rCtr x="11431" y="9788"/>
                                    </p:animMotion>
                                  </p:childTnLst>
                                </p:cTn>
                              </p:par>
                              <p:par>
                                <p:cTn id="50" presetID="0" presetClass="path" presetSubtype="0" accel="50000" decel="50000" fill="hold" grpId="0" nodeType="withEffect">
                                  <p:stCondLst>
                                    <p:cond delay="0"/>
                                  </p:stCondLst>
                                  <p:childTnLst>
                                    <p:animMotion origin="layout" path="M 0.00252 0.00525 L 0.20249 -0.22348 " pathEditMode="relative" ptsTypes="AA">
                                      <p:cBhvr>
                                        <p:cTn id="51" dur="2000" fill="hold"/>
                                        <p:tgtEl>
                                          <p:spTgt spid="33"/>
                                        </p:tgtEl>
                                        <p:attrNameLst>
                                          <p:attrName>ppt_x</p:attrName>
                                          <p:attrName>ppt_y</p:attrName>
                                        </p:attrNameLst>
                                      </p:cBhvr>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checkerboard(across)">
                                      <p:cBhvr>
                                        <p:cTn id="56" dur="500"/>
                                        <p:tgtEl>
                                          <p:spTgt spid="61"/>
                                        </p:tgtEl>
                                      </p:cBhvr>
                                    </p:animEffect>
                                  </p:childTnLst>
                                </p:cTn>
                              </p:par>
                              <p:par>
                                <p:cTn id="57" presetID="5" presetClass="exit" presetSubtype="10" fill="hold" grpId="1" nodeType="withEffect">
                                  <p:stCondLst>
                                    <p:cond delay="0"/>
                                  </p:stCondLst>
                                  <p:childTnLst>
                                    <p:animEffect transition="out" filter="checkerboard(across)">
                                      <p:cBhvr>
                                        <p:cTn id="58" dur="500"/>
                                        <p:tgtEl>
                                          <p:spTgt spid="59"/>
                                        </p:tgtEl>
                                      </p:cBhvr>
                                    </p:animEffect>
                                    <p:set>
                                      <p:cBhvr>
                                        <p:cTn id="59" dur="1" fill="hold">
                                          <p:stCondLst>
                                            <p:cond delay="499"/>
                                          </p:stCondLst>
                                        </p:cTn>
                                        <p:tgtEl>
                                          <p:spTgt spid="59"/>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par>
                                <p:cTn id="65" presetID="5" presetClass="exit" presetSubtype="10" fill="hold" grpId="1" nodeType="withEffect">
                                  <p:stCondLst>
                                    <p:cond delay="0"/>
                                  </p:stCondLst>
                                  <p:childTnLst>
                                    <p:animEffect transition="out" filter="checkerboard(across)">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5" presetClass="exit" presetSubtype="10" fill="hold" grpId="1" nodeType="withEffect">
                                  <p:stCondLst>
                                    <p:cond delay="0"/>
                                  </p:stCondLst>
                                  <p:childTnLst>
                                    <p:animEffect transition="out" filter="checkerboard(across)">
                                      <p:cBhvr>
                                        <p:cTn id="69" dur="500"/>
                                        <p:tgtEl>
                                          <p:spTgt spid="37"/>
                                        </p:tgtEl>
                                      </p:cBhvr>
                                    </p:animEffect>
                                    <p:set>
                                      <p:cBhvr>
                                        <p:cTn id="70" dur="1" fill="hold">
                                          <p:stCondLst>
                                            <p:cond delay="499"/>
                                          </p:stCondLst>
                                        </p:cTn>
                                        <p:tgtEl>
                                          <p:spTgt spid="37"/>
                                        </p:tgtEl>
                                        <p:attrNameLst>
                                          <p:attrName>style.visibility</p:attrName>
                                        </p:attrNameLst>
                                      </p:cBhvr>
                                      <p:to>
                                        <p:strVal val="hidden"/>
                                      </p:to>
                                    </p:set>
                                  </p:childTnLst>
                                </p:cTn>
                              </p:par>
                              <p:par>
                                <p:cTn id="71" presetID="5" presetClass="exit" presetSubtype="10" fill="hold" grpId="1" nodeType="withEffect">
                                  <p:stCondLst>
                                    <p:cond delay="0"/>
                                  </p:stCondLst>
                                  <p:childTnLst>
                                    <p:animEffect transition="out" filter="checkerboard(across)">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5" presetClass="exit" presetSubtype="10" fill="hold" grpId="1" nodeType="withEffect">
                                  <p:stCondLst>
                                    <p:cond delay="0"/>
                                  </p:stCondLst>
                                  <p:childTnLst>
                                    <p:animEffect transition="out" filter="checkerboard(across)">
                                      <p:cBhvr>
                                        <p:cTn id="75" dur="500"/>
                                        <p:tgtEl>
                                          <p:spTgt spid="43"/>
                                        </p:tgtEl>
                                      </p:cBhvr>
                                    </p:animEffect>
                                    <p:set>
                                      <p:cBhvr>
                                        <p:cTn id="76" dur="1" fill="hold">
                                          <p:stCondLst>
                                            <p:cond delay="499"/>
                                          </p:stCondLst>
                                        </p:cTn>
                                        <p:tgtEl>
                                          <p:spTgt spid="43"/>
                                        </p:tgtEl>
                                        <p:attrNameLst>
                                          <p:attrName>style.visibility</p:attrName>
                                        </p:attrNameLst>
                                      </p:cBhvr>
                                      <p:to>
                                        <p:strVal val="hidden"/>
                                      </p:to>
                                    </p:set>
                                  </p:childTnLst>
                                </p:cTn>
                              </p:par>
                              <p:par>
                                <p:cTn id="77" presetID="5" presetClass="exit" presetSubtype="10" fill="hold" grpId="1" nodeType="withEffect">
                                  <p:stCondLst>
                                    <p:cond delay="0"/>
                                  </p:stCondLst>
                                  <p:childTnLst>
                                    <p:animEffect transition="out" filter="checkerboard(across)">
                                      <p:cBhvr>
                                        <p:cTn id="78" dur="500"/>
                                        <p:tgtEl>
                                          <p:spTgt spid="55"/>
                                        </p:tgtEl>
                                      </p:cBhvr>
                                    </p:animEffect>
                                    <p:set>
                                      <p:cBhvr>
                                        <p:cTn id="79" dur="1" fill="hold">
                                          <p:stCondLst>
                                            <p:cond delay="499"/>
                                          </p:stCondLst>
                                        </p:cTn>
                                        <p:tgtEl>
                                          <p:spTgt spid="55"/>
                                        </p:tgtEl>
                                        <p:attrNameLst>
                                          <p:attrName>style.visibility</p:attrName>
                                        </p:attrNameLst>
                                      </p:cBhvr>
                                      <p:to>
                                        <p:strVal val="hidden"/>
                                      </p:to>
                                    </p:set>
                                  </p:childTnLst>
                                </p:cTn>
                              </p:par>
                              <p:par>
                                <p:cTn id="80" presetID="5" presetClass="exit" presetSubtype="10" fill="hold" grpId="1" nodeType="withEffect">
                                  <p:stCondLst>
                                    <p:cond delay="0"/>
                                  </p:stCondLst>
                                  <p:childTnLst>
                                    <p:animEffect transition="out" filter="checkerboard(across)">
                                      <p:cBhvr>
                                        <p:cTn id="81" dur="500"/>
                                        <p:tgtEl>
                                          <p:spTgt spid="56"/>
                                        </p:tgtEl>
                                      </p:cBhvr>
                                    </p:animEffect>
                                    <p:set>
                                      <p:cBhvr>
                                        <p:cTn id="82" dur="1" fill="hold">
                                          <p:stCondLst>
                                            <p:cond delay="499"/>
                                          </p:stCondLst>
                                        </p:cTn>
                                        <p:tgtEl>
                                          <p:spTgt spid="56"/>
                                        </p:tgtEl>
                                        <p:attrNameLst>
                                          <p:attrName>style.visibility</p:attrName>
                                        </p:attrNameLst>
                                      </p:cBhvr>
                                      <p:to>
                                        <p:strVal val="hidden"/>
                                      </p:to>
                                    </p:set>
                                  </p:childTnLst>
                                </p:cTn>
                              </p:par>
                              <p:par>
                                <p:cTn id="83" presetID="5" presetClass="exit" presetSubtype="10" fill="hold" grpId="1" nodeType="withEffect">
                                  <p:stCondLst>
                                    <p:cond delay="0"/>
                                  </p:stCondLst>
                                  <p:childTnLst>
                                    <p:animEffect transition="out" filter="checkerboard(across)">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par>
                                <p:cTn id="86" presetID="5" presetClass="exit" presetSubtype="10" fill="hold" grpId="1" nodeType="withEffect">
                                  <p:stCondLst>
                                    <p:cond delay="0"/>
                                  </p:stCondLst>
                                  <p:childTnLst>
                                    <p:animEffect transition="out" filter="checkerboard(across)">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par>
                                <p:cTn id="89" presetID="5" presetClass="exit" presetSubtype="10" fill="hold" grpId="1" nodeType="withEffect">
                                  <p:stCondLst>
                                    <p:cond delay="0"/>
                                  </p:stCondLst>
                                  <p:childTnLst>
                                    <p:animEffect transition="out" filter="checkerboard(across)">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par>
                                <p:cTn id="92" presetID="5" presetClass="exit" presetSubtype="10" fill="hold" grpId="1" nodeType="withEffect">
                                  <p:stCondLst>
                                    <p:cond delay="0"/>
                                  </p:stCondLst>
                                  <p:childTnLst>
                                    <p:animEffect transition="out" filter="checkerboard(across)">
                                      <p:cBhvr>
                                        <p:cTn id="93" dur="500"/>
                                        <p:tgtEl>
                                          <p:spTgt spid="48"/>
                                        </p:tgtEl>
                                      </p:cBhvr>
                                    </p:animEffect>
                                    <p:set>
                                      <p:cBhvr>
                                        <p:cTn id="94" dur="1" fill="hold">
                                          <p:stCondLst>
                                            <p:cond delay="499"/>
                                          </p:stCondLst>
                                        </p:cTn>
                                        <p:tgtEl>
                                          <p:spTgt spid="48"/>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0" presetClass="path" presetSubtype="0" accel="50000" decel="50000" fill="hold" grpId="0" nodeType="clickEffect">
                                  <p:stCondLst>
                                    <p:cond delay="0"/>
                                  </p:stCondLst>
                                  <p:childTnLst>
                                    <p:animMotion origin="layout" path="M -3.55849E-7 -8.38059E-7 L 0.22138 0.00946 " pathEditMode="relative" ptsTypes="AA">
                                      <p:cBhvr>
                                        <p:cTn id="98" dur="2000" fill="hold"/>
                                        <p:tgtEl>
                                          <p:spTgt spid="29"/>
                                        </p:tgtEl>
                                        <p:attrNameLst>
                                          <p:attrName>ppt_x</p:attrName>
                                          <p:attrName>ppt_y</p:attrName>
                                        </p:attrNameLst>
                                      </p:cBhvr>
                                    </p:animMotion>
                                  </p:childTnLst>
                                </p:cTn>
                              </p:par>
                              <p:par>
                                <p:cTn id="99" presetID="0" presetClass="path" presetSubtype="0" accel="50000" decel="50000" fill="hold" grpId="0" nodeType="withEffect">
                                  <p:stCondLst>
                                    <p:cond delay="0"/>
                                  </p:stCondLst>
                                  <p:childTnLst>
                                    <p:animMotion origin="layout" path="M 0.00048 0.00526 L 0.13605 -0.1947 " pathEditMode="relative" ptsTypes="AA">
                                      <p:cBhvr>
                                        <p:cTn id="100" dur="2000" fill="hold"/>
                                        <p:tgtEl>
                                          <p:spTgt spid="50"/>
                                        </p:tgtEl>
                                        <p:attrNameLst>
                                          <p:attrName>ppt_x</p:attrName>
                                          <p:attrName>ppt_y</p:attrName>
                                        </p:attrNameLst>
                                      </p:cBhvr>
                                    </p:animMotion>
                                  </p:childTnLst>
                                </p:cTn>
                              </p:par>
                              <p:par>
                                <p:cTn id="101" presetID="0" presetClass="path" presetSubtype="0" accel="50000" decel="50000" fill="hold" grpId="0" nodeType="withEffect">
                                  <p:stCondLst>
                                    <p:cond delay="0"/>
                                  </p:stCondLst>
                                  <p:childTnLst>
                                    <p:animMotion origin="layout" path="M 5.08896E-6 8.38059E-7 L 0.26422 -0.02857 " pathEditMode="relative" ptsTypes="AA">
                                      <p:cBhvr>
                                        <p:cTn id="102" dur="2000" fill="hold"/>
                                        <p:tgtEl>
                                          <p:spTgt spid="54"/>
                                        </p:tgtEl>
                                        <p:attrNameLst>
                                          <p:attrName>ppt_x</p:attrName>
                                          <p:attrName>ppt_y</p:attrName>
                                        </p:attrNameLst>
                                      </p:cBhvr>
                                    </p:animMotion>
                                  </p:childTnLst>
                                </p:cTn>
                              </p:par>
                              <p:par>
                                <p:cTn id="103" presetID="0" presetClass="path" presetSubtype="0" accel="50000" decel="50000" fill="hold" grpId="0" nodeType="withEffect">
                                  <p:stCondLst>
                                    <p:cond delay="0"/>
                                  </p:stCondLst>
                                  <p:childTnLst>
                                    <p:animMotion origin="layout" path="M -3.25618E-6 -3.99076E-8 L 0.19289 0.06659 " pathEditMode="relative" ptsTypes="AA">
                                      <p:cBhvr>
                                        <p:cTn id="104" dur="2000" fill="hold"/>
                                        <p:tgtEl>
                                          <p:spTgt spid="11"/>
                                        </p:tgtEl>
                                        <p:attrNameLst>
                                          <p:attrName>ppt_x</p:attrName>
                                          <p:attrName>ppt_y</p:attrName>
                                        </p:attrNameLst>
                                      </p:cBhvr>
                                    </p:animMotion>
                                  </p:childTnLst>
                                </p:cTn>
                              </p:par>
                              <p:par>
                                <p:cTn id="105" presetID="0" presetClass="path" presetSubtype="0" accel="50000" decel="50000" fill="hold" grpId="0" nodeType="withEffect">
                                  <p:stCondLst>
                                    <p:cond delay="0"/>
                                  </p:stCondLst>
                                  <p:childTnLst>
                                    <p:animMotion origin="layout" path="M 4.02141E-6 7.98152E-8 L 0.07148 0.06679 " pathEditMode="relative" ptsTypes="AA">
                                      <p:cBhvr>
                                        <p:cTn id="106" dur="2000" fill="hold"/>
                                        <p:tgtEl>
                                          <p:spTgt spid="19"/>
                                        </p:tgtEl>
                                        <p:attrNameLst>
                                          <p:attrName>ppt_x</p:attrName>
                                          <p:attrName>ppt_y</p:attrName>
                                        </p:attrNameLst>
                                      </p:cBhvr>
                                    </p:animMotion>
                                  </p:childTnLst>
                                </p:cTn>
                              </p:par>
                              <p:par>
                                <p:cTn id="107" presetID="0" presetClass="path" presetSubtype="0" accel="50000" decel="50000" fill="hold" grpId="0" nodeType="withEffect">
                                  <p:stCondLst>
                                    <p:cond delay="0"/>
                                  </p:stCondLst>
                                  <p:childTnLst>
                                    <p:animMotion origin="layout" path="M 0.00047 -0.00525 L 0.20044 0.02353 " pathEditMode="relative" ptsTypes="AA">
                                      <p:cBhvr>
                                        <p:cTn id="108" dur="2000" fill="hold"/>
                                        <p:tgtEl>
                                          <p:spTgt spid="49"/>
                                        </p:tgtEl>
                                        <p:attrNameLst>
                                          <p:attrName>ppt_x</p:attrName>
                                          <p:attrName>ppt_y</p:attrName>
                                        </p:attrNameLst>
                                      </p:cBhvr>
                                    </p:animMotion>
                                  </p:childTnLst>
                                </p:cTn>
                              </p:par>
                              <p:par>
                                <p:cTn id="109" presetID="0" presetClass="path" presetSubtype="0" accel="50000" decel="50000" fill="hold" grpId="0" nodeType="withEffect">
                                  <p:stCondLst>
                                    <p:cond delay="0"/>
                                  </p:stCondLst>
                                  <p:childTnLst>
                                    <p:animMotion origin="layout" path="M 7.45552E-6 -6.78429E-7 L 0.12849 -6.78429E-7 " pathEditMode="relative" ptsTypes="AA">
                                      <p:cBhvr>
                                        <p:cTn id="110" dur="2000" fill="hold"/>
                                        <p:tgtEl>
                                          <p:spTgt spid="8"/>
                                        </p:tgtEl>
                                        <p:attrNameLst>
                                          <p:attrName>ppt_x</p:attrName>
                                          <p:attrName>ppt_y</p:attrName>
                                        </p:attrNameLst>
                                      </p:cBhvr>
                                    </p:animMotion>
                                  </p:childTnLst>
                                </p:cTn>
                              </p:par>
                              <p:par>
                                <p:cTn id="111" presetID="0" presetClass="path" presetSubtype="0" accel="50000" decel="50000" fill="hold" grpId="0" nodeType="withEffect">
                                  <p:stCondLst>
                                    <p:cond delay="0"/>
                                  </p:stCondLst>
                                  <p:childTnLst>
                                    <p:animMotion origin="layout" path="M 0.00063 0.00609 L 0.19352 -0.24155 " pathEditMode="relative" ptsTypes="AA">
                                      <p:cBhvr>
                                        <p:cTn id="112" dur="2000" fill="hold"/>
                                        <p:tgtEl>
                                          <p:spTgt spid="51"/>
                                        </p:tgtEl>
                                        <p:attrNameLst>
                                          <p:attrName>ppt_x</p:attrName>
                                          <p:attrName>ppt_y</p:attrName>
                                        </p:attrNameLst>
                                      </p:cBhvr>
                                    </p:animMotion>
                                  </p:childTnLst>
                                </p:cTn>
                              </p:par>
                            </p:childTnLst>
                          </p:cTn>
                        </p:par>
                      </p:childTnLst>
                    </p:cTn>
                  </p:par>
                  <p:par>
                    <p:cTn id="113" fill="hold" nodeType="clickPar">
                      <p:stCondLst>
                        <p:cond delay="indefinite"/>
                      </p:stCondLst>
                      <p:childTnLst>
                        <p:par>
                          <p:cTn id="114" fill="hold" nodeType="withGroup">
                            <p:stCondLst>
                              <p:cond delay="0"/>
                            </p:stCondLst>
                            <p:childTnLst>
                              <p:par>
                                <p:cTn id="115" presetID="63" presetClass="path" presetSubtype="0" repeatCount="indefinite" accel="50000" decel="50000" fill="remove" grpId="0" nodeType="clickEffect">
                                  <p:stCondLst>
                                    <p:cond delay="0"/>
                                  </p:stCondLst>
                                  <p:childTnLst>
                                    <p:animMotion origin="layout" path="M 0 0  L 0.25 0  E" pathEditMode="relative" ptsTypes="">
                                      <p:cBhvr>
                                        <p:cTn id="116" dur="2000" fill="hold"/>
                                        <p:tgtEl>
                                          <p:spTgt spid="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1" grpId="0" animBg="1"/>
      <p:bldP spid="13" grpId="0" animBg="1"/>
      <p:bldP spid="15" grpId="0" animBg="1"/>
      <p:bldP spid="17" grpId="0" animBg="1"/>
      <p:bldP spid="19" grpId="0" animBg="1"/>
      <p:bldP spid="20" grpId="0" animBg="1"/>
      <p:bldP spid="21" grpId="0" animBg="1"/>
      <p:bldP spid="23" grpId="0" animBg="1"/>
      <p:bldP spid="23" grpId="1" animBg="1"/>
      <p:bldP spid="24" grpId="0" animBg="1"/>
      <p:bldP spid="27" grpId="0" animBg="1"/>
      <p:bldP spid="27" grpId="1" animBg="1"/>
      <p:bldP spid="29" grpId="0" animBg="1"/>
      <p:bldP spid="31" grpId="0" animBg="1"/>
      <p:bldP spid="31" grpId="1" animBg="1"/>
      <p:bldP spid="33" grpId="0" animBg="1"/>
      <p:bldP spid="37" grpId="0" animBg="1"/>
      <p:bldP spid="37" grpId="1" animBg="1"/>
      <p:bldP spid="40" grpId="0" animBg="1"/>
      <p:bldP spid="40" grpId="1" animBg="1"/>
      <p:bldP spid="43" grpId="0" animBg="1"/>
      <p:bldP spid="43" grpId="1" animBg="1"/>
      <p:bldP spid="46" grpId="0" animBg="1"/>
      <p:bldP spid="48" grpId="0" animBg="1"/>
      <p:bldP spid="48" grpId="1" animBg="1"/>
      <p:bldP spid="49" grpId="0" animBg="1"/>
      <p:bldP spid="50" grpId="0" animBg="1"/>
      <p:bldP spid="51" grpId="0" animBg="1"/>
      <p:bldP spid="53" grpId="0" animBg="1"/>
      <p:bldP spid="54" grpId="0" animBg="1"/>
      <p:bldP spid="55" grpId="0" animBg="1"/>
      <p:bldP spid="55" grpId="1" animBg="1"/>
      <p:bldP spid="56" grpId="0" animBg="1"/>
      <p:bldP spid="56" grpId="1" animBg="1"/>
      <p:bldP spid="57" grpId="0" animBg="1"/>
      <p:bldP spid="58" grpId="0" animBg="1"/>
      <p:bldP spid="59" grpId="0" animBg="1"/>
      <p:bldP spid="59" grpId="1" animBg="1"/>
      <p:bldP spid="61"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Distribution</a:t>
            </a:r>
          </a:p>
        </p:txBody>
      </p:sp>
      <p:sp>
        <p:nvSpPr>
          <p:cNvPr id="24579"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4580" name="Text Box 3"/>
          <p:cNvSpPr txBox="1">
            <a:spLocks noChangeArrowheads="1"/>
          </p:cNvSpPr>
          <p:nvPr/>
        </p:nvSpPr>
        <p:spPr bwMode="auto">
          <a:xfrm>
            <a:off x="2013172" y="1633132"/>
            <a:ext cx="8100851" cy="40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Obstacle à la distribution:</a:t>
            </a:r>
          </a:p>
          <a:p>
            <a:pPr eaLnBrk="1"/>
            <a:endParaRPr lang="fr-FR" altLang="fr-FR" sz="2540">
              <a:solidFill>
                <a:srgbClr val="FFFFFF"/>
              </a:solidFill>
            </a:endParaRPr>
          </a:p>
          <a:p>
            <a:pPr eaLnBrk="1"/>
            <a:r>
              <a:rPr lang="fr-FR" altLang="fr-FR" sz="2540">
                <a:solidFill>
                  <a:srgbClr val="FFFFFF"/>
                </a:solidFill>
              </a:rPr>
              <a:t>	</a:t>
            </a:r>
          </a:p>
          <a:p>
            <a:pPr eaLnBrk="1"/>
            <a:r>
              <a:rPr lang="fr-FR" altLang="fr-FR" sz="2540">
                <a:solidFill>
                  <a:schemeClr val="bg1"/>
                </a:solidFill>
              </a:rPr>
              <a:t>Pour la même raison la distribution vers les tissus est diminuée.</a:t>
            </a:r>
            <a:endParaRPr lang="fr-FR" altLang="fr-FR" sz="2540">
              <a:solidFill>
                <a:srgbClr val="FFFFFF"/>
              </a:solidFill>
            </a:endParaRPr>
          </a:p>
        </p:txBody>
      </p:sp>
    </p:spTree>
    <p:extLst>
      <p:ext uri="{BB962C8B-B14F-4D97-AF65-F5344CB8AC3E}">
        <p14:creationId xmlns:p14="http://schemas.microsoft.com/office/powerpoint/2010/main" val="3861156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Distribution</a:t>
            </a:r>
          </a:p>
        </p:txBody>
      </p:sp>
      <p:sp>
        <p:nvSpPr>
          <p:cNvPr id="25603"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5604" name="Text Box 3"/>
          <p:cNvSpPr txBox="1">
            <a:spLocks noChangeArrowheads="1"/>
          </p:cNvSpPr>
          <p:nvPr/>
        </p:nvSpPr>
        <p:spPr bwMode="auto">
          <a:xfrm>
            <a:off x="528638" y="1633132"/>
            <a:ext cx="10644187" cy="40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Compétition médicamenteuse:</a:t>
            </a:r>
          </a:p>
          <a:p>
            <a:pPr eaLnBrk="1"/>
            <a:endParaRPr lang="fr-FR" altLang="fr-FR" sz="2540" dirty="0">
              <a:solidFill>
                <a:srgbClr val="FFFFFF"/>
              </a:solidFill>
            </a:endParaRPr>
          </a:p>
          <a:p>
            <a:pPr eaLnBrk="1"/>
            <a:r>
              <a:rPr lang="fr-FR" altLang="fr-FR" sz="2540" dirty="0">
                <a:solidFill>
                  <a:srgbClr val="FFFFFF"/>
                </a:solidFill>
              </a:rPr>
              <a:t>	</a:t>
            </a:r>
            <a:r>
              <a:rPr lang="fr-FR" altLang="fr-FR" sz="2540" dirty="0">
                <a:solidFill>
                  <a:schemeClr val="bg1"/>
                </a:solidFill>
              </a:rPr>
              <a:t>Phénomène </a:t>
            </a:r>
            <a:r>
              <a:rPr lang="fr-FR" altLang="fr-FR" sz="2540" dirty="0">
                <a:solidFill>
                  <a:srgbClr val="FFFF00"/>
                </a:solidFill>
              </a:rPr>
              <a:t>d’interaction médicamenteuse</a:t>
            </a:r>
            <a:r>
              <a:rPr lang="fr-FR" altLang="fr-FR" sz="2540" dirty="0">
                <a:solidFill>
                  <a:schemeClr val="bg1"/>
                </a:solidFill>
              </a:rPr>
              <a:t>.</a:t>
            </a:r>
          </a:p>
          <a:p>
            <a:pPr eaLnBrk="1"/>
            <a:endParaRPr lang="fr-FR" altLang="fr-FR" sz="2540" dirty="0">
              <a:solidFill>
                <a:schemeClr val="bg1"/>
              </a:solidFill>
            </a:endParaRPr>
          </a:p>
          <a:p>
            <a:pPr eaLnBrk="1"/>
            <a:r>
              <a:rPr lang="fr-FR" altLang="fr-FR" sz="2540" dirty="0">
                <a:solidFill>
                  <a:schemeClr val="bg1"/>
                </a:solidFill>
              </a:rPr>
              <a:t>	Si deux médicaments ayant une affinité pour les mêmes protéines sont administrés en même temps, les concentrations libres d’un ou des deux seront augmentées.</a:t>
            </a:r>
          </a:p>
          <a:p>
            <a:pPr eaLnBrk="1"/>
            <a:endParaRPr lang="fr-FR" altLang="fr-FR" sz="2540" dirty="0">
              <a:solidFill>
                <a:schemeClr val="bg1"/>
              </a:solidFill>
            </a:endParaRPr>
          </a:p>
          <a:p>
            <a:pPr eaLnBrk="1"/>
            <a:r>
              <a:rPr lang="fr-FR" altLang="fr-FR" sz="2540" dirty="0" smtClean="0">
                <a:solidFill>
                  <a:schemeClr val="bg1"/>
                </a:solidFill>
              </a:rPr>
              <a:t>NB</a:t>
            </a:r>
            <a:r>
              <a:rPr lang="fr-FR" altLang="fr-FR" sz="2540" dirty="0">
                <a:solidFill>
                  <a:schemeClr val="bg1"/>
                </a:solidFill>
              </a:rPr>
              <a:t>: </a:t>
            </a:r>
            <a:endParaRPr lang="fr-FR" altLang="fr-FR" sz="2540" dirty="0" smtClean="0">
              <a:solidFill>
                <a:schemeClr val="bg1"/>
              </a:solidFill>
            </a:endParaRPr>
          </a:p>
          <a:p>
            <a:pPr marL="457200" indent="-457200" eaLnBrk="1">
              <a:buFontTx/>
              <a:buChar char="-"/>
            </a:pPr>
            <a:r>
              <a:rPr lang="fr-FR" altLang="fr-FR" sz="2540" dirty="0" smtClean="0">
                <a:solidFill>
                  <a:schemeClr val="bg1"/>
                </a:solidFill>
              </a:rPr>
              <a:t>peu </a:t>
            </a:r>
            <a:r>
              <a:rPr lang="fr-FR" altLang="fr-FR" sz="2540" dirty="0">
                <a:solidFill>
                  <a:schemeClr val="bg1"/>
                </a:solidFill>
              </a:rPr>
              <a:t>de conséquences cliniques </a:t>
            </a:r>
            <a:r>
              <a:rPr lang="fr-FR" altLang="fr-FR" sz="2540" dirty="0" smtClean="0">
                <a:solidFill>
                  <a:srgbClr val="FFFF00"/>
                </a:solidFill>
              </a:rPr>
              <a:t>si le métabolisme et l’</a:t>
            </a:r>
            <a:r>
              <a:rPr lang="fr-FR" altLang="fr-FR" sz="2540" dirty="0">
                <a:solidFill>
                  <a:srgbClr val="FFFF00"/>
                </a:solidFill>
              </a:rPr>
              <a:t>é</a:t>
            </a:r>
            <a:r>
              <a:rPr lang="fr-FR" altLang="fr-FR" sz="2540" dirty="0" smtClean="0">
                <a:solidFill>
                  <a:srgbClr val="FFFF00"/>
                </a:solidFill>
              </a:rPr>
              <a:t>limination sont actifs</a:t>
            </a:r>
          </a:p>
          <a:p>
            <a:pPr marL="457200" indent="-457200" eaLnBrk="1">
              <a:buFontTx/>
              <a:buChar char="-"/>
            </a:pPr>
            <a:r>
              <a:rPr lang="fr-FR" sz="2800" dirty="0">
                <a:solidFill>
                  <a:srgbClr val="FFFF00"/>
                </a:solidFill>
              </a:rPr>
              <a:t>médicaments a</a:t>
            </a:r>
            <a:r>
              <a:rPr lang="fr-FR" sz="2800" b="1" dirty="0">
                <a:solidFill>
                  <a:srgbClr val="FFFF00"/>
                </a:solidFill>
              </a:rPr>
              <a:t> index thérapeutique étroit </a:t>
            </a:r>
            <a:r>
              <a:rPr lang="fr-FR" sz="2800" dirty="0">
                <a:solidFill>
                  <a:srgbClr val="FFFF00"/>
                </a:solidFill>
              </a:rPr>
              <a:t>et fortement liés</a:t>
            </a:r>
          </a:p>
          <a:p>
            <a:pPr marL="457200" indent="-457200" eaLnBrk="1">
              <a:buFontTx/>
              <a:buChar char="-"/>
            </a:pPr>
            <a:endParaRPr lang="fr-FR" altLang="fr-FR" sz="2540" u="sng" dirty="0">
              <a:solidFill>
                <a:srgbClr val="FFFF00"/>
              </a:solidFill>
            </a:endParaRPr>
          </a:p>
        </p:txBody>
      </p:sp>
    </p:spTree>
    <p:extLst>
      <p:ext uri="{BB962C8B-B14F-4D97-AF65-F5344CB8AC3E}">
        <p14:creationId xmlns:p14="http://schemas.microsoft.com/office/powerpoint/2010/main" val="39967832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4157041" y="217323"/>
            <a:ext cx="4114800" cy="609600"/>
          </a:xfrm>
          <a:prstGeom prst="roundRect">
            <a:avLst>
              <a:gd name="adj" fmla="val 16667"/>
            </a:avLst>
          </a:prstGeom>
          <a:solidFill>
            <a:schemeClr val="bg2"/>
          </a:solidFill>
          <a:ln w="9525">
            <a:solidFill>
              <a:schemeClr val="accent1"/>
            </a:solidFill>
            <a:round/>
            <a:headEnd/>
            <a:tailEnd/>
          </a:ln>
          <a:effectLst/>
        </p:spPr>
        <p:txBody>
          <a:bodyPr wrap="none" anchor="ctr"/>
          <a:lstStyle/>
          <a:p>
            <a:pPr algn="ctr">
              <a:lnSpc>
                <a:spcPct val="100000"/>
              </a:lnSpc>
              <a:spcBef>
                <a:spcPct val="0"/>
              </a:spcBef>
              <a:buClrTx/>
              <a:buSzTx/>
              <a:buFontTx/>
              <a:buNone/>
            </a:pPr>
            <a:r>
              <a:rPr lang="fr-FR" sz="3000" b="1" i="1" dirty="0">
                <a:solidFill>
                  <a:srgbClr val="FFC000"/>
                </a:solidFill>
                <a:latin typeface="Arial" panose="020B0604020202020204" pitchFamily="34" charset="0"/>
                <a:cs typeface="Arial" panose="020B0604020202020204" pitchFamily="34" charset="0"/>
              </a:rPr>
              <a:t>IT =  DL50 / DE50</a:t>
            </a:r>
          </a:p>
        </p:txBody>
      </p:sp>
      <p:sp>
        <p:nvSpPr>
          <p:cNvPr id="6" name="Rectangle 5"/>
          <p:cNvSpPr>
            <a:spLocks noChangeArrowheads="1"/>
          </p:cNvSpPr>
          <p:nvPr/>
        </p:nvSpPr>
        <p:spPr bwMode="auto">
          <a:xfrm>
            <a:off x="2057400" y="4495800"/>
            <a:ext cx="1752600" cy="553998"/>
          </a:xfrm>
          <a:prstGeom prst="rect">
            <a:avLst/>
          </a:prstGeom>
          <a:solidFill>
            <a:srgbClr val="FF0000"/>
          </a:solidFill>
          <a:ln w="9525">
            <a:noFill/>
            <a:miter lim="800000"/>
            <a:headEnd/>
            <a:tailEnd/>
          </a:ln>
          <a:effectLst/>
        </p:spPr>
        <p:txBody>
          <a:bodyPr>
            <a:spAutoFit/>
          </a:bodyPr>
          <a:lstStyle/>
          <a:p>
            <a:r>
              <a:rPr lang="fr-FR" sz="3000" b="1">
                <a:solidFill>
                  <a:schemeClr val="bg1"/>
                </a:solidFill>
                <a:latin typeface="Arial" panose="020B0604020202020204" pitchFamily="34" charset="0"/>
                <a:cs typeface="Arial" panose="020B0604020202020204" pitchFamily="34" charset="0"/>
              </a:rPr>
              <a:t>  faible</a:t>
            </a:r>
            <a:r>
              <a:rPr lang="fr-FR" sz="3000">
                <a:solidFill>
                  <a:schemeClr val="bg1"/>
                </a:solidFill>
                <a:latin typeface="Arial" panose="020B0604020202020204" pitchFamily="34" charset="0"/>
                <a:cs typeface="Arial" panose="020B0604020202020204" pitchFamily="34" charset="0"/>
              </a:rPr>
              <a:t> </a:t>
            </a:r>
          </a:p>
        </p:txBody>
      </p:sp>
      <p:sp>
        <p:nvSpPr>
          <p:cNvPr id="7" name="Rectangle 7"/>
          <p:cNvSpPr>
            <a:spLocks noChangeArrowheads="1"/>
          </p:cNvSpPr>
          <p:nvPr/>
        </p:nvSpPr>
        <p:spPr bwMode="auto">
          <a:xfrm>
            <a:off x="1752600" y="5133976"/>
            <a:ext cx="2819400" cy="2169825"/>
          </a:xfrm>
          <a:prstGeom prst="rect">
            <a:avLst/>
          </a:prstGeom>
          <a:noFill/>
          <a:ln w="9525">
            <a:noFill/>
            <a:miter lim="800000"/>
            <a:headEnd/>
            <a:tailEnd/>
          </a:ln>
          <a:effectLst/>
        </p:spPr>
        <p:txBody>
          <a:bodyPr>
            <a:spAutoFit/>
          </a:bodyPr>
          <a:lstStyle/>
          <a:p>
            <a:pPr>
              <a:lnSpc>
                <a:spcPct val="100000"/>
              </a:lnSpc>
              <a:spcBef>
                <a:spcPct val="0"/>
              </a:spcBef>
              <a:buClrTx/>
              <a:buSzTx/>
              <a:buFontTx/>
              <a:buNone/>
            </a:pPr>
            <a:r>
              <a:rPr lang="fr-FR" sz="3000">
                <a:solidFill>
                  <a:schemeClr val="bg1"/>
                </a:solidFill>
                <a:latin typeface="Arial" panose="020B0604020202020204" pitchFamily="34" charset="0"/>
                <a:cs typeface="Arial" panose="020B0604020202020204" pitchFamily="34" charset="0"/>
              </a:rPr>
              <a:t>Toxiques +++</a:t>
            </a:r>
          </a:p>
          <a:p>
            <a:pPr>
              <a:lnSpc>
                <a:spcPct val="100000"/>
              </a:lnSpc>
              <a:spcBef>
                <a:spcPct val="0"/>
              </a:spcBef>
              <a:buClrTx/>
              <a:buSzTx/>
              <a:buFontTx/>
              <a:buNone/>
            </a:pPr>
            <a:endParaRPr lang="fr-FR" sz="3000">
              <a:solidFill>
                <a:schemeClr val="bg1"/>
              </a:solidFill>
              <a:latin typeface="Arial" panose="020B0604020202020204" pitchFamily="34" charset="0"/>
              <a:cs typeface="Arial" panose="020B0604020202020204" pitchFamily="34" charset="0"/>
            </a:endParaRPr>
          </a:p>
          <a:p>
            <a:pPr>
              <a:lnSpc>
                <a:spcPct val="100000"/>
              </a:lnSpc>
              <a:spcBef>
                <a:spcPct val="0"/>
              </a:spcBef>
              <a:buClrTx/>
              <a:buSzTx/>
              <a:buFontTx/>
              <a:buNone/>
            </a:pPr>
            <a:endParaRPr lang="fr-FR" sz="3000">
              <a:solidFill>
                <a:schemeClr val="bg1"/>
              </a:solidFill>
              <a:latin typeface="Arial" panose="020B0604020202020204" pitchFamily="34" charset="0"/>
              <a:cs typeface="Arial" panose="020B0604020202020204" pitchFamily="34" charset="0"/>
            </a:endParaRPr>
          </a:p>
          <a:p>
            <a:pPr>
              <a:spcBef>
                <a:spcPct val="50000"/>
              </a:spcBef>
            </a:pPr>
            <a:endParaRPr lang="fr-FR" sz="3000">
              <a:solidFill>
                <a:schemeClr val="bg1"/>
              </a:solidFill>
              <a:latin typeface="Arial" panose="020B0604020202020204" pitchFamily="34" charset="0"/>
              <a:cs typeface="Arial" panose="020B0604020202020204" pitchFamily="34" charset="0"/>
            </a:endParaRPr>
          </a:p>
        </p:txBody>
      </p:sp>
      <p:sp>
        <p:nvSpPr>
          <p:cNvPr id="8" name="Rectangle 8"/>
          <p:cNvSpPr>
            <a:spLocks noChangeArrowheads="1"/>
          </p:cNvSpPr>
          <p:nvPr/>
        </p:nvSpPr>
        <p:spPr bwMode="auto">
          <a:xfrm>
            <a:off x="5181600" y="5334000"/>
            <a:ext cx="1337226" cy="553998"/>
          </a:xfrm>
          <a:prstGeom prst="rect">
            <a:avLst/>
          </a:prstGeom>
          <a:solidFill>
            <a:schemeClr val="accent1"/>
          </a:solidFill>
          <a:ln w="9525">
            <a:noFill/>
            <a:miter lim="800000"/>
            <a:headEnd/>
            <a:tailEnd/>
          </a:ln>
          <a:effectLst/>
        </p:spPr>
        <p:txBody>
          <a:bodyPr wrap="none">
            <a:spAutoFit/>
          </a:bodyPr>
          <a:lstStyle/>
          <a:p>
            <a:pPr>
              <a:lnSpc>
                <a:spcPct val="100000"/>
              </a:lnSpc>
              <a:spcBef>
                <a:spcPct val="0"/>
              </a:spcBef>
              <a:buClrTx/>
              <a:buSzTx/>
              <a:buFontTx/>
              <a:buNone/>
            </a:pPr>
            <a:r>
              <a:rPr lang="fr-FR" sz="3000">
                <a:solidFill>
                  <a:schemeClr val="bg1"/>
                </a:solidFill>
                <a:latin typeface="Arial" panose="020B0604020202020204" pitchFamily="34" charset="0"/>
                <a:cs typeface="Arial" panose="020B0604020202020204" pitchFamily="34" charset="0"/>
              </a:rPr>
              <a:t>moyen</a:t>
            </a:r>
          </a:p>
        </p:txBody>
      </p:sp>
      <p:sp>
        <p:nvSpPr>
          <p:cNvPr id="9" name="Rectangle 10"/>
          <p:cNvSpPr>
            <a:spLocks noChangeArrowheads="1"/>
          </p:cNvSpPr>
          <p:nvPr/>
        </p:nvSpPr>
        <p:spPr bwMode="auto">
          <a:xfrm>
            <a:off x="8686800" y="4191000"/>
            <a:ext cx="1103187" cy="553998"/>
          </a:xfrm>
          <a:prstGeom prst="rect">
            <a:avLst/>
          </a:prstGeom>
          <a:solidFill>
            <a:srgbClr val="00CC00"/>
          </a:solidFill>
          <a:ln w="9525">
            <a:noFill/>
            <a:miter lim="800000"/>
            <a:headEnd/>
            <a:tailEnd/>
          </a:ln>
          <a:effectLst/>
        </p:spPr>
        <p:txBody>
          <a:bodyPr wrap="none">
            <a:spAutoFit/>
          </a:bodyPr>
          <a:lstStyle/>
          <a:p>
            <a:pPr>
              <a:lnSpc>
                <a:spcPct val="100000"/>
              </a:lnSpc>
              <a:spcBef>
                <a:spcPct val="0"/>
              </a:spcBef>
              <a:buClrTx/>
              <a:buSzTx/>
              <a:buFontTx/>
              <a:buNone/>
            </a:pPr>
            <a:r>
              <a:rPr lang="fr-FR" sz="3000" b="1">
                <a:solidFill>
                  <a:schemeClr val="bg1"/>
                </a:solidFill>
                <a:latin typeface="Arial" panose="020B0604020202020204" pitchFamily="34" charset="0"/>
                <a:cs typeface="Arial" panose="020B0604020202020204" pitchFamily="34" charset="0"/>
              </a:rPr>
              <a:t>large</a:t>
            </a:r>
          </a:p>
        </p:txBody>
      </p:sp>
      <p:sp>
        <p:nvSpPr>
          <p:cNvPr id="10" name="Rectangle 11"/>
          <p:cNvSpPr>
            <a:spLocks noChangeArrowheads="1"/>
          </p:cNvSpPr>
          <p:nvPr/>
        </p:nvSpPr>
        <p:spPr bwMode="auto">
          <a:xfrm>
            <a:off x="8534400" y="5181600"/>
            <a:ext cx="2819400" cy="1015663"/>
          </a:xfrm>
          <a:prstGeom prst="rect">
            <a:avLst/>
          </a:prstGeom>
          <a:noFill/>
          <a:ln w="9525">
            <a:noFill/>
            <a:miter lim="800000"/>
            <a:headEnd/>
            <a:tailEnd/>
          </a:ln>
          <a:effectLst/>
        </p:spPr>
        <p:txBody>
          <a:bodyPr>
            <a:spAutoFit/>
          </a:bodyPr>
          <a:lstStyle/>
          <a:p>
            <a:pPr>
              <a:lnSpc>
                <a:spcPct val="100000"/>
              </a:lnSpc>
              <a:spcBef>
                <a:spcPct val="0"/>
              </a:spcBef>
              <a:buClrTx/>
              <a:buSzTx/>
              <a:buFontTx/>
              <a:buNone/>
            </a:pPr>
            <a:r>
              <a:rPr lang="fr-FR" sz="3000">
                <a:solidFill>
                  <a:schemeClr val="bg1"/>
                </a:solidFill>
                <a:latin typeface="Arial" panose="020B0604020202020204" pitchFamily="34" charset="0"/>
                <a:cs typeface="Arial" panose="020B0604020202020204" pitchFamily="34" charset="0"/>
              </a:rPr>
              <a:t>Toxicité          </a:t>
            </a:r>
            <a:r>
              <a:rPr lang="fr-FR" sz="3000" b="1">
                <a:solidFill>
                  <a:schemeClr val="bg1"/>
                </a:solidFill>
                <a:latin typeface="Arial" panose="020B0604020202020204" pitchFamily="34" charset="0"/>
                <a:cs typeface="Arial" panose="020B0604020202020204" pitchFamily="34" charset="0"/>
              </a:rPr>
              <a:t>Faible</a:t>
            </a:r>
            <a:r>
              <a:rPr lang="fr-FR" sz="3000">
                <a:solidFill>
                  <a:schemeClr val="bg1"/>
                </a:solidFill>
                <a:latin typeface="Arial" panose="020B0604020202020204" pitchFamily="34" charset="0"/>
                <a:cs typeface="Arial" panose="020B0604020202020204" pitchFamily="34" charset="0"/>
              </a:rPr>
              <a:t> </a:t>
            </a:r>
          </a:p>
        </p:txBody>
      </p:sp>
      <p:sp>
        <p:nvSpPr>
          <p:cNvPr id="11" name="AutoShape 12"/>
          <p:cNvSpPr>
            <a:spLocks noChangeArrowheads="1"/>
          </p:cNvSpPr>
          <p:nvPr/>
        </p:nvSpPr>
        <p:spPr bwMode="auto">
          <a:xfrm rot="3585232">
            <a:off x="3695700" y="2781300"/>
            <a:ext cx="457200" cy="1752600"/>
          </a:xfrm>
          <a:prstGeom prst="downArrow">
            <a:avLst>
              <a:gd name="adj1" fmla="val 50000"/>
              <a:gd name="adj2" fmla="val 95833"/>
            </a:avLst>
          </a:prstGeom>
          <a:solidFill>
            <a:srgbClr val="FF0000"/>
          </a:solidFill>
          <a:ln w="9525">
            <a:solidFill>
              <a:srgbClr val="FF0000"/>
            </a:solidFill>
            <a:miter lim="800000"/>
            <a:headEnd/>
            <a:tailEnd/>
          </a:ln>
          <a:effectLst/>
        </p:spPr>
        <p:txBody>
          <a:bodyPr wrap="none" anchor="ctr"/>
          <a:lstStyle/>
          <a:p>
            <a:endParaRPr lang="fr-FR" sz="3000">
              <a:solidFill>
                <a:schemeClr val="bg1"/>
              </a:solidFill>
              <a:latin typeface="Arial" panose="020B0604020202020204" pitchFamily="34" charset="0"/>
              <a:cs typeface="Arial" panose="020B0604020202020204" pitchFamily="34" charset="0"/>
            </a:endParaRPr>
          </a:p>
        </p:txBody>
      </p:sp>
      <p:sp>
        <p:nvSpPr>
          <p:cNvPr id="12" name="AutoShape 13"/>
          <p:cNvSpPr>
            <a:spLocks noChangeArrowheads="1"/>
          </p:cNvSpPr>
          <p:nvPr/>
        </p:nvSpPr>
        <p:spPr bwMode="auto">
          <a:xfrm rot="18238709">
            <a:off x="7505700" y="2857500"/>
            <a:ext cx="457200" cy="1752600"/>
          </a:xfrm>
          <a:prstGeom prst="downArrow">
            <a:avLst>
              <a:gd name="adj1" fmla="val 50000"/>
              <a:gd name="adj2" fmla="val 95833"/>
            </a:avLst>
          </a:prstGeom>
          <a:solidFill>
            <a:srgbClr val="00CC00"/>
          </a:solidFill>
          <a:ln w="9525">
            <a:solidFill>
              <a:srgbClr val="00CC00"/>
            </a:solidFill>
            <a:miter lim="800000"/>
            <a:headEnd/>
            <a:tailEnd/>
          </a:ln>
          <a:effectLst/>
        </p:spPr>
        <p:txBody>
          <a:bodyPr wrap="none" anchor="ctr"/>
          <a:lstStyle/>
          <a:p>
            <a:endParaRPr lang="fr-FR" sz="3000">
              <a:solidFill>
                <a:schemeClr val="bg1"/>
              </a:solidFill>
              <a:latin typeface="Arial" panose="020B0604020202020204" pitchFamily="34" charset="0"/>
              <a:cs typeface="Arial" panose="020B0604020202020204" pitchFamily="34" charset="0"/>
            </a:endParaRPr>
          </a:p>
        </p:txBody>
      </p:sp>
      <p:sp>
        <p:nvSpPr>
          <p:cNvPr id="13" name="AutoShape 14"/>
          <p:cNvSpPr>
            <a:spLocks noChangeArrowheads="1"/>
          </p:cNvSpPr>
          <p:nvPr/>
        </p:nvSpPr>
        <p:spPr bwMode="auto">
          <a:xfrm>
            <a:off x="5486400" y="3276600"/>
            <a:ext cx="609600" cy="1524000"/>
          </a:xfrm>
          <a:prstGeom prst="downArrow">
            <a:avLst>
              <a:gd name="adj1" fmla="val 50000"/>
              <a:gd name="adj2" fmla="val 62500"/>
            </a:avLst>
          </a:prstGeom>
          <a:solidFill>
            <a:schemeClr val="accent1"/>
          </a:solidFill>
          <a:ln w="9525">
            <a:solidFill>
              <a:schemeClr val="accent1"/>
            </a:solidFill>
            <a:miter lim="800000"/>
            <a:headEnd/>
            <a:tailEnd/>
          </a:ln>
          <a:effectLst/>
        </p:spPr>
        <p:txBody>
          <a:bodyPr wrap="none" anchor="ctr"/>
          <a:lstStyle/>
          <a:p>
            <a:endParaRPr lang="fr-FR" sz="3000">
              <a:solidFill>
                <a:schemeClr val="bg1"/>
              </a:solidFill>
              <a:latin typeface="Arial" panose="020B0604020202020204" pitchFamily="34" charset="0"/>
              <a:cs typeface="Arial" panose="020B0604020202020204" pitchFamily="34" charset="0"/>
            </a:endParaRPr>
          </a:p>
        </p:txBody>
      </p:sp>
      <p:sp>
        <p:nvSpPr>
          <p:cNvPr id="14" name="AutoShape 18"/>
          <p:cNvSpPr>
            <a:spLocks noChangeArrowheads="1"/>
          </p:cNvSpPr>
          <p:nvPr/>
        </p:nvSpPr>
        <p:spPr bwMode="auto">
          <a:xfrm>
            <a:off x="5257800" y="2438400"/>
            <a:ext cx="1219200" cy="609600"/>
          </a:xfrm>
          <a:prstGeom prst="roundRect">
            <a:avLst>
              <a:gd name="adj" fmla="val 16667"/>
            </a:avLst>
          </a:prstGeom>
          <a:solidFill>
            <a:schemeClr val="bg2"/>
          </a:solidFill>
          <a:ln w="9525">
            <a:solidFill>
              <a:schemeClr val="accent1"/>
            </a:solidFill>
            <a:round/>
            <a:headEnd/>
            <a:tailEnd/>
          </a:ln>
          <a:effectLst/>
        </p:spPr>
        <p:txBody>
          <a:bodyPr wrap="none" anchor="ctr"/>
          <a:lstStyle/>
          <a:p>
            <a:pPr algn="ctr">
              <a:lnSpc>
                <a:spcPct val="100000"/>
              </a:lnSpc>
              <a:spcBef>
                <a:spcPct val="0"/>
              </a:spcBef>
              <a:buClrTx/>
              <a:buSzTx/>
              <a:buFontTx/>
              <a:buNone/>
            </a:pPr>
            <a:r>
              <a:rPr lang="fr-FR" sz="3000" b="1" dirty="0">
                <a:solidFill>
                  <a:srgbClr val="FFC000"/>
                </a:solidFill>
                <a:latin typeface="Arial" panose="020B0604020202020204" pitchFamily="34" charset="0"/>
                <a:cs typeface="Arial" panose="020B0604020202020204" pitchFamily="34" charset="0"/>
              </a:rPr>
              <a:t>IT</a:t>
            </a:r>
          </a:p>
        </p:txBody>
      </p:sp>
    </p:spTree>
    <p:extLst>
      <p:ext uri="{BB962C8B-B14F-4D97-AF65-F5344CB8AC3E}">
        <p14:creationId xmlns:p14="http://schemas.microsoft.com/office/powerpoint/2010/main" val="18346908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2057400" y="457200"/>
            <a:ext cx="5334000" cy="838200"/>
          </a:xfrm>
          <a:solidFill>
            <a:schemeClr val="accent1"/>
          </a:solidFill>
        </p:spPr>
        <p:txBody>
          <a:bodyPr/>
          <a:lstStyle/>
          <a:p>
            <a:r>
              <a:rPr lang="fr-FR" altLang="fr-FR" sz="4000">
                <a:latin typeface="Helvetica" panose="020B0604020202020204" pitchFamily="34" charset="0"/>
              </a:rPr>
              <a:t>Fixation aux protéines</a:t>
            </a:r>
          </a:p>
        </p:txBody>
      </p:sp>
      <p:sp>
        <p:nvSpPr>
          <p:cNvPr id="258051" name="Text Box 3"/>
          <p:cNvSpPr txBox="1">
            <a:spLocks noChangeArrowheads="1"/>
          </p:cNvSpPr>
          <p:nvPr/>
        </p:nvSpPr>
        <p:spPr bwMode="auto">
          <a:xfrm>
            <a:off x="0" y="1295400"/>
            <a:ext cx="12050094" cy="448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290000"/>
              </a:lnSpc>
              <a:buFont typeface="Wingdings" panose="05000000000000000000" pitchFamily="2" charset="2"/>
              <a:buChar char="ü"/>
            </a:pPr>
            <a:r>
              <a:rPr lang="fr-FR" altLang="fr-FR" sz="3500" dirty="0">
                <a:solidFill>
                  <a:schemeClr val="bg1"/>
                </a:solidFill>
                <a:latin typeface="Arial" panose="020B0604020202020204" pitchFamily="34" charset="0"/>
                <a:cs typeface="Arial" panose="020B0604020202020204" pitchFamily="34" charset="0"/>
              </a:rPr>
              <a:t>    Fortement fixés si fixation &gt; 75%</a:t>
            </a:r>
          </a:p>
          <a:p>
            <a:pPr eaLnBrk="0" hangingPunct="0">
              <a:lnSpc>
                <a:spcPct val="290000"/>
              </a:lnSpc>
              <a:buFont typeface="Wingdings" panose="05000000000000000000" pitchFamily="2" charset="2"/>
              <a:buChar char="ü"/>
            </a:pPr>
            <a:r>
              <a:rPr lang="fr-FR" altLang="fr-FR" sz="3500" dirty="0">
                <a:solidFill>
                  <a:schemeClr val="bg1"/>
                </a:solidFill>
                <a:latin typeface="Arial" panose="020B0604020202020204" pitchFamily="34" charset="0"/>
                <a:cs typeface="Arial" panose="020B0604020202020204" pitchFamily="34" charset="0"/>
              </a:rPr>
              <a:t>   Moyennement fixés si fixation comprise entre 40 et 75%</a:t>
            </a:r>
          </a:p>
          <a:p>
            <a:pPr eaLnBrk="0" hangingPunct="0">
              <a:lnSpc>
                <a:spcPct val="290000"/>
              </a:lnSpc>
              <a:buFont typeface="Wingdings" panose="05000000000000000000" pitchFamily="2" charset="2"/>
              <a:buChar char="ü"/>
            </a:pPr>
            <a:r>
              <a:rPr lang="fr-FR" altLang="fr-FR" sz="3500" dirty="0">
                <a:solidFill>
                  <a:schemeClr val="bg1"/>
                </a:solidFill>
                <a:latin typeface="Arial" panose="020B0604020202020204" pitchFamily="34" charset="0"/>
                <a:cs typeface="Arial" panose="020B0604020202020204" pitchFamily="34" charset="0"/>
              </a:rPr>
              <a:t>   Faiblement fixés si fixation &lt; 40%</a:t>
            </a:r>
          </a:p>
        </p:txBody>
      </p:sp>
    </p:spTree>
    <p:extLst>
      <p:ext uri="{BB962C8B-B14F-4D97-AF65-F5344CB8AC3E}">
        <p14:creationId xmlns:p14="http://schemas.microsoft.com/office/powerpoint/2010/main" val="46889779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6628" name="Text Box 3"/>
          <p:cNvSpPr txBox="1">
            <a:spLocks noChangeArrowheads="1"/>
          </p:cNvSpPr>
          <p:nvPr/>
        </p:nvSpPr>
        <p:spPr bwMode="auto">
          <a:xfrm>
            <a:off x="1638561" y="585996"/>
            <a:ext cx="9077615" cy="40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500" b="1" u="sng" dirty="0">
                <a:solidFill>
                  <a:srgbClr val="FF9966"/>
                </a:solidFill>
              </a:rPr>
              <a:t>Diffusion tissulaire:</a:t>
            </a:r>
          </a:p>
          <a:p>
            <a:pPr eaLnBrk="1"/>
            <a:endParaRPr lang="fr-FR" altLang="fr-FR" sz="3500" dirty="0">
              <a:solidFill>
                <a:srgbClr val="FFFFFF"/>
              </a:solidFill>
            </a:endParaRPr>
          </a:p>
          <a:p>
            <a:pPr algn="just" eaLnBrk="1"/>
            <a:r>
              <a:rPr lang="fr-FR" altLang="fr-FR" sz="3500" dirty="0">
                <a:solidFill>
                  <a:srgbClr val="FFFFFF"/>
                </a:solidFill>
              </a:rPr>
              <a:t>	Une fois dans le sang le principe actif diffuse et va se retrouver dans divers tissus.</a:t>
            </a:r>
          </a:p>
          <a:p>
            <a:pPr algn="just" eaLnBrk="1"/>
            <a:r>
              <a:rPr lang="fr-FR" altLang="fr-FR" sz="3500" dirty="0">
                <a:solidFill>
                  <a:srgbClr val="FFFFFF"/>
                </a:solidFill>
              </a:rPr>
              <a:t>	</a:t>
            </a:r>
          </a:p>
          <a:p>
            <a:pPr algn="just" eaLnBrk="1"/>
            <a:r>
              <a:rPr lang="fr-FR" altLang="fr-FR" sz="3500" dirty="0">
                <a:solidFill>
                  <a:srgbClr val="FFFFFF"/>
                </a:solidFill>
              </a:rPr>
              <a:t>	Ces tissus peuvent être les </a:t>
            </a:r>
            <a:r>
              <a:rPr lang="fr-FR" altLang="fr-FR" sz="3500" dirty="0">
                <a:solidFill>
                  <a:srgbClr val="FFFF00"/>
                </a:solidFill>
              </a:rPr>
              <a:t>sites d’action </a:t>
            </a:r>
            <a:r>
              <a:rPr lang="fr-FR" altLang="fr-FR" sz="3500" dirty="0">
                <a:solidFill>
                  <a:srgbClr val="FFFFFF"/>
                </a:solidFill>
              </a:rPr>
              <a:t>du médicament, des </a:t>
            </a:r>
            <a:r>
              <a:rPr lang="fr-FR" altLang="fr-FR" sz="3500" dirty="0">
                <a:solidFill>
                  <a:srgbClr val="FFFF00"/>
                </a:solidFill>
              </a:rPr>
              <a:t>sites non souhaités </a:t>
            </a:r>
            <a:r>
              <a:rPr lang="fr-FR" altLang="fr-FR" sz="3500" dirty="0">
                <a:solidFill>
                  <a:srgbClr val="FFFFFF"/>
                </a:solidFill>
              </a:rPr>
              <a:t>responsables d’effets indésirables, ou encore des </a:t>
            </a:r>
            <a:r>
              <a:rPr lang="fr-FR" altLang="fr-FR" sz="3500" dirty="0">
                <a:solidFill>
                  <a:srgbClr val="FFFF00"/>
                </a:solidFill>
              </a:rPr>
              <a:t>sites neutres </a:t>
            </a:r>
            <a:r>
              <a:rPr lang="fr-FR" altLang="fr-FR" sz="3500" dirty="0">
                <a:solidFill>
                  <a:srgbClr val="FFFFFF"/>
                </a:solidFill>
              </a:rPr>
              <a:t>n’ayant aucune conséquence clinique.</a:t>
            </a:r>
          </a:p>
        </p:txBody>
      </p:sp>
    </p:spTree>
    <p:extLst>
      <p:ext uri="{BB962C8B-B14F-4D97-AF65-F5344CB8AC3E}">
        <p14:creationId xmlns:p14="http://schemas.microsoft.com/office/powerpoint/2010/main" val="40212318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353962" y="697324"/>
            <a:ext cx="11695470" cy="5408508"/>
          </a:xfrm>
        </p:spPr>
        <p:txBody>
          <a:bodyPr>
            <a:noAutofit/>
          </a:bodyPr>
          <a:lstStyle/>
          <a:p>
            <a:pPr eaLnBrk="1" hangingPunct="1">
              <a:lnSpc>
                <a:spcPct val="100000"/>
              </a:lnSpc>
            </a:pPr>
            <a:r>
              <a:rPr lang="fr-FR" altLang="fr-FR" sz="3000" dirty="0" smtClean="0">
                <a:solidFill>
                  <a:schemeClr val="bg1"/>
                </a:solidFill>
                <a:latin typeface="Arial" panose="020B0604020202020204" pitchFamily="34" charset="0"/>
                <a:cs typeface="Arial" panose="020B0604020202020204" pitchFamily="34" charset="0"/>
              </a:rPr>
              <a:t>La </a:t>
            </a:r>
            <a:r>
              <a:rPr lang="fr-FR" altLang="fr-FR" sz="3000" dirty="0">
                <a:solidFill>
                  <a:schemeClr val="bg1"/>
                </a:solidFill>
                <a:latin typeface="Arial" panose="020B0604020202020204" pitchFamily="34" charset="0"/>
                <a:cs typeface="Arial" panose="020B0604020202020204" pitchFamily="34" charset="0"/>
              </a:rPr>
              <a:t>forme libre du PA véhiculée par le sang (compartiment central) pénètre dans les tissus (compartiment périphérique) des différents organes : cette pénétration se fait par les mécanismes de transport actif ou passif et dépend:</a:t>
            </a:r>
          </a:p>
          <a:p>
            <a:pPr lvl="3" algn="just" eaLnBrk="1" hangingPunct="1">
              <a:lnSpc>
                <a:spcPct val="100000"/>
              </a:lnSpc>
            </a:pPr>
            <a:r>
              <a:rPr lang="fr-FR" altLang="fr-FR" sz="3000" dirty="0">
                <a:solidFill>
                  <a:schemeClr val="bg1"/>
                </a:solidFill>
                <a:latin typeface="Arial" panose="020B0604020202020204" pitchFamily="34" charset="0"/>
                <a:cs typeface="Arial" panose="020B0604020202020204" pitchFamily="34" charset="0"/>
              </a:rPr>
              <a:t>de la taille du PA, de l’</a:t>
            </a:r>
            <a:r>
              <a:rPr lang="fr-FR" altLang="fr-FR" sz="3000" dirty="0" err="1">
                <a:solidFill>
                  <a:schemeClr val="bg1"/>
                </a:solidFill>
                <a:latin typeface="Arial" panose="020B0604020202020204" pitchFamily="34" charset="0"/>
                <a:cs typeface="Arial" panose="020B0604020202020204" pitchFamily="34" charset="0"/>
              </a:rPr>
              <a:t>hydrosolubilité</a:t>
            </a:r>
            <a:r>
              <a:rPr lang="fr-FR" altLang="fr-FR" sz="3000" dirty="0">
                <a:solidFill>
                  <a:schemeClr val="bg1"/>
                </a:solidFill>
                <a:latin typeface="Arial" panose="020B0604020202020204" pitchFamily="34" charset="0"/>
                <a:cs typeface="Arial" panose="020B0604020202020204" pitchFamily="34" charset="0"/>
              </a:rPr>
              <a:t> et de la </a:t>
            </a:r>
            <a:r>
              <a:rPr lang="fr-FR" altLang="fr-FR" sz="3000" dirty="0" err="1">
                <a:solidFill>
                  <a:schemeClr val="bg1"/>
                </a:solidFill>
                <a:latin typeface="Arial" panose="020B0604020202020204" pitchFamily="34" charset="0"/>
                <a:cs typeface="Arial" panose="020B0604020202020204" pitchFamily="34" charset="0"/>
              </a:rPr>
              <a:t>liposolubilité</a:t>
            </a:r>
            <a:r>
              <a:rPr lang="fr-FR" altLang="fr-FR" sz="3000" dirty="0">
                <a:solidFill>
                  <a:schemeClr val="bg1"/>
                </a:solidFill>
                <a:latin typeface="Arial" panose="020B0604020202020204" pitchFamily="34" charset="0"/>
                <a:cs typeface="Arial" panose="020B0604020202020204" pitchFamily="34" charset="0"/>
              </a:rPr>
              <a:t> (indispensable pour passer les membranes tissulaires)</a:t>
            </a:r>
          </a:p>
          <a:p>
            <a:pPr lvl="3" algn="just" eaLnBrk="1" hangingPunct="1">
              <a:lnSpc>
                <a:spcPct val="100000"/>
              </a:lnSpc>
            </a:pPr>
            <a:r>
              <a:rPr lang="fr-FR" altLang="fr-FR" sz="3000" dirty="0">
                <a:solidFill>
                  <a:schemeClr val="bg1"/>
                </a:solidFill>
                <a:latin typeface="Arial" panose="020B0604020202020204" pitchFamily="34" charset="0"/>
                <a:cs typeface="Arial" panose="020B0604020202020204" pitchFamily="34" charset="0"/>
              </a:rPr>
              <a:t>la fixation aux protéines plasmatiques et tissulaires</a:t>
            </a:r>
          </a:p>
          <a:p>
            <a:pPr lvl="3" algn="just" eaLnBrk="1" hangingPunct="1">
              <a:lnSpc>
                <a:spcPct val="100000"/>
              </a:lnSpc>
            </a:pPr>
            <a:r>
              <a:rPr lang="fr-FR" altLang="fr-FR" sz="3000" dirty="0">
                <a:solidFill>
                  <a:schemeClr val="bg1"/>
                </a:solidFill>
                <a:latin typeface="Arial" panose="020B0604020202020204" pitchFamily="34" charset="0"/>
                <a:cs typeface="Arial" panose="020B0604020202020204" pitchFamily="34" charset="0"/>
              </a:rPr>
              <a:t>la vascularisation des tissus (foie, rein, cœur, poumons, cerveau sont très vascularisés</a:t>
            </a:r>
            <a:r>
              <a:rPr lang="fr-FR" altLang="fr-FR" sz="3000" dirty="0" smtClean="0">
                <a:solidFill>
                  <a:schemeClr val="bg1"/>
                </a:solidFill>
                <a:latin typeface="Arial" panose="020B0604020202020204" pitchFamily="34" charset="0"/>
                <a:cs typeface="Arial" panose="020B0604020202020204" pitchFamily="34" charset="0"/>
              </a:rPr>
              <a:t>)</a:t>
            </a:r>
            <a:endParaRPr lang="fr-FR" altLang="fr-FR"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497592"/>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2942" y="1450049"/>
            <a:ext cx="10151806" cy="2785378"/>
          </a:xfrm>
          <a:prstGeom prst="rect">
            <a:avLst/>
          </a:prstGeom>
        </p:spPr>
        <p:txBody>
          <a:bodyPr wrap="square">
            <a:spAutoFit/>
          </a:bodyPr>
          <a:lstStyle/>
          <a:p>
            <a:r>
              <a:rPr lang="fr-FR" altLang="fr-FR" sz="3500" dirty="0">
                <a:solidFill>
                  <a:schemeClr val="bg1"/>
                </a:solidFill>
                <a:latin typeface="Arial" panose="020B0604020202020204" pitchFamily="34" charset="0"/>
                <a:cs typeface="Arial" panose="020B0604020202020204" pitchFamily="34" charset="0"/>
              </a:rPr>
              <a:t>La pénétration dans le système nerveux central est limitée par la barrière hématoencéphalique. Chez la femme enceinte, le passage de la mère au fœtus est limité par la barrière </a:t>
            </a:r>
            <a:r>
              <a:rPr lang="fr-FR" altLang="fr-FR" sz="3500" dirty="0" err="1">
                <a:solidFill>
                  <a:schemeClr val="bg1"/>
                </a:solidFill>
                <a:latin typeface="Arial" panose="020B0604020202020204" pitchFamily="34" charset="0"/>
                <a:cs typeface="Arial" panose="020B0604020202020204" pitchFamily="34" charset="0"/>
              </a:rPr>
              <a:t>foeto</a:t>
            </a:r>
            <a:r>
              <a:rPr lang="fr-FR" altLang="fr-FR" sz="3500" dirty="0">
                <a:solidFill>
                  <a:schemeClr val="bg1"/>
                </a:solidFill>
                <a:latin typeface="Arial" panose="020B0604020202020204" pitchFamily="34" charset="0"/>
                <a:cs typeface="Arial" panose="020B0604020202020204" pitchFamily="34" charset="0"/>
              </a:rPr>
              <a:t>-placentaire très perméable.</a:t>
            </a:r>
          </a:p>
        </p:txBody>
      </p:sp>
      <p:grpSp>
        <p:nvGrpSpPr>
          <p:cNvPr id="5" name="Groupe 4"/>
          <p:cNvGrpSpPr/>
          <p:nvPr/>
        </p:nvGrpSpPr>
        <p:grpSpPr>
          <a:xfrm>
            <a:off x="1919289" y="4350774"/>
            <a:ext cx="8920776" cy="1886514"/>
            <a:chOff x="1919289" y="4941888"/>
            <a:chExt cx="7850186" cy="1295400"/>
          </a:xfrm>
        </p:grpSpPr>
        <p:sp>
          <p:nvSpPr>
            <p:cNvPr id="6" name="Rectangle 6"/>
            <p:cNvSpPr>
              <a:spLocks noChangeArrowheads="1"/>
            </p:cNvSpPr>
            <p:nvPr/>
          </p:nvSpPr>
          <p:spPr bwMode="auto">
            <a:xfrm>
              <a:off x="3432175" y="4941888"/>
              <a:ext cx="6337300" cy="12954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7" name="Line 8"/>
            <p:cNvSpPr>
              <a:spLocks noChangeShapeType="1"/>
            </p:cNvSpPr>
            <p:nvPr/>
          </p:nvSpPr>
          <p:spPr bwMode="auto">
            <a:xfrm>
              <a:off x="3432176" y="5589588"/>
              <a:ext cx="6335713"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nchor="b"/>
            <a:lstStyle/>
            <a:p>
              <a:endParaRPr lang="fr-FR">
                <a:solidFill>
                  <a:schemeClr val="bg1"/>
                </a:solidFill>
              </a:endParaRPr>
            </a:p>
          </p:txBody>
        </p:sp>
        <p:sp>
          <p:nvSpPr>
            <p:cNvPr id="8" name="Oval 9"/>
            <p:cNvSpPr>
              <a:spLocks noChangeArrowheads="1"/>
            </p:cNvSpPr>
            <p:nvPr/>
          </p:nvSpPr>
          <p:spPr bwMode="auto">
            <a:xfrm>
              <a:off x="5735638" y="5084764"/>
              <a:ext cx="144462" cy="142875"/>
            </a:xfrm>
            <a:prstGeom prst="ellipse">
              <a:avLst/>
            </a:prstGeom>
            <a:solidFill>
              <a:schemeClr val="hlink"/>
            </a:solidFill>
            <a:ln w="9525" algn="ctr">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9" name="Line 10"/>
            <p:cNvSpPr>
              <a:spLocks noChangeShapeType="1"/>
            </p:cNvSpPr>
            <p:nvPr/>
          </p:nvSpPr>
          <p:spPr bwMode="auto">
            <a:xfrm>
              <a:off x="5808663" y="5373688"/>
              <a:ext cx="0" cy="431800"/>
            </a:xfrm>
            <a:prstGeom prst="line">
              <a:avLst/>
            </a:prstGeom>
            <a:noFill/>
            <a:ln w="15875">
              <a:solidFill>
                <a:schemeClr val="hlink"/>
              </a:solidFill>
              <a:round/>
              <a:headEnd/>
              <a:tailEnd type="triangle" w="med" len="med"/>
            </a:ln>
            <a:extLst>
              <a:ext uri="{909E8E84-426E-40DD-AFC4-6F175D3DCCD1}">
                <a14:hiddenFill xmlns:a14="http://schemas.microsoft.com/office/drawing/2010/main">
                  <a:noFill/>
                </a14:hiddenFill>
              </a:ext>
            </a:extLst>
          </p:spPr>
          <p:txBody>
            <a:bodyPr anchor="b"/>
            <a:lstStyle/>
            <a:p>
              <a:endParaRPr lang="fr-FR">
                <a:solidFill>
                  <a:schemeClr val="bg1"/>
                </a:solidFill>
              </a:endParaRPr>
            </a:p>
          </p:txBody>
        </p:sp>
        <p:sp>
          <p:nvSpPr>
            <p:cNvPr id="10" name="Oval 11"/>
            <p:cNvSpPr>
              <a:spLocks noChangeArrowheads="1"/>
            </p:cNvSpPr>
            <p:nvPr/>
          </p:nvSpPr>
          <p:spPr bwMode="auto">
            <a:xfrm>
              <a:off x="7389813" y="5084764"/>
              <a:ext cx="144462" cy="142875"/>
            </a:xfrm>
            <a:prstGeom prst="ellipse">
              <a:avLst/>
            </a:prstGeom>
            <a:solidFill>
              <a:schemeClr val="hlink"/>
            </a:solidFill>
            <a:ln w="9525" algn="ctr">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1" name="Rectangle 12"/>
            <p:cNvSpPr>
              <a:spLocks noChangeArrowheads="1"/>
            </p:cNvSpPr>
            <p:nvPr/>
          </p:nvSpPr>
          <p:spPr bwMode="auto">
            <a:xfrm>
              <a:off x="7319964" y="5373688"/>
              <a:ext cx="287337" cy="431800"/>
            </a:xfrm>
            <a:prstGeom prst="rect">
              <a:avLst/>
            </a:prstGeom>
            <a:solidFill>
              <a:srgbClr val="FF9900"/>
            </a:solidFill>
            <a:ln w="9525" algn="ctr">
              <a:solidFill>
                <a:srgbClr val="FF99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2" name="Oval 13"/>
            <p:cNvSpPr>
              <a:spLocks noChangeArrowheads="1"/>
            </p:cNvSpPr>
            <p:nvPr/>
          </p:nvSpPr>
          <p:spPr bwMode="auto">
            <a:xfrm>
              <a:off x="7391401" y="5300664"/>
              <a:ext cx="144463" cy="142875"/>
            </a:xfrm>
            <a:prstGeom prst="ellipse">
              <a:avLst/>
            </a:prstGeom>
            <a:solidFill>
              <a:schemeClr val="bg1"/>
            </a:solidFill>
            <a:ln w="9525"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3" name="Rectangle 14"/>
            <p:cNvSpPr>
              <a:spLocks noChangeArrowheads="1"/>
            </p:cNvSpPr>
            <p:nvPr/>
          </p:nvSpPr>
          <p:spPr bwMode="auto">
            <a:xfrm>
              <a:off x="8615364" y="5373688"/>
              <a:ext cx="287337" cy="431800"/>
            </a:xfrm>
            <a:prstGeom prst="rect">
              <a:avLst/>
            </a:prstGeom>
            <a:solidFill>
              <a:srgbClr val="FF9900"/>
            </a:solidFill>
            <a:ln w="9525" algn="ctr">
              <a:solidFill>
                <a:srgbClr val="FF99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4" name="Oval 15"/>
            <p:cNvSpPr>
              <a:spLocks noChangeArrowheads="1"/>
            </p:cNvSpPr>
            <p:nvPr/>
          </p:nvSpPr>
          <p:spPr bwMode="auto">
            <a:xfrm>
              <a:off x="8686801" y="5734051"/>
              <a:ext cx="144463" cy="142875"/>
            </a:xfrm>
            <a:prstGeom prst="ellipse">
              <a:avLst/>
            </a:prstGeom>
            <a:solidFill>
              <a:schemeClr val="hlink"/>
            </a:solidFill>
            <a:ln w="9525" algn="ctr">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grpSp>
          <p:nvGrpSpPr>
            <p:cNvPr id="15" name="Group 18"/>
            <p:cNvGrpSpPr>
              <a:grpSpLocks/>
            </p:cNvGrpSpPr>
            <p:nvPr/>
          </p:nvGrpSpPr>
          <p:grpSpPr bwMode="auto">
            <a:xfrm>
              <a:off x="7967664" y="5300664"/>
              <a:ext cx="287337" cy="504825"/>
              <a:chOff x="3470" y="3339"/>
              <a:chExt cx="181" cy="318"/>
            </a:xfrm>
          </p:grpSpPr>
          <p:sp>
            <p:nvSpPr>
              <p:cNvPr id="26" name="Rectangle 16"/>
              <p:cNvSpPr>
                <a:spLocks noChangeArrowheads="1"/>
              </p:cNvSpPr>
              <p:nvPr/>
            </p:nvSpPr>
            <p:spPr bwMode="auto">
              <a:xfrm>
                <a:off x="3470" y="3385"/>
                <a:ext cx="181" cy="272"/>
              </a:xfrm>
              <a:prstGeom prst="rect">
                <a:avLst/>
              </a:prstGeom>
              <a:solidFill>
                <a:srgbClr val="FF9900"/>
              </a:solidFill>
              <a:ln w="9525" algn="ctr">
                <a:solidFill>
                  <a:srgbClr val="FF99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27" name="Oval 17"/>
              <p:cNvSpPr>
                <a:spLocks noChangeArrowheads="1"/>
              </p:cNvSpPr>
              <p:nvPr/>
            </p:nvSpPr>
            <p:spPr bwMode="auto">
              <a:xfrm>
                <a:off x="3515" y="3339"/>
                <a:ext cx="91" cy="90"/>
              </a:xfrm>
              <a:prstGeom prst="ellipse">
                <a:avLst/>
              </a:prstGeom>
              <a:solidFill>
                <a:schemeClr val="hlink"/>
              </a:solidFill>
              <a:ln w="9525" algn="ctr">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grpSp>
        <p:sp>
          <p:nvSpPr>
            <p:cNvPr id="16" name="Rectangle 19"/>
            <p:cNvSpPr>
              <a:spLocks noChangeArrowheads="1"/>
            </p:cNvSpPr>
            <p:nvPr/>
          </p:nvSpPr>
          <p:spPr bwMode="auto">
            <a:xfrm>
              <a:off x="9191625" y="5373688"/>
              <a:ext cx="287338" cy="431800"/>
            </a:xfrm>
            <a:prstGeom prst="rect">
              <a:avLst/>
            </a:prstGeom>
            <a:solidFill>
              <a:srgbClr val="FF9900"/>
            </a:solidFill>
            <a:ln w="9525" algn="ctr">
              <a:solidFill>
                <a:srgbClr val="FF99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7" name="Oval 20"/>
            <p:cNvSpPr>
              <a:spLocks noChangeArrowheads="1"/>
            </p:cNvSpPr>
            <p:nvPr/>
          </p:nvSpPr>
          <p:spPr bwMode="auto">
            <a:xfrm>
              <a:off x="9264651" y="5949951"/>
              <a:ext cx="144463" cy="142875"/>
            </a:xfrm>
            <a:prstGeom prst="ellipse">
              <a:avLst/>
            </a:prstGeom>
            <a:solidFill>
              <a:schemeClr val="hlink"/>
            </a:solidFill>
            <a:ln w="9525" algn="ctr">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8" name="Oval 21"/>
            <p:cNvSpPr>
              <a:spLocks noChangeArrowheads="1"/>
            </p:cNvSpPr>
            <p:nvPr/>
          </p:nvSpPr>
          <p:spPr bwMode="auto">
            <a:xfrm>
              <a:off x="5735638" y="5876926"/>
              <a:ext cx="144462" cy="142875"/>
            </a:xfrm>
            <a:prstGeom prst="ellipse">
              <a:avLst/>
            </a:prstGeom>
            <a:solidFill>
              <a:schemeClr val="hlink"/>
            </a:solidFill>
            <a:ln w="9525" algn="ctr">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19" name="Text Box 22"/>
            <p:cNvSpPr txBox="1">
              <a:spLocks noChangeArrowheads="1"/>
            </p:cNvSpPr>
            <p:nvPr/>
          </p:nvSpPr>
          <p:spPr bwMode="auto">
            <a:xfrm>
              <a:off x="3503613" y="5006976"/>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ltLang="fr-FR" b="1">
                  <a:solidFill>
                    <a:schemeClr val="bg1"/>
                  </a:solidFill>
                </a:rPr>
                <a:t>Sang</a:t>
              </a:r>
            </a:p>
          </p:txBody>
        </p:sp>
        <p:sp>
          <p:nvSpPr>
            <p:cNvPr id="20" name="Oval 23"/>
            <p:cNvSpPr>
              <a:spLocks noChangeArrowheads="1"/>
            </p:cNvSpPr>
            <p:nvPr/>
          </p:nvSpPr>
          <p:spPr bwMode="auto">
            <a:xfrm>
              <a:off x="9263063" y="5734051"/>
              <a:ext cx="144462" cy="142875"/>
            </a:xfrm>
            <a:prstGeom prst="ellipse">
              <a:avLst/>
            </a:prstGeom>
            <a:solidFill>
              <a:schemeClr val="bg1"/>
            </a:solidFill>
            <a:ln w="9525"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chemeClr val="bg1"/>
                </a:solidFill>
              </a:endParaRPr>
            </a:p>
          </p:txBody>
        </p:sp>
        <p:sp>
          <p:nvSpPr>
            <p:cNvPr id="21" name="Text Box 24"/>
            <p:cNvSpPr txBox="1">
              <a:spLocks noChangeArrowheads="1"/>
            </p:cNvSpPr>
            <p:nvPr/>
          </p:nvSpPr>
          <p:spPr bwMode="auto">
            <a:xfrm>
              <a:off x="3503613" y="5726113"/>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ltLang="fr-FR" b="1">
                  <a:solidFill>
                    <a:schemeClr val="bg1"/>
                  </a:solidFill>
                </a:rPr>
                <a:t>Tissus</a:t>
              </a:r>
            </a:p>
          </p:txBody>
        </p:sp>
        <p:sp>
          <p:nvSpPr>
            <p:cNvPr id="22" name="Text Box 25"/>
            <p:cNvSpPr txBox="1">
              <a:spLocks noChangeArrowheads="1"/>
            </p:cNvSpPr>
            <p:nvPr/>
          </p:nvSpPr>
          <p:spPr bwMode="auto">
            <a:xfrm>
              <a:off x="1919289" y="5235575"/>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b="1">
                  <a:solidFill>
                    <a:schemeClr val="bg1"/>
                  </a:solidFill>
                </a:rPr>
                <a:t>Membrane tissulaire</a:t>
              </a:r>
            </a:p>
          </p:txBody>
        </p:sp>
        <p:sp>
          <p:nvSpPr>
            <p:cNvPr id="23" name="Line 26"/>
            <p:cNvSpPr>
              <a:spLocks noChangeShapeType="1"/>
            </p:cNvSpPr>
            <p:nvPr/>
          </p:nvSpPr>
          <p:spPr bwMode="auto">
            <a:xfrm>
              <a:off x="3143251" y="5589588"/>
              <a:ext cx="288925"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endParaRPr lang="fr-FR">
                <a:solidFill>
                  <a:schemeClr val="bg1"/>
                </a:solidFill>
              </a:endParaRPr>
            </a:p>
          </p:txBody>
        </p:sp>
        <p:sp>
          <p:nvSpPr>
            <p:cNvPr id="24" name="Text Box 27"/>
            <p:cNvSpPr txBox="1">
              <a:spLocks noChangeArrowheads="1"/>
            </p:cNvSpPr>
            <p:nvPr/>
          </p:nvSpPr>
          <p:spPr bwMode="auto">
            <a:xfrm>
              <a:off x="4872039" y="5013326"/>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ltLang="fr-FR" b="1">
                  <a:solidFill>
                    <a:schemeClr val="bg1"/>
                  </a:solidFill>
                </a:rPr>
                <a:t>Passif</a:t>
              </a:r>
            </a:p>
          </p:txBody>
        </p:sp>
        <p:sp>
          <p:nvSpPr>
            <p:cNvPr id="25" name="Text Box 28"/>
            <p:cNvSpPr txBox="1">
              <a:spLocks noChangeArrowheads="1"/>
            </p:cNvSpPr>
            <p:nvPr/>
          </p:nvSpPr>
          <p:spPr bwMode="auto">
            <a:xfrm>
              <a:off x="6454776" y="5013326"/>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ltLang="fr-FR" b="1">
                  <a:solidFill>
                    <a:schemeClr val="bg1"/>
                  </a:solidFill>
                </a:rPr>
                <a:t>Actif</a:t>
              </a:r>
            </a:p>
          </p:txBody>
        </p:sp>
      </p:grpSp>
    </p:spTree>
    <p:extLst>
      <p:ext uri="{BB962C8B-B14F-4D97-AF65-F5344CB8AC3E}">
        <p14:creationId xmlns:p14="http://schemas.microsoft.com/office/powerpoint/2010/main" val="319260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18435"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8436" name="Text Box 3"/>
          <p:cNvSpPr txBox="1">
            <a:spLocks noChangeArrowheads="1"/>
          </p:cNvSpPr>
          <p:nvPr/>
        </p:nvSpPr>
        <p:spPr bwMode="auto">
          <a:xfrm>
            <a:off x="2013172" y="1633132"/>
            <a:ext cx="8655309" cy="41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6633"/>
                </a:solidFill>
              </a:rPr>
              <a:t>Origine Minérale:</a:t>
            </a:r>
          </a:p>
          <a:p>
            <a:pPr eaLnBrk="1"/>
            <a:endParaRPr lang="fr-FR" altLang="fr-FR" sz="1814">
              <a:solidFill>
                <a:srgbClr val="FFFFFF"/>
              </a:solidFill>
            </a:endParaRPr>
          </a:p>
          <a:p>
            <a:pPr eaLnBrk="1"/>
            <a:endParaRPr lang="fr-FR" altLang="fr-FR" sz="1814">
              <a:solidFill>
                <a:srgbClr val="FFFFFF"/>
              </a:solidFill>
            </a:endParaRPr>
          </a:p>
          <a:p>
            <a:pPr eaLnBrk="1"/>
            <a:r>
              <a:rPr lang="fr-FR" altLang="fr-FR" sz="1814">
                <a:solidFill>
                  <a:srgbClr val="FFFFFF"/>
                </a:solidFill>
              </a:rPr>
              <a:t>	Source moins importante que la source végétale mais très importante néanmoins. Ce sont principalement des métaux qui sont utilisés</a:t>
            </a:r>
          </a:p>
          <a:p>
            <a:pPr eaLnBrk="1"/>
            <a:endParaRPr lang="fr-FR" altLang="fr-FR" sz="1814" i="1">
              <a:solidFill>
                <a:srgbClr val="FFFFFF"/>
              </a:solidFill>
            </a:endParaRPr>
          </a:p>
          <a:p>
            <a:pPr eaLnBrk="1"/>
            <a:r>
              <a:rPr lang="fr-FR" altLang="fr-FR" sz="1814" i="1">
                <a:solidFill>
                  <a:srgbClr val="FFFFFF"/>
                </a:solidFill>
              </a:rPr>
              <a:t>	</a:t>
            </a:r>
            <a:r>
              <a:rPr lang="fr-FR" altLang="fr-FR" sz="1814" u="sng">
                <a:solidFill>
                  <a:srgbClr val="FFFFFF"/>
                </a:solidFill>
              </a:rPr>
              <a:t>De nombreux métaux sont indispensable au bon fonctionnement physiologique  </a:t>
            </a:r>
            <a:r>
              <a:rPr lang="fr-FR" altLang="fr-FR" sz="1814">
                <a:solidFill>
                  <a:srgbClr val="FFFFFF"/>
                </a:solidFill>
              </a:rPr>
              <a:t>: </a:t>
            </a:r>
            <a:r>
              <a:rPr lang="fr-FR" altLang="fr-FR" sz="1814">
                <a:solidFill>
                  <a:srgbClr val="FFCC66"/>
                </a:solidFill>
              </a:rPr>
              <a:t>Calcium</a:t>
            </a:r>
            <a:r>
              <a:rPr lang="fr-FR" altLang="fr-FR" sz="1814">
                <a:solidFill>
                  <a:srgbClr val="FFFFFF"/>
                </a:solidFill>
              </a:rPr>
              <a:t>, </a:t>
            </a:r>
            <a:r>
              <a:rPr lang="fr-FR" altLang="fr-FR" sz="1814">
                <a:solidFill>
                  <a:srgbClr val="FFCC66"/>
                </a:solidFill>
              </a:rPr>
              <a:t>Phosphore</a:t>
            </a:r>
            <a:r>
              <a:rPr lang="fr-FR" altLang="fr-FR" sz="1814">
                <a:solidFill>
                  <a:srgbClr val="FFFFFF"/>
                </a:solidFill>
              </a:rPr>
              <a:t>, </a:t>
            </a:r>
            <a:r>
              <a:rPr lang="fr-FR" altLang="fr-FR" sz="1814">
                <a:solidFill>
                  <a:srgbClr val="FFCC66"/>
                </a:solidFill>
              </a:rPr>
              <a:t>Fer</a:t>
            </a:r>
            <a:r>
              <a:rPr lang="fr-FR" altLang="fr-FR" sz="1814">
                <a:solidFill>
                  <a:srgbClr val="FFFFFF"/>
                </a:solidFill>
              </a:rPr>
              <a:t>…</a:t>
            </a:r>
          </a:p>
          <a:p>
            <a:pPr eaLnBrk="1"/>
            <a:endParaRPr lang="fr-FR" altLang="fr-FR" sz="1814">
              <a:solidFill>
                <a:srgbClr val="FFFFFF"/>
              </a:solidFill>
            </a:endParaRPr>
          </a:p>
          <a:p>
            <a:pPr eaLnBrk="1"/>
            <a:r>
              <a:rPr lang="fr-FR" altLang="fr-FR" sz="1814">
                <a:solidFill>
                  <a:srgbClr val="FFFFFF"/>
                </a:solidFill>
              </a:rPr>
              <a:t>	</a:t>
            </a:r>
            <a:r>
              <a:rPr lang="fr-FR" altLang="fr-FR" sz="1814" u="sng">
                <a:solidFill>
                  <a:srgbClr val="FFFFFF"/>
                </a:solidFill>
              </a:rPr>
              <a:t>D’autres ont des propriétés exploitables en thérapeutique:</a:t>
            </a:r>
          </a:p>
          <a:p>
            <a:pPr eaLnBrk="1"/>
            <a:r>
              <a:rPr lang="fr-FR" altLang="fr-FR" sz="1814">
                <a:solidFill>
                  <a:srgbClr val="FFFFFF"/>
                </a:solidFill>
              </a:rPr>
              <a:t>	- </a:t>
            </a:r>
            <a:r>
              <a:rPr lang="fr-FR" altLang="fr-FR" sz="1814">
                <a:solidFill>
                  <a:srgbClr val="FFCC66"/>
                </a:solidFill>
              </a:rPr>
              <a:t>Ion argent </a:t>
            </a:r>
            <a:r>
              <a:rPr lang="fr-FR" altLang="fr-FR" sz="1814">
                <a:solidFill>
                  <a:srgbClr val="FFFFFF"/>
                </a:solidFill>
              </a:rPr>
              <a:t>= antiseptique </a:t>
            </a:r>
          </a:p>
          <a:p>
            <a:pPr eaLnBrk="1"/>
            <a:r>
              <a:rPr lang="fr-FR" altLang="fr-FR" sz="1814">
                <a:solidFill>
                  <a:srgbClr val="FFFFFF"/>
                </a:solidFill>
              </a:rPr>
              <a:t>	- </a:t>
            </a:r>
            <a:r>
              <a:rPr lang="fr-FR" altLang="fr-FR" sz="1814">
                <a:solidFill>
                  <a:srgbClr val="FFCC66"/>
                </a:solidFill>
              </a:rPr>
              <a:t>Lithium</a:t>
            </a:r>
            <a:r>
              <a:rPr lang="fr-FR" altLang="fr-FR" sz="1814">
                <a:solidFill>
                  <a:srgbClr val="FFFFFF"/>
                </a:solidFill>
              </a:rPr>
              <a:t> = normothymique</a:t>
            </a:r>
          </a:p>
          <a:p>
            <a:pPr eaLnBrk="1"/>
            <a:r>
              <a:rPr lang="fr-FR" altLang="fr-FR" sz="1814">
                <a:solidFill>
                  <a:srgbClr val="FFFFFF"/>
                </a:solidFill>
              </a:rPr>
              <a:t>	- </a:t>
            </a:r>
            <a:r>
              <a:rPr lang="fr-FR" altLang="fr-FR" sz="1814">
                <a:solidFill>
                  <a:srgbClr val="FFCC66"/>
                </a:solidFill>
              </a:rPr>
              <a:t>Sels de platine </a:t>
            </a:r>
            <a:r>
              <a:rPr lang="fr-FR" altLang="fr-FR" sz="1814">
                <a:solidFill>
                  <a:srgbClr val="FFFFFF"/>
                </a:solidFill>
              </a:rPr>
              <a:t>= cytotoxiques anticancéreux…</a:t>
            </a:r>
          </a:p>
        </p:txBody>
      </p:sp>
      <p:sp>
        <p:nvSpPr>
          <p:cNvPr id="18437"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31100477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nvSpPr>
        <p:spPr bwMode="auto">
          <a:xfrm>
            <a:off x="428624" y="652463"/>
            <a:ext cx="11587162" cy="52768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FF0000"/>
              </a:buClr>
              <a:buSzPct val="70000"/>
              <a:buFont typeface="Wingdings" pitchFamily="2" charset="2"/>
              <a:buChar char="l"/>
              <a:defRPr/>
            </a:pPr>
            <a:r>
              <a:rPr lang="fr-FR" sz="3200" b="1" kern="0" dirty="0">
                <a:solidFill>
                  <a:schemeClr val="bg1"/>
                </a:solidFill>
                <a:latin typeface="Arial" panose="020B0604020202020204" pitchFamily="34" charset="0"/>
                <a:cs typeface="Arial" panose="020B0604020202020204" pitchFamily="34" charset="0"/>
              </a:rPr>
              <a:t>Diffusion dans le système nerveux central</a:t>
            </a:r>
          </a:p>
          <a:p>
            <a:pPr marL="692150" lvl="1" indent="-347663" fontAlgn="base">
              <a:spcBef>
                <a:spcPct val="20000"/>
              </a:spcBef>
              <a:spcAft>
                <a:spcPct val="0"/>
              </a:spcAft>
              <a:buClr>
                <a:srgbClr val="FF0000"/>
              </a:buClr>
              <a:buSzPct val="70000"/>
              <a:buFont typeface="Wingdings" pitchFamily="2" charset="2"/>
              <a:buChar char="Ø"/>
              <a:defRPr/>
            </a:pPr>
            <a:r>
              <a:rPr lang="fr-FR" sz="2500" kern="0" dirty="0">
                <a:solidFill>
                  <a:schemeClr val="bg1"/>
                </a:solidFill>
                <a:latin typeface="Arial" panose="020B0604020202020204" pitchFamily="34" charset="0"/>
                <a:cs typeface="Arial" panose="020B0604020202020204" pitchFamily="34" charset="0"/>
              </a:rPr>
              <a:t>Le passage des médicaments                 </a:t>
            </a:r>
            <a:r>
              <a:rPr lang="fr-FR" sz="2500" kern="0" dirty="0" smtClean="0">
                <a:solidFill>
                  <a:schemeClr val="bg1"/>
                </a:solidFill>
                <a:latin typeface="Arial" panose="020B0604020202020204" pitchFamily="34" charset="0"/>
                <a:cs typeface="Arial" panose="020B0604020202020204" pitchFamily="34" charset="0"/>
              </a:rPr>
              <a:t>         </a:t>
            </a:r>
            <a:r>
              <a:rPr lang="fr-FR" sz="2500" kern="0" dirty="0">
                <a:solidFill>
                  <a:schemeClr val="bg1"/>
                </a:solidFill>
                <a:latin typeface="Arial" panose="020B0604020202020204" pitchFamily="34" charset="0"/>
                <a:cs typeface="Arial" panose="020B0604020202020204" pitchFamily="34" charset="0"/>
              </a:rPr>
              <a:t>barrière hémato-encéphalique (BHE).</a:t>
            </a:r>
          </a:p>
          <a:p>
            <a:pPr marL="692150" lvl="1" indent="-347663" fontAlgn="base">
              <a:spcBef>
                <a:spcPct val="20000"/>
              </a:spcBef>
              <a:spcAft>
                <a:spcPct val="0"/>
              </a:spcAft>
              <a:buClr>
                <a:srgbClr val="FF0000"/>
              </a:buClr>
              <a:buSzPct val="70000"/>
              <a:buFont typeface="Wingdings" pitchFamily="2" charset="2"/>
              <a:buChar char="Ø"/>
              <a:defRPr/>
            </a:pPr>
            <a:endParaRPr lang="fr-FR" sz="2500" kern="0" dirty="0">
              <a:solidFill>
                <a:schemeClr val="bg1"/>
              </a:solidFill>
              <a:latin typeface="Arial" panose="020B0604020202020204" pitchFamily="34" charset="0"/>
              <a:cs typeface="Arial" panose="020B0604020202020204" pitchFamily="34" charset="0"/>
            </a:endParaRPr>
          </a:p>
          <a:p>
            <a:pPr marL="987425" lvl="2" indent="-293688" fontAlgn="base">
              <a:spcBef>
                <a:spcPct val="20000"/>
              </a:spcBef>
              <a:spcAft>
                <a:spcPct val="0"/>
              </a:spcAft>
              <a:buClr>
                <a:srgbClr val="FF0000"/>
              </a:buClr>
              <a:buSzPct val="70000"/>
              <a:buFont typeface="Wingdings" pitchFamily="2" charset="2"/>
              <a:buChar char="Ø"/>
              <a:defRPr/>
            </a:pPr>
            <a:r>
              <a:rPr lang="fr-FR" sz="2500" kern="0" dirty="0">
                <a:solidFill>
                  <a:schemeClr val="bg1"/>
                </a:solidFill>
                <a:latin typeface="Arial" panose="020B0604020202020204" pitchFamily="34" charset="0"/>
                <a:cs typeface="Arial" panose="020B0604020202020204" pitchFamily="34" charset="0"/>
              </a:rPr>
              <a:t>Substance de faible PM </a:t>
            </a:r>
          </a:p>
          <a:p>
            <a:pPr marL="987425" lvl="2" indent="-293688" fontAlgn="base">
              <a:spcBef>
                <a:spcPct val="20000"/>
              </a:spcBef>
              <a:spcAft>
                <a:spcPct val="0"/>
              </a:spcAft>
              <a:buClr>
                <a:srgbClr val="FF0000"/>
              </a:buClr>
              <a:buSzPct val="70000"/>
              <a:buFont typeface="Wingdings" pitchFamily="2" charset="2"/>
              <a:buChar char="Ø"/>
              <a:defRPr/>
            </a:pPr>
            <a:r>
              <a:rPr lang="fr-FR" sz="2500" kern="0" dirty="0">
                <a:solidFill>
                  <a:schemeClr val="bg1"/>
                </a:solidFill>
                <a:latin typeface="Arial" panose="020B0604020202020204" pitchFamily="34" charset="0"/>
                <a:cs typeface="Arial" panose="020B0604020202020204" pitchFamily="34" charset="0"/>
              </a:rPr>
              <a:t>Liposoluble 		         </a:t>
            </a:r>
            <a:r>
              <a:rPr lang="fr-FR" sz="2500" kern="0" dirty="0" smtClean="0">
                <a:solidFill>
                  <a:schemeClr val="bg1"/>
                </a:solidFill>
                <a:latin typeface="Arial" panose="020B0604020202020204" pitchFamily="34" charset="0"/>
                <a:cs typeface="Arial" panose="020B0604020202020204" pitchFamily="34" charset="0"/>
              </a:rPr>
              <a:t>  </a:t>
            </a:r>
            <a:r>
              <a:rPr lang="fr-FR" sz="2500" b="1" kern="0" dirty="0" smtClean="0">
                <a:solidFill>
                  <a:schemeClr val="bg1"/>
                </a:solidFill>
                <a:latin typeface="Arial" panose="020B0604020202020204" pitchFamily="34" charset="0"/>
                <a:cs typeface="Arial" panose="020B0604020202020204" pitchFamily="34" charset="0"/>
              </a:rPr>
              <a:t>Diffusion </a:t>
            </a:r>
            <a:r>
              <a:rPr lang="fr-FR" sz="2500" b="1" kern="0" dirty="0">
                <a:solidFill>
                  <a:schemeClr val="bg1"/>
                </a:solidFill>
                <a:latin typeface="Arial" panose="020B0604020202020204" pitchFamily="34" charset="0"/>
                <a:cs typeface="Arial" panose="020B0604020202020204" pitchFamily="34" charset="0"/>
              </a:rPr>
              <a:t>intense</a:t>
            </a:r>
          </a:p>
          <a:p>
            <a:pPr marL="987425" lvl="2" indent="-293688" fontAlgn="base">
              <a:spcBef>
                <a:spcPct val="20000"/>
              </a:spcBef>
              <a:spcAft>
                <a:spcPct val="0"/>
              </a:spcAft>
              <a:buClr>
                <a:srgbClr val="FF0000"/>
              </a:buClr>
              <a:buSzPct val="70000"/>
              <a:buFont typeface="Wingdings" pitchFamily="2" charset="2"/>
              <a:buChar char="Ø"/>
              <a:defRPr/>
            </a:pPr>
            <a:r>
              <a:rPr lang="fr-FR" sz="2500" kern="0" dirty="0">
                <a:solidFill>
                  <a:schemeClr val="bg1"/>
                </a:solidFill>
                <a:latin typeface="Arial" panose="020B0604020202020204" pitchFamily="34" charset="0"/>
                <a:cs typeface="Arial" panose="020B0604020202020204" pitchFamily="34" charset="0"/>
              </a:rPr>
              <a:t>Forme non ionisée</a:t>
            </a:r>
          </a:p>
          <a:p>
            <a:pPr marL="692150" lvl="1" indent="-347663" fontAlgn="base">
              <a:spcBef>
                <a:spcPct val="20000"/>
              </a:spcBef>
              <a:spcAft>
                <a:spcPct val="0"/>
              </a:spcAft>
              <a:buClr>
                <a:srgbClr val="FF0000"/>
              </a:buClr>
              <a:buSzPct val="70000"/>
              <a:buFont typeface="Wingdings" pitchFamily="2" charset="2"/>
              <a:buChar char="Ø"/>
              <a:defRPr/>
            </a:pPr>
            <a:r>
              <a:rPr lang="fr-FR" sz="2500" kern="0" dirty="0">
                <a:solidFill>
                  <a:schemeClr val="bg1"/>
                </a:solidFill>
                <a:latin typeface="Arial" panose="020B0604020202020204" pitchFamily="34" charset="0"/>
                <a:cs typeface="Arial" panose="020B0604020202020204" pitchFamily="34" charset="0"/>
              </a:rPr>
              <a:t>Inflammation  de  la  BHE  		</a:t>
            </a:r>
            <a:r>
              <a:rPr lang="fr-FR" sz="2500" kern="0" dirty="0" smtClean="0">
                <a:solidFill>
                  <a:schemeClr val="bg1"/>
                </a:solidFill>
                <a:latin typeface="Arial" panose="020B0604020202020204" pitchFamily="34" charset="0"/>
                <a:cs typeface="Arial" panose="020B0604020202020204" pitchFamily="34" charset="0"/>
              </a:rPr>
              <a:t>      passage </a:t>
            </a:r>
            <a:r>
              <a:rPr lang="fr-FR" sz="2500" kern="0" dirty="0">
                <a:solidFill>
                  <a:schemeClr val="bg1"/>
                </a:solidFill>
                <a:latin typeface="Arial" panose="020B0604020202020204" pitchFamily="34" charset="0"/>
                <a:cs typeface="Arial" panose="020B0604020202020204" pitchFamily="34" charset="0"/>
              </a:rPr>
              <a:t>des médicaments mêmes polaires.exp: (</a:t>
            </a:r>
            <a:r>
              <a:rPr lang="fr-FR" sz="2500" kern="0" dirty="0" err="1">
                <a:solidFill>
                  <a:schemeClr val="bg1"/>
                </a:solidFill>
                <a:latin typeface="Arial" panose="020B0604020202020204" pitchFamily="34" charset="0"/>
                <a:cs typeface="Arial" panose="020B0604020202020204" pitchFamily="34" charset="0"/>
              </a:rPr>
              <a:t>péni</a:t>
            </a:r>
            <a:r>
              <a:rPr lang="fr-FR" sz="2500" kern="0" dirty="0">
                <a:solidFill>
                  <a:schemeClr val="bg1"/>
                </a:solidFill>
                <a:latin typeface="Arial" panose="020B0604020202020204" pitchFamily="34" charset="0"/>
                <a:cs typeface="Arial" panose="020B0604020202020204" pitchFamily="34" charset="0"/>
              </a:rPr>
              <a:t> G et méningite)</a:t>
            </a:r>
          </a:p>
          <a:p>
            <a:pPr marL="692150" lvl="1" indent="-347663" fontAlgn="base">
              <a:spcBef>
                <a:spcPct val="20000"/>
              </a:spcBef>
              <a:spcAft>
                <a:spcPct val="0"/>
              </a:spcAft>
              <a:buClr>
                <a:srgbClr val="FF0000"/>
              </a:buClr>
              <a:buSzPct val="70000"/>
              <a:buFont typeface="Wingdings" pitchFamily="2" charset="2"/>
              <a:buChar char="Ø"/>
              <a:defRPr/>
            </a:pPr>
            <a:r>
              <a:rPr lang="fr-FR" sz="2500" kern="0" dirty="0">
                <a:solidFill>
                  <a:schemeClr val="bg1"/>
                </a:solidFill>
                <a:latin typeface="Arial" panose="020B0604020202020204" pitchFamily="34" charset="0"/>
                <a:cs typeface="Arial" panose="020B0604020202020204" pitchFamily="34" charset="0"/>
              </a:rPr>
              <a:t>Elle est également le siège de certaines réactions de biotransformation. (L dopa-dopamine)</a:t>
            </a:r>
          </a:p>
          <a:p>
            <a:pPr marL="692150" lvl="1" indent="-347663" fontAlgn="base">
              <a:spcBef>
                <a:spcPct val="20000"/>
              </a:spcBef>
              <a:spcAft>
                <a:spcPct val="0"/>
              </a:spcAft>
              <a:buClr>
                <a:srgbClr val="FF0000"/>
              </a:buClr>
              <a:buSzPct val="70000"/>
              <a:buFont typeface="Wingdings" pitchFamily="2" charset="2"/>
              <a:buChar char="Ø"/>
              <a:defRPr/>
            </a:pPr>
            <a:r>
              <a:rPr lang="fr-FR" sz="2500" kern="0" dirty="0">
                <a:solidFill>
                  <a:schemeClr val="bg1"/>
                </a:solidFill>
                <a:latin typeface="Arial" panose="020B0604020202020204" pitchFamily="34" charset="0"/>
                <a:cs typeface="Arial" panose="020B0604020202020204" pitchFamily="34" charset="0"/>
              </a:rPr>
              <a:t>Effets indésirables centraux.</a:t>
            </a:r>
          </a:p>
          <a:p>
            <a:pPr marL="342900" indent="-342900" fontAlgn="base">
              <a:spcBef>
                <a:spcPct val="20000"/>
              </a:spcBef>
              <a:spcAft>
                <a:spcPct val="0"/>
              </a:spcAft>
              <a:buClr>
                <a:srgbClr val="FF0000"/>
              </a:buClr>
              <a:buSzPct val="70000"/>
              <a:defRPr/>
            </a:pPr>
            <a:endParaRPr lang="fr-FR" sz="2500" b="1" kern="0" dirty="0">
              <a:solidFill>
                <a:schemeClr val="bg1"/>
              </a:solidFill>
              <a:latin typeface="Arial" panose="020B0604020202020204" pitchFamily="34" charset="0"/>
              <a:cs typeface="Arial" panose="020B0604020202020204" pitchFamily="34" charset="0"/>
            </a:endParaRPr>
          </a:p>
        </p:txBody>
      </p:sp>
      <p:sp>
        <p:nvSpPr>
          <p:cNvPr id="12" name="Espace réservé du numéro de diapositive 3"/>
          <p:cNvSpPr>
            <a:spLocks noGrp="1"/>
          </p:cNvSpPr>
          <p:nvPr>
            <p:ph type="sldNum" sz="quarter" idx="12"/>
          </p:nvPr>
        </p:nvSpPr>
        <p:spPr>
          <a:xfrm>
            <a:off x="9448800" y="6356351"/>
            <a:ext cx="762000" cy="365125"/>
          </a:xfrm>
        </p:spPr>
        <p:txBody>
          <a:bodyPr/>
          <a:lstStyle/>
          <a:p>
            <a:fld id="{F1C4AC9E-494C-484A-9CE5-FB51A953E025}" type="slidenum">
              <a:rPr lang="fr-FR" smtClean="0">
                <a:solidFill>
                  <a:schemeClr val="bg1"/>
                </a:solidFill>
              </a:rPr>
              <a:pPr/>
              <a:t>130</a:t>
            </a:fld>
            <a:endParaRPr lang="fr-FR">
              <a:solidFill>
                <a:schemeClr val="bg1"/>
              </a:solidFill>
            </a:endParaRPr>
          </a:p>
        </p:txBody>
      </p:sp>
      <p:sp>
        <p:nvSpPr>
          <p:cNvPr id="13" name="Double flèche horizontale 12"/>
          <p:cNvSpPr/>
          <p:nvPr/>
        </p:nvSpPr>
        <p:spPr>
          <a:xfrm>
            <a:off x="5674483" y="1250161"/>
            <a:ext cx="1526417" cy="5357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4" name="Flèche droite 13"/>
          <p:cNvSpPr/>
          <p:nvPr/>
        </p:nvSpPr>
        <p:spPr>
          <a:xfrm>
            <a:off x="4879180" y="4672029"/>
            <a:ext cx="1343025" cy="328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5" name="Accolade fermante 14"/>
          <p:cNvSpPr/>
          <p:nvPr/>
        </p:nvSpPr>
        <p:spPr>
          <a:xfrm>
            <a:off x="4876759" y="2558240"/>
            <a:ext cx="219149" cy="171770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ln w="76200">
                <a:solidFill>
                  <a:schemeClr val="tx1"/>
                </a:solidFill>
              </a:ln>
              <a:solidFill>
                <a:schemeClr val="bg1"/>
              </a:solidFill>
            </a:endParaRPr>
          </a:p>
        </p:txBody>
      </p:sp>
    </p:spTree>
    <p:extLst>
      <p:ext uri="{BB962C8B-B14F-4D97-AF65-F5344CB8AC3E}">
        <p14:creationId xmlns:p14="http://schemas.microsoft.com/office/powerpoint/2010/main" val="126536646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128713"/>
            <a:ext cx="10515600" cy="5048250"/>
          </a:xfrm>
        </p:spPr>
        <p:txBody>
          <a:bodyPr>
            <a:noAutofit/>
          </a:bodyPr>
          <a:lstStyle/>
          <a:p>
            <a:endParaRPr lang="fr-FR" sz="2500" dirty="0" smtClean="0">
              <a:solidFill>
                <a:schemeClr val="bg1"/>
              </a:solidFill>
              <a:latin typeface="Arial" panose="020B0604020202020204" pitchFamily="34" charset="0"/>
              <a:cs typeface="Arial" panose="020B0604020202020204" pitchFamily="34" charset="0"/>
            </a:endParaRPr>
          </a:p>
          <a:p>
            <a:endParaRPr lang="fr-FR" sz="2500" dirty="0" smtClean="0">
              <a:solidFill>
                <a:schemeClr val="bg1"/>
              </a:solidFill>
              <a:latin typeface="Arial" panose="020B0604020202020204" pitchFamily="34" charset="0"/>
              <a:cs typeface="Arial" panose="020B0604020202020204" pitchFamily="34" charset="0"/>
            </a:endParaRPr>
          </a:p>
          <a:p>
            <a:pPr lvl="0">
              <a:buClr>
                <a:srgbClr val="FF0000"/>
              </a:buClr>
              <a:buNone/>
              <a:defRPr/>
            </a:pPr>
            <a:r>
              <a:rPr lang="fr-FR" sz="2500" b="1" dirty="0">
                <a:solidFill>
                  <a:schemeClr val="bg1"/>
                </a:solidFill>
                <a:latin typeface="Arial" panose="020B0604020202020204" pitchFamily="34" charset="0"/>
                <a:cs typeface="Arial" panose="020B0604020202020204" pitchFamily="34" charset="0"/>
              </a:rPr>
              <a:t>Mécanismes</a:t>
            </a:r>
          </a:p>
          <a:p>
            <a:pPr marL="274638" lvl="1" indent="-274638">
              <a:buClr>
                <a:srgbClr val="FF0000"/>
              </a:buClr>
              <a:buFont typeface="Wingdings" pitchFamily="2" charset="2"/>
              <a:buChar char="ü"/>
              <a:defRPr/>
            </a:pPr>
            <a:r>
              <a:rPr lang="fr-FR" sz="2500" dirty="0">
                <a:solidFill>
                  <a:schemeClr val="bg1"/>
                </a:solidFill>
                <a:latin typeface="Arial" panose="020B0604020202020204" pitchFamily="34" charset="0"/>
                <a:cs typeface="Arial" panose="020B0604020202020204" pitchFamily="34" charset="0"/>
              </a:rPr>
              <a:t>Diffusion passive : molécules lipophiles,  </a:t>
            </a:r>
          </a:p>
          <a:p>
            <a:pPr marL="274638" lvl="1" indent="-274638">
              <a:buClr>
                <a:srgbClr val="FF0000"/>
              </a:buClr>
              <a:buNone/>
              <a:defRPr/>
            </a:pPr>
            <a:r>
              <a:rPr lang="fr-FR" sz="2500" dirty="0">
                <a:solidFill>
                  <a:schemeClr val="bg1"/>
                </a:solidFill>
                <a:latin typeface="Arial" panose="020B0604020202020204" pitchFamily="34" charset="0"/>
                <a:cs typeface="Arial" panose="020B0604020202020204" pitchFamily="34" charset="0"/>
              </a:rPr>
              <a:t>      et de faible PM</a:t>
            </a:r>
          </a:p>
          <a:p>
            <a:pPr marL="274638" lvl="1" indent="-274638">
              <a:buClr>
                <a:srgbClr val="FF0000"/>
              </a:buClr>
              <a:buFont typeface="Wingdings" pitchFamily="2" charset="2"/>
              <a:buChar char="ü"/>
              <a:defRPr/>
            </a:pPr>
            <a:r>
              <a:rPr lang="fr-FR" sz="2500" dirty="0" err="1">
                <a:solidFill>
                  <a:schemeClr val="bg1"/>
                </a:solidFill>
                <a:latin typeface="Arial" panose="020B0604020202020204" pitchFamily="34" charset="0"/>
                <a:cs typeface="Arial" panose="020B0604020202020204" pitchFamily="34" charset="0"/>
              </a:rPr>
              <a:t>Méd</a:t>
            </a:r>
            <a:r>
              <a:rPr lang="fr-FR" sz="2500" dirty="0">
                <a:solidFill>
                  <a:schemeClr val="bg1"/>
                </a:solidFill>
                <a:latin typeface="Arial" panose="020B0604020202020204" pitchFamily="34" charset="0"/>
                <a:cs typeface="Arial" panose="020B0604020202020204" pitchFamily="34" charset="0"/>
              </a:rPr>
              <a:t> non liés aux PP (fraction libre)</a:t>
            </a:r>
          </a:p>
          <a:p>
            <a:pPr marL="274638" lvl="1" indent="-274638">
              <a:buClr>
                <a:srgbClr val="FF0000"/>
              </a:buClr>
              <a:buFont typeface="Wingdings" pitchFamily="2" charset="2"/>
              <a:buChar char="ü"/>
              <a:defRPr/>
            </a:pPr>
            <a:r>
              <a:rPr lang="fr-FR" sz="2500" dirty="0">
                <a:solidFill>
                  <a:schemeClr val="bg1"/>
                </a:solidFill>
                <a:latin typeface="Arial" panose="020B0604020202020204" pitchFamily="34" charset="0"/>
                <a:cs typeface="Arial" panose="020B0604020202020204" pitchFamily="34" charset="0"/>
              </a:rPr>
              <a:t>Transport actif : acides aminés et </a:t>
            </a:r>
          </a:p>
          <a:p>
            <a:pPr marL="274638" lvl="1" indent="-274638">
              <a:buClr>
                <a:srgbClr val="FF0000"/>
              </a:buClr>
              <a:buNone/>
              <a:defRPr/>
            </a:pPr>
            <a:r>
              <a:rPr lang="fr-FR" sz="2500" dirty="0">
                <a:solidFill>
                  <a:schemeClr val="bg1"/>
                </a:solidFill>
                <a:latin typeface="Arial" panose="020B0604020202020204" pitchFamily="34" charset="0"/>
                <a:cs typeface="Arial" panose="020B0604020202020204" pitchFamily="34" charset="0"/>
              </a:rPr>
              <a:t>       les électrolytes.</a:t>
            </a:r>
          </a:p>
          <a:p>
            <a:pPr lvl="0">
              <a:buClr>
                <a:srgbClr val="FF0000"/>
              </a:buClr>
              <a:buNone/>
              <a:defRPr/>
            </a:pPr>
            <a:r>
              <a:rPr lang="fr-FR" sz="2500" b="1" dirty="0">
                <a:solidFill>
                  <a:schemeClr val="bg1"/>
                </a:solidFill>
                <a:latin typeface="Arial" panose="020B0604020202020204" pitchFamily="34" charset="0"/>
                <a:cs typeface="Arial" panose="020B0604020202020204" pitchFamily="34" charset="0"/>
              </a:rPr>
              <a:t>Conséquences</a:t>
            </a:r>
          </a:p>
          <a:p>
            <a:pPr marL="274638" lvl="1" indent="-274638">
              <a:buClr>
                <a:srgbClr val="FF0000"/>
              </a:buClr>
              <a:buFont typeface="Wingdings" pitchFamily="2" charset="2"/>
              <a:buChar char="Ø"/>
              <a:defRPr/>
            </a:pPr>
            <a:r>
              <a:rPr lang="fr-FR" sz="2500" dirty="0">
                <a:solidFill>
                  <a:schemeClr val="bg1"/>
                </a:solidFill>
                <a:latin typeface="Arial" panose="020B0604020202020204" pitchFamily="34" charset="0"/>
                <a:cs typeface="Arial" panose="020B0604020202020204" pitchFamily="34" charset="0"/>
              </a:rPr>
              <a:t>Risque de malformation congénitale : </a:t>
            </a:r>
          </a:p>
          <a:p>
            <a:pPr marL="274638" lvl="1" indent="-274638">
              <a:buClr>
                <a:srgbClr val="FF0000"/>
              </a:buClr>
              <a:buNone/>
              <a:defRPr/>
            </a:pPr>
            <a:r>
              <a:rPr lang="fr-FR" sz="2500" dirty="0">
                <a:solidFill>
                  <a:schemeClr val="bg1"/>
                </a:solidFill>
                <a:latin typeface="Arial" panose="020B0604020202020204" pitchFamily="34" charset="0"/>
                <a:cs typeface="Arial" panose="020B0604020202020204" pitchFamily="34" charset="0"/>
              </a:rPr>
              <a:t>     effet tératogène.</a:t>
            </a:r>
          </a:p>
          <a:p>
            <a:pPr marL="274638" lvl="1" indent="-274638">
              <a:buClr>
                <a:srgbClr val="FF0000"/>
              </a:buClr>
              <a:buFont typeface="Wingdings" pitchFamily="2" charset="2"/>
              <a:buChar char="Ø"/>
              <a:defRPr/>
            </a:pPr>
            <a:r>
              <a:rPr lang="fr-FR" sz="2500" dirty="0">
                <a:solidFill>
                  <a:schemeClr val="bg1"/>
                </a:solidFill>
                <a:latin typeface="Arial" panose="020B0604020202020204" pitchFamily="34" charset="0"/>
                <a:cs typeface="Arial" panose="020B0604020202020204" pitchFamily="34" charset="0"/>
              </a:rPr>
              <a:t>Risque d’intoxication</a:t>
            </a:r>
          </a:p>
        </p:txBody>
      </p:sp>
      <p:sp>
        <p:nvSpPr>
          <p:cNvPr id="5" name="Espace réservé du numéro de diapositive 3"/>
          <p:cNvSpPr>
            <a:spLocks noGrp="1"/>
          </p:cNvSpPr>
          <p:nvPr>
            <p:ph type="sldNum" sz="quarter" idx="12"/>
          </p:nvPr>
        </p:nvSpPr>
        <p:spPr>
          <a:xfrm>
            <a:off x="9663082" y="6492876"/>
            <a:ext cx="762000" cy="365125"/>
          </a:xfrm>
        </p:spPr>
        <p:txBody>
          <a:bodyPr/>
          <a:lstStyle/>
          <a:p>
            <a:fld id="{F1C4AC9E-494C-484A-9CE5-FB51A953E025}" type="slidenum">
              <a:rPr lang="fr-FR" smtClean="0">
                <a:solidFill>
                  <a:schemeClr val="bg1"/>
                </a:solidFill>
              </a:rPr>
              <a:pPr/>
              <a:t>131</a:t>
            </a:fld>
            <a:endParaRPr lang="fr-FR">
              <a:solidFill>
                <a:schemeClr val="bg1"/>
              </a:solidFill>
            </a:endParaRPr>
          </a:p>
        </p:txBody>
      </p:sp>
      <p:pic>
        <p:nvPicPr>
          <p:cNvPr id="6" name="Picture 4"/>
          <p:cNvPicPr>
            <a:picLocks noChangeAspect="1" noChangeArrowheads="1"/>
          </p:cNvPicPr>
          <p:nvPr/>
        </p:nvPicPr>
        <p:blipFill>
          <a:blip r:embed="rId2" cstate="print"/>
          <a:srcRect/>
          <a:stretch>
            <a:fillRect/>
          </a:stretch>
        </p:blipFill>
        <p:spPr bwMode="auto">
          <a:xfrm>
            <a:off x="2341433" y="1006917"/>
            <a:ext cx="7509133" cy="823913"/>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7148482" y="2372520"/>
            <a:ext cx="3276600" cy="3962400"/>
          </a:xfrm>
          <a:prstGeom prst="rect">
            <a:avLst/>
          </a:prstGeom>
          <a:noFill/>
          <a:ln w="9525">
            <a:noFill/>
            <a:miter lim="800000"/>
            <a:headEnd/>
            <a:tailEnd/>
          </a:ln>
          <a:effectLst/>
        </p:spPr>
      </p:pic>
      <p:sp>
        <p:nvSpPr>
          <p:cNvPr id="7" name="Rectangle 6"/>
          <p:cNvSpPr/>
          <p:nvPr/>
        </p:nvSpPr>
        <p:spPr>
          <a:xfrm>
            <a:off x="4166284" y="127555"/>
            <a:ext cx="2634054" cy="630942"/>
          </a:xfrm>
          <a:prstGeom prst="rect">
            <a:avLst/>
          </a:prstGeom>
        </p:spPr>
        <p:txBody>
          <a:bodyPr wrap="none">
            <a:spAutoFit/>
          </a:bodyPr>
          <a:lstStyle/>
          <a:p>
            <a:r>
              <a:rPr lang="fr-FR" altLang="fr-FR" sz="3500" u="sng" dirty="0">
                <a:solidFill>
                  <a:srgbClr val="FF9933"/>
                </a:solidFill>
                <a:latin typeface="Arial" panose="020B0604020202020204" pitchFamily="34" charset="0"/>
                <a:cs typeface="Arial" panose="020B0604020202020204" pitchFamily="34" charset="0"/>
              </a:rPr>
              <a:t>Le placenta:</a:t>
            </a:r>
          </a:p>
        </p:txBody>
      </p:sp>
    </p:spTree>
    <p:extLst>
      <p:ext uri="{BB962C8B-B14F-4D97-AF65-F5344CB8AC3E}">
        <p14:creationId xmlns:p14="http://schemas.microsoft.com/office/powerpoint/2010/main" val="276931190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8676" name="Text Box 3"/>
          <p:cNvSpPr txBox="1">
            <a:spLocks noChangeArrowheads="1"/>
          </p:cNvSpPr>
          <p:nvPr/>
        </p:nvSpPr>
        <p:spPr bwMode="auto">
          <a:xfrm>
            <a:off x="898747" y="718732"/>
            <a:ext cx="10245504" cy="40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endParaRPr lang="fr-FR" altLang="fr-FR" sz="3000" dirty="0">
              <a:solidFill>
                <a:srgbClr val="FFFFFF"/>
              </a:solidFill>
            </a:endParaRPr>
          </a:p>
          <a:p>
            <a:pPr eaLnBrk="1"/>
            <a:r>
              <a:rPr lang="fr-FR" altLang="fr-FR" sz="3000" dirty="0">
                <a:solidFill>
                  <a:srgbClr val="FF9933"/>
                </a:solidFill>
              </a:rPr>
              <a:t>	</a:t>
            </a:r>
            <a:r>
              <a:rPr lang="fr-FR" altLang="fr-FR" sz="3000" u="sng" dirty="0">
                <a:solidFill>
                  <a:srgbClr val="FF9933"/>
                </a:solidFill>
              </a:rPr>
              <a:t>Le placenta:</a:t>
            </a:r>
          </a:p>
          <a:p>
            <a:pPr eaLnBrk="1"/>
            <a:endParaRPr lang="fr-FR" altLang="fr-FR" sz="3000" dirty="0">
              <a:solidFill>
                <a:srgbClr val="FFFFFF"/>
              </a:solidFill>
            </a:endParaRPr>
          </a:p>
          <a:p>
            <a:pPr eaLnBrk="1"/>
            <a:r>
              <a:rPr lang="fr-FR" altLang="fr-FR" sz="3000" dirty="0">
                <a:solidFill>
                  <a:srgbClr val="FFFFFF"/>
                </a:solidFill>
              </a:rPr>
              <a:t>	- Barrière naturelle </a:t>
            </a:r>
            <a:r>
              <a:rPr lang="fr-FR" altLang="fr-FR" sz="3000" dirty="0">
                <a:solidFill>
                  <a:srgbClr val="FFFF00"/>
                </a:solidFill>
              </a:rPr>
              <a:t>relativement peu sélective</a:t>
            </a:r>
            <a:endParaRPr lang="fr-FR" altLang="fr-FR" sz="3000" dirty="0">
              <a:solidFill>
                <a:srgbClr val="FFFFFF"/>
              </a:solidFill>
            </a:endParaRPr>
          </a:p>
          <a:p>
            <a:pPr eaLnBrk="1"/>
            <a:r>
              <a:rPr lang="fr-FR" altLang="fr-FR" sz="3000" dirty="0">
                <a:solidFill>
                  <a:srgbClr val="FFFFFF"/>
                </a:solidFill>
              </a:rPr>
              <a:t>	- Laisse passer la plupart des substances par simple diffusion</a:t>
            </a:r>
          </a:p>
          <a:p>
            <a:pPr eaLnBrk="1"/>
            <a:r>
              <a:rPr lang="fr-FR" altLang="fr-FR" sz="3000" dirty="0">
                <a:solidFill>
                  <a:srgbClr val="FFFFFF"/>
                </a:solidFill>
              </a:rPr>
              <a:t>	- Seules les plus grosses molécules ne passent pas</a:t>
            </a:r>
          </a:p>
          <a:p>
            <a:pPr eaLnBrk="1"/>
            <a:endParaRPr lang="fr-FR" altLang="fr-FR" sz="3000" dirty="0">
              <a:solidFill>
                <a:srgbClr val="FFFFFF"/>
              </a:solidFill>
            </a:endParaRPr>
          </a:p>
          <a:p>
            <a:pPr eaLnBrk="1"/>
            <a:r>
              <a:rPr lang="fr-FR" altLang="fr-FR" sz="3000" dirty="0">
                <a:solidFill>
                  <a:srgbClr val="FFFFFF"/>
                </a:solidFill>
              </a:rPr>
              <a:t>	=&gt; </a:t>
            </a:r>
            <a:r>
              <a:rPr lang="fr-FR" altLang="fr-FR" sz="3000" dirty="0">
                <a:solidFill>
                  <a:srgbClr val="FFFF00"/>
                </a:solidFill>
              </a:rPr>
              <a:t>La plupart des médicaments administrés à la mère sont 	susceptibles de passer chez l’enfant à naître</a:t>
            </a:r>
            <a:r>
              <a:rPr lang="fr-FR" altLang="fr-FR" sz="3000" dirty="0">
                <a:solidFill>
                  <a:srgbClr val="FFFFFF"/>
                </a:solidFill>
              </a:rPr>
              <a:t>.</a:t>
            </a:r>
          </a:p>
        </p:txBody>
      </p:sp>
    </p:spTree>
    <p:extLst>
      <p:ext uri="{BB962C8B-B14F-4D97-AF65-F5344CB8AC3E}">
        <p14:creationId xmlns:p14="http://schemas.microsoft.com/office/powerpoint/2010/main" val="1663002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9700" name="Text Box 3"/>
          <p:cNvSpPr txBox="1">
            <a:spLocks noChangeArrowheads="1"/>
          </p:cNvSpPr>
          <p:nvPr/>
        </p:nvSpPr>
        <p:spPr bwMode="auto">
          <a:xfrm>
            <a:off x="628650" y="472473"/>
            <a:ext cx="10601325" cy="57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000" b="1" u="sng" dirty="0">
                <a:solidFill>
                  <a:srgbClr val="FF9966"/>
                </a:solidFill>
              </a:rPr>
              <a:t>Cas particuliers:</a:t>
            </a:r>
          </a:p>
          <a:p>
            <a:pPr eaLnBrk="1"/>
            <a:endParaRPr lang="fr-FR" altLang="fr-FR" sz="3000" dirty="0">
              <a:solidFill>
                <a:srgbClr val="FFFFFF"/>
              </a:solidFill>
            </a:endParaRPr>
          </a:p>
          <a:p>
            <a:pPr eaLnBrk="1"/>
            <a:r>
              <a:rPr lang="fr-FR" altLang="fr-FR" sz="3000" dirty="0">
                <a:solidFill>
                  <a:srgbClr val="FF9933"/>
                </a:solidFill>
              </a:rPr>
              <a:t>	</a:t>
            </a:r>
            <a:r>
              <a:rPr lang="fr-FR" altLang="fr-FR" sz="3000" u="sng" dirty="0">
                <a:solidFill>
                  <a:srgbClr val="FF9933"/>
                </a:solidFill>
              </a:rPr>
              <a:t>Le lait maternel:</a:t>
            </a:r>
          </a:p>
          <a:p>
            <a:pPr eaLnBrk="1"/>
            <a:endParaRPr lang="fr-FR" altLang="fr-FR" sz="3000" dirty="0">
              <a:solidFill>
                <a:srgbClr val="FFFFFF"/>
              </a:solidFill>
            </a:endParaRPr>
          </a:p>
          <a:p>
            <a:pPr eaLnBrk="1"/>
            <a:r>
              <a:rPr lang="fr-FR" altLang="fr-FR" sz="3000" dirty="0">
                <a:solidFill>
                  <a:srgbClr val="FFFFFF"/>
                </a:solidFill>
              </a:rPr>
              <a:t>	- </a:t>
            </a:r>
            <a:r>
              <a:rPr lang="fr-FR" altLang="fr-FR" sz="3000" dirty="0">
                <a:solidFill>
                  <a:srgbClr val="FFFF00"/>
                </a:solidFill>
              </a:rPr>
              <a:t>Quasiment aucune barrière physiologique</a:t>
            </a:r>
            <a:r>
              <a:rPr lang="fr-FR" altLang="fr-FR" sz="3000" dirty="0">
                <a:solidFill>
                  <a:srgbClr val="FFFFFF"/>
                </a:solidFill>
              </a:rPr>
              <a:t>.</a:t>
            </a:r>
          </a:p>
          <a:p>
            <a:pPr eaLnBrk="1"/>
            <a:r>
              <a:rPr lang="fr-FR" altLang="fr-FR" sz="3000" dirty="0">
                <a:solidFill>
                  <a:srgbClr val="FFFFFF"/>
                </a:solidFill>
              </a:rPr>
              <a:t>	- </a:t>
            </a:r>
            <a:r>
              <a:rPr lang="fr-FR" altLang="fr-FR" sz="3000" dirty="0">
                <a:solidFill>
                  <a:srgbClr val="FFFF00"/>
                </a:solidFill>
              </a:rPr>
              <a:t>Passage facile </a:t>
            </a:r>
            <a:r>
              <a:rPr lang="fr-FR" altLang="fr-FR" sz="3000" dirty="0">
                <a:solidFill>
                  <a:srgbClr val="FFFFFF"/>
                </a:solidFill>
              </a:rPr>
              <a:t>de nombreuses substances aux même concentration que celle du plasma maternel.</a:t>
            </a:r>
          </a:p>
          <a:p>
            <a:pPr eaLnBrk="1"/>
            <a:endParaRPr lang="fr-FR" altLang="fr-FR" sz="3000" dirty="0">
              <a:solidFill>
                <a:srgbClr val="FFFFFF"/>
              </a:solidFill>
            </a:endParaRPr>
          </a:p>
          <a:p>
            <a:pPr eaLnBrk="1"/>
            <a:r>
              <a:rPr lang="fr-FR" altLang="fr-FR" sz="3000" dirty="0">
                <a:solidFill>
                  <a:srgbClr val="FFFFFF"/>
                </a:solidFill>
              </a:rPr>
              <a:t>	Ex : </a:t>
            </a:r>
            <a:r>
              <a:rPr lang="fr-FR" altLang="fr-FR" sz="3000" dirty="0">
                <a:solidFill>
                  <a:srgbClr val="FFCC66"/>
                </a:solidFill>
              </a:rPr>
              <a:t>Caféine</a:t>
            </a:r>
            <a:r>
              <a:rPr lang="fr-FR" altLang="fr-FR" sz="3000" dirty="0">
                <a:solidFill>
                  <a:srgbClr val="FFFFFF"/>
                </a:solidFill>
              </a:rPr>
              <a:t>, </a:t>
            </a:r>
            <a:r>
              <a:rPr lang="fr-FR" altLang="fr-FR" sz="3000" dirty="0">
                <a:solidFill>
                  <a:srgbClr val="FFCC66"/>
                </a:solidFill>
              </a:rPr>
              <a:t>tabac</a:t>
            </a:r>
            <a:r>
              <a:rPr lang="fr-FR" altLang="fr-FR" sz="3000" dirty="0">
                <a:solidFill>
                  <a:srgbClr val="FFFFFF"/>
                </a:solidFill>
              </a:rPr>
              <a:t>, </a:t>
            </a:r>
            <a:r>
              <a:rPr lang="fr-FR" altLang="fr-FR" sz="3000" dirty="0">
                <a:solidFill>
                  <a:srgbClr val="FFCC66"/>
                </a:solidFill>
              </a:rPr>
              <a:t>morphine</a:t>
            </a:r>
            <a:r>
              <a:rPr lang="fr-FR" altLang="fr-FR" sz="3000" dirty="0">
                <a:solidFill>
                  <a:srgbClr val="FFFFFF"/>
                </a:solidFill>
              </a:rPr>
              <a:t>, </a:t>
            </a:r>
            <a:r>
              <a:rPr lang="fr-FR" altLang="fr-FR" sz="3000" dirty="0">
                <a:solidFill>
                  <a:srgbClr val="FFCC66"/>
                </a:solidFill>
              </a:rPr>
              <a:t>aspirine</a:t>
            </a:r>
            <a:r>
              <a:rPr lang="fr-FR" altLang="fr-FR" sz="3000" dirty="0">
                <a:solidFill>
                  <a:srgbClr val="FFFFFF"/>
                </a:solidFill>
              </a:rPr>
              <a:t>, </a:t>
            </a:r>
            <a:r>
              <a:rPr lang="fr-FR" altLang="fr-FR" sz="3000" dirty="0">
                <a:solidFill>
                  <a:srgbClr val="FFCC66"/>
                </a:solidFill>
              </a:rPr>
              <a:t>nicotine</a:t>
            </a:r>
            <a:r>
              <a:rPr lang="fr-FR" altLang="fr-FR" sz="3000" dirty="0">
                <a:solidFill>
                  <a:srgbClr val="FFFFFF"/>
                </a:solidFill>
              </a:rPr>
              <a:t>, </a:t>
            </a:r>
            <a:r>
              <a:rPr lang="fr-FR" altLang="fr-FR" sz="3000" dirty="0">
                <a:solidFill>
                  <a:srgbClr val="FFCC66"/>
                </a:solidFill>
              </a:rPr>
              <a:t>BZD</a:t>
            </a:r>
            <a:r>
              <a:rPr lang="fr-FR" altLang="fr-FR" sz="3000" dirty="0">
                <a:solidFill>
                  <a:srgbClr val="FFFFFF"/>
                </a:solidFill>
              </a:rPr>
              <a:t>… </a:t>
            </a:r>
            <a:br>
              <a:rPr lang="fr-FR" altLang="fr-FR" sz="3000" dirty="0">
                <a:solidFill>
                  <a:srgbClr val="FFFFFF"/>
                </a:solidFill>
              </a:rPr>
            </a:br>
            <a:r>
              <a:rPr lang="fr-FR" altLang="fr-FR" sz="3000" dirty="0">
                <a:solidFill>
                  <a:srgbClr val="FFFFFF"/>
                </a:solidFill>
              </a:rPr>
              <a:t>		=&gt; Toujours vérifier sur un document de référence.</a:t>
            </a:r>
          </a:p>
        </p:txBody>
      </p:sp>
    </p:spTree>
    <p:extLst>
      <p:ext uri="{BB962C8B-B14F-4D97-AF65-F5344CB8AC3E}">
        <p14:creationId xmlns:p14="http://schemas.microsoft.com/office/powerpoint/2010/main" val="2911442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971550" y="533401"/>
            <a:ext cx="10687050" cy="6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fr-FR" altLang="fr-FR" sz="3500" b="1" dirty="0" smtClean="0">
                <a:solidFill>
                  <a:schemeClr val="bg1"/>
                </a:solidFill>
                <a:latin typeface="Arial" panose="020B0604020202020204" pitchFamily="34" charset="0"/>
                <a:cs typeface="Arial" panose="020B0604020202020204" pitchFamily="34" charset="0"/>
              </a:rPr>
              <a:t>Facteurs </a:t>
            </a:r>
            <a:r>
              <a:rPr kumimoji="1" lang="fr-FR" altLang="fr-FR" sz="3500" b="1" dirty="0">
                <a:solidFill>
                  <a:schemeClr val="bg1"/>
                </a:solidFill>
                <a:latin typeface="Arial" panose="020B0604020202020204" pitchFamily="34" charset="0"/>
                <a:cs typeface="Arial" panose="020B0604020202020204" pitchFamily="34" charset="0"/>
              </a:rPr>
              <a:t>modifiant la </a:t>
            </a:r>
            <a:r>
              <a:rPr kumimoji="1" lang="fr-FR" altLang="fr-FR" sz="3500" b="1" dirty="0" smtClean="0">
                <a:solidFill>
                  <a:schemeClr val="bg1"/>
                </a:solidFill>
                <a:latin typeface="Arial" panose="020B0604020202020204" pitchFamily="34" charset="0"/>
                <a:cs typeface="Arial" panose="020B0604020202020204" pitchFamily="34" charset="0"/>
              </a:rPr>
              <a:t>distribution</a:t>
            </a:r>
            <a:endParaRPr kumimoji="1" lang="fr-FR" altLang="fr-FR" sz="3500" b="1" dirty="0">
              <a:solidFill>
                <a:schemeClr val="bg1"/>
              </a:solidFill>
              <a:latin typeface="Arial" panose="020B0604020202020204" pitchFamily="34" charset="0"/>
              <a:cs typeface="Arial" panose="020B0604020202020204" pitchFamily="34" charset="0"/>
            </a:endParaRPr>
          </a:p>
          <a:p>
            <a:pPr>
              <a:spcBef>
                <a:spcPct val="50000"/>
              </a:spcBef>
              <a:buFontTx/>
              <a:buChar char="•"/>
            </a:pPr>
            <a:endParaRPr kumimoji="1" lang="fr-FR" altLang="fr-FR" sz="3500" dirty="0">
              <a:solidFill>
                <a:schemeClr val="bg1"/>
              </a:solidFill>
              <a:latin typeface="Arial" panose="020B0604020202020204" pitchFamily="34" charset="0"/>
              <a:cs typeface="Arial" panose="020B0604020202020204" pitchFamily="34" charset="0"/>
            </a:endParaRPr>
          </a:p>
          <a:p>
            <a:pPr>
              <a:spcBef>
                <a:spcPct val="50000"/>
              </a:spcBef>
              <a:buFontTx/>
              <a:buChar char="•"/>
            </a:pPr>
            <a:r>
              <a:rPr kumimoji="1" lang="fr-FR" altLang="fr-FR" sz="3500" dirty="0">
                <a:solidFill>
                  <a:schemeClr val="bg1"/>
                </a:solidFill>
                <a:latin typeface="Arial" panose="020B0604020202020204" pitchFamily="34" charset="0"/>
                <a:cs typeface="Arial" panose="020B0604020202020204" pitchFamily="34" charset="0"/>
              </a:rPr>
              <a:t>Caractéristiques physico-chimiques du PA (</a:t>
            </a:r>
            <a:r>
              <a:rPr kumimoji="1" lang="fr-FR" altLang="fr-FR" sz="3500" dirty="0" err="1">
                <a:solidFill>
                  <a:schemeClr val="bg1"/>
                </a:solidFill>
                <a:latin typeface="Arial" panose="020B0604020202020204" pitchFamily="34" charset="0"/>
                <a:cs typeface="Arial" panose="020B0604020202020204" pitchFamily="34" charset="0"/>
              </a:rPr>
              <a:t>lipophilie</a:t>
            </a:r>
            <a:r>
              <a:rPr kumimoji="1" lang="fr-FR" altLang="fr-FR" sz="3500" dirty="0">
                <a:solidFill>
                  <a:schemeClr val="bg1"/>
                </a:solidFill>
                <a:latin typeface="Arial" panose="020B0604020202020204" pitchFamily="34" charset="0"/>
                <a:cs typeface="Arial" panose="020B0604020202020204" pitchFamily="34" charset="0"/>
              </a:rPr>
              <a:t>)</a:t>
            </a:r>
          </a:p>
          <a:p>
            <a:pPr>
              <a:spcBef>
                <a:spcPct val="50000"/>
              </a:spcBef>
              <a:buFontTx/>
              <a:buChar char="•"/>
            </a:pPr>
            <a:endParaRPr kumimoji="1" lang="fr-FR" altLang="fr-FR" sz="3500" dirty="0">
              <a:solidFill>
                <a:schemeClr val="bg1"/>
              </a:solidFill>
              <a:latin typeface="Arial" panose="020B0604020202020204" pitchFamily="34" charset="0"/>
              <a:cs typeface="Arial" panose="020B0604020202020204" pitchFamily="34" charset="0"/>
            </a:endParaRPr>
          </a:p>
          <a:p>
            <a:pPr>
              <a:spcBef>
                <a:spcPct val="50000"/>
              </a:spcBef>
              <a:buFontTx/>
              <a:buChar char="•"/>
            </a:pPr>
            <a:r>
              <a:rPr kumimoji="1" lang="fr-FR" altLang="fr-FR" sz="3500" dirty="0">
                <a:solidFill>
                  <a:schemeClr val="bg1"/>
                </a:solidFill>
                <a:latin typeface="Arial" panose="020B0604020202020204" pitchFamily="34" charset="0"/>
                <a:cs typeface="Arial" panose="020B0604020202020204" pitchFamily="34" charset="0"/>
              </a:rPr>
              <a:t>Fixation </a:t>
            </a:r>
            <a:r>
              <a:rPr kumimoji="1" lang="fr-FR" altLang="fr-FR" sz="3500" dirty="0" smtClean="0">
                <a:solidFill>
                  <a:schemeClr val="bg1"/>
                </a:solidFill>
                <a:latin typeface="Arial" panose="020B0604020202020204" pitchFamily="34" charset="0"/>
                <a:cs typeface="Arial" panose="020B0604020202020204" pitchFamily="34" charset="0"/>
              </a:rPr>
              <a:t>protéique (affinité) </a:t>
            </a:r>
            <a:endParaRPr kumimoji="1" lang="fr-FR" altLang="fr-FR" sz="3500" dirty="0">
              <a:solidFill>
                <a:schemeClr val="bg1"/>
              </a:solidFill>
              <a:latin typeface="Arial" panose="020B0604020202020204" pitchFamily="34" charset="0"/>
              <a:cs typeface="Arial" panose="020B0604020202020204" pitchFamily="34" charset="0"/>
            </a:endParaRPr>
          </a:p>
          <a:p>
            <a:pPr>
              <a:spcBef>
                <a:spcPct val="50000"/>
              </a:spcBef>
              <a:buFontTx/>
              <a:buChar char="•"/>
            </a:pPr>
            <a:endParaRPr kumimoji="1" lang="fr-FR" altLang="fr-FR" sz="3500" dirty="0">
              <a:solidFill>
                <a:schemeClr val="bg1"/>
              </a:solidFill>
              <a:latin typeface="Arial" panose="020B0604020202020204" pitchFamily="34" charset="0"/>
              <a:cs typeface="Arial" panose="020B0604020202020204" pitchFamily="34" charset="0"/>
            </a:endParaRPr>
          </a:p>
          <a:p>
            <a:pPr>
              <a:spcBef>
                <a:spcPct val="50000"/>
              </a:spcBef>
              <a:buFontTx/>
              <a:buChar char="•"/>
            </a:pPr>
            <a:r>
              <a:rPr kumimoji="1" lang="fr-FR" altLang="fr-FR" sz="3500" dirty="0">
                <a:solidFill>
                  <a:schemeClr val="bg1"/>
                </a:solidFill>
                <a:latin typeface="Arial" panose="020B0604020202020204" pitchFamily="34" charset="0"/>
                <a:cs typeface="Arial" panose="020B0604020202020204" pitchFamily="34" charset="0"/>
              </a:rPr>
              <a:t>Débit sanguin </a:t>
            </a:r>
            <a:r>
              <a:rPr kumimoji="1" lang="fr-FR" altLang="fr-FR" sz="3500" dirty="0" smtClean="0">
                <a:solidFill>
                  <a:schemeClr val="bg1"/>
                </a:solidFill>
                <a:latin typeface="Arial" panose="020B0604020202020204" pitchFamily="34" charset="0"/>
                <a:cs typeface="Arial" panose="020B0604020202020204" pitchFamily="34" charset="0"/>
              </a:rPr>
              <a:t>tissulaire</a:t>
            </a:r>
            <a:endParaRPr kumimoji="1" lang="fr-FR" altLang="fr-FR"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04188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048000" y="9144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sz="2400">
              <a:solidFill>
                <a:schemeClr val="bg1"/>
              </a:solidFill>
            </a:endParaRPr>
          </a:p>
        </p:txBody>
      </p:sp>
      <p:sp>
        <p:nvSpPr>
          <p:cNvPr id="67587" name="Text Box 3"/>
          <p:cNvSpPr txBox="1">
            <a:spLocks noChangeArrowheads="1"/>
          </p:cNvSpPr>
          <p:nvPr/>
        </p:nvSpPr>
        <p:spPr bwMode="auto">
          <a:xfrm>
            <a:off x="533401" y="261938"/>
            <a:ext cx="11601449"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50000"/>
              </a:lnSpc>
              <a:spcBef>
                <a:spcPct val="50000"/>
              </a:spcBef>
              <a:buFont typeface="Wingdings" panose="05000000000000000000" pitchFamily="2" charset="2"/>
              <a:buChar char="Ø"/>
            </a:pPr>
            <a:r>
              <a:rPr kumimoji="1" lang="fr-FR" altLang="fr-FR" sz="3500" dirty="0" smtClean="0">
                <a:solidFill>
                  <a:schemeClr val="bg1"/>
                </a:solidFill>
                <a:latin typeface="Arial" panose="020B0604020202020204" pitchFamily="34" charset="0"/>
                <a:cs typeface="Arial" panose="020B0604020202020204" pitchFamily="34" charset="0"/>
              </a:rPr>
              <a:t>Volumes </a:t>
            </a:r>
            <a:r>
              <a:rPr kumimoji="1" lang="fr-FR" altLang="fr-FR" sz="3500" dirty="0">
                <a:solidFill>
                  <a:schemeClr val="bg1"/>
                </a:solidFill>
                <a:latin typeface="Arial" panose="020B0604020202020204" pitchFamily="34" charset="0"/>
                <a:cs typeface="Arial" panose="020B0604020202020204" pitchFamily="34" charset="0"/>
              </a:rPr>
              <a:t>liquidiens de l’organisme : âge (Nourrissons, vieillards)</a:t>
            </a:r>
          </a:p>
          <a:p>
            <a:pPr marL="457200" indent="-457200">
              <a:lnSpc>
                <a:spcPct val="150000"/>
              </a:lnSpc>
              <a:spcBef>
                <a:spcPct val="50000"/>
              </a:spcBef>
              <a:buFont typeface="Wingdings" panose="05000000000000000000" pitchFamily="2" charset="2"/>
              <a:buChar char="Ø"/>
            </a:pPr>
            <a:r>
              <a:rPr kumimoji="1" lang="fr-FR" altLang="fr-FR" sz="3500" dirty="0">
                <a:solidFill>
                  <a:schemeClr val="bg1"/>
                </a:solidFill>
                <a:latin typeface="Arial" panose="020B0604020202020204" pitchFamily="34" charset="0"/>
                <a:cs typeface="Arial" panose="020B0604020202020204" pitchFamily="34" charset="0"/>
              </a:rPr>
              <a:t>Rapport masse maigre / tissu adipeux</a:t>
            </a:r>
          </a:p>
          <a:p>
            <a:pPr marL="457200" indent="-457200">
              <a:lnSpc>
                <a:spcPct val="150000"/>
              </a:lnSpc>
              <a:spcBef>
                <a:spcPct val="50000"/>
              </a:spcBef>
              <a:buFont typeface="Wingdings" panose="05000000000000000000" pitchFamily="2" charset="2"/>
              <a:buChar char="Ø"/>
            </a:pPr>
            <a:r>
              <a:rPr kumimoji="1" lang="fr-FR" altLang="fr-FR" sz="3500" dirty="0">
                <a:solidFill>
                  <a:schemeClr val="bg1"/>
                </a:solidFill>
                <a:latin typeface="Arial" panose="020B0604020202020204" pitchFamily="34" charset="0"/>
                <a:cs typeface="Arial" panose="020B0604020202020204" pitchFamily="34" charset="0"/>
              </a:rPr>
              <a:t>Etat hémodynamique</a:t>
            </a:r>
          </a:p>
          <a:p>
            <a:pPr marL="457200" indent="-457200">
              <a:lnSpc>
                <a:spcPct val="150000"/>
              </a:lnSpc>
              <a:spcBef>
                <a:spcPct val="50000"/>
              </a:spcBef>
              <a:buFont typeface="Wingdings" panose="05000000000000000000" pitchFamily="2" charset="2"/>
              <a:buChar char="Ø"/>
            </a:pPr>
            <a:r>
              <a:rPr kumimoji="1" lang="fr-FR" altLang="fr-FR" sz="3500" dirty="0">
                <a:solidFill>
                  <a:schemeClr val="bg1"/>
                </a:solidFill>
                <a:latin typeface="Arial" panose="020B0604020202020204" pitchFamily="34" charset="0"/>
                <a:cs typeface="Arial" panose="020B0604020202020204" pitchFamily="34" charset="0"/>
              </a:rPr>
              <a:t>Modifications des protéines </a:t>
            </a:r>
            <a:r>
              <a:rPr kumimoji="1" lang="fr-FR" altLang="fr-FR" sz="3500" dirty="0" smtClean="0">
                <a:solidFill>
                  <a:schemeClr val="bg1"/>
                </a:solidFill>
                <a:latin typeface="Arial" panose="020B0604020202020204" pitchFamily="34" charset="0"/>
                <a:cs typeface="Arial" panose="020B0604020202020204" pitchFamily="34" charset="0"/>
              </a:rPr>
              <a:t>plasmatiques</a:t>
            </a:r>
            <a:endParaRPr lang="fr-FR" altLang="fr-FR" sz="3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82179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96286"/>
            <a:ext cx="11601450" cy="6286336"/>
          </a:xfrm>
          <a:prstGeom prst="rect">
            <a:avLst/>
          </a:prstGeom>
        </p:spPr>
        <p:txBody>
          <a:bodyPr wrap="square">
            <a:spAutoFit/>
          </a:bodyPr>
          <a:lstStyle/>
          <a:p>
            <a:pPr marL="914400" lvl="1" indent="-457200">
              <a:lnSpc>
                <a:spcPct val="150000"/>
              </a:lnSpc>
              <a:spcBef>
                <a:spcPct val="50000"/>
              </a:spcBef>
              <a:buFont typeface="Wingdings" panose="05000000000000000000" pitchFamily="2" charset="2"/>
              <a:buChar char="Ø"/>
            </a:pPr>
            <a:r>
              <a:rPr kumimoji="1" lang="fr-FR" altLang="fr-FR" sz="3500" dirty="0">
                <a:solidFill>
                  <a:schemeClr val="bg1"/>
                </a:solidFill>
                <a:latin typeface="Arial" panose="020B0604020202020204" pitchFamily="34" charset="0"/>
                <a:cs typeface="Arial" panose="020B0604020202020204" pitchFamily="34" charset="0"/>
              </a:rPr>
              <a:t>Diminution de la concentration d ’albumine (grossesse, syndrome néphrotique, dénutrition, grands brûlés, cirrhose)</a:t>
            </a:r>
          </a:p>
          <a:p>
            <a:pPr marL="914400" lvl="1" indent="-457200">
              <a:lnSpc>
                <a:spcPct val="150000"/>
              </a:lnSpc>
              <a:spcBef>
                <a:spcPct val="50000"/>
              </a:spcBef>
              <a:buFont typeface="Wingdings" panose="05000000000000000000" pitchFamily="2" charset="2"/>
              <a:buChar char="Ø"/>
            </a:pPr>
            <a:r>
              <a:rPr kumimoji="1" lang="fr-FR" altLang="fr-FR" sz="3500" dirty="0">
                <a:solidFill>
                  <a:schemeClr val="bg1"/>
                </a:solidFill>
                <a:latin typeface="Arial" panose="020B0604020202020204" pitchFamily="34" charset="0"/>
                <a:cs typeface="Arial" panose="020B0604020202020204" pitchFamily="34" charset="0"/>
              </a:rPr>
              <a:t>Diminution AAG (grossesse, contraceptifs oraux, </a:t>
            </a:r>
            <a:r>
              <a:rPr kumimoji="1" lang="fr-FR" altLang="fr-FR" sz="3500" dirty="0" smtClean="0">
                <a:solidFill>
                  <a:schemeClr val="bg1"/>
                </a:solidFill>
                <a:latin typeface="Arial" panose="020B0604020202020204" pitchFamily="34" charset="0"/>
                <a:cs typeface="Arial" panose="020B0604020202020204" pitchFamily="34" charset="0"/>
              </a:rPr>
              <a:t>Nouveau-né</a:t>
            </a:r>
            <a:r>
              <a:rPr kumimoji="1" lang="fr-FR" altLang="fr-FR" sz="3500" dirty="0">
                <a:solidFill>
                  <a:schemeClr val="bg1"/>
                </a:solidFill>
                <a:latin typeface="Arial" panose="020B0604020202020204" pitchFamily="34" charset="0"/>
                <a:cs typeface="Arial" panose="020B0604020202020204" pitchFamily="34" charset="0"/>
              </a:rPr>
              <a:t>, cirrhose)</a:t>
            </a:r>
          </a:p>
          <a:p>
            <a:pPr marL="914400" lvl="1" indent="-457200">
              <a:lnSpc>
                <a:spcPct val="150000"/>
              </a:lnSpc>
              <a:spcBef>
                <a:spcPct val="50000"/>
              </a:spcBef>
              <a:buFont typeface="Wingdings" panose="05000000000000000000" pitchFamily="2" charset="2"/>
              <a:buChar char="Ø"/>
            </a:pPr>
            <a:r>
              <a:rPr kumimoji="1" lang="fr-FR" altLang="fr-FR" sz="3500" dirty="0">
                <a:solidFill>
                  <a:schemeClr val="bg1"/>
                </a:solidFill>
                <a:latin typeface="Arial" panose="020B0604020202020204" pitchFamily="34" charset="0"/>
                <a:cs typeface="Arial" panose="020B0604020202020204" pitchFamily="34" charset="0"/>
              </a:rPr>
              <a:t>Augmentation AAG (états inflammatoires, affections rhumatologiques, états infectieux sévères)</a:t>
            </a:r>
          </a:p>
        </p:txBody>
      </p:sp>
    </p:spTree>
    <p:extLst>
      <p:ext uri="{BB962C8B-B14F-4D97-AF65-F5344CB8AC3E}">
        <p14:creationId xmlns:p14="http://schemas.microsoft.com/office/powerpoint/2010/main" val="202142671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90468" y="2309446"/>
            <a:ext cx="5249351" cy="861774"/>
          </a:xfrm>
          <a:prstGeom prst="rect">
            <a:avLst/>
          </a:prstGeom>
          <a:noFill/>
          <a:ln>
            <a:solidFill>
              <a:schemeClr val="bg1"/>
            </a:solidFill>
          </a:ln>
          <a:effectLst>
            <a:outerShdw blurRad="50800" dist="38100" dir="5400000" algn="t" rotWithShape="0">
              <a:prstClr val="black">
                <a:alpha val="40000"/>
              </a:prstClr>
            </a:outerShdw>
          </a:effectLst>
        </p:spPr>
        <p:txBody>
          <a:bodyPr>
            <a:spAutoFit/>
          </a:bodyPr>
          <a:lstStyle/>
          <a:p>
            <a:pPr algn="ctr">
              <a:buFont typeface="Wingdings" charset="2"/>
              <a:buNone/>
              <a:defRPr/>
            </a:pPr>
            <a:r>
              <a:rPr lang="fr-FR" sz="5000" dirty="0" smtClean="0">
                <a:solidFill>
                  <a:srgbClr val="FFFFFF"/>
                </a:solidFill>
                <a:latin typeface="Arial" charset="0"/>
                <a:ea typeface="MS Gothic" charset="-128"/>
              </a:rPr>
              <a:t>1.3) Métabolisme</a:t>
            </a:r>
            <a:endParaRPr lang="fr-FR" sz="5000" dirty="0">
              <a:solidFill>
                <a:srgbClr val="FFFFFF"/>
              </a:solidFill>
              <a:latin typeface="Arial" charset="0"/>
              <a:ea typeface="MS Gothic" charset="-128"/>
            </a:endParaRPr>
          </a:p>
        </p:txBody>
      </p:sp>
    </p:spTree>
    <p:extLst>
      <p:ext uri="{BB962C8B-B14F-4D97-AF65-F5344CB8AC3E}">
        <p14:creationId xmlns:p14="http://schemas.microsoft.com/office/powerpoint/2010/main" val="217160464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Métabolisme</a:t>
            </a:r>
          </a:p>
        </p:txBody>
      </p:sp>
      <p:sp>
        <p:nvSpPr>
          <p:cNvPr id="31747"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1748" name="Text Box 3"/>
          <p:cNvSpPr txBox="1">
            <a:spLocks noChangeArrowheads="1"/>
          </p:cNvSpPr>
          <p:nvPr/>
        </p:nvSpPr>
        <p:spPr bwMode="auto">
          <a:xfrm>
            <a:off x="914400" y="1547407"/>
            <a:ext cx="10858500" cy="41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lnSpc>
                <a:spcPct val="150000"/>
              </a:lnSpc>
            </a:pPr>
            <a:r>
              <a:rPr lang="fr-FR" altLang="fr-FR" sz="3000" b="1" u="sng" dirty="0">
                <a:solidFill>
                  <a:srgbClr val="FF9966"/>
                </a:solidFill>
              </a:rPr>
              <a:t>Généralités :</a:t>
            </a:r>
          </a:p>
          <a:p>
            <a:pPr eaLnBrk="1">
              <a:lnSpc>
                <a:spcPct val="150000"/>
              </a:lnSpc>
            </a:pPr>
            <a:r>
              <a:rPr lang="fr-FR" altLang="fr-FR" sz="3000" dirty="0">
                <a:solidFill>
                  <a:srgbClr val="FFFFFF"/>
                </a:solidFill>
              </a:rPr>
              <a:t>	Il s’agit d’un </a:t>
            </a:r>
            <a:r>
              <a:rPr lang="fr-FR" altLang="fr-FR" sz="3500" dirty="0">
                <a:solidFill>
                  <a:srgbClr val="FFFFFF"/>
                </a:solidFill>
              </a:rPr>
              <a:t>phénomène</a:t>
            </a:r>
            <a:r>
              <a:rPr lang="fr-FR" altLang="fr-FR" sz="3000" dirty="0">
                <a:solidFill>
                  <a:srgbClr val="FFFFFF"/>
                </a:solidFill>
              </a:rPr>
              <a:t> de </a:t>
            </a:r>
            <a:r>
              <a:rPr lang="fr-FR" altLang="fr-FR" sz="3000" dirty="0">
                <a:solidFill>
                  <a:srgbClr val="FFFF00"/>
                </a:solidFill>
              </a:rPr>
              <a:t>défense</a:t>
            </a:r>
            <a:r>
              <a:rPr lang="fr-FR" altLang="fr-FR" sz="3000" dirty="0">
                <a:solidFill>
                  <a:srgbClr val="FFFFFF"/>
                </a:solidFill>
              </a:rPr>
              <a:t> physiologique visant à </a:t>
            </a:r>
            <a:r>
              <a:rPr lang="fr-FR" altLang="fr-FR" sz="3000" dirty="0">
                <a:solidFill>
                  <a:srgbClr val="FFFF00"/>
                </a:solidFill>
              </a:rPr>
              <a:t>transformer</a:t>
            </a:r>
            <a:r>
              <a:rPr lang="fr-FR" altLang="fr-FR" sz="3000" dirty="0">
                <a:solidFill>
                  <a:srgbClr val="FFFFFF"/>
                </a:solidFill>
              </a:rPr>
              <a:t> la substance présente </a:t>
            </a:r>
            <a:r>
              <a:rPr lang="fr-FR" altLang="fr-FR" sz="3000" dirty="0">
                <a:solidFill>
                  <a:srgbClr val="FFFF00"/>
                </a:solidFill>
              </a:rPr>
              <a:t>pour </a:t>
            </a:r>
            <a:r>
              <a:rPr lang="fr-FR" altLang="fr-FR" sz="3000" dirty="0" smtClean="0">
                <a:solidFill>
                  <a:srgbClr val="FFFF00"/>
                </a:solidFill>
              </a:rPr>
              <a:t>l’éliminer </a:t>
            </a:r>
            <a:r>
              <a:rPr lang="fr-FR" altLang="fr-FR" sz="3000" dirty="0" smtClean="0">
                <a:solidFill>
                  <a:schemeClr val="bg1"/>
                </a:solidFill>
              </a:rPr>
              <a:t>(</a:t>
            </a:r>
            <a:r>
              <a:rPr lang="fr-FR" altLang="fr-FR" sz="3000" dirty="0">
                <a:solidFill>
                  <a:schemeClr val="bg1"/>
                </a:solidFill>
                <a:cs typeface="Arial" panose="020B0604020202020204" pitchFamily="34" charset="0"/>
              </a:rPr>
              <a:t>rendre le médicament plus </a:t>
            </a:r>
            <a:r>
              <a:rPr lang="fr-FR" altLang="fr-FR" sz="3000" b="1" dirty="0">
                <a:solidFill>
                  <a:srgbClr val="FFC000"/>
                </a:solidFill>
                <a:cs typeface="Arial" panose="020B0604020202020204" pitchFamily="34" charset="0"/>
              </a:rPr>
              <a:t>hydrosoluble</a:t>
            </a:r>
            <a:r>
              <a:rPr lang="fr-FR" altLang="fr-FR" sz="3000" dirty="0">
                <a:solidFill>
                  <a:schemeClr val="bg1"/>
                </a:solidFill>
                <a:cs typeface="Arial" panose="020B0604020202020204" pitchFamily="34" charset="0"/>
              </a:rPr>
              <a:t> et donc plus facilement et plus rapidement éliminé dans l’urine ou la </a:t>
            </a:r>
            <a:r>
              <a:rPr lang="fr-FR" altLang="fr-FR" sz="3000" dirty="0" smtClean="0">
                <a:solidFill>
                  <a:schemeClr val="bg1"/>
                </a:solidFill>
                <a:cs typeface="Arial" panose="020B0604020202020204" pitchFamily="34" charset="0"/>
              </a:rPr>
              <a:t>bile)</a:t>
            </a:r>
            <a:endParaRPr lang="fr-FR" altLang="fr-FR" sz="3000" dirty="0">
              <a:solidFill>
                <a:schemeClr val="bg1"/>
              </a:solidFill>
              <a:cs typeface="Arial" panose="020B0604020202020204" pitchFamily="34" charset="0"/>
            </a:endParaRPr>
          </a:p>
          <a:p>
            <a:pPr eaLnBrk="1">
              <a:lnSpc>
                <a:spcPct val="150000"/>
              </a:lnSpc>
            </a:pPr>
            <a:endParaRPr lang="fr-FR" altLang="fr-FR" sz="3000" dirty="0">
              <a:solidFill>
                <a:srgbClr val="FFFF00"/>
              </a:solidFill>
            </a:endParaRPr>
          </a:p>
        </p:txBody>
      </p:sp>
    </p:spTree>
    <p:extLst>
      <p:ext uri="{BB962C8B-B14F-4D97-AF65-F5344CB8AC3E}">
        <p14:creationId xmlns:p14="http://schemas.microsoft.com/office/powerpoint/2010/main" val="3875561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Administrateur\Bureau\Medicament-9282988.jpg"/>
          <p:cNvPicPr>
            <a:picLocks noChangeAspect="1" noChangeArrowheads="1"/>
          </p:cNvPicPr>
          <p:nvPr/>
        </p:nvPicPr>
        <p:blipFill>
          <a:blip r:embed="rId2" cstate="print"/>
          <a:srcRect/>
          <a:stretch>
            <a:fillRect/>
          </a:stretch>
        </p:blipFill>
        <p:spPr bwMode="auto">
          <a:xfrm>
            <a:off x="3162288" y="3571884"/>
            <a:ext cx="1219200" cy="1143000"/>
          </a:xfrm>
          <a:prstGeom prst="rect">
            <a:avLst/>
          </a:prstGeom>
          <a:noFill/>
        </p:spPr>
      </p:pic>
      <p:sp>
        <p:nvSpPr>
          <p:cNvPr id="6" name="Éclair 5"/>
          <p:cNvSpPr/>
          <p:nvPr/>
        </p:nvSpPr>
        <p:spPr bwMode="auto">
          <a:xfrm>
            <a:off x="3483414" y="2226696"/>
            <a:ext cx="571504" cy="1143008"/>
          </a:xfrm>
          <a:prstGeom prst="lightningBolt">
            <a:avLst/>
          </a:prstGeom>
          <a:blipFill>
            <a:blip r:embed="rId3" cstate="prin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a:latin typeface="Times New Roman" pitchFamily="18" charset="0"/>
            </a:endParaRPr>
          </a:p>
        </p:txBody>
      </p:sp>
      <p:sp>
        <p:nvSpPr>
          <p:cNvPr id="7" name="Explosion 1 6"/>
          <p:cNvSpPr/>
          <p:nvPr/>
        </p:nvSpPr>
        <p:spPr bwMode="auto">
          <a:xfrm>
            <a:off x="8253434" y="5219380"/>
            <a:ext cx="1914532" cy="1128714"/>
          </a:xfrm>
          <a:prstGeom prst="irregularSeal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a:latin typeface="Times New Roman" pitchFamily="18" charset="0"/>
            </a:endParaRPr>
          </a:p>
        </p:txBody>
      </p:sp>
      <p:pic>
        <p:nvPicPr>
          <p:cNvPr id="8" name="Picture 2"/>
          <p:cNvPicPr>
            <a:picLocks noChangeAspect="1" noChangeArrowheads="1"/>
          </p:cNvPicPr>
          <p:nvPr/>
        </p:nvPicPr>
        <p:blipFill>
          <a:blip r:embed="rId4" cstate="print"/>
          <a:srcRect/>
          <a:stretch>
            <a:fillRect/>
          </a:stretch>
        </p:blipFill>
        <p:spPr bwMode="auto">
          <a:xfrm>
            <a:off x="9039253" y="5576570"/>
            <a:ext cx="306163" cy="428628"/>
          </a:xfrm>
          <a:prstGeom prst="rect">
            <a:avLst/>
          </a:prstGeom>
          <a:noFill/>
          <a:ln w="9525">
            <a:noFill/>
            <a:miter lim="800000"/>
            <a:headEnd/>
            <a:tailEnd/>
          </a:ln>
          <a:effectLst/>
        </p:spPr>
      </p:pic>
      <p:sp>
        <p:nvSpPr>
          <p:cNvPr id="9" name="Ellipse 8"/>
          <p:cNvSpPr/>
          <p:nvPr/>
        </p:nvSpPr>
        <p:spPr bwMode="auto">
          <a:xfrm>
            <a:off x="8324872" y="3571876"/>
            <a:ext cx="1700218" cy="914400"/>
          </a:xfrm>
          <a:prstGeom prst="ellips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a:latin typeface="Times New Roman" pitchFamily="18" charset="0"/>
            </a:endParaRPr>
          </a:p>
        </p:txBody>
      </p:sp>
      <p:sp>
        <p:nvSpPr>
          <p:cNvPr id="10" name="Rectangle 9"/>
          <p:cNvSpPr/>
          <p:nvPr/>
        </p:nvSpPr>
        <p:spPr>
          <a:xfrm>
            <a:off x="2983348" y="1714488"/>
            <a:ext cx="1449436" cy="477054"/>
          </a:xfrm>
          <a:prstGeom prst="rect">
            <a:avLst/>
          </a:prstGeom>
        </p:spPr>
        <p:txBody>
          <a:bodyPr wrap="none">
            <a:spAutoFit/>
          </a:bodyPr>
          <a:lstStyle/>
          <a:p>
            <a:r>
              <a:rPr lang="fr-FR" sz="2500" b="1" dirty="0">
                <a:solidFill>
                  <a:schemeClr val="bg1"/>
                </a:solidFill>
                <a:latin typeface="Arial" panose="020B0604020202020204" pitchFamily="34" charset="0"/>
                <a:cs typeface="Arial" panose="020B0604020202020204" pitchFamily="34" charset="0"/>
              </a:rPr>
              <a:t>enzyme</a:t>
            </a:r>
            <a:r>
              <a:rPr lang="fr-FR" sz="2500" dirty="0">
                <a:solidFill>
                  <a:schemeClr val="bg1"/>
                </a:solidFill>
                <a:latin typeface="Arial" panose="020B0604020202020204" pitchFamily="34" charset="0"/>
                <a:cs typeface="Arial" panose="020B0604020202020204" pitchFamily="34" charset="0"/>
              </a:rPr>
              <a:t> </a:t>
            </a:r>
          </a:p>
        </p:txBody>
      </p:sp>
      <p:sp>
        <p:nvSpPr>
          <p:cNvPr id="11" name="Rectangle 10"/>
          <p:cNvSpPr/>
          <p:nvPr/>
        </p:nvSpPr>
        <p:spPr>
          <a:xfrm>
            <a:off x="5810249" y="3786191"/>
            <a:ext cx="1967205" cy="477054"/>
          </a:xfrm>
          <a:prstGeom prst="rect">
            <a:avLst/>
          </a:prstGeom>
        </p:spPr>
        <p:txBody>
          <a:bodyPr wrap="none">
            <a:spAutoFit/>
          </a:bodyPr>
          <a:lstStyle/>
          <a:p>
            <a:r>
              <a:rPr lang="fr-FR" sz="2500" b="1" dirty="0">
                <a:solidFill>
                  <a:schemeClr val="bg1"/>
                </a:solidFill>
                <a:latin typeface="Arial" panose="020B0604020202020204" pitchFamily="34" charset="0"/>
                <a:cs typeface="Arial" panose="020B0604020202020204" pitchFamily="34" charset="0"/>
              </a:rPr>
              <a:t>métabolites</a:t>
            </a:r>
          </a:p>
        </p:txBody>
      </p:sp>
      <p:sp>
        <p:nvSpPr>
          <p:cNvPr id="12" name="Flèche droite rayée 11"/>
          <p:cNvSpPr/>
          <p:nvPr/>
        </p:nvSpPr>
        <p:spPr bwMode="auto">
          <a:xfrm>
            <a:off x="4381488" y="3857628"/>
            <a:ext cx="1357322" cy="357190"/>
          </a:xfrm>
          <a:prstGeom prst="striped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a:latin typeface="Times New Roman" pitchFamily="18" charset="0"/>
            </a:endParaRPr>
          </a:p>
        </p:txBody>
      </p:sp>
      <p:sp>
        <p:nvSpPr>
          <p:cNvPr id="13" name="Virage 12"/>
          <p:cNvSpPr/>
          <p:nvPr/>
        </p:nvSpPr>
        <p:spPr bwMode="auto">
          <a:xfrm>
            <a:off x="7096132" y="2357430"/>
            <a:ext cx="813816" cy="868680"/>
          </a:xfrm>
          <a:prstGeom prst="bentArrow">
            <a:avLst>
              <a:gd name="adj1" fmla="val 13922"/>
              <a:gd name="adj2" fmla="val 25791"/>
              <a:gd name="adj3" fmla="val 25000"/>
              <a:gd name="adj4" fmla="val 48498"/>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a:latin typeface="Times New Roman" pitchFamily="18" charset="0"/>
            </a:endParaRPr>
          </a:p>
        </p:txBody>
      </p:sp>
      <p:sp>
        <p:nvSpPr>
          <p:cNvPr id="14" name="Virage 13"/>
          <p:cNvSpPr/>
          <p:nvPr/>
        </p:nvSpPr>
        <p:spPr bwMode="auto">
          <a:xfrm flipV="1">
            <a:off x="7139572" y="4786322"/>
            <a:ext cx="813816" cy="845832"/>
          </a:xfrm>
          <a:prstGeom prst="bentArrow">
            <a:avLst>
              <a:gd name="adj1" fmla="val 13922"/>
              <a:gd name="adj2" fmla="val 25000"/>
              <a:gd name="adj3" fmla="val 25000"/>
              <a:gd name="adj4" fmla="val 4058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a:latin typeface="Times New Roman" pitchFamily="18" charset="0"/>
            </a:endParaRPr>
          </a:p>
        </p:txBody>
      </p:sp>
      <p:sp>
        <p:nvSpPr>
          <p:cNvPr id="15" name="Chevron 14"/>
          <p:cNvSpPr/>
          <p:nvPr/>
        </p:nvSpPr>
        <p:spPr bwMode="auto">
          <a:xfrm>
            <a:off x="7676347" y="3786190"/>
            <a:ext cx="484632" cy="484632"/>
          </a:xfrm>
          <a:prstGeom prst="chevron">
            <a:avLst>
              <a:gd name="adj" fmla="val 63287"/>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a:latin typeface="Times New Roman" pitchFamily="18" charset="0"/>
            </a:endParaRPr>
          </a:p>
        </p:txBody>
      </p:sp>
      <p:sp>
        <p:nvSpPr>
          <p:cNvPr id="16" name="Étoile à 4 branches 15"/>
          <p:cNvSpPr/>
          <p:nvPr/>
        </p:nvSpPr>
        <p:spPr bwMode="auto">
          <a:xfrm>
            <a:off x="8667768" y="1857364"/>
            <a:ext cx="914400" cy="1057276"/>
          </a:xfrm>
          <a:prstGeom prst="star4">
            <a:avLst>
              <a:gd name="adj" fmla="val 13718"/>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a:solidFill>
                <a:schemeClr val="bg1"/>
              </a:solidFill>
              <a:latin typeface="Times New Roman" pitchFamily="18" charset="0"/>
            </a:endParaRPr>
          </a:p>
        </p:txBody>
      </p:sp>
      <p:sp>
        <p:nvSpPr>
          <p:cNvPr id="17" name="Rectangle 16"/>
          <p:cNvSpPr/>
          <p:nvPr/>
        </p:nvSpPr>
        <p:spPr>
          <a:xfrm>
            <a:off x="8687240" y="3814708"/>
            <a:ext cx="1130438" cy="477054"/>
          </a:xfrm>
          <a:prstGeom prst="rect">
            <a:avLst/>
          </a:prstGeom>
        </p:spPr>
        <p:txBody>
          <a:bodyPr wrap="none">
            <a:spAutoFit/>
          </a:bodyPr>
          <a:lstStyle/>
          <a:p>
            <a:r>
              <a:rPr lang="fr-FR" sz="2500" b="1" dirty="0">
                <a:latin typeface="Arial" panose="020B0604020202020204" pitchFamily="34" charset="0"/>
                <a:cs typeface="Arial" panose="020B0604020202020204" pitchFamily="34" charset="0"/>
              </a:rPr>
              <a:t>Inactif</a:t>
            </a:r>
            <a:endParaRPr lang="fr-FR" sz="2500" dirty="0">
              <a:latin typeface="Arial" panose="020B0604020202020204" pitchFamily="34" charset="0"/>
              <a:cs typeface="Arial" panose="020B0604020202020204" pitchFamily="34" charset="0"/>
            </a:endParaRPr>
          </a:p>
        </p:txBody>
      </p:sp>
      <p:sp>
        <p:nvSpPr>
          <p:cNvPr id="18" name="Rectangle 17"/>
          <p:cNvSpPr/>
          <p:nvPr/>
        </p:nvSpPr>
        <p:spPr>
          <a:xfrm>
            <a:off x="8739206" y="1571612"/>
            <a:ext cx="898003" cy="477054"/>
          </a:xfrm>
          <a:prstGeom prst="rect">
            <a:avLst/>
          </a:prstGeom>
        </p:spPr>
        <p:txBody>
          <a:bodyPr wrap="none">
            <a:spAutoFit/>
          </a:bodyPr>
          <a:lstStyle/>
          <a:p>
            <a:r>
              <a:rPr lang="fr-FR" sz="2500" b="1" dirty="0">
                <a:solidFill>
                  <a:schemeClr val="bg1"/>
                </a:solidFill>
                <a:latin typeface="Arial" panose="020B0604020202020204" pitchFamily="34" charset="0"/>
                <a:cs typeface="Arial" panose="020B0604020202020204" pitchFamily="34" charset="0"/>
              </a:rPr>
              <a:t>Actif</a:t>
            </a:r>
            <a:endParaRPr lang="fr-FR"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46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19459"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9460" name="Text Box 3"/>
          <p:cNvSpPr txBox="1">
            <a:spLocks noChangeArrowheads="1"/>
          </p:cNvSpPr>
          <p:nvPr/>
        </p:nvSpPr>
        <p:spPr bwMode="auto">
          <a:xfrm>
            <a:off x="2013172" y="1633132"/>
            <a:ext cx="8655309" cy="41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6633"/>
                </a:solidFill>
              </a:rPr>
              <a:t>Origine Synthétique:</a:t>
            </a:r>
          </a:p>
          <a:p>
            <a:pPr eaLnBrk="1"/>
            <a:endParaRPr lang="fr-FR" altLang="fr-FR" sz="1814">
              <a:solidFill>
                <a:srgbClr val="FFFFFF"/>
              </a:solidFill>
            </a:endParaRPr>
          </a:p>
          <a:p>
            <a:pPr eaLnBrk="1"/>
            <a:endParaRPr lang="fr-FR" altLang="fr-FR" sz="2177">
              <a:solidFill>
                <a:srgbClr val="FFFFFF"/>
              </a:solidFill>
            </a:endParaRPr>
          </a:p>
          <a:p>
            <a:pPr eaLnBrk="1"/>
            <a:r>
              <a:rPr lang="fr-FR" altLang="fr-FR" sz="2177">
                <a:solidFill>
                  <a:srgbClr val="FFFFFF"/>
                </a:solidFill>
              </a:rPr>
              <a:t>	</a:t>
            </a:r>
            <a:r>
              <a:rPr lang="fr-FR" altLang="fr-FR" sz="2177">
                <a:solidFill>
                  <a:schemeClr val="bg1"/>
                </a:solidFill>
              </a:rPr>
              <a:t>Aujourd’hui la </a:t>
            </a:r>
            <a:r>
              <a:rPr lang="fr-FR" altLang="fr-FR" sz="2177">
                <a:solidFill>
                  <a:srgbClr val="FFFF00"/>
                </a:solidFill>
              </a:rPr>
              <a:t>très grande majorité </a:t>
            </a:r>
            <a:r>
              <a:rPr lang="fr-FR" altLang="fr-FR" sz="2177">
                <a:solidFill>
                  <a:schemeClr val="bg1"/>
                </a:solidFill>
              </a:rPr>
              <a:t>des médicaments est d’origine synthétique. </a:t>
            </a:r>
          </a:p>
          <a:p>
            <a:pPr eaLnBrk="1"/>
            <a:endParaRPr lang="fr-FR" altLang="fr-FR" sz="2177">
              <a:solidFill>
                <a:schemeClr val="bg1"/>
              </a:solidFill>
            </a:endParaRPr>
          </a:p>
          <a:p>
            <a:pPr eaLnBrk="1"/>
            <a:r>
              <a:rPr lang="fr-FR" altLang="fr-FR" sz="2177">
                <a:solidFill>
                  <a:schemeClr val="bg1"/>
                </a:solidFill>
              </a:rPr>
              <a:t>	Même les produits pouvant être extrait d’autres sources sont souvent fabriqués par synthèse: </a:t>
            </a:r>
            <a:r>
              <a:rPr lang="fr-FR" altLang="fr-FR" sz="1814">
                <a:solidFill>
                  <a:schemeClr val="bg1"/>
                </a:solidFill>
              </a:rPr>
              <a:t>Ex </a:t>
            </a:r>
            <a:r>
              <a:rPr lang="fr-FR" altLang="fr-FR" sz="1814">
                <a:solidFill>
                  <a:srgbClr val="FFCC66"/>
                </a:solidFill>
              </a:rPr>
              <a:t>morphine</a:t>
            </a:r>
            <a:r>
              <a:rPr lang="fr-FR" altLang="fr-FR" sz="1814">
                <a:solidFill>
                  <a:schemeClr val="bg1"/>
                </a:solidFill>
              </a:rPr>
              <a:t>.</a:t>
            </a:r>
          </a:p>
          <a:p>
            <a:pPr eaLnBrk="1"/>
            <a:endParaRPr lang="fr-FR" altLang="fr-FR" sz="2177">
              <a:solidFill>
                <a:schemeClr val="bg1"/>
              </a:solidFill>
            </a:endParaRPr>
          </a:p>
          <a:p>
            <a:pPr eaLnBrk="1"/>
            <a:r>
              <a:rPr lang="fr-FR" altLang="fr-FR" sz="2177">
                <a:solidFill>
                  <a:schemeClr val="bg1"/>
                </a:solidFill>
              </a:rPr>
              <a:t>	Ces procédés permettent une production plus importante pour répondre à la demande, ainsi qu’une traçabilité et qu’une sécurité d’emploie plus importante.</a:t>
            </a:r>
            <a:endParaRPr lang="fr-FR" altLang="fr-FR" sz="2177">
              <a:solidFill>
                <a:srgbClr val="FFFFFF"/>
              </a:solidFill>
            </a:endParaRPr>
          </a:p>
        </p:txBody>
      </p:sp>
      <p:sp>
        <p:nvSpPr>
          <p:cNvPr id="19461"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15644263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3252"/>
            <a:ext cx="12044363" cy="6601807"/>
          </a:xfrm>
          <a:prstGeom prst="rect">
            <a:avLst/>
          </a:prstGeom>
        </p:spPr>
        <p:txBody>
          <a:bodyPr wrap="square">
            <a:spAutoFit/>
          </a:bodyPr>
          <a:lstStyle/>
          <a:p>
            <a:endParaRPr lang="fr-FR" altLang="fr-FR" sz="3500" dirty="0" smtClean="0">
              <a:solidFill>
                <a:srgbClr val="FFFFFF"/>
              </a:solidFill>
              <a:latin typeface="Arial" panose="020B0604020202020204" pitchFamily="34" charset="0"/>
              <a:cs typeface="Arial" panose="020B0604020202020204" pitchFamily="34" charset="0"/>
            </a:endParaRPr>
          </a:p>
          <a:p>
            <a:r>
              <a:rPr lang="fr-FR" altLang="fr-FR" sz="3500" dirty="0" smtClean="0">
                <a:solidFill>
                  <a:srgbClr val="FFFFFF"/>
                </a:solidFill>
                <a:latin typeface="Arial" panose="020B0604020202020204" pitchFamily="34" charset="0"/>
                <a:cs typeface="Arial" panose="020B0604020202020204" pitchFamily="34" charset="0"/>
              </a:rPr>
              <a:t>- </a:t>
            </a:r>
            <a:r>
              <a:rPr lang="fr-FR" altLang="fr-FR" sz="3500" u="sng" dirty="0" smtClean="0">
                <a:solidFill>
                  <a:srgbClr val="FFFFFF"/>
                </a:solidFill>
                <a:latin typeface="Arial" panose="020B0604020202020204" pitchFamily="34" charset="0"/>
                <a:cs typeface="Arial" panose="020B0604020202020204" pitchFamily="34" charset="0"/>
              </a:rPr>
              <a:t>Substance </a:t>
            </a:r>
            <a:r>
              <a:rPr lang="fr-FR" altLang="fr-FR" sz="3500" u="sng" dirty="0">
                <a:solidFill>
                  <a:srgbClr val="FFFFFF"/>
                </a:solidFill>
                <a:latin typeface="Arial" panose="020B0604020202020204" pitchFamily="34" charset="0"/>
                <a:cs typeface="Arial" panose="020B0604020202020204" pitchFamily="34" charset="0"/>
              </a:rPr>
              <a:t>métabolisée = nouvelle substance (</a:t>
            </a:r>
            <a:r>
              <a:rPr lang="fr-FR" altLang="fr-FR" sz="3500" i="1" u="sng" dirty="0">
                <a:solidFill>
                  <a:srgbClr val="FFFF00"/>
                </a:solidFill>
                <a:latin typeface="Arial" panose="020B0604020202020204" pitchFamily="34" charset="0"/>
                <a:cs typeface="Arial" panose="020B0604020202020204" pitchFamily="34" charset="0"/>
              </a:rPr>
              <a:t>métabolite</a:t>
            </a:r>
            <a:r>
              <a:rPr lang="fr-FR" altLang="fr-FR" sz="3500" u="sng" dirty="0">
                <a:solidFill>
                  <a:srgbClr val="FFFFFF"/>
                </a:solidFill>
                <a:latin typeface="Arial" panose="020B0604020202020204" pitchFamily="34" charset="0"/>
                <a:cs typeface="Arial" panose="020B0604020202020204" pitchFamily="34" charset="0"/>
              </a:rPr>
              <a:t>)</a:t>
            </a:r>
          </a:p>
          <a:p>
            <a:endParaRPr lang="fr-FR" altLang="fr-FR" sz="3500" u="sng" dirty="0">
              <a:solidFill>
                <a:srgbClr val="FFFFFF"/>
              </a:solidFill>
              <a:latin typeface="Arial" panose="020B0604020202020204" pitchFamily="34" charset="0"/>
              <a:cs typeface="Arial" panose="020B0604020202020204" pitchFamily="34" charset="0"/>
            </a:endParaRPr>
          </a:p>
          <a:p>
            <a:pPr marL="457200" indent="-457200">
              <a:lnSpc>
                <a:spcPct val="150000"/>
              </a:lnSpc>
              <a:buFontTx/>
              <a:buChar char="-"/>
            </a:pPr>
            <a:r>
              <a:rPr lang="fr-FR" altLang="fr-FR" sz="3500" dirty="0" smtClean="0">
                <a:solidFill>
                  <a:srgbClr val="FFFFFF"/>
                </a:solidFill>
                <a:latin typeface="Arial" panose="020B0604020202020204" pitchFamily="34" charset="0"/>
                <a:cs typeface="Arial" panose="020B0604020202020204" pitchFamily="34" charset="0"/>
              </a:rPr>
              <a:t>Cette </a:t>
            </a:r>
            <a:r>
              <a:rPr lang="fr-FR" altLang="fr-FR" sz="3500" dirty="0">
                <a:solidFill>
                  <a:srgbClr val="FFFFFF"/>
                </a:solidFill>
                <a:latin typeface="Arial" panose="020B0604020202020204" pitchFamily="34" charset="0"/>
                <a:cs typeface="Arial" panose="020B0604020202020204" pitchFamily="34" charset="0"/>
              </a:rPr>
              <a:t>nouvelle molécule est </a:t>
            </a:r>
            <a:r>
              <a:rPr lang="fr-FR" altLang="fr-FR" sz="3500" dirty="0" smtClean="0">
                <a:solidFill>
                  <a:srgbClr val="FFFFFF"/>
                </a:solidFill>
                <a:latin typeface="Arial" panose="020B0604020202020204" pitchFamily="34" charset="0"/>
                <a:cs typeface="Arial" panose="020B0604020202020204" pitchFamily="34" charset="0"/>
              </a:rPr>
              <a:t>soit:</a:t>
            </a:r>
          </a:p>
          <a:p>
            <a:pPr marL="1257300" indent="-457200">
              <a:lnSpc>
                <a:spcPct val="150000"/>
              </a:lnSpc>
              <a:buFont typeface="Wingdings" panose="05000000000000000000" pitchFamily="2" charset="2"/>
              <a:buChar char="Ø"/>
            </a:pPr>
            <a:r>
              <a:rPr lang="fr-FR" altLang="fr-FR" sz="3500" dirty="0" smtClean="0">
                <a:solidFill>
                  <a:srgbClr val="FFFFFF"/>
                </a:solidFill>
                <a:latin typeface="Arial" panose="020B0604020202020204" pitchFamily="34" charset="0"/>
                <a:cs typeface="Arial" panose="020B0604020202020204" pitchFamily="34" charset="0"/>
              </a:rPr>
              <a:t>inactive </a:t>
            </a:r>
            <a:r>
              <a:rPr lang="fr-FR" altLang="fr-FR" sz="3500" dirty="0">
                <a:solidFill>
                  <a:srgbClr val="FFFFFF"/>
                </a:solidFill>
                <a:latin typeface="Arial" panose="020B0604020202020204" pitchFamily="34" charset="0"/>
                <a:cs typeface="Arial" panose="020B0604020202020204" pitchFamily="34" charset="0"/>
              </a:rPr>
              <a:t>(</a:t>
            </a:r>
            <a:r>
              <a:rPr lang="fr-FR" altLang="fr-FR" sz="3500" b="1" dirty="0">
                <a:solidFill>
                  <a:schemeClr val="bg1"/>
                </a:solidFill>
                <a:latin typeface="Arial" panose="020B0604020202020204" pitchFamily="34" charset="0"/>
                <a:cs typeface="Arial" panose="020B0604020202020204" pitchFamily="34" charset="0"/>
              </a:rPr>
              <a:t>diminuer</a:t>
            </a:r>
            <a:r>
              <a:rPr lang="fr-FR" altLang="fr-FR" sz="3500" dirty="0">
                <a:solidFill>
                  <a:schemeClr val="bg1"/>
                </a:solidFill>
                <a:latin typeface="Arial" panose="020B0604020202020204" pitchFamily="34" charset="0"/>
                <a:cs typeface="Arial" panose="020B0604020202020204" pitchFamily="34" charset="0"/>
              </a:rPr>
              <a:t> sa toxicité </a:t>
            </a:r>
            <a:r>
              <a:rPr lang="fr-FR" altLang="fr-FR" sz="3500" dirty="0" smtClean="0">
                <a:solidFill>
                  <a:schemeClr val="bg1"/>
                </a:solidFill>
                <a:latin typeface="Arial" panose="020B0604020202020204" pitchFamily="34" charset="0"/>
                <a:cs typeface="Arial" panose="020B0604020202020204" pitchFamily="34" charset="0"/>
              </a:rPr>
              <a:t>potentielle</a:t>
            </a:r>
          </a:p>
          <a:p>
            <a:pPr marL="1257300" indent="-457200">
              <a:lnSpc>
                <a:spcPct val="150000"/>
              </a:lnSpc>
              <a:buFont typeface="Wingdings" panose="05000000000000000000" pitchFamily="2" charset="2"/>
              <a:buChar char="Ø"/>
            </a:pPr>
            <a:r>
              <a:rPr lang="fr-FR" altLang="fr-FR" sz="3500" dirty="0" smtClean="0">
                <a:solidFill>
                  <a:srgbClr val="FFFFFF"/>
                </a:solidFill>
                <a:latin typeface="Arial" panose="020B0604020202020204" pitchFamily="34" charset="0"/>
                <a:cs typeface="Arial" panose="020B0604020202020204" pitchFamily="34" charset="0"/>
              </a:rPr>
              <a:t>active </a:t>
            </a:r>
            <a:r>
              <a:rPr lang="fr-FR" altLang="fr-FR" sz="3500" dirty="0">
                <a:solidFill>
                  <a:srgbClr val="FFFFFF"/>
                </a:solidFill>
                <a:latin typeface="Arial" panose="020B0604020202020204" pitchFamily="34" charset="0"/>
                <a:cs typeface="Arial" panose="020B0604020202020204" pitchFamily="34" charset="0"/>
              </a:rPr>
              <a:t>(et </a:t>
            </a:r>
            <a:r>
              <a:rPr lang="fr-FR" altLang="fr-FR" sz="3500" dirty="0" smtClean="0">
                <a:solidFill>
                  <a:srgbClr val="FFFFFF"/>
                </a:solidFill>
                <a:latin typeface="Arial" panose="020B0604020202020204" pitchFamily="34" charset="0"/>
                <a:cs typeface="Arial" panose="020B0604020202020204" pitchFamily="34" charset="0"/>
              </a:rPr>
              <a:t>recherchée, </a:t>
            </a:r>
            <a:r>
              <a:rPr lang="fr-FR" altLang="fr-FR" sz="3600" dirty="0">
                <a:solidFill>
                  <a:schemeClr val="bg1"/>
                </a:solidFill>
              </a:rPr>
              <a:t>le médicament est alors un </a:t>
            </a:r>
            <a:r>
              <a:rPr lang="fr-FR" altLang="fr-FR" sz="3600" dirty="0" err="1">
                <a:solidFill>
                  <a:schemeClr val="bg1"/>
                </a:solidFill>
              </a:rPr>
              <a:t>promédicament</a:t>
            </a:r>
            <a:r>
              <a:rPr lang="fr-FR" altLang="fr-FR" sz="3600" dirty="0">
                <a:solidFill>
                  <a:schemeClr val="bg1"/>
                </a:solidFill>
              </a:rPr>
              <a:t>, précurseur, </a:t>
            </a:r>
            <a:r>
              <a:rPr lang="fr-FR" altLang="fr-FR" sz="3600" dirty="0" err="1">
                <a:solidFill>
                  <a:schemeClr val="bg1"/>
                </a:solidFill>
              </a:rPr>
              <a:t>prodrogue</a:t>
            </a:r>
            <a:endParaRPr lang="fr-FR" altLang="fr-FR" sz="3600" dirty="0">
              <a:solidFill>
                <a:schemeClr val="bg1"/>
              </a:solidFill>
            </a:endParaRPr>
          </a:p>
          <a:p>
            <a:pPr marL="1257300" indent="-457200">
              <a:lnSpc>
                <a:spcPct val="150000"/>
              </a:lnSpc>
              <a:buFont typeface="Wingdings" panose="05000000000000000000" pitchFamily="2" charset="2"/>
              <a:buChar char="Ø"/>
            </a:pPr>
            <a:r>
              <a:rPr lang="fr-FR" altLang="fr-FR" sz="3500" dirty="0" smtClean="0">
                <a:solidFill>
                  <a:srgbClr val="FFFFFF"/>
                </a:solidFill>
                <a:latin typeface="Arial" panose="020B0604020202020204" pitchFamily="34" charset="0"/>
                <a:cs typeface="Arial" panose="020B0604020202020204" pitchFamily="34" charset="0"/>
              </a:rPr>
              <a:t>active </a:t>
            </a:r>
            <a:r>
              <a:rPr lang="fr-FR" altLang="fr-FR" sz="3500" dirty="0">
                <a:solidFill>
                  <a:srgbClr val="FFFFFF"/>
                </a:solidFill>
                <a:latin typeface="Arial" panose="020B0604020202020204" pitchFamily="34" charset="0"/>
                <a:cs typeface="Arial" panose="020B0604020202020204" pitchFamily="34" charset="0"/>
              </a:rPr>
              <a:t>(mais pas </a:t>
            </a:r>
            <a:r>
              <a:rPr lang="fr-FR" altLang="fr-FR" sz="3500" dirty="0" smtClean="0">
                <a:solidFill>
                  <a:srgbClr val="FFFFFF"/>
                </a:solidFill>
                <a:latin typeface="Arial" panose="020B0604020202020204" pitchFamily="34" charset="0"/>
                <a:cs typeface="Arial" panose="020B0604020202020204" pitchFamily="34" charset="0"/>
              </a:rPr>
              <a:t>recherchée)</a:t>
            </a:r>
          </a:p>
          <a:p>
            <a:pPr marL="1257300" indent="-457200">
              <a:lnSpc>
                <a:spcPct val="150000"/>
              </a:lnSpc>
              <a:buFont typeface="Wingdings" panose="05000000000000000000" pitchFamily="2" charset="2"/>
              <a:buChar char="Ø"/>
            </a:pPr>
            <a:r>
              <a:rPr lang="fr-FR" altLang="fr-FR" sz="3500" dirty="0" smtClean="0">
                <a:solidFill>
                  <a:srgbClr val="FFFFFF"/>
                </a:solidFill>
                <a:latin typeface="Arial" panose="020B0604020202020204" pitchFamily="34" charset="0"/>
                <a:cs typeface="Arial" panose="020B0604020202020204" pitchFamily="34" charset="0"/>
              </a:rPr>
              <a:t>active </a:t>
            </a:r>
            <a:r>
              <a:rPr lang="fr-FR" altLang="fr-FR" sz="3500" dirty="0">
                <a:solidFill>
                  <a:srgbClr val="FFFFFF"/>
                </a:solidFill>
                <a:latin typeface="Arial" panose="020B0604020202020204" pitchFamily="34" charset="0"/>
                <a:cs typeface="Arial" panose="020B0604020202020204" pitchFamily="34" charset="0"/>
              </a:rPr>
              <a:t>et toxique</a:t>
            </a:r>
            <a:endParaRPr lang="fr-FR" altLang="fr-FR" sz="3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28931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Métabolisme</a:t>
            </a:r>
          </a:p>
        </p:txBody>
      </p:sp>
      <p:sp>
        <p:nvSpPr>
          <p:cNvPr id="32771"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2772" name="Text Box 3"/>
          <p:cNvSpPr txBox="1">
            <a:spLocks noChangeArrowheads="1"/>
          </p:cNvSpPr>
          <p:nvPr/>
        </p:nvSpPr>
        <p:spPr bwMode="auto">
          <a:xfrm>
            <a:off x="585789" y="1633132"/>
            <a:ext cx="10801350" cy="40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500" b="1" u="sng" dirty="0">
                <a:solidFill>
                  <a:srgbClr val="FF9966"/>
                </a:solidFill>
              </a:rPr>
              <a:t>Inactivation de la substance :</a:t>
            </a:r>
          </a:p>
          <a:p>
            <a:pPr eaLnBrk="1"/>
            <a:endParaRPr lang="fr-FR" altLang="fr-FR" sz="3500" b="1" u="sng" dirty="0">
              <a:solidFill>
                <a:srgbClr val="FF9966"/>
              </a:solidFill>
            </a:endParaRPr>
          </a:p>
          <a:p>
            <a:pPr algn="just" eaLnBrk="1"/>
            <a:r>
              <a:rPr lang="fr-FR" altLang="fr-FR" sz="3500" dirty="0">
                <a:solidFill>
                  <a:srgbClr val="FFFFFF"/>
                </a:solidFill>
              </a:rPr>
              <a:t>	C’est le cas </a:t>
            </a:r>
            <a:r>
              <a:rPr lang="fr-FR" altLang="fr-FR" sz="3500" dirty="0">
                <a:solidFill>
                  <a:srgbClr val="FFFF00"/>
                </a:solidFill>
              </a:rPr>
              <a:t>le plus fréquent</a:t>
            </a:r>
            <a:r>
              <a:rPr lang="fr-FR" altLang="fr-FR" sz="3500" dirty="0">
                <a:solidFill>
                  <a:srgbClr val="FFFFFF"/>
                </a:solidFill>
              </a:rPr>
              <a:t>.</a:t>
            </a:r>
          </a:p>
          <a:p>
            <a:pPr algn="just" eaLnBrk="1"/>
            <a:r>
              <a:rPr lang="fr-FR" altLang="fr-FR" sz="3500" dirty="0">
                <a:solidFill>
                  <a:srgbClr val="FFFFFF"/>
                </a:solidFill>
              </a:rPr>
              <a:t>	</a:t>
            </a:r>
          </a:p>
          <a:p>
            <a:pPr algn="just" eaLnBrk="1"/>
            <a:r>
              <a:rPr lang="fr-FR" altLang="fr-FR" sz="3500" dirty="0">
                <a:solidFill>
                  <a:srgbClr val="FFFFFF"/>
                </a:solidFill>
              </a:rPr>
              <a:t>	Une grande partie des médicaments ou des 	substances toxiques ingérées subissent ce 	phénomène pour être éliminées.</a:t>
            </a:r>
            <a:endParaRPr lang="fr-FR" altLang="fr-FR" sz="3500" dirty="0">
              <a:solidFill>
                <a:srgbClr val="FFFF00"/>
              </a:solidFill>
            </a:endParaRPr>
          </a:p>
        </p:txBody>
      </p:sp>
    </p:spTree>
    <p:extLst>
      <p:ext uri="{BB962C8B-B14F-4D97-AF65-F5344CB8AC3E}">
        <p14:creationId xmlns:p14="http://schemas.microsoft.com/office/powerpoint/2010/main" val="699416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Métabolisme</a:t>
            </a:r>
          </a:p>
        </p:txBody>
      </p:sp>
      <p:sp>
        <p:nvSpPr>
          <p:cNvPr id="33795"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3796" name="Text Box 3"/>
          <p:cNvSpPr txBox="1">
            <a:spLocks noChangeArrowheads="1"/>
          </p:cNvSpPr>
          <p:nvPr/>
        </p:nvSpPr>
        <p:spPr bwMode="auto">
          <a:xfrm>
            <a:off x="457201" y="1633132"/>
            <a:ext cx="11472862" cy="493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000" b="1" u="sng" dirty="0">
                <a:solidFill>
                  <a:srgbClr val="FF9966"/>
                </a:solidFill>
              </a:rPr>
              <a:t>Activation de la substance :</a:t>
            </a:r>
          </a:p>
          <a:p>
            <a:pPr eaLnBrk="1"/>
            <a:endParaRPr lang="fr-FR" altLang="fr-FR" sz="3000" dirty="0">
              <a:solidFill>
                <a:srgbClr val="FFFFFF"/>
              </a:solidFill>
            </a:endParaRPr>
          </a:p>
          <a:p>
            <a:pPr eaLnBrk="1"/>
            <a:r>
              <a:rPr lang="fr-FR" altLang="fr-FR" sz="3000" dirty="0">
                <a:solidFill>
                  <a:srgbClr val="FFFFFF"/>
                </a:solidFill>
              </a:rPr>
              <a:t>	</a:t>
            </a:r>
            <a:r>
              <a:rPr lang="fr-FR" altLang="fr-FR" sz="3000" dirty="0">
                <a:solidFill>
                  <a:srgbClr val="FFFF00"/>
                </a:solidFill>
              </a:rPr>
              <a:t>Phénomène beaucoup moins </a:t>
            </a:r>
            <a:r>
              <a:rPr lang="fr-FR" altLang="fr-FR" sz="3000" dirty="0" smtClean="0">
                <a:solidFill>
                  <a:srgbClr val="FFFF00"/>
                </a:solidFill>
              </a:rPr>
              <a:t>fréquent: </a:t>
            </a:r>
            <a:r>
              <a:rPr lang="fr-FR" altLang="fr-FR" sz="3000" dirty="0" smtClean="0">
                <a:solidFill>
                  <a:srgbClr val="FFFFFF"/>
                </a:solidFill>
              </a:rPr>
              <a:t>naturellement</a:t>
            </a:r>
            <a:r>
              <a:rPr lang="fr-FR" altLang="fr-FR" sz="3000" dirty="0">
                <a:solidFill>
                  <a:srgbClr val="FFFFFF"/>
                </a:solidFill>
              </a:rPr>
              <a:t>, il est pourtant souvent recherché </a:t>
            </a:r>
            <a:r>
              <a:rPr lang="fr-FR" altLang="fr-FR" sz="3000" dirty="0" smtClean="0">
                <a:solidFill>
                  <a:srgbClr val="FFFFFF"/>
                </a:solidFill>
              </a:rPr>
              <a:t>en </a:t>
            </a:r>
            <a:r>
              <a:rPr lang="fr-FR" altLang="fr-FR" sz="3000" dirty="0">
                <a:solidFill>
                  <a:srgbClr val="FFFFFF"/>
                </a:solidFill>
              </a:rPr>
              <a:t>médecine humaine.</a:t>
            </a:r>
          </a:p>
          <a:p>
            <a:pPr eaLnBrk="1"/>
            <a:endParaRPr lang="fr-FR" altLang="fr-FR" sz="3000" dirty="0">
              <a:solidFill>
                <a:srgbClr val="FFFFFF"/>
              </a:solidFill>
            </a:endParaRPr>
          </a:p>
          <a:p>
            <a:pPr eaLnBrk="1"/>
            <a:r>
              <a:rPr lang="fr-FR" altLang="fr-FR" sz="3000" dirty="0">
                <a:solidFill>
                  <a:srgbClr val="FFFFFF"/>
                </a:solidFill>
              </a:rPr>
              <a:t>	On administre un produit inactif ou peu actif qui </a:t>
            </a:r>
            <a:r>
              <a:rPr lang="fr-FR" altLang="fr-FR" sz="3000" dirty="0" smtClean="0">
                <a:solidFill>
                  <a:srgbClr val="FFFFFF"/>
                </a:solidFill>
              </a:rPr>
              <a:t>est </a:t>
            </a:r>
            <a:r>
              <a:rPr lang="fr-FR" altLang="fr-FR" sz="3000" dirty="0">
                <a:solidFill>
                  <a:srgbClr val="FFFFFF"/>
                </a:solidFill>
              </a:rPr>
              <a:t>transformé en un produit plus actif :</a:t>
            </a:r>
          </a:p>
          <a:p>
            <a:pPr eaLnBrk="1"/>
            <a:endParaRPr lang="fr-FR" altLang="fr-FR" sz="3000" dirty="0">
              <a:solidFill>
                <a:srgbClr val="FFFFFF"/>
              </a:solidFill>
            </a:endParaRPr>
          </a:p>
          <a:p>
            <a:pPr eaLnBrk="1"/>
            <a:r>
              <a:rPr lang="fr-FR" altLang="fr-FR" sz="3000" dirty="0">
                <a:solidFill>
                  <a:srgbClr val="FFFFFF"/>
                </a:solidFill>
              </a:rPr>
              <a:t>	- </a:t>
            </a:r>
            <a:r>
              <a:rPr lang="fr-FR" altLang="fr-FR" sz="3000" dirty="0" err="1">
                <a:solidFill>
                  <a:srgbClr val="FFFFFF"/>
                </a:solidFill>
              </a:rPr>
              <a:t>phénacétine</a:t>
            </a:r>
            <a:r>
              <a:rPr lang="fr-FR" altLang="fr-FR" sz="3000" dirty="0">
                <a:solidFill>
                  <a:srgbClr val="FFFFFF"/>
                </a:solidFill>
              </a:rPr>
              <a:t> </a:t>
            </a:r>
            <a:r>
              <a:rPr lang="fr-FR" altLang="fr-FR" sz="3000" dirty="0">
                <a:solidFill>
                  <a:srgbClr val="FFFFFF"/>
                </a:solidFill>
                <a:sym typeface="Wingdings" panose="05000000000000000000" pitchFamily="2" charset="2"/>
              </a:rPr>
              <a:t> paracétamol</a:t>
            </a:r>
          </a:p>
          <a:p>
            <a:pPr eaLnBrk="1"/>
            <a:r>
              <a:rPr lang="fr-FR" altLang="fr-FR" sz="3000" dirty="0">
                <a:solidFill>
                  <a:srgbClr val="FFFFFF"/>
                </a:solidFill>
                <a:sym typeface="Wingdings" panose="05000000000000000000" pitchFamily="2" charset="2"/>
              </a:rPr>
              <a:t>	- codéine  morphine</a:t>
            </a:r>
            <a:endParaRPr lang="fr-FR" altLang="fr-FR" sz="3000" dirty="0">
              <a:solidFill>
                <a:srgbClr val="FFFF00"/>
              </a:solidFill>
            </a:endParaRPr>
          </a:p>
        </p:txBody>
      </p:sp>
    </p:spTree>
    <p:extLst>
      <p:ext uri="{BB962C8B-B14F-4D97-AF65-F5344CB8AC3E}">
        <p14:creationId xmlns:p14="http://schemas.microsoft.com/office/powerpoint/2010/main" val="9472912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Métabolisme</a:t>
            </a:r>
          </a:p>
        </p:txBody>
      </p:sp>
      <p:sp>
        <p:nvSpPr>
          <p:cNvPr id="34819"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4820" name="Text Box 3"/>
          <p:cNvSpPr txBox="1">
            <a:spLocks noChangeArrowheads="1"/>
          </p:cNvSpPr>
          <p:nvPr/>
        </p:nvSpPr>
        <p:spPr bwMode="auto">
          <a:xfrm>
            <a:off x="342899" y="1633132"/>
            <a:ext cx="11458575" cy="503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algn="just" eaLnBrk="1"/>
            <a:r>
              <a:rPr lang="fr-FR" altLang="fr-FR" sz="3500" b="1" u="sng" dirty="0">
                <a:solidFill>
                  <a:srgbClr val="FF9966"/>
                </a:solidFill>
              </a:rPr>
              <a:t>Création de métabolites toxiques :</a:t>
            </a:r>
          </a:p>
          <a:p>
            <a:pPr algn="just" eaLnBrk="1"/>
            <a:endParaRPr lang="fr-FR" altLang="fr-FR" sz="3500" b="1" u="sng" dirty="0">
              <a:solidFill>
                <a:srgbClr val="FF9966"/>
              </a:solidFill>
            </a:endParaRPr>
          </a:p>
          <a:p>
            <a:pPr eaLnBrk="1"/>
            <a:r>
              <a:rPr lang="fr-FR" altLang="fr-FR" sz="3500" dirty="0">
                <a:solidFill>
                  <a:srgbClr val="FFFFFF"/>
                </a:solidFill>
              </a:rPr>
              <a:t>	</a:t>
            </a:r>
            <a:r>
              <a:rPr lang="fr-FR" altLang="fr-FR" sz="3500" dirty="0">
                <a:solidFill>
                  <a:srgbClr val="FFFF00"/>
                </a:solidFill>
              </a:rPr>
              <a:t>Phénomène beaucoup moins fréquent.</a:t>
            </a:r>
            <a:endParaRPr lang="fr-FR" altLang="fr-FR" sz="3500" dirty="0">
              <a:solidFill>
                <a:schemeClr val="bg1"/>
              </a:solidFill>
            </a:endParaRPr>
          </a:p>
          <a:p>
            <a:pPr eaLnBrk="1"/>
            <a:r>
              <a:rPr lang="fr-FR" altLang="fr-FR" sz="3500" dirty="0">
                <a:solidFill>
                  <a:schemeClr val="bg1"/>
                </a:solidFill>
              </a:rPr>
              <a:t>	Production +/- importante selon les individus.</a:t>
            </a:r>
          </a:p>
          <a:p>
            <a:pPr eaLnBrk="1"/>
            <a:r>
              <a:rPr lang="fr-FR" altLang="fr-FR" sz="3500" dirty="0">
                <a:solidFill>
                  <a:schemeClr val="bg1"/>
                </a:solidFill>
              </a:rPr>
              <a:t>	Responsables d’une part des effets indésirables de 	certains médicaments.</a:t>
            </a:r>
          </a:p>
          <a:p>
            <a:pPr algn="just" eaLnBrk="1"/>
            <a:endParaRPr lang="fr-FR" altLang="fr-FR" sz="3500" dirty="0">
              <a:solidFill>
                <a:schemeClr val="bg1"/>
              </a:solidFill>
            </a:endParaRPr>
          </a:p>
          <a:p>
            <a:pPr algn="just" eaLnBrk="1"/>
            <a:r>
              <a:rPr lang="fr-FR" altLang="fr-FR" sz="3500" dirty="0">
                <a:solidFill>
                  <a:schemeClr val="bg1"/>
                </a:solidFill>
              </a:rPr>
              <a:t>	- </a:t>
            </a:r>
            <a:r>
              <a:rPr lang="fr-FR" altLang="fr-FR" sz="3500" dirty="0">
                <a:solidFill>
                  <a:srgbClr val="FFCC66"/>
                </a:solidFill>
              </a:rPr>
              <a:t>Isoniazide</a:t>
            </a:r>
            <a:r>
              <a:rPr lang="fr-FR" altLang="fr-FR" sz="3500" dirty="0">
                <a:solidFill>
                  <a:schemeClr val="bg1"/>
                </a:solidFill>
              </a:rPr>
              <a:t> </a:t>
            </a:r>
            <a:r>
              <a:rPr lang="fr-FR" altLang="fr-FR" sz="3500" dirty="0">
                <a:solidFill>
                  <a:schemeClr val="bg1"/>
                </a:solidFill>
                <a:sym typeface="Wingdings" panose="05000000000000000000" pitchFamily="2" charset="2"/>
              </a:rPr>
              <a:t> </a:t>
            </a:r>
            <a:r>
              <a:rPr lang="fr-FR" altLang="fr-FR" sz="3500" dirty="0" err="1">
                <a:solidFill>
                  <a:schemeClr val="bg1"/>
                </a:solidFill>
                <a:sym typeface="Wingdings" panose="05000000000000000000" pitchFamily="2" charset="2"/>
              </a:rPr>
              <a:t>acétylhydrazine</a:t>
            </a:r>
            <a:r>
              <a:rPr lang="fr-FR" altLang="fr-FR" sz="3500" dirty="0">
                <a:solidFill>
                  <a:schemeClr val="bg1"/>
                </a:solidFill>
                <a:sym typeface="Wingdings" panose="05000000000000000000" pitchFamily="2" charset="2"/>
              </a:rPr>
              <a:t> (</a:t>
            </a:r>
            <a:r>
              <a:rPr lang="fr-FR" altLang="fr-FR" sz="3500" dirty="0" smtClean="0">
                <a:solidFill>
                  <a:schemeClr val="bg1"/>
                </a:solidFill>
                <a:sym typeface="Wingdings" panose="05000000000000000000" pitchFamily="2" charset="2"/>
              </a:rPr>
              <a:t>hépatotoxique)</a:t>
            </a:r>
            <a:endParaRPr lang="fr-FR" altLang="fr-FR" sz="3500" dirty="0">
              <a:solidFill>
                <a:srgbClr val="FFFF00"/>
              </a:solidFill>
            </a:endParaRPr>
          </a:p>
        </p:txBody>
      </p:sp>
    </p:spTree>
    <p:extLst>
      <p:ext uri="{BB962C8B-B14F-4D97-AF65-F5344CB8AC3E}">
        <p14:creationId xmlns:p14="http://schemas.microsoft.com/office/powerpoint/2010/main" val="3671805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p:txBody>
      </p:sp>
      <p:pic>
        <p:nvPicPr>
          <p:cNvPr id="4" name="Picture 1026"/>
          <p:cNvPicPr>
            <a:picLocks noChangeAspect="1" noChangeArrowheads="1"/>
          </p:cNvPicPr>
          <p:nvPr/>
        </p:nvPicPr>
        <p:blipFill>
          <a:blip r:embed="rId2" cstate="print"/>
          <a:srcRect/>
          <a:stretch>
            <a:fillRect/>
          </a:stretch>
        </p:blipFill>
        <p:spPr bwMode="auto">
          <a:xfrm>
            <a:off x="6691335" y="1643050"/>
            <a:ext cx="2467673" cy="4429156"/>
          </a:xfrm>
          <a:prstGeom prst="rect">
            <a:avLst/>
          </a:prstGeom>
          <a:solidFill>
            <a:srgbClr val="99FF66"/>
          </a:solidFill>
          <a:ln w="9525">
            <a:noFill/>
            <a:miter lim="800000"/>
            <a:headEnd/>
            <a:tailEnd/>
          </a:ln>
          <a:effectLst/>
        </p:spPr>
      </p:pic>
      <p:sp>
        <p:nvSpPr>
          <p:cNvPr id="5" name="Line 1029"/>
          <p:cNvSpPr>
            <a:spLocks noChangeShapeType="1"/>
          </p:cNvSpPr>
          <p:nvPr/>
        </p:nvSpPr>
        <p:spPr bwMode="auto">
          <a:xfrm flipV="1">
            <a:off x="5624534" y="1932006"/>
            <a:ext cx="1752600" cy="0"/>
          </a:xfrm>
          <a:prstGeom prst="line">
            <a:avLst/>
          </a:prstGeom>
          <a:noFill/>
          <a:ln w="28575">
            <a:solidFill>
              <a:srgbClr val="FF0066"/>
            </a:solidFill>
            <a:round/>
            <a:headEnd/>
            <a:tailEnd type="triangle" w="med" len="med"/>
          </a:ln>
          <a:effectLst/>
        </p:spPr>
        <p:txBody>
          <a:bodyPr wrap="none" anchor="ctr"/>
          <a:lstStyle/>
          <a:p>
            <a:endParaRPr lang="fr-FR">
              <a:solidFill>
                <a:schemeClr val="bg1"/>
              </a:solidFill>
            </a:endParaRPr>
          </a:p>
        </p:txBody>
      </p:sp>
      <p:sp>
        <p:nvSpPr>
          <p:cNvPr id="6" name="Line 1034"/>
          <p:cNvSpPr>
            <a:spLocks noChangeShapeType="1"/>
          </p:cNvSpPr>
          <p:nvPr/>
        </p:nvSpPr>
        <p:spPr bwMode="auto">
          <a:xfrm>
            <a:off x="5624534" y="4675206"/>
            <a:ext cx="2133600" cy="0"/>
          </a:xfrm>
          <a:prstGeom prst="line">
            <a:avLst/>
          </a:prstGeom>
          <a:noFill/>
          <a:ln w="28575">
            <a:solidFill>
              <a:srgbClr val="FF0066"/>
            </a:solidFill>
            <a:round/>
            <a:headEnd/>
            <a:tailEnd type="triangle" w="med" len="med"/>
          </a:ln>
          <a:effectLst/>
        </p:spPr>
        <p:txBody>
          <a:bodyPr wrap="none" anchor="ctr"/>
          <a:lstStyle/>
          <a:p>
            <a:endParaRPr lang="fr-FR">
              <a:solidFill>
                <a:schemeClr val="bg1"/>
              </a:solidFill>
            </a:endParaRPr>
          </a:p>
        </p:txBody>
      </p:sp>
      <p:sp>
        <p:nvSpPr>
          <p:cNvPr id="7" name="Line 1035"/>
          <p:cNvSpPr>
            <a:spLocks noChangeShapeType="1"/>
          </p:cNvSpPr>
          <p:nvPr/>
        </p:nvSpPr>
        <p:spPr bwMode="auto">
          <a:xfrm>
            <a:off x="5624534" y="3075006"/>
            <a:ext cx="1981200" cy="0"/>
          </a:xfrm>
          <a:prstGeom prst="line">
            <a:avLst/>
          </a:prstGeom>
          <a:noFill/>
          <a:ln w="28575">
            <a:solidFill>
              <a:srgbClr val="FF0066"/>
            </a:solidFill>
            <a:round/>
            <a:headEnd/>
            <a:tailEnd type="triangle" w="med" len="med"/>
          </a:ln>
          <a:effectLst/>
        </p:spPr>
        <p:txBody>
          <a:bodyPr wrap="none" anchor="ctr"/>
          <a:lstStyle/>
          <a:p>
            <a:endParaRPr lang="fr-FR">
              <a:solidFill>
                <a:schemeClr val="bg1"/>
              </a:solidFill>
            </a:endParaRPr>
          </a:p>
        </p:txBody>
      </p:sp>
      <p:sp>
        <p:nvSpPr>
          <p:cNvPr id="8" name="Line 1036"/>
          <p:cNvSpPr>
            <a:spLocks noChangeShapeType="1"/>
          </p:cNvSpPr>
          <p:nvPr/>
        </p:nvSpPr>
        <p:spPr bwMode="auto">
          <a:xfrm>
            <a:off x="5624534" y="3837006"/>
            <a:ext cx="1752600" cy="0"/>
          </a:xfrm>
          <a:prstGeom prst="line">
            <a:avLst/>
          </a:prstGeom>
          <a:noFill/>
          <a:ln w="28575">
            <a:solidFill>
              <a:srgbClr val="FF0066"/>
            </a:solidFill>
            <a:round/>
            <a:headEnd/>
            <a:tailEnd type="triangle" w="med" len="med"/>
          </a:ln>
          <a:effectLst/>
        </p:spPr>
        <p:txBody>
          <a:bodyPr wrap="none" anchor="ctr"/>
          <a:lstStyle/>
          <a:p>
            <a:endParaRPr lang="fr-FR">
              <a:solidFill>
                <a:schemeClr val="bg1"/>
              </a:solidFill>
            </a:endParaRPr>
          </a:p>
        </p:txBody>
      </p:sp>
      <p:sp>
        <p:nvSpPr>
          <p:cNvPr id="9" name="Line 1037"/>
          <p:cNvSpPr>
            <a:spLocks noChangeShapeType="1"/>
          </p:cNvSpPr>
          <p:nvPr/>
        </p:nvSpPr>
        <p:spPr bwMode="auto">
          <a:xfrm flipV="1">
            <a:off x="5624534" y="4218006"/>
            <a:ext cx="2057400" cy="0"/>
          </a:xfrm>
          <a:prstGeom prst="line">
            <a:avLst/>
          </a:prstGeom>
          <a:noFill/>
          <a:ln w="57150">
            <a:solidFill>
              <a:srgbClr val="99FF66"/>
            </a:solidFill>
            <a:prstDash val="dash"/>
            <a:round/>
            <a:headEnd/>
            <a:tailEnd type="triangle" w="med" len="med"/>
          </a:ln>
          <a:effectLst/>
        </p:spPr>
        <p:txBody>
          <a:bodyPr wrap="none" anchor="ctr"/>
          <a:lstStyle/>
          <a:p>
            <a:endParaRPr lang="fr-FR">
              <a:solidFill>
                <a:schemeClr val="bg1"/>
              </a:solidFill>
            </a:endParaRPr>
          </a:p>
        </p:txBody>
      </p:sp>
      <p:sp>
        <p:nvSpPr>
          <p:cNvPr id="10" name="Text Box 1039"/>
          <p:cNvSpPr txBox="1">
            <a:spLocks noChangeArrowheads="1"/>
          </p:cNvSpPr>
          <p:nvPr/>
        </p:nvSpPr>
        <p:spPr bwMode="auto">
          <a:xfrm>
            <a:off x="4008459" y="1673245"/>
            <a:ext cx="1178400" cy="461665"/>
          </a:xfrm>
          <a:prstGeom prst="rect">
            <a:avLst/>
          </a:prstGeom>
          <a:noFill/>
          <a:ln w="9525">
            <a:noFill/>
            <a:miter lim="800000"/>
            <a:headEnd/>
            <a:tailEnd/>
          </a:ln>
          <a:effectLst/>
        </p:spPr>
        <p:txBody>
          <a:bodyPr wrap="none">
            <a:spAutoFit/>
          </a:bodyPr>
          <a:lstStyle/>
          <a:p>
            <a:r>
              <a:rPr lang="fr-FR" sz="2400" dirty="0">
                <a:solidFill>
                  <a:schemeClr val="bg1"/>
                </a:solidFill>
              </a:rPr>
              <a:t>cerveau</a:t>
            </a:r>
          </a:p>
        </p:txBody>
      </p:sp>
      <p:sp>
        <p:nvSpPr>
          <p:cNvPr id="11" name="Text Box 1040"/>
          <p:cNvSpPr txBox="1">
            <a:spLocks noChangeArrowheads="1"/>
          </p:cNvSpPr>
          <p:nvPr/>
        </p:nvSpPr>
        <p:spPr bwMode="auto">
          <a:xfrm>
            <a:off x="4100534" y="2846407"/>
            <a:ext cx="1239442" cy="461665"/>
          </a:xfrm>
          <a:prstGeom prst="rect">
            <a:avLst/>
          </a:prstGeom>
          <a:noFill/>
          <a:ln w="9525">
            <a:noFill/>
            <a:miter lim="800000"/>
            <a:headEnd/>
            <a:tailEnd/>
          </a:ln>
          <a:effectLst/>
        </p:spPr>
        <p:txBody>
          <a:bodyPr wrap="none">
            <a:spAutoFit/>
          </a:bodyPr>
          <a:lstStyle/>
          <a:p>
            <a:r>
              <a:rPr lang="fr-FR" sz="2400" dirty="0">
                <a:solidFill>
                  <a:schemeClr val="bg1"/>
                </a:solidFill>
              </a:rPr>
              <a:t>poumon</a:t>
            </a:r>
          </a:p>
        </p:txBody>
      </p:sp>
      <p:sp>
        <p:nvSpPr>
          <p:cNvPr id="12" name="Text Box 1041"/>
          <p:cNvSpPr txBox="1">
            <a:spLocks noChangeArrowheads="1"/>
          </p:cNvSpPr>
          <p:nvPr/>
        </p:nvSpPr>
        <p:spPr bwMode="auto">
          <a:xfrm>
            <a:off x="4084659" y="3578245"/>
            <a:ext cx="1211870" cy="461665"/>
          </a:xfrm>
          <a:prstGeom prst="rect">
            <a:avLst/>
          </a:prstGeom>
          <a:noFill/>
          <a:ln w="9525">
            <a:noFill/>
            <a:miter lim="800000"/>
            <a:headEnd/>
            <a:tailEnd/>
          </a:ln>
          <a:effectLst/>
        </p:spPr>
        <p:txBody>
          <a:bodyPr wrap="none">
            <a:spAutoFit/>
          </a:bodyPr>
          <a:lstStyle/>
          <a:p>
            <a:r>
              <a:rPr lang="fr-FR" sz="2400" b="1" dirty="0">
                <a:solidFill>
                  <a:schemeClr val="bg1"/>
                </a:solidFill>
              </a:rPr>
              <a:t>foie +++</a:t>
            </a:r>
          </a:p>
        </p:txBody>
      </p:sp>
      <p:sp>
        <p:nvSpPr>
          <p:cNvPr id="13" name="Text Box 1042"/>
          <p:cNvSpPr txBox="1">
            <a:spLocks noChangeArrowheads="1"/>
          </p:cNvSpPr>
          <p:nvPr/>
        </p:nvSpPr>
        <p:spPr bwMode="auto">
          <a:xfrm>
            <a:off x="4160859" y="4035445"/>
            <a:ext cx="674352" cy="461665"/>
          </a:xfrm>
          <a:prstGeom prst="rect">
            <a:avLst/>
          </a:prstGeom>
          <a:noFill/>
          <a:ln w="9525">
            <a:noFill/>
            <a:miter lim="800000"/>
            <a:headEnd/>
            <a:tailEnd/>
          </a:ln>
          <a:effectLst/>
        </p:spPr>
        <p:txBody>
          <a:bodyPr wrap="none">
            <a:spAutoFit/>
          </a:bodyPr>
          <a:lstStyle/>
          <a:p>
            <a:r>
              <a:rPr lang="fr-FR" sz="2400" dirty="0">
                <a:solidFill>
                  <a:schemeClr val="bg1"/>
                </a:solidFill>
              </a:rPr>
              <a:t>rein</a:t>
            </a:r>
          </a:p>
        </p:txBody>
      </p:sp>
      <p:sp>
        <p:nvSpPr>
          <p:cNvPr id="14" name="Text Box 1043"/>
          <p:cNvSpPr txBox="1">
            <a:spLocks noChangeArrowheads="1"/>
          </p:cNvSpPr>
          <p:nvPr/>
        </p:nvSpPr>
        <p:spPr bwMode="auto">
          <a:xfrm>
            <a:off x="3338534" y="4522807"/>
            <a:ext cx="1746376" cy="461665"/>
          </a:xfrm>
          <a:prstGeom prst="rect">
            <a:avLst/>
          </a:prstGeom>
          <a:noFill/>
          <a:ln w="9525">
            <a:noFill/>
            <a:miter lim="800000"/>
            <a:headEnd/>
            <a:tailEnd/>
          </a:ln>
          <a:effectLst/>
        </p:spPr>
        <p:txBody>
          <a:bodyPr wrap="none">
            <a:spAutoFit/>
          </a:bodyPr>
          <a:lstStyle/>
          <a:p>
            <a:r>
              <a:rPr lang="fr-FR" sz="2400" dirty="0">
                <a:solidFill>
                  <a:schemeClr val="bg1"/>
                </a:solidFill>
              </a:rPr>
              <a:t>tube digestif</a:t>
            </a:r>
          </a:p>
        </p:txBody>
      </p:sp>
      <p:sp>
        <p:nvSpPr>
          <p:cNvPr id="15" name="Titre 1"/>
          <p:cNvSpPr txBox="1">
            <a:spLocks/>
          </p:cNvSpPr>
          <p:nvPr/>
        </p:nvSpPr>
        <p:spPr>
          <a:xfrm>
            <a:off x="2595538" y="214298"/>
            <a:ext cx="7772400" cy="1143000"/>
          </a:xfrm>
          <a:prstGeom prst="rect">
            <a:avLst/>
          </a:prstGeom>
        </p:spPr>
        <p:txBody>
          <a:bodyPr/>
          <a:lstStyle/>
          <a:p>
            <a:pPr algn="ctr" fontAlgn="base">
              <a:spcBef>
                <a:spcPct val="0"/>
              </a:spcBef>
              <a:spcAft>
                <a:spcPct val="0"/>
              </a:spcAft>
              <a:defRPr/>
            </a:pPr>
            <a:r>
              <a:rPr kumimoji="1" lang="fr-FR" sz="4400" kern="0" dirty="0">
                <a:solidFill>
                  <a:schemeClr val="bg1"/>
                </a:solidFill>
                <a:latin typeface="+mj-lt"/>
                <a:ea typeface="+mj-ea"/>
                <a:cs typeface="+mj-cs"/>
              </a:rPr>
              <a:t> Lieu du métabolisme</a:t>
            </a:r>
            <a:br>
              <a:rPr kumimoji="1" lang="fr-FR" sz="4400" kern="0" dirty="0">
                <a:solidFill>
                  <a:schemeClr val="bg1"/>
                </a:solidFill>
                <a:latin typeface="+mj-lt"/>
                <a:ea typeface="+mj-ea"/>
                <a:cs typeface="+mj-cs"/>
              </a:rPr>
            </a:br>
            <a:endParaRPr kumimoji="1" lang="fr-FR" sz="4400" kern="0" dirty="0">
              <a:solidFill>
                <a:schemeClr val="bg1"/>
              </a:solidFill>
              <a:latin typeface="+mj-lt"/>
              <a:ea typeface="+mj-ea"/>
              <a:cs typeface="+mj-cs"/>
            </a:endParaRPr>
          </a:p>
        </p:txBody>
      </p:sp>
      <p:sp>
        <p:nvSpPr>
          <p:cNvPr id="16" name="Text Box 1044"/>
          <p:cNvSpPr txBox="1">
            <a:spLocks noChangeArrowheads="1"/>
          </p:cNvSpPr>
          <p:nvPr/>
        </p:nvSpPr>
        <p:spPr bwMode="auto">
          <a:xfrm>
            <a:off x="3860810" y="5329255"/>
            <a:ext cx="758541" cy="461665"/>
          </a:xfrm>
          <a:prstGeom prst="rect">
            <a:avLst/>
          </a:prstGeom>
          <a:noFill/>
          <a:ln w="9525">
            <a:noFill/>
            <a:miter lim="800000"/>
            <a:headEnd/>
            <a:tailEnd/>
          </a:ln>
          <a:effectLst/>
        </p:spPr>
        <p:txBody>
          <a:bodyPr wrap="none">
            <a:spAutoFit/>
          </a:bodyPr>
          <a:lstStyle/>
          <a:p>
            <a:r>
              <a:rPr lang="fr-FR" sz="2400" dirty="0">
                <a:solidFill>
                  <a:schemeClr val="bg1"/>
                </a:solidFill>
              </a:rPr>
              <a:t>sang</a:t>
            </a:r>
          </a:p>
        </p:txBody>
      </p:sp>
      <p:sp>
        <p:nvSpPr>
          <p:cNvPr id="17" name="Line 1045"/>
          <p:cNvSpPr>
            <a:spLocks noChangeShapeType="1"/>
          </p:cNvSpPr>
          <p:nvPr/>
        </p:nvSpPr>
        <p:spPr bwMode="auto">
          <a:xfrm>
            <a:off x="4867284" y="5588016"/>
            <a:ext cx="2514600" cy="0"/>
          </a:xfrm>
          <a:prstGeom prst="line">
            <a:avLst/>
          </a:prstGeom>
          <a:noFill/>
          <a:ln w="28575">
            <a:solidFill>
              <a:srgbClr val="FF0066"/>
            </a:solidFill>
            <a:prstDash val="dash"/>
            <a:round/>
            <a:headEnd/>
            <a:tailEnd type="triangle" w="med" len="med"/>
          </a:ln>
          <a:effectLst/>
        </p:spPr>
        <p:txBody>
          <a:bodyPr wrap="none" anchor="ctr"/>
          <a:lstStyle/>
          <a:p>
            <a:endParaRPr lang="fr-FR">
              <a:solidFill>
                <a:schemeClr val="bg1"/>
              </a:solidFill>
            </a:endParaRPr>
          </a:p>
        </p:txBody>
      </p:sp>
    </p:spTree>
    <p:extLst>
      <p:ext uri="{BB962C8B-B14F-4D97-AF65-F5344CB8AC3E}">
        <p14:creationId xmlns:p14="http://schemas.microsoft.com/office/powerpoint/2010/main" val="196923401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dirty="0" err="1">
                <a:solidFill>
                  <a:srgbClr val="FF6633"/>
                </a:solidFill>
              </a:rPr>
              <a:t>Métabolisme</a:t>
            </a:r>
            <a:endParaRPr lang="en-GB" altLang="fr-FR" sz="3992" dirty="0">
              <a:solidFill>
                <a:srgbClr val="FF6633"/>
              </a:solidFill>
            </a:endParaRPr>
          </a:p>
        </p:txBody>
      </p:sp>
      <p:sp>
        <p:nvSpPr>
          <p:cNvPr id="35843"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5844" name="Text Box 3"/>
          <p:cNvSpPr txBox="1">
            <a:spLocks noChangeArrowheads="1"/>
          </p:cNvSpPr>
          <p:nvPr/>
        </p:nvSpPr>
        <p:spPr bwMode="auto">
          <a:xfrm>
            <a:off x="342900" y="1633132"/>
            <a:ext cx="11029950" cy="40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500" b="1" u="sng" dirty="0">
                <a:solidFill>
                  <a:srgbClr val="FF9966"/>
                </a:solidFill>
              </a:rPr>
              <a:t>Mécanisme d’action:</a:t>
            </a:r>
          </a:p>
          <a:p>
            <a:pPr eaLnBrk="1"/>
            <a:endParaRPr lang="fr-FR" altLang="fr-FR" sz="3500" dirty="0">
              <a:solidFill>
                <a:srgbClr val="FFFFFF"/>
              </a:solidFill>
            </a:endParaRPr>
          </a:p>
          <a:p>
            <a:pPr algn="just" eaLnBrk="1"/>
            <a:r>
              <a:rPr lang="fr-FR" altLang="fr-FR" sz="3500" dirty="0">
                <a:solidFill>
                  <a:srgbClr val="FFFFFF"/>
                </a:solidFill>
              </a:rPr>
              <a:t>	</a:t>
            </a:r>
            <a:r>
              <a:rPr lang="fr-FR" altLang="fr-FR" sz="3500" dirty="0" smtClean="0">
                <a:solidFill>
                  <a:srgbClr val="FFFFFF"/>
                </a:solidFill>
              </a:rPr>
              <a:t>- </a:t>
            </a:r>
            <a:r>
              <a:rPr lang="fr-FR" altLang="fr-FR" sz="3500" dirty="0" smtClean="0">
                <a:solidFill>
                  <a:schemeClr val="bg1"/>
                </a:solidFill>
              </a:rPr>
              <a:t>L’organe </a:t>
            </a:r>
            <a:r>
              <a:rPr lang="fr-FR" altLang="fr-FR" sz="3500" dirty="0">
                <a:solidFill>
                  <a:schemeClr val="bg1"/>
                </a:solidFill>
              </a:rPr>
              <a:t>principal de cette métabolisation est le </a:t>
            </a:r>
            <a:r>
              <a:rPr lang="fr-FR" altLang="fr-FR" sz="3500" dirty="0" smtClean="0">
                <a:solidFill>
                  <a:srgbClr val="FFFF00"/>
                </a:solidFill>
              </a:rPr>
              <a:t>FOIE </a:t>
            </a:r>
            <a:r>
              <a:rPr lang="fr-FR" altLang="fr-FR" sz="3500" dirty="0" smtClean="0">
                <a:solidFill>
                  <a:schemeClr val="bg1"/>
                </a:solidFill>
              </a:rPr>
              <a:t>parce qu’</a:t>
            </a:r>
            <a:r>
              <a:rPr lang="fr-FR" altLang="fr-FR" sz="3600" dirty="0" smtClean="0">
                <a:solidFill>
                  <a:schemeClr val="bg1"/>
                </a:solidFill>
              </a:rPr>
              <a:t>il </a:t>
            </a:r>
            <a:r>
              <a:rPr lang="fr-FR" altLang="fr-FR" sz="3600" dirty="0">
                <a:solidFill>
                  <a:schemeClr val="bg1"/>
                </a:solidFill>
              </a:rPr>
              <a:t>a un débit sanguin élevé, riche en enzymes métaboliques, situation </a:t>
            </a:r>
            <a:r>
              <a:rPr lang="fr-FR" altLang="fr-FR" sz="3600" dirty="0" smtClean="0">
                <a:solidFill>
                  <a:schemeClr val="bg1"/>
                </a:solidFill>
              </a:rPr>
              <a:t>carrefour.</a:t>
            </a:r>
          </a:p>
          <a:p>
            <a:pPr algn="just" eaLnBrk="1"/>
            <a:endParaRPr lang="fr-FR" altLang="fr-FR" sz="3600" dirty="0" smtClean="0">
              <a:solidFill>
                <a:schemeClr val="bg1"/>
              </a:solidFill>
            </a:endParaRPr>
          </a:p>
          <a:p>
            <a:pPr algn="just" eaLnBrk="1"/>
            <a:r>
              <a:rPr lang="fr-FR" altLang="fr-FR" sz="3600" dirty="0" smtClean="0">
                <a:solidFill>
                  <a:schemeClr val="bg1"/>
                </a:solidFill>
              </a:rPr>
              <a:t>      - </a:t>
            </a:r>
            <a:r>
              <a:rPr lang="fr-FR" altLang="fr-FR" sz="3500" dirty="0" smtClean="0">
                <a:solidFill>
                  <a:schemeClr val="bg1"/>
                </a:solidFill>
              </a:rPr>
              <a:t>D’autres </a:t>
            </a:r>
            <a:r>
              <a:rPr lang="fr-FR" altLang="fr-FR" sz="3500" dirty="0">
                <a:solidFill>
                  <a:schemeClr val="bg1"/>
                </a:solidFill>
              </a:rPr>
              <a:t>peuvent être impliqués (poumons</a:t>
            </a:r>
            <a:r>
              <a:rPr lang="fr-FR" altLang="fr-FR" sz="3500" dirty="0" smtClean="0">
                <a:solidFill>
                  <a:schemeClr val="bg1"/>
                </a:solidFill>
              </a:rPr>
              <a:t>, reins  sang, intestin, muscle</a:t>
            </a:r>
            <a:r>
              <a:rPr lang="fr-FR" altLang="fr-FR" sz="3500" dirty="0">
                <a:solidFill>
                  <a:schemeClr val="bg1"/>
                </a:solidFill>
              </a:rPr>
              <a:t>…).</a:t>
            </a:r>
          </a:p>
          <a:p>
            <a:pPr algn="just" eaLnBrk="1"/>
            <a:endParaRPr lang="fr-FR" altLang="fr-FR" sz="3500" dirty="0">
              <a:solidFill>
                <a:schemeClr val="bg1"/>
              </a:solidFill>
            </a:endParaRPr>
          </a:p>
          <a:p>
            <a:pPr algn="just" eaLnBrk="1"/>
            <a:r>
              <a:rPr lang="fr-FR" altLang="fr-FR" sz="3500" dirty="0">
                <a:solidFill>
                  <a:schemeClr val="bg1"/>
                </a:solidFill>
              </a:rPr>
              <a:t>	</a:t>
            </a:r>
            <a:endParaRPr lang="fr-FR" altLang="fr-FR" sz="3500" dirty="0">
              <a:solidFill>
                <a:srgbClr val="FFFFFF"/>
              </a:solidFill>
            </a:endParaRPr>
          </a:p>
        </p:txBody>
      </p:sp>
    </p:spTree>
    <p:extLst>
      <p:ext uri="{BB962C8B-B14F-4D97-AF65-F5344CB8AC3E}">
        <p14:creationId xmlns:p14="http://schemas.microsoft.com/office/powerpoint/2010/main" val="9766200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968644" y="1112004"/>
            <a:ext cx="10004156" cy="4392000"/>
          </a:xfrm>
          <a:prstGeom prst="rect">
            <a:avLst/>
          </a:prstGeom>
          <a:noFill/>
          <a:ln w="9525">
            <a:noFill/>
            <a:miter lim="800000"/>
            <a:headEnd/>
            <a:tailEnd/>
          </a:ln>
        </p:spPr>
      </p:pic>
    </p:spTree>
    <p:extLst>
      <p:ext uri="{BB962C8B-B14F-4D97-AF65-F5344CB8AC3E}">
        <p14:creationId xmlns:p14="http://schemas.microsoft.com/office/powerpoint/2010/main" val="30578526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964" y="2448610"/>
            <a:ext cx="10601324" cy="1169551"/>
          </a:xfrm>
          <a:prstGeom prst="rect">
            <a:avLst/>
          </a:prstGeom>
        </p:spPr>
        <p:txBody>
          <a:bodyPr wrap="square">
            <a:spAutoFit/>
          </a:bodyPr>
          <a:lstStyle/>
          <a:p>
            <a:pPr algn="just"/>
            <a:r>
              <a:rPr lang="fr-FR" altLang="fr-FR" sz="3500" dirty="0">
                <a:solidFill>
                  <a:schemeClr val="bg1"/>
                </a:solidFill>
                <a:latin typeface="Arial" panose="020B0604020202020204" pitchFamily="34" charset="0"/>
                <a:cs typeface="Arial" panose="020B0604020202020204" pitchFamily="34" charset="0"/>
              </a:rPr>
              <a:t>Ce sont généralement des </a:t>
            </a:r>
            <a:r>
              <a:rPr lang="fr-FR" altLang="fr-FR" sz="3500" dirty="0">
                <a:solidFill>
                  <a:srgbClr val="FFFF00"/>
                </a:solidFill>
                <a:latin typeface="Arial" panose="020B0604020202020204" pitchFamily="34" charset="0"/>
                <a:cs typeface="Arial" panose="020B0604020202020204" pitchFamily="34" charset="0"/>
              </a:rPr>
              <a:t>enzymes</a:t>
            </a:r>
            <a:r>
              <a:rPr lang="fr-FR" altLang="fr-FR" sz="3500" dirty="0">
                <a:solidFill>
                  <a:schemeClr val="bg1"/>
                </a:solidFill>
                <a:latin typeface="Arial" panose="020B0604020202020204" pitchFamily="34" charset="0"/>
                <a:cs typeface="Arial" panose="020B0604020202020204" pitchFamily="34" charset="0"/>
              </a:rPr>
              <a:t> présents dans ces organes qui sont à l’origine de la réaction.</a:t>
            </a:r>
            <a:endParaRPr lang="fr-FR" altLang="fr-FR" sz="3500" dirty="0">
              <a:solidFill>
                <a:srgbClr val="FFFFFF"/>
              </a:solidFill>
              <a:latin typeface="Arial" panose="020B0604020202020204" pitchFamily="34" charset="0"/>
              <a:cs typeface="Arial" panose="020B0604020202020204" pitchFamily="34" charset="0"/>
            </a:endParaRPr>
          </a:p>
        </p:txBody>
      </p:sp>
      <p:sp>
        <p:nvSpPr>
          <p:cNvPr id="3"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dirty="0" err="1">
                <a:solidFill>
                  <a:srgbClr val="FF6633"/>
                </a:solidFill>
              </a:rPr>
              <a:t>Métabolisme</a:t>
            </a:r>
            <a:endParaRPr lang="en-GB" altLang="fr-FR" sz="3992" dirty="0">
              <a:solidFill>
                <a:srgbClr val="FF6633"/>
              </a:solidFill>
            </a:endParaRPr>
          </a:p>
        </p:txBody>
      </p:sp>
    </p:spTree>
    <p:extLst>
      <p:ext uri="{BB962C8B-B14F-4D97-AF65-F5344CB8AC3E}">
        <p14:creationId xmlns:p14="http://schemas.microsoft.com/office/powerpoint/2010/main" val="278532608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689328" y="13947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dirty="0" err="1">
                <a:solidFill>
                  <a:srgbClr val="FF6633"/>
                </a:solidFill>
              </a:rPr>
              <a:t>Métabolisme</a:t>
            </a:r>
            <a:endParaRPr lang="en-GB" altLang="fr-FR" sz="3992" dirty="0">
              <a:solidFill>
                <a:srgbClr val="FF6633"/>
              </a:solidFill>
            </a:endParaRPr>
          </a:p>
        </p:txBody>
      </p:sp>
      <p:sp>
        <p:nvSpPr>
          <p:cNvPr id="36867"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6868" name="Text Box 3"/>
          <p:cNvSpPr txBox="1">
            <a:spLocks noChangeArrowheads="1"/>
          </p:cNvSpPr>
          <p:nvPr/>
        </p:nvSpPr>
        <p:spPr bwMode="auto">
          <a:xfrm>
            <a:off x="562381" y="1247370"/>
            <a:ext cx="11229975" cy="502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500" b="1" u="sng" dirty="0">
                <a:solidFill>
                  <a:srgbClr val="FF9966"/>
                </a:solidFill>
              </a:rPr>
              <a:t>Mécanisme d’action:</a:t>
            </a:r>
          </a:p>
          <a:p>
            <a:pPr eaLnBrk="1"/>
            <a:endParaRPr lang="fr-FR" altLang="fr-FR" sz="3500" dirty="0">
              <a:solidFill>
                <a:srgbClr val="FFFFFF"/>
              </a:solidFill>
            </a:endParaRPr>
          </a:p>
          <a:p>
            <a:pPr eaLnBrk="1"/>
            <a:r>
              <a:rPr lang="fr-FR" altLang="fr-FR" sz="3500" dirty="0">
                <a:solidFill>
                  <a:srgbClr val="FFFFFF"/>
                </a:solidFill>
              </a:rPr>
              <a:t>	</a:t>
            </a:r>
            <a:r>
              <a:rPr lang="fr-FR" altLang="fr-FR" sz="3500" dirty="0">
                <a:solidFill>
                  <a:schemeClr val="bg1"/>
                </a:solidFill>
              </a:rPr>
              <a:t>Les enzymes les plus impliqués sont les </a:t>
            </a:r>
            <a:r>
              <a:rPr lang="fr-FR" altLang="fr-FR" sz="3500" dirty="0">
                <a:solidFill>
                  <a:srgbClr val="FFFF00"/>
                </a:solidFill>
              </a:rPr>
              <a:t>Cytochromes</a:t>
            </a:r>
          </a:p>
          <a:p>
            <a:pPr eaLnBrk="1"/>
            <a:endParaRPr lang="fr-FR" altLang="fr-FR" sz="3500" dirty="0">
              <a:solidFill>
                <a:schemeClr val="bg1"/>
              </a:solidFill>
            </a:endParaRPr>
          </a:p>
          <a:p>
            <a:pPr eaLnBrk="1"/>
            <a:r>
              <a:rPr lang="fr-FR" altLang="fr-FR" sz="3500" dirty="0">
                <a:solidFill>
                  <a:schemeClr val="bg1"/>
                </a:solidFill>
              </a:rPr>
              <a:t>	Un ensemble de cytochromes dit « </a:t>
            </a:r>
            <a:r>
              <a:rPr lang="fr-FR" altLang="fr-FR" sz="3500" dirty="0">
                <a:solidFill>
                  <a:srgbClr val="FFFF00"/>
                </a:solidFill>
              </a:rPr>
              <a:t>P450</a:t>
            </a:r>
            <a:r>
              <a:rPr lang="fr-FR" altLang="fr-FR" sz="3500" dirty="0">
                <a:solidFill>
                  <a:schemeClr val="bg1"/>
                </a:solidFill>
              </a:rPr>
              <a:t> » métabolise la très grande majorité des médicaments absorbés (90%).</a:t>
            </a:r>
          </a:p>
          <a:p>
            <a:pPr eaLnBrk="1"/>
            <a:r>
              <a:rPr lang="fr-FR" altLang="fr-FR" sz="3500" dirty="0">
                <a:solidFill>
                  <a:srgbClr val="FFFFFF"/>
                </a:solidFill>
              </a:rPr>
              <a:t>	</a:t>
            </a:r>
            <a:r>
              <a:rPr lang="fr-FR" altLang="fr-FR" sz="3500" i="1" dirty="0">
                <a:solidFill>
                  <a:srgbClr val="FFFFFF"/>
                </a:solidFill>
              </a:rPr>
              <a:t>- </a:t>
            </a:r>
            <a:r>
              <a:rPr lang="fr-FR" altLang="fr-FR" sz="3500" i="1" dirty="0" err="1">
                <a:solidFill>
                  <a:srgbClr val="FFFFFF"/>
                </a:solidFill>
              </a:rPr>
              <a:t>Cyp</a:t>
            </a:r>
            <a:r>
              <a:rPr lang="fr-FR" altLang="fr-FR" sz="3500" i="1" dirty="0">
                <a:solidFill>
                  <a:srgbClr val="FFFFFF"/>
                </a:solidFill>
              </a:rPr>
              <a:t> 3A4, </a:t>
            </a:r>
            <a:r>
              <a:rPr lang="fr-FR" altLang="fr-FR" sz="3500" i="1" dirty="0" err="1">
                <a:solidFill>
                  <a:srgbClr val="FFFFFF"/>
                </a:solidFill>
              </a:rPr>
              <a:t>Cyp</a:t>
            </a:r>
            <a:r>
              <a:rPr lang="fr-FR" altLang="fr-FR" sz="3500" i="1" dirty="0">
                <a:solidFill>
                  <a:srgbClr val="FFFFFF"/>
                </a:solidFill>
              </a:rPr>
              <a:t> 2D6, Cyp1A2, </a:t>
            </a:r>
            <a:r>
              <a:rPr lang="fr-FR" altLang="fr-FR" sz="3500" i="1" dirty="0" err="1">
                <a:solidFill>
                  <a:srgbClr val="FFFFFF"/>
                </a:solidFill>
              </a:rPr>
              <a:t>Cyp</a:t>
            </a:r>
            <a:r>
              <a:rPr lang="fr-FR" altLang="fr-FR" sz="3500" i="1" dirty="0">
                <a:solidFill>
                  <a:srgbClr val="FFFFFF"/>
                </a:solidFill>
              </a:rPr>
              <a:t> 2C9 …</a:t>
            </a:r>
          </a:p>
          <a:p>
            <a:pPr eaLnBrk="1"/>
            <a:endParaRPr lang="fr-FR" altLang="fr-FR" sz="3500" dirty="0">
              <a:solidFill>
                <a:srgbClr val="FFFFFF"/>
              </a:solidFill>
            </a:endParaRPr>
          </a:p>
          <a:p>
            <a:pPr eaLnBrk="1"/>
            <a:r>
              <a:rPr lang="fr-FR" altLang="fr-FR" sz="3500" dirty="0">
                <a:solidFill>
                  <a:srgbClr val="FFFFFF"/>
                </a:solidFill>
              </a:rPr>
              <a:t>	</a:t>
            </a:r>
            <a:endParaRPr lang="fr-FR" altLang="fr-FR" sz="3500" dirty="0">
              <a:solidFill>
                <a:schemeClr val="bg1"/>
              </a:solidFill>
            </a:endParaRPr>
          </a:p>
        </p:txBody>
      </p:sp>
    </p:spTree>
    <p:extLst>
      <p:ext uri="{BB962C8B-B14F-4D97-AF65-F5344CB8AC3E}">
        <p14:creationId xmlns:p14="http://schemas.microsoft.com/office/powerpoint/2010/main" val="2262750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829737" y="125192"/>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dirty="0" err="1">
                <a:solidFill>
                  <a:srgbClr val="FF6633"/>
                </a:solidFill>
              </a:rPr>
              <a:t>Métabolisme</a:t>
            </a:r>
            <a:endParaRPr lang="en-GB" altLang="fr-FR" sz="3992" dirty="0">
              <a:solidFill>
                <a:srgbClr val="FF6633"/>
              </a:solidFill>
            </a:endParaRPr>
          </a:p>
        </p:txBody>
      </p:sp>
      <p:sp>
        <p:nvSpPr>
          <p:cNvPr id="37891"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7892" name="Text Box 3"/>
          <p:cNvSpPr txBox="1">
            <a:spLocks noChangeArrowheads="1"/>
          </p:cNvSpPr>
          <p:nvPr/>
        </p:nvSpPr>
        <p:spPr bwMode="auto">
          <a:xfrm>
            <a:off x="485776" y="1633132"/>
            <a:ext cx="11315700" cy="461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500" b="1" u="sng" dirty="0">
                <a:solidFill>
                  <a:srgbClr val="FF9966"/>
                </a:solidFill>
              </a:rPr>
              <a:t>Cytochrome P450:</a:t>
            </a:r>
          </a:p>
          <a:p>
            <a:pPr eaLnBrk="1"/>
            <a:endParaRPr lang="fr-FR" altLang="fr-FR" sz="3500" dirty="0">
              <a:solidFill>
                <a:srgbClr val="FFFFFF"/>
              </a:solidFill>
            </a:endParaRPr>
          </a:p>
          <a:p>
            <a:pPr eaLnBrk="1"/>
            <a:r>
              <a:rPr lang="fr-FR" altLang="fr-FR" sz="3500" dirty="0">
                <a:solidFill>
                  <a:srgbClr val="FFFFFF"/>
                </a:solidFill>
              </a:rPr>
              <a:t>	</a:t>
            </a:r>
            <a:r>
              <a:rPr lang="fr-FR" altLang="fr-FR" sz="3500" dirty="0">
                <a:solidFill>
                  <a:schemeClr val="bg1"/>
                </a:solidFill>
              </a:rPr>
              <a:t>Certains médicaments ou substances peuvent avoir un effet particulier sur ces enzymes.</a:t>
            </a:r>
          </a:p>
          <a:p>
            <a:pPr eaLnBrk="1"/>
            <a:endParaRPr lang="fr-FR" altLang="fr-FR" sz="3500" dirty="0">
              <a:solidFill>
                <a:schemeClr val="bg1"/>
              </a:solidFill>
            </a:endParaRPr>
          </a:p>
          <a:p>
            <a:pPr eaLnBrk="1"/>
            <a:r>
              <a:rPr lang="fr-FR" altLang="fr-FR" sz="3500" dirty="0">
                <a:solidFill>
                  <a:schemeClr val="bg1"/>
                </a:solidFill>
              </a:rPr>
              <a:t>	- Soit ils sont « </a:t>
            </a:r>
            <a:r>
              <a:rPr lang="fr-FR" altLang="fr-FR" sz="3500" dirty="0">
                <a:solidFill>
                  <a:srgbClr val="FFFF00"/>
                </a:solidFill>
              </a:rPr>
              <a:t>inducteurs enzymatiques</a:t>
            </a:r>
            <a:r>
              <a:rPr lang="fr-FR" altLang="fr-FR" sz="3500" dirty="0">
                <a:solidFill>
                  <a:schemeClr val="bg1"/>
                </a:solidFill>
              </a:rPr>
              <a:t> »</a:t>
            </a:r>
          </a:p>
          <a:p>
            <a:pPr eaLnBrk="1"/>
            <a:endParaRPr lang="fr-FR" altLang="fr-FR" sz="3500" dirty="0">
              <a:solidFill>
                <a:schemeClr val="bg1"/>
              </a:solidFill>
            </a:endParaRPr>
          </a:p>
          <a:p>
            <a:pPr eaLnBrk="1"/>
            <a:r>
              <a:rPr lang="fr-FR" altLang="fr-FR" sz="3500" dirty="0">
                <a:solidFill>
                  <a:schemeClr val="bg1"/>
                </a:solidFill>
              </a:rPr>
              <a:t>	- Soit ils sont « </a:t>
            </a:r>
            <a:r>
              <a:rPr lang="fr-FR" altLang="fr-FR" sz="3500" dirty="0">
                <a:solidFill>
                  <a:srgbClr val="FFFF00"/>
                </a:solidFill>
              </a:rPr>
              <a:t>inhibiteurs enzymatiques</a:t>
            </a:r>
            <a:r>
              <a:rPr lang="fr-FR" altLang="fr-FR" sz="3500" dirty="0">
                <a:solidFill>
                  <a:schemeClr val="bg1"/>
                </a:solidFill>
              </a:rPr>
              <a:t> »</a:t>
            </a:r>
            <a:endParaRPr lang="fr-FR" altLang="fr-FR" sz="3500" dirty="0">
              <a:solidFill>
                <a:srgbClr val="FFFFFF"/>
              </a:solidFill>
            </a:endParaRPr>
          </a:p>
          <a:p>
            <a:pPr eaLnBrk="1"/>
            <a:r>
              <a:rPr lang="fr-FR" altLang="fr-FR" sz="3500" dirty="0">
                <a:solidFill>
                  <a:srgbClr val="FFFFFF"/>
                </a:solidFill>
              </a:rPr>
              <a:t>	</a:t>
            </a:r>
            <a:endParaRPr lang="fr-FR" altLang="fr-FR" sz="3500" dirty="0">
              <a:solidFill>
                <a:schemeClr val="bg1"/>
              </a:solidFill>
            </a:endParaRPr>
          </a:p>
        </p:txBody>
      </p:sp>
    </p:spTree>
    <p:extLst>
      <p:ext uri="{BB962C8B-B14F-4D97-AF65-F5344CB8AC3E}">
        <p14:creationId xmlns:p14="http://schemas.microsoft.com/office/powerpoint/2010/main" val="518288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2242156" y="653829"/>
            <a:ext cx="783874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Réglementation et médicament</a:t>
            </a:r>
          </a:p>
        </p:txBody>
      </p:sp>
      <p:sp>
        <p:nvSpPr>
          <p:cNvPr id="83971" name="Text Box 2"/>
          <p:cNvSpPr txBox="1">
            <a:spLocks noChangeArrowheads="1"/>
          </p:cNvSpPr>
          <p:nvPr/>
        </p:nvSpPr>
        <p:spPr bwMode="auto">
          <a:xfrm>
            <a:off x="2013172" y="1633132"/>
            <a:ext cx="8655309" cy="404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9966"/>
                </a:solidFill>
              </a:rPr>
              <a:t>Médicaments à statut particulier:</a:t>
            </a:r>
          </a:p>
          <a:p>
            <a:pPr eaLnBrk="1"/>
            <a:endParaRPr lang="en-GB" altLang="fr-FR" sz="2540">
              <a:solidFill>
                <a:srgbClr val="FFFFFF"/>
              </a:solidFill>
            </a:endParaRPr>
          </a:p>
          <a:p>
            <a:pPr eaLnBrk="1"/>
            <a:r>
              <a:rPr lang="en-GB" altLang="fr-FR" sz="2540">
                <a:solidFill>
                  <a:srgbClr val="FFFFFF"/>
                </a:solidFill>
              </a:rPr>
              <a:t>	</a:t>
            </a:r>
            <a:r>
              <a:rPr lang="en-GB" altLang="fr-FR" sz="2540" b="1" u="sng">
                <a:solidFill>
                  <a:srgbClr val="FFFFFF"/>
                </a:solidFill>
              </a:rPr>
              <a:t>Médicaments dits de « liste I » et « liste II »:</a:t>
            </a:r>
          </a:p>
          <a:p>
            <a:pPr eaLnBrk="1"/>
            <a:endParaRPr lang="en-GB" altLang="fr-FR" sz="2540">
              <a:solidFill>
                <a:srgbClr val="FFFFFF"/>
              </a:solidFill>
            </a:endParaRPr>
          </a:p>
          <a:p>
            <a:pPr eaLnBrk="1"/>
            <a:r>
              <a:rPr lang="en-GB" altLang="fr-FR" sz="2540">
                <a:solidFill>
                  <a:srgbClr val="FFFFFF"/>
                </a:solidFill>
              </a:rPr>
              <a:t>	</a:t>
            </a:r>
            <a:r>
              <a:rPr lang="en-GB" altLang="fr-FR" sz="2540" u="sng">
                <a:solidFill>
                  <a:srgbClr val="FFFFFF"/>
                </a:solidFill>
              </a:rPr>
              <a:t>Légalement</a:t>
            </a:r>
            <a:r>
              <a:rPr lang="en-GB" altLang="fr-FR" sz="2540">
                <a:solidFill>
                  <a:srgbClr val="FFFFFF"/>
                </a:solidFill>
              </a:rPr>
              <a:t> : « Tout produit ou substance </a:t>
            </a:r>
            <a:r>
              <a:rPr lang="en-GB" altLang="fr-FR" sz="2540">
                <a:solidFill>
                  <a:srgbClr val="FFFF00"/>
                </a:solidFill>
              </a:rPr>
              <a:t>présentant pour la santé des risques directs et indirects </a:t>
            </a:r>
            <a:r>
              <a:rPr lang="en-GB" altLang="fr-FR" sz="2540">
                <a:solidFill>
                  <a:srgbClr val="FFFFFF"/>
                </a:solidFill>
              </a:rPr>
              <a:t>»</a:t>
            </a:r>
          </a:p>
          <a:p>
            <a:pPr eaLnBrk="1"/>
            <a:endParaRPr lang="en-GB" altLang="fr-FR" sz="2540">
              <a:solidFill>
                <a:srgbClr val="FFFFFF"/>
              </a:solidFill>
            </a:endParaRPr>
          </a:p>
          <a:p>
            <a:pPr eaLnBrk="1"/>
            <a:endParaRPr lang="en-GB" altLang="fr-FR" sz="2540">
              <a:solidFill>
                <a:srgbClr val="FFFFFF"/>
              </a:solidFill>
            </a:endParaRPr>
          </a:p>
          <a:p>
            <a:pPr eaLnBrk="1"/>
            <a:r>
              <a:rPr lang="en-GB" altLang="fr-FR" sz="2540">
                <a:solidFill>
                  <a:srgbClr val="FFFFFF"/>
                </a:solidFill>
              </a:rPr>
              <a:t>	</a:t>
            </a:r>
            <a:r>
              <a:rPr lang="en-GB" altLang="fr-FR" sz="2540" u="sng">
                <a:solidFill>
                  <a:srgbClr val="FFFFFF"/>
                </a:solidFill>
              </a:rPr>
              <a:t>En pratique</a:t>
            </a:r>
            <a:r>
              <a:rPr lang="en-GB" altLang="fr-FR" sz="2540">
                <a:solidFill>
                  <a:srgbClr val="FFFFFF"/>
                </a:solidFill>
              </a:rPr>
              <a:t> : non listé </a:t>
            </a:r>
            <a:r>
              <a:rPr lang="en-GB" altLang="fr-FR" sz="2540">
                <a:solidFill>
                  <a:srgbClr val="FFFFFF"/>
                </a:solidFill>
                <a:cs typeface="Arial" panose="020B0604020202020204" pitchFamily="34" charset="0"/>
              </a:rPr>
              <a:t>≠ ne présentant pas de risque pour la santé. Même dans des conditions normales d'utilisation.</a:t>
            </a:r>
          </a:p>
        </p:txBody>
      </p:sp>
    </p:spTree>
    <p:extLst>
      <p:ext uri="{BB962C8B-B14F-4D97-AF65-F5344CB8AC3E}">
        <p14:creationId xmlns:p14="http://schemas.microsoft.com/office/powerpoint/2010/main" val="11501486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2946504" y="157311"/>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dirty="0" err="1">
                <a:solidFill>
                  <a:srgbClr val="FF6633"/>
                </a:solidFill>
              </a:rPr>
              <a:t>Métabolisme</a:t>
            </a:r>
            <a:endParaRPr lang="en-GB" altLang="fr-FR" sz="3992" dirty="0">
              <a:solidFill>
                <a:srgbClr val="FF6633"/>
              </a:solidFill>
            </a:endParaRPr>
          </a:p>
        </p:txBody>
      </p:sp>
      <p:sp>
        <p:nvSpPr>
          <p:cNvPr id="38915"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8916" name="Text Box 3"/>
          <p:cNvSpPr txBox="1">
            <a:spLocks noChangeArrowheads="1"/>
          </p:cNvSpPr>
          <p:nvPr/>
        </p:nvSpPr>
        <p:spPr bwMode="auto">
          <a:xfrm>
            <a:off x="498087" y="974726"/>
            <a:ext cx="11358563" cy="47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000" b="1" u="sng" dirty="0">
                <a:solidFill>
                  <a:srgbClr val="FF9966"/>
                </a:solidFill>
              </a:rPr>
              <a:t>Cytochrome P450:</a:t>
            </a:r>
          </a:p>
          <a:p>
            <a:pPr eaLnBrk="1"/>
            <a:endParaRPr lang="fr-FR" altLang="fr-FR" sz="3000" dirty="0">
              <a:solidFill>
                <a:srgbClr val="FFFFFF"/>
              </a:solidFill>
            </a:endParaRPr>
          </a:p>
          <a:p>
            <a:pPr eaLnBrk="1"/>
            <a:r>
              <a:rPr lang="fr-FR" altLang="fr-FR" sz="3000" dirty="0">
                <a:solidFill>
                  <a:srgbClr val="FFFFFF"/>
                </a:solidFill>
              </a:rPr>
              <a:t>	</a:t>
            </a:r>
            <a:r>
              <a:rPr lang="fr-FR" altLang="fr-FR" sz="3000" u="sng" dirty="0">
                <a:solidFill>
                  <a:schemeClr val="bg1"/>
                </a:solidFill>
              </a:rPr>
              <a:t>Inducteurs enzymatiques:</a:t>
            </a:r>
          </a:p>
          <a:p>
            <a:pPr eaLnBrk="1"/>
            <a:endParaRPr lang="fr-FR" altLang="fr-FR" sz="3000" dirty="0">
              <a:solidFill>
                <a:schemeClr val="bg1"/>
              </a:solidFill>
            </a:endParaRPr>
          </a:p>
          <a:p>
            <a:pPr eaLnBrk="1"/>
            <a:r>
              <a:rPr lang="fr-FR" altLang="fr-FR" sz="3000" dirty="0">
                <a:solidFill>
                  <a:schemeClr val="bg1"/>
                </a:solidFill>
              </a:rPr>
              <a:t>«  </a:t>
            </a:r>
            <a:r>
              <a:rPr lang="fr-FR" altLang="fr-FR" sz="3000" dirty="0">
                <a:solidFill>
                  <a:srgbClr val="FFFF00"/>
                </a:solidFill>
              </a:rPr>
              <a:t>Augmentent l’activité du système enzymatique</a:t>
            </a:r>
            <a:r>
              <a:rPr lang="fr-FR" altLang="fr-FR" sz="3000" dirty="0">
                <a:solidFill>
                  <a:schemeClr val="bg1"/>
                </a:solidFill>
              </a:rPr>
              <a:t>. »</a:t>
            </a:r>
          </a:p>
          <a:p>
            <a:pPr eaLnBrk="1"/>
            <a:endParaRPr lang="fr-FR" altLang="fr-FR" sz="3000" dirty="0">
              <a:solidFill>
                <a:schemeClr val="bg1"/>
              </a:solidFill>
            </a:endParaRPr>
          </a:p>
          <a:p>
            <a:pPr algn="just" eaLnBrk="1"/>
            <a:r>
              <a:rPr lang="fr-FR" altLang="fr-FR" sz="3000" dirty="0">
                <a:solidFill>
                  <a:schemeClr val="bg1"/>
                </a:solidFill>
              </a:rPr>
              <a:t>	=&gt; Si un médicament métabolisé par cette enzyme est administré simultanément, son métabolisme est augmenté:</a:t>
            </a:r>
          </a:p>
          <a:p>
            <a:pPr eaLnBrk="1"/>
            <a:endParaRPr lang="fr-FR" altLang="fr-FR" sz="3000" dirty="0">
              <a:solidFill>
                <a:schemeClr val="bg1"/>
              </a:solidFill>
            </a:endParaRPr>
          </a:p>
          <a:p>
            <a:pPr eaLnBrk="1"/>
            <a:r>
              <a:rPr lang="fr-FR" altLang="fr-FR" sz="3000" dirty="0">
                <a:solidFill>
                  <a:schemeClr val="bg1"/>
                </a:solidFill>
                <a:sym typeface="Wingdings" panose="05000000000000000000" pitchFamily="2" charset="2"/>
              </a:rPr>
              <a:t>	 Elimination plus rapide = </a:t>
            </a:r>
            <a:r>
              <a:rPr lang="fr-FR" altLang="fr-FR" sz="3000" dirty="0">
                <a:solidFill>
                  <a:srgbClr val="FFFF00"/>
                </a:solidFill>
                <a:sym typeface="Wingdings" panose="05000000000000000000" pitchFamily="2" charset="2"/>
              </a:rPr>
              <a:t>risque d’inefficacité</a:t>
            </a:r>
          </a:p>
          <a:p>
            <a:pPr eaLnBrk="1"/>
            <a:r>
              <a:rPr lang="fr-FR" altLang="fr-FR" sz="3000" dirty="0">
                <a:solidFill>
                  <a:schemeClr val="bg1"/>
                </a:solidFill>
                <a:sym typeface="Wingdings" panose="05000000000000000000" pitchFamily="2" charset="2"/>
              </a:rPr>
              <a:t>	 Transformation plus rapide = </a:t>
            </a:r>
            <a:r>
              <a:rPr lang="fr-FR" altLang="fr-FR" sz="3000" dirty="0">
                <a:solidFill>
                  <a:srgbClr val="FFFF00"/>
                </a:solidFill>
                <a:sym typeface="Wingdings" panose="05000000000000000000" pitchFamily="2" charset="2"/>
              </a:rPr>
              <a:t>risque de surdosage</a:t>
            </a:r>
          </a:p>
          <a:p>
            <a:pPr eaLnBrk="1"/>
            <a:r>
              <a:rPr lang="fr-FR" altLang="fr-FR" sz="3000" dirty="0">
                <a:solidFill>
                  <a:schemeClr val="bg1"/>
                </a:solidFill>
                <a:sym typeface="Wingdings" panose="05000000000000000000" pitchFamily="2" charset="2"/>
              </a:rPr>
              <a:t>	 Augmentation de la toxicité si métabolite toxique</a:t>
            </a:r>
            <a:endParaRPr lang="fr-FR" altLang="fr-FR" sz="3000" dirty="0">
              <a:solidFill>
                <a:srgbClr val="FFFFFF"/>
              </a:solidFill>
            </a:endParaRPr>
          </a:p>
          <a:p>
            <a:pPr eaLnBrk="1"/>
            <a:r>
              <a:rPr lang="fr-FR" altLang="fr-FR" sz="3000" dirty="0">
                <a:solidFill>
                  <a:srgbClr val="FFFFFF"/>
                </a:solidFill>
              </a:rPr>
              <a:t>	</a:t>
            </a:r>
            <a:endParaRPr lang="fr-FR" altLang="fr-FR" sz="3000" dirty="0">
              <a:solidFill>
                <a:schemeClr val="bg1"/>
              </a:solidFill>
            </a:endParaRPr>
          </a:p>
        </p:txBody>
      </p:sp>
    </p:spTree>
    <p:extLst>
      <p:ext uri="{BB962C8B-B14F-4D97-AF65-F5344CB8AC3E}">
        <p14:creationId xmlns:p14="http://schemas.microsoft.com/office/powerpoint/2010/main" val="24788946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Métabolisme</a:t>
            </a:r>
          </a:p>
        </p:txBody>
      </p:sp>
      <p:sp>
        <p:nvSpPr>
          <p:cNvPr id="39939"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9940" name="Text Box 3"/>
          <p:cNvSpPr txBox="1">
            <a:spLocks noChangeArrowheads="1"/>
          </p:cNvSpPr>
          <p:nvPr/>
        </p:nvSpPr>
        <p:spPr bwMode="auto">
          <a:xfrm>
            <a:off x="1000126" y="1633132"/>
            <a:ext cx="10229850" cy="458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500" b="1" u="sng" dirty="0">
                <a:solidFill>
                  <a:srgbClr val="FF9966"/>
                </a:solidFill>
              </a:rPr>
              <a:t>Cytochrome P450:</a:t>
            </a:r>
          </a:p>
          <a:p>
            <a:pPr eaLnBrk="1"/>
            <a:endParaRPr lang="fr-FR" altLang="fr-FR" sz="3500" dirty="0">
              <a:solidFill>
                <a:srgbClr val="FFFFFF"/>
              </a:solidFill>
            </a:endParaRPr>
          </a:p>
          <a:p>
            <a:pPr eaLnBrk="1"/>
            <a:r>
              <a:rPr lang="fr-FR" altLang="fr-FR" sz="3500" dirty="0">
                <a:solidFill>
                  <a:srgbClr val="FFFFFF"/>
                </a:solidFill>
              </a:rPr>
              <a:t>	</a:t>
            </a:r>
            <a:r>
              <a:rPr lang="fr-FR" altLang="fr-FR" sz="3500" u="sng" dirty="0">
                <a:solidFill>
                  <a:schemeClr val="bg1"/>
                </a:solidFill>
              </a:rPr>
              <a:t>Inducteurs enzymatiques:</a:t>
            </a:r>
          </a:p>
          <a:p>
            <a:pPr eaLnBrk="1"/>
            <a:endParaRPr lang="fr-FR" altLang="fr-FR" sz="3500" dirty="0">
              <a:solidFill>
                <a:schemeClr val="bg1"/>
              </a:solidFill>
            </a:endParaRPr>
          </a:p>
          <a:p>
            <a:pPr eaLnBrk="1"/>
            <a:r>
              <a:rPr lang="fr-FR" altLang="fr-FR" sz="3500" dirty="0">
                <a:solidFill>
                  <a:schemeClr val="bg1"/>
                </a:solidFill>
              </a:rPr>
              <a:t>	- </a:t>
            </a:r>
            <a:r>
              <a:rPr lang="fr-FR" altLang="fr-FR" sz="3500" dirty="0">
                <a:solidFill>
                  <a:srgbClr val="FFCC66"/>
                </a:solidFill>
              </a:rPr>
              <a:t>Carbamazépine</a:t>
            </a:r>
            <a:r>
              <a:rPr lang="fr-FR" altLang="fr-FR" sz="3500" dirty="0">
                <a:solidFill>
                  <a:schemeClr val="bg1"/>
                </a:solidFill>
              </a:rPr>
              <a:t> (</a:t>
            </a:r>
            <a:r>
              <a:rPr lang="fr-FR" altLang="fr-FR" sz="3500" dirty="0" err="1">
                <a:solidFill>
                  <a:schemeClr val="bg1"/>
                </a:solidFill>
              </a:rPr>
              <a:t>Tégrétol</a:t>
            </a:r>
            <a:r>
              <a:rPr lang="fr-FR" altLang="fr-FR" sz="3500" baseline="30000" dirty="0">
                <a:solidFill>
                  <a:schemeClr val="bg1"/>
                </a:solidFill>
              </a:rPr>
              <a:t>®</a:t>
            </a:r>
            <a:r>
              <a:rPr lang="fr-FR" altLang="fr-FR" sz="3500" dirty="0">
                <a:solidFill>
                  <a:schemeClr val="bg1"/>
                </a:solidFill>
              </a:rPr>
              <a:t>)</a:t>
            </a:r>
          </a:p>
          <a:p>
            <a:pPr eaLnBrk="1"/>
            <a:r>
              <a:rPr lang="fr-FR" altLang="fr-FR" sz="3500" dirty="0">
                <a:solidFill>
                  <a:schemeClr val="bg1"/>
                </a:solidFill>
              </a:rPr>
              <a:t>	- </a:t>
            </a:r>
            <a:r>
              <a:rPr lang="fr-FR" altLang="fr-FR" sz="3500" dirty="0" err="1">
                <a:solidFill>
                  <a:srgbClr val="FFCC66"/>
                </a:solidFill>
              </a:rPr>
              <a:t>Efavirenz</a:t>
            </a:r>
            <a:r>
              <a:rPr lang="fr-FR" altLang="fr-FR" sz="3500" dirty="0">
                <a:solidFill>
                  <a:schemeClr val="bg1"/>
                </a:solidFill>
              </a:rPr>
              <a:t> (</a:t>
            </a:r>
            <a:r>
              <a:rPr lang="fr-FR" altLang="fr-FR" sz="3500" dirty="0" err="1">
                <a:solidFill>
                  <a:schemeClr val="bg1"/>
                </a:solidFill>
              </a:rPr>
              <a:t>Sustiva</a:t>
            </a:r>
            <a:r>
              <a:rPr lang="fr-FR" altLang="fr-FR" sz="3500" baseline="30000" dirty="0">
                <a:solidFill>
                  <a:schemeClr val="bg1"/>
                </a:solidFill>
              </a:rPr>
              <a:t>®</a:t>
            </a:r>
            <a:r>
              <a:rPr lang="fr-FR" altLang="fr-FR" sz="3500" dirty="0">
                <a:solidFill>
                  <a:schemeClr val="bg1"/>
                </a:solidFill>
              </a:rPr>
              <a:t>)</a:t>
            </a:r>
          </a:p>
          <a:p>
            <a:pPr eaLnBrk="1"/>
            <a:r>
              <a:rPr lang="fr-FR" altLang="fr-FR" sz="3500" dirty="0">
                <a:solidFill>
                  <a:schemeClr val="bg1"/>
                </a:solidFill>
              </a:rPr>
              <a:t>	- </a:t>
            </a:r>
            <a:r>
              <a:rPr lang="fr-FR" altLang="fr-FR" sz="3500" dirty="0">
                <a:solidFill>
                  <a:srgbClr val="FFCC66"/>
                </a:solidFill>
              </a:rPr>
              <a:t>Millepertuis</a:t>
            </a:r>
            <a:r>
              <a:rPr lang="fr-FR" altLang="fr-FR" sz="3500" dirty="0">
                <a:solidFill>
                  <a:schemeClr val="bg1"/>
                </a:solidFill>
              </a:rPr>
              <a:t> (</a:t>
            </a:r>
            <a:r>
              <a:rPr lang="fr-FR" altLang="fr-FR" sz="3500" dirty="0" err="1">
                <a:solidFill>
                  <a:schemeClr val="bg1"/>
                </a:solidFill>
              </a:rPr>
              <a:t>Procalmil</a:t>
            </a:r>
            <a:r>
              <a:rPr lang="fr-FR" altLang="fr-FR" sz="3500" baseline="30000" dirty="0">
                <a:solidFill>
                  <a:schemeClr val="bg1"/>
                </a:solidFill>
              </a:rPr>
              <a:t>®</a:t>
            </a:r>
            <a:r>
              <a:rPr lang="fr-FR" altLang="fr-FR" sz="3500" dirty="0">
                <a:solidFill>
                  <a:schemeClr val="bg1"/>
                </a:solidFill>
              </a:rPr>
              <a:t> …)</a:t>
            </a:r>
          </a:p>
          <a:p>
            <a:pPr eaLnBrk="1"/>
            <a:r>
              <a:rPr lang="fr-FR" altLang="fr-FR" sz="3500" dirty="0">
                <a:solidFill>
                  <a:schemeClr val="bg1"/>
                </a:solidFill>
              </a:rPr>
              <a:t>	- </a:t>
            </a:r>
            <a:r>
              <a:rPr lang="fr-FR" altLang="fr-FR" sz="3500" dirty="0" err="1">
                <a:solidFill>
                  <a:srgbClr val="FFCC66"/>
                </a:solidFill>
              </a:rPr>
              <a:t>Aprépitant</a:t>
            </a:r>
            <a:r>
              <a:rPr lang="fr-FR" altLang="fr-FR" sz="3500" dirty="0">
                <a:solidFill>
                  <a:schemeClr val="bg1"/>
                </a:solidFill>
              </a:rPr>
              <a:t> (</a:t>
            </a:r>
            <a:r>
              <a:rPr lang="fr-FR" altLang="fr-FR" sz="3500" dirty="0" err="1">
                <a:solidFill>
                  <a:schemeClr val="bg1"/>
                </a:solidFill>
              </a:rPr>
              <a:t>Emend</a:t>
            </a:r>
            <a:r>
              <a:rPr lang="fr-FR" altLang="fr-FR" sz="3500" baseline="30000" dirty="0">
                <a:solidFill>
                  <a:schemeClr val="bg1"/>
                </a:solidFill>
              </a:rPr>
              <a:t>®</a:t>
            </a:r>
            <a:r>
              <a:rPr lang="fr-FR" altLang="fr-FR" sz="3500" dirty="0">
                <a:solidFill>
                  <a:schemeClr val="bg1"/>
                </a:solidFill>
              </a:rPr>
              <a:t>)</a:t>
            </a:r>
          </a:p>
          <a:p>
            <a:pPr eaLnBrk="1"/>
            <a:r>
              <a:rPr lang="fr-FR" altLang="fr-FR" sz="3500" dirty="0">
                <a:solidFill>
                  <a:schemeClr val="bg1"/>
                </a:solidFill>
              </a:rPr>
              <a:t>	- …</a:t>
            </a:r>
            <a:endParaRPr lang="fr-FR" altLang="fr-FR" sz="3500" dirty="0">
              <a:solidFill>
                <a:srgbClr val="FFFFFF"/>
              </a:solidFill>
            </a:endParaRPr>
          </a:p>
          <a:p>
            <a:pPr eaLnBrk="1"/>
            <a:r>
              <a:rPr lang="fr-FR" altLang="fr-FR" sz="3500" dirty="0">
                <a:solidFill>
                  <a:srgbClr val="FFFFFF"/>
                </a:solidFill>
              </a:rPr>
              <a:t>	</a:t>
            </a:r>
            <a:endParaRPr lang="fr-FR" altLang="fr-FR" sz="3500" dirty="0">
              <a:solidFill>
                <a:schemeClr val="bg1"/>
              </a:solidFill>
            </a:endParaRPr>
          </a:p>
        </p:txBody>
      </p:sp>
    </p:spTree>
    <p:extLst>
      <p:ext uri="{BB962C8B-B14F-4D97-AF65-F5344CB8AC3E}">
        <p14:creationId xmlns:p14="http://schemas.microsoft.com/office/powerpoint/2010/main" val="22279573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2829736" y="163097"/>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dirty="0" err="1">
                <a:solidFill>
                  <a:srgbClr val="FF6633"/>
                </a:solidFill>
              </a:rPr>
              <a:t>Métabolisme</a:t>
            </a:r>
            <a:endParaRPr lang="en-GB" altLang="fr-FR" sz="3992" dirty="0">
              <a:solidFill>
                <a:srgbClr val="FF6633"/>
              </a:solidFill>
            </a:endParaRPr>
          </a:p>
        </p:txBody>
      </p:sp>
      <p:sp>
        <p:nvSpPr>
          <p:cNvPr id="40963"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40964" name="Text Box 3"/>
          <p:cNvSpPr txBox="1">
            <a:spLocks noChangeArrowheads="1"/>
          </p:cNvSpPr>
          <p:nvPr/>
        </p:nvSpPr>
        <p:spPr bwMode="auto">
          <a:xfrm>
            <a:off x="562381" y="978583"/>
            <a:ext cx="11229975" cy="458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000" b="1" u="sng" dirty="0">
                <a:solidFill>
                  <a:srgbClr val="FF9966"/>
                </a:solidFill>
              </a:rPr>
              <a:t>Cytochrome P450:</a:t>
            </a:r>
          </a:p>
          <a:p>
            <a:pPr eaLnBrk="1"/>
            <a:endParaRPr lang="fr-FR" altLang="fr-FR" sz="3000" dirty="0">
              <a:solidFill>
                <a:srgbClr val="FFFFFF"/>
              </a:solidFill>
            </a:endParaRPr>
          </a:p>
          <a:p>
            <a:pPr eaLnBrk="1"/>
            <a:r>
              <a:rPr lang="fr-FR" altLang="fr-FR" sz="3000" dirty="0">
                <a:solidFill>
                  <a:srgbClr val="FFFFFF"/>
                </a:solidFill>
              </a:rPr>
              <a:t>	</a:t>
            </a:r>
            <a:r>
              <a:rPr lang="fr-FR" altLang="fr-FR" sz="3000" u="sng" dirty="0">
                <a:solidFill>
                  <a:schemeClr val="bg1"/>
                </a:solidFill>
              </a:rPr>
              <a:t>Inhibiteurs enzymatiques:</a:t>
            </a:r>
          </a:p>
          <a:p>
            <a:pPr eaLnBrk="1"/>
            <a:endParaRPr lang="fr-FR" altLang="fr-FR" sz="3000" dirty="0">
              <a:solidFill>
                <a:schemeClr val="bg1"/>
              </a:solidFill>
            </a:endParaRPr>
          </a:p>
          <a:p>
            <a:pPr eaLnBrk="1"/>
            <a:r>
              <a:rPr lang="fr-FR" altLang="fr-FR" sz="3000" dirty="0">
                <a:solidFill>
                  <a:schemeClr val="bg1"/>
                </a:solidFill>
              </a:rPr>
              <a:t>	</a:t>
            </a:r>
            <a:r>
              <a:rPr lang="fr-FR" altLang="fr-FR" sz="3000" dirty="0">
                <a:solidFill>
                  <a:srgbClr val="FFFFFF"/>
                </a:solidFill>
              </a:rPr>
              <a:t>« </a:t>
            </a:r>
            <a:r>
              <a:rPr lang="fr-FR" altLang="fr-FR" sz="3000" dirty="0">
                <a:solidFill>
                  <a:srgbClr val="FFFF00"/>
                </a:solidFill>
              </a:rPr>
              <a:t>Limitent l’activité du système enzymatique</a:t>
            </a:r>
            <a:r>
              <a:rPr lang="fr-FR" altLang="fr-FR" sz="3000" dirty="0">
                <a:solidFill>
                  <a:srgbClr val="FFFFFF"/>
                </a:solidFill>
              </a:rPr>
              <a:t> »</a:t>
            </a:r>
          </a:p>
          <a:p>
            <a:pPr eaLnBrk="1"/>
            <a:endParaRPr lang="fr-FR" altLang="fr-FR" sz="3000" dirty="0">
              <a:solidFill>
                <a:srgbClr val="FFFFFF"/>
              </a:solidFill>
            </a:endParaRPr>
          </a:p>
          <a:p>
            <a:pPr eaLnBrk="1"/>
            <a:endParaRPr lang="fr-FR" altLang="fr-FR" sz="3000" dirty="0">
              <a:solidFill>
                <a:srgbClr val="FFFFFF"/>
              </a:solidFill>
            </a:endParaRPr>
          </a:p>
          <a:p>
            <a:pPr eaLnBrk="1"/>
            <a:r>
              <a:rPr lang="fr-FR" altLang="fr-FR" sz="3000" dirty="0">
                <a:solidFill>
                  <a:srgbClr val="FFFFFF"/>
                </a:solidFill>
              </a:rPr>
              <a:t>	</a:t>
            </a:r>
            <a:r>
              <a:rPr lang="fr-FR" altLang="fr-FR" sz="3000" dirty="0">
                <a:solidFill>
                  <a:schemeClr val="bg1"/>
                </a:solidFill>
              </a:rPr>
              <a:t> =&gt; Si un médicament métabolisé par cette enzyme est administré simultanément son métabolisme est diminué :</a:t>
            </a:r>
          </a:p>
          <a:p>
            <a:pPr eaLnBrk="1"/>
            <a:endParaRPr lang="fr-FR" altLang="fr-FR" sz="3000" dirty="0">
              <a:solidFill>
                <a:schemeClr val="bg1"/>
              </a:solidFill>
            </a:endParaRPr>
          </a:p>
          <a:p>
            <a:pPr eaLnBrk="1"/>
            <a:r>
              <a:rPr lang="fr-FR" altLang="fr-FR" sz="3000" dirty="0">
                <a:solidFill>
                  <a:schemeClr val="bg1"/>
                </a:solidFill>
              </a:rPr>
              <a:t>		- Diminution de l’élimination </a:t>
            </a:r>
            <a:r>
              <a:rPr lang="fr-FR" altLang="fr-FR" sz="3000" dirty="0">
                <a:solidFill>
                  <a:schemeClr val="bg1"/>
                </a:solidFill>
                <a:sym typeface="Wingdings" panose="05000000000000000000" pitchFamily="2" charset="2"/>
              </a:rPr>
              <a:t> risque de </a:t>
            </a:r>
            <a:r>
              <a:rPr lang="fr-FR" altLang="fr-FR" sz="3000" dirty="0">
                <a:solidFill>
                  <a:srgbClr val="FFFF00"/>
                </a:solidFill>
                <a:sym typeface="Wingdings" panose="05000000000000000000" pitchFamily="2" charset="2"/>
              </a:rPr>
              <a:t>surdosage</a:t>
            </a:r>
          </a:p>
          <a:p>
            <a:pPr eaLnBrk="1"/>
            <a:r>
              <a:rPr lang="fr-FR" altLang="fr-FR" sz="3000" dirty="0">
                <a:solidFill>
                  <a:schemeClr val="bg1"/>
                </a:solidFill>
                <a:sym typeface="Wingdings" panose="05000000000000000000" pitchFamily="2" charset="2"/>
              </a:rPr>
              <a:t>		- Diminution de l’activation  Risque </a:t>
            </a:r>
            <a:r>
              <a:rPr lang="fr-FR" altLang="fr-FR" sz="3000" dirty="0">
                <a:solidFill>
                  <a:srgbClr val="FFFF00"/>
                </a:solidFill>
                <a:sym typeface="Wingdings" panose="05000000000000000000" pitchFamily="2" charset="2"/>
              </a:rPr>
              <a:t>d’</a:t>
            </a:r>
            <a:r>
              <a:rPr lang="fr-FR" altLang="fr-FR" sz="3000" dirty="0" err="1">
                <a:solidFill>
                  <a:srgbClr val="FFFF00"/>
                </a:solidFill>
                <a:sym typeface="Wingdings" panose="05000000000000000000" pitchFamily="2" charset="2"/>
              </a:rPr>
              <a:t>inéfficacité</a:t>
            </a:r>
            <a:endParaRPr lang="fr-FR" altLang="fr-FR" sz="3000" dirty="0">
              <a:solidFill>
                <a:srgbClr val="FFFF00"/>
              </a:solidFill>
            </a:endParaRPr>
          </a:p>
        </p:txBody>
      </p:sp>
    </p:spTree>
    <p:extLst>
      <p:ext uri="{BB962C8B-B14F-4D97-AF65-F5344CB8AC3E}">
        <p14:creationId xmlns:p14="http://schemas.microsoft.com/office/powerpoint/2010/main" val="547951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2829737" y="125192"/>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dirty="0" err="1">
                <a:solidFill>
                  <a:srgbClr val="FF6633"/>
                </a:solidFill>
              </a:rPr>
              <a:t>Métabolisme</a:t>
            </a:r>
            <a:endParaRPr lang="en-GB" altLang="fr-FR" sz="3992" dirty="0">
              <a:solidFill>
                <a:srgbClr val="FF6633"/>
              </a:solidFill>
            </a:endParaRPr>
          </a:p>
        </p:txBody>
      </p:sp>
      <p:sp>
        <p:nvSpPr>
          <p:cNvPr id="41987"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41988" name="Text Box 3"/>
          <p:cNvSpPr txBox="1">
            <a:spLocks noChangeArrowheads="1"/>
          </p:cNvSpPr>
          <p:nvPr/>
        </p:nvSpPr>
        <p:spPr bwMode="auto">
          <a:xfrm>
            <a:off x="1849713" y="1247370"/>
            <a:ext cx="8655309" cy="458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500" b="1" u="sng" dirty="0">
                <a:solidFill>
                  <a:srgbClr val="FF9966"/>
                </a:solidFill>
              </a:rPr>
              <a:t>Cytochrome P450:</a:t>
            </a:r>
          </a:p>
          <a:p>
            <a:pPr eaLnBrk="1"/>
            <a:endParaRPr lang="fr-FR" altLang="fr-FR" sz="3500" dirty="0">
              <a:solidFill>
                <a:srgbClr val="FFFFFF"/>
              </a:solidFill>
            </a:endParaRPr>
          </a:p>
          <a:p>
            <a:pPr eaLnBrk="1"/>
            <a:r>
              <a:rPr lang="fr-FR" altLang="fr-FR" sz="3500" dirty="0">
                <a:solidFill>
                  <a:srgbClr val="FFFFFF"/>
                </a:solidFill>
              </a:rPr>
              <a:t>	</a:t>
            </a:r>
            <a:r>
              <a:rPr lang="fr-FR" altLang="fr-FR" sz="3500" u="sng" dirty="0">
                <a:solidFill>
                  <a:schemeClr val="bg1"/>
                </a:solidFill>
              </a:rPr>
              <a:t>Inhibiteurs enzymatiques</a:t>
            </a:r>
            <a:r>
              <a:rPr lang="fr-FR" altLang="fr-FR" sz="3500" u="sng" dirty="0" smtClean="0">
                <a:solidFill>
                  <a:schemeClr val="bg1"/>
                </a:solidFill>
              </a:rPr>
              <a:t>:</a:t>
            </a:r>
          </a:p>
          <a:p>
            <a:pPr eaLnBrk="1"/>
            <a:endParaRPr lang="fr-FR" altLang="fr-FR" sz="3500" dirty="0">
              <a:solidFill>
                <a:schemeClr val="bg1"/>
              </a:solidFill>
            </a:endParaRPr>
          </a:p>
          <a:p>
            <a:pPr eaLnBrk="1"/>
            <a:r>
              <a:rPr lang="fr-FR" altLang="fr-FR" sz="3500" dirty="0">
                <a:solidFill>
                  <a:schemeClr val="bg1"/>
                </a:solidFill>
              </a:rPr>
              <a:t>	</a:t>
            </a:r>
            <a:r>
              <a:rPr lang="fr-FR" altLang="fr-FR" sz="3500" dirty="0">
                <a:solidFill>
                  <a:srgbClr val="FFFFFF"/>
                </a:solidFill>
              </a:rPr>
              <a:t>- </a:t>
            </a:r>
            <a:r>
              <a:rPr lang="fr-FR" altLang="fr-FR" sz="3500" dirty="0" err="1">
                <a:solidFill>
                  <a:srgbClr val="FFCC66"/>
                </a:solidFill>
              </a:rPr>
              <a:t>Miconazole</a:t>
            </a:r>
            <a:r>
              <a:rPr lang="fr-FR" altLang="fr-FR" sz="3500" dirty="0">
                <a:solidFill>
                  <a:srgbClr val="FFFFFF"/>
                </a:solidFill>
              </a:rPr>
              <a:t> (</a:t>
            </a:r>
            <a:r>
              <a:rPr lang="fr-FR" altLang="fr-FR" sz="3500" dirty="0" err="1">
                <a:solidFill>
                  <a:srgbClr val="FFFFFF"/>
                </a:solidFill>
              </a:rPr>
              <a:t>Daktarin</a:t>
            </a:r>
            <a:r>
              <a:rPr lang="fr-FR" altLang="fr-FR" sz="3500" baseline="30000" dirty="0">
                <a:solidFill>
                  <a:schemeClr val="bg1"/>
                </a:solidFill>
              </a:rPr>
              <a:t>®</a:t>
            </a:r>
            <a:r>
              <a:rPr lang="fr-FR" altLang="fr-FR" sz="3500" dirty="0">
                <a:solidFill>
                  <a:srgbClr val="FFFFFF"/>
                </a:solidFill>
              </a:rPr>
              <a:t>)</a:t>
            </a:r>
          </a:p>
          <a:p>
            <a:pPr eaLnBrk="1"/>
            <a:r>
              <a:rPr lang="fr-FR" altLang="fr-FR" sz="3500" baseline="30000" dirty="0">
                <a:solidFill>
                  <a:srgbClr val="FFFFFF"/>
                </a:solidFill>
              </a:rPr>
              <a:t>	</a:t>
            </a:r>
            <a:r>
              <a:rPr lang="fr-FR" altLang="fr-FR" sz="3500" dirty="0">
                <a:solidFill>
                  <a:srgbClr val="FFFFFF"/>
                </a:solidFill>
              </a:rPr>
              <a:t>- </a:t>
            </a:r>
            <a:r>
              <a:rPr lang="fr-FR" altLang="fr-FR" sz="3500" dirty="0">
                <a:solidFill>
                  <a:srgbClr val="FFCC66"/>
                </a:solidFill>
              </a:rPr>
              <a:t>Cimétidine</a:t>
            </a:r>
            <a:r>
              <a:rPr lang="fr-FR" altLang="fr-FR" sz="3500" dirty="0">
                <a:solidFill>
                  <a:srgbClr val="FFFFFF"/>
                </a:solidFill>
              </a:rPr>
              <a:t> (</a:t>
            </a:r>
            <a:r>
              <a:rPr lang="fr-FR" altLang="fr-FR" sz="3500" dirty="0" err="1">
                <a:solidFill>
                  <a:srgbClr val="FFFFFF"/>
                </a:solidFill>
              </a:rPr>
              <a:t>Tagamet</a:t>
            </a:r>
            <a:r>
              <a:rPr lang="fr-FR" altLang="fr-FR" sz="3500" baseline="30000" dirty="0">
                <a:solidFill>
                  <a:schemeClr val="bg1"/>
                </a:solidFill>
              </a:rPr>
              <a:t>®</a:t>
            </a:r>
            <a:r>
              <a:rPr lang="fr-FR" altLang="fr-FR" sz="3500" dirty="0">
                <a:solidFill>
                  <a:srgbClr val="FFFFFF"/>
                </a:solidFill>
              </a:rPr>
              <a:t>)</a:t>
            </a:r>
          </a:p>
          <a:p>
            <a:pPr eaLnBrk="1"/>
            <a:r>
              <a:rPr lang="fr-FR" altLang="fr-FR" sz="3500" dirty="0">
                <a:solidFill>
                  <a:srgbClr val="FFFFFF"/>
                </a:solidFill>
              </a:rPr>
              <a:t>	- </a:t>
            </a:r>
            <a:r>
              <a:rPr lang="fr-FR" altLang="fr-FR" sz="3500" dirty="0" err="1">
                <a:solidFill>
                  <a:srgbClr val="FFCC66"/>
                </a:solidFill>
              </a:rPr>
              <a:t>Ritonavir</a:t>
            </a:r>
            <a:r>
              <a:rPr lang="fr-FR" altLang="fr-FR" sz="3500" dirty="0">
                <a:solidFill>
                  <a:srgbClr val="FFFFFF"/>
                </a:solidFill>
              </a:rPr>
              <a:t> (</a:t>
            </a:r>
            <a:r>
              <a:rPr lang="fr-FR" altLang="fr-FR" sz="3500" dirty="0" err="1">
                <a:solidFill>
                  <a:srgbClr val="FFFFFF"/>
                </a:solidFill>
              </a:rPr>
              <a:t>Norvir</a:t>
            </a:r>
            <a:r>
              <a:rPr lang="fr-FR" altLang="fr-FR" sz="3500" baseline="30000" dirty="0">
                <a:solidFill>
                  <a:schemeClr val="bg1"/>
                </a:solidFill>
              </a:rPr>
              <a:t>®</a:t>
            </a:r>
            <a:r>
              <a:rPr lang="fr-FR" altLang="fr-FR" sz="3500" dirty="0">
                <a:solidFill>
                  <a:srgbClr val="FFFFFF"/>
                </a:solidFill>
              </a:rPr>
              <a:t>)</a:t>
            </a:r>
          </a:p>
          <a:p>
            <a:pPr eaLnBrk="1"/>
            <a:r>
              <a:rPr lang="fr-FR" altLang="fr-FR" sz="3500" dirty="0">
                <a:solidFill>
                  <a:srgbClr val="FFFFFF"/>
                </a:solidFill>
              </a:rPr>
              <a:t>	- </a:t>
            </a:r>
            <a:r>
              <a:rPr lang="fr-FR" altLang="fr-FR" sz="3500" dirty="0">
                <a:solidFill>
                  <a:srgbClr val="FFFF00"/>
                </a:solidFill>
              </a:rPr>
              <a:t>Jus de pamplemousse</a:t>
            </a:r>
          </a:p>
          <a:p>
            <a:pPr eaLnBrk="1"/>
            <a:r>
              <a:rPr lang="fr-FR" altLang="fr-FR" sz="3500" dirty="0">
                <a:solidFill>
                  <a:srgbClr val="FFFFFF"/>
                </a:solidFill>
              </a:rPr>
              <a:t>	- </a:t>
            </a:r>
            <a:r>
              <a:rPr lang="fr-FR" altLang="fr-FR" sz="3500" dirty="0" err="1">
                <a:solidFill>
                  <a:srgbClr val="FFCC66"/>
                </a:solidFill>
              </a:rPr>
              <a:t>Imatinib</a:t>
            </a:r>
            <a:r>
              <a:rPr lang="fr-FR" altLang="fr-FR" sz="3500" dirty="0">
                <a:solidFill>
                  <a:srgbClr val="FFFFFF"/>
                </a:solidFill>
              </a:rPr>
              <a:t> (</a:t>
            </a:r>
            <a:r>
              <a:rPr lang="fr-FR" altLang="fr-FR" sz="3500" dirty="0" err="1">
                <a:solidFill>
                  <a:srgbClr val="FFFFFF"/>
                </a:solidFill>
              </a:rPr>
              <a:t>Glivec</a:t>
            </a:r>
            <a:r>
              <a:rPr lang="fr-FR" altLang="fr-FR" sz="3500" baseline="30000" dirty="0">
                <a:solidFill>
                  <a:schemeClr val="bg1"/>
                </a:solidFill>
              </a:rPr>
              <a:t>®</a:t>
            </a:r>
            <a:r>
              <a:rPr lang="fr-FR" altLang="fr-FR" sz="3500" dirty="0">
                <a:solidFill>
                  <a:srgbClr val="FFFFFF"/>
                </a:solidFill>
              </a:rPr>
              <a:t>)</a:t>
            </a:r>
          </a:p>
          <a:p>
            <a:pPr eaLnBrk="1"/>
            <a:r>
              <a:rPr lang="fr-FR" altLang="fr-FR" sz="3500" dirty="0">
                <a:solidFill>
                  <a:srgbClr val="FFFFFF"/>
                </a:solidFill>
              </a:rPr>
              <a:t>	- …</a:t>
            </a:r>
          </a:p>
        </p:txBody>
      </p:sp>
    </p:spTree>
    <p:extLst>
      <p:ext uri="{BB962C8B-B14F-4D97-AF65-F5344CB8AC3E}">
        <p14:creationId xmlns:p14="http://schemas.microsoft.com/office/powerpoint/2010/main" val="2411495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Métabolisme</a:t>
            </a:r>
          </a:p>
        </p:txBody>
      </p:sp>
      <p:sp>
        <p:nvSpPr>
          <p:cNvPr id="43011"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43012" name="Text Box 3"/>
          <p:cNvSpPr txBox="1">
            <a:spLocks noChangeArrowheads="1"/>
          </p:cNvSpPr>
          <p:nvPr/>
        </p:nvSpPr>
        <p:spPr bwMode="auto">
          <a:xfrm>
            <a:off x="842964" y="1633132"/>
            <a:ext cx="11058524" cy="458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3000" b="1" u="sng" dirty="0">
                <a:solidFill>
                  <a:srgbClr val="FF9966"/>
                </a:solidFill>
              </a:rPr>
              <a:t>Cytochrome P450:</a:t>
            </a:r>
          </a:p>
          <a:p>
            <a:pPr eaLnBrk="1"/>
            <a:endParaRPr lang="fr-FR" altLang="fr-FR" sz="3000" dirty="0">
              <a:solidFill>
                <a:srgbClr val="FFFFFF"/>
              </a:solidFill>
            </a:endParaRPr>
          </a:p>
          <a:p>
            <a:pPr eaLnBrk="1"/>
            <a:r>
              <a:rPr lang="fr-FR" altLang="fr-FR" sz="3000" dirty="0">
                <a:solidFill>
                  <a:srgbClr val="FFFFFF"/>
                </a:solidFill>
              </a:rPr>
              <a:t>	</a:t>
            </a:r>
            <a:r>
              <a:rPr lang="fr-FR" altLang="fr-FR" sz="3000" u="sng" dirty="0">
                <a:solidFill>
                  <a:schemeClr val="bg1"/>
                </a:solidFill>
              </a:rPr>
              <a:t>Inhibiteurs enzymatiques:</a:t>
            </a:r>
          </a:p>
          <a:p>
            <a:pPr eaLnBrk="1"/>
            <a:endParaRPr lang="fr-FR" altLang="fr-FR" sz="3000" dirty="0">
              <a:solidFill>
                <a:schemeClr val="bg1"/>
              </a:solidFill>
            </a:endParaRPr>
          </a:p>
          <a:p>
            <a:pPr algn="just" eaLnBrk="1"/>
            <a:r>
              <a:rPr lang="fr-FR" altLang="fr-FR" sz="3000" dirty="0">
                <a:solidFill>
                  <a:schemeClr val="bg1"/>
                </a:solidFill>
              </a:rPr>
              <a:t>	</a:t>
            </a:r>
            <a:r>
              <a:rPr lang="fr-FR" altLang="fr-FR" sz="3000" u="sng" dirty="0">
                <a:solidFill>
                  <a:srgbClr val="FFFFFF"/>
                </a:solidFill>
              </a:rPr>
              <a:t>- En pratique </a:t>
            </a:r>
            <a:r>
              <a:rPr lang="fr-FR" altLang="fr-FR" sz="3000" dirty="0">
                <a:solidFill>
                  <a:srgbClr val="FFFF00"/>
                </a:solidFill>
              </a:rPr>
              <a:t>ne pas retenir toute une liste</a:t>
            </a:r>
            <a:r>
              <a:rPr lang="fr-FR" altLang="fr-FR" sz="3000" dirty="0">
                <a:solidFill>
                  <a:srgbClr val="FFFFFF"/>
                </a:solidFill>
              </a:rPr>
              <a:t>… Concerne des centaines de médicaments !</a:t>
            </a:r>
          </a:p>
          <a:p>
            <a:pPr algn="just" eaLnBrk="1"/>
            <a:endParaRPr lang="fr-FR" altLang="fr-FR" sz="3000" dirty="0">
              <a:solidFill>
                <a:srgbClr val="FFFFFF"/>
              </a:solidFill>
            </a:endParaRPr>
          </a:p>
          <a:p>
            <a:pPr algn="just" eaLnBrk="1"/>
            <a:r>
              <a:rPr lang="fr-FR" altLang="fr-FR" sz="3000" dirty="0">
                <a:solidFill>
                  <a:srgbClr val="FFFFFF"/>
                </a:solidFill>
              </a:rPr>
              <a:t>	=&gt; </a:t>
            </a:r>
            <a:r>
              <a:rPr lang="fr-FR" altLang="fr-FR" sz="3000" dirty="0">
                <a:solidFill>
                  <a:srgbClr val="FFFF00"/>
                </a:solidFill>
              </a:rPr>
              <a:t>Mais rester attentif </a:t>
            </a:r>
            <a:r>
              <a:rPr lang="fr-FR" altLang="fr-FR" sz="3000" dirty="0">
                <a:solidFill>
                  <a:srgbClr val="FFFFFF"/>
                </a:solidFill>
              </a:rPr>
              <a:t>si </a:t>
            </a:r>
            <a:r>
              <a:rPr lang="fr-FR" altLang="fr-FR" sz="3000" dirty="0">
                <a:solidFill>
                  <a:srgbClr val="FFFF00"/>
                </a:solidFill>
              </a:rPr>
              <a:t>l’introduction d’un 	médicament déséquilibre un patient chronique </a:t>
            </a:r>
            <a:r>
              <a:rPr lang="fr-FR" altLang="fr-FR" sz="3000" dirty="0">
                <a:solidFill>
                  <a:srgbClr val="FFFFFF"/>
                </a:solidFill>
              </a:rPr>
              <a:t>jusque 	là traité avec succès. Se référer alors à un ouvrage de 	</a:t>
            </a:r>
            <a:r>
              <a:rPr lang="fr-FR" altLang="fr-FR" sz="3000" dirty="0" smtClean="0">
                <a:solidFill>
                  <a:srgbClr val="FFFFFF"/>
                </a:solidFill>
              </a:rPr>
              <a:t>référence.</a:t>
            </a:r>
          </a:p>
          <a:p>
            <a:pPr algn="just" eaLnBrk="1"/>
            <a:endParaRPr lang="fr-FR" altLang="fr-FR" sz="3000" dirty="0">
              <a:solidFill>
                <a:srgbClr val="FFFFFF"/>
              </a:solidFill>
            </a:endParaRPr>
          </a:p>
        </p:txBody>
      </p:sp>
    </p:spTree>
    <p:extLst>
      <p:ext uri="{BB962C8B-B14F-4D97-AF65-F5344CB8AC3E}">
        <p14:creationId xmlns:p14="http://schemas.microsoft.com/office/powerpoint/2010/main" val="22214130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8" name="Rectangle 4"/>
          <p:cNvSpPr>
            <a:spLocks noGrp="1" noChangeArrowheads="1"/>
          </p:cNvSpPr>
          <p:nvPr>
            <p:ph type="title"/>
          </p:nvPr>
        </p:nvSpPr>
        <p:spPr>
          <a:xfrm>
            <a:off x="991894" y="46494"/>
            <a:ext cx="10507851" cy="1325563"/>
          </a:xfrm>
          <a:solidFill>
            <a:schemeClr val="accent1"/>
          </a:solidFill>
          <a:ln/>
        </p:spPr>
        <p:txBody>
          <a:bodyPr>
            <a:normAutofit/>
          </a:bodyPr>
          <a:lstStyle/>
          <a:p>
            <a:r>
              <a:rPr lang="fr-FR" altLang="fr-FR" sz="3500" dirty="0" smtClean="0">
                <a:latin typeface="Arial" panose="020B0604020202020204" pitchFamily="34" charset="0"/>
                <a:cs typeface="Arial" panose="020B0604020202020204" pitchFamily="34" charset="0"/>
              </a:rPr>
              <a:t>Exemples de Métabolisme et rôle des enzymes</a:t>
            </a:r>
            <a:endParaRPr lang="fr-FR" altLang="fr-FR" sz="3500" dirty="0">
              <a:latin typeface="Arial" panose="020B0604020202020204" pitchFamily="34" charset="0"/>
              <a:cs typeface="Arial" panose="020B0604020202020204" pitchFamily="34" charset="0"/>
            </a:endParaRPr>
          </a:p>
        </p:txBody>
      </p:sp>
      <p:pic>
        <p:nvPicPr>
          <p:cNvPr id="354309"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15878" y="1372057"/>
            <a:ext cx="10244567" cy="5976000"/>
          </a:xfrm>
          <a:noFill/>
          <a:ln/>
        </p:spPr>
      </p:pic>
    </p:spTree>
    <p:extLst>
      <p:ext uri="{BB962C8B-B14F-4D97-AF65-F5344CB8AC3E}">
        <p14:creationId xmlns:p14="http://schemas.microsoft.com/office/powerpoint/2010/main" val="43776017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94" y="69012"/>
            <a:ext cx="11381144" cy="66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94190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981200" y="304800"/>
            <a:ext cx="8229600" cy="1143000"/>
          </a:xfrm>
          <a:solidFill>
            <a:schemeClr val="accent1"/>
          </a:solidFill>
        </p:spPr>
        <p:txBody>
          <a:bodyPr/>
          <a:lstStyle/>
          <a:p>
            <a:r>
              <a:rPr lang="en-CA" altLang="fr-FR" b="1" dirty="0">
                <a:solidFill>
                  <a:schemeClr val="bg1"/>
                </a:solidFill>
              </a:rPr>
              <a:t>Biotransformation</a:t>
            </a:r>
            <a:endParaRPr lang="fr-CA" altLang="fr-FR" b="1" dirty="0">
              <a:solidFill>
                <a:schemeClr val="bg1"/>
              </a:solidFill>
            </a:endParaRPr>
          </a:p>
        </p:txBody>
      </p:sp>
      <p:sp>
        <p:nvSpPr>
          <p:cNvPr id="91139" name="Rectangle 3"/>
          <p:cNvSpPr>
            <a:spLocks noGrp="1" noChangeArrowheads="1"/>
          </p:cNvSpPr>
          <p:nvPr>
            <p:ph type="body" idx="1"/>
          </p:nvPr>
        </p:nvSpPr>
        <p:spPr/>
        <p:txBody>
          <a:bodyPr/>
          <a:lstStyle/>
          <a:p>
            <a:r>
              <a:rPr lang="en-CA" altLang="fr-FR" dirty="0" err="1">
                <a:solidFill>
                  <a:schemeClr val="bg1"/>
                </a:solidFill>
              </a:rPr>
              <a:t>Inductif</a:t>
            </a:r>
            <a:endParaRPr lang="en-CA" altLang="fr-FR" dirty="0">
              <a:solidFill>
                <a:schemeClr val="bg1"/>
              </a:solidFill>
            </a:endParaRPr>
          </a:p>
          <a:p>
            <a:r>
              <a:rPr lang="en-CA" altLang="fr-FR" dirty="0" err="1">
                <a:solidFill>
                  <a:schemeClr val="bg1"/>
                </a:solidFill>
              </a:rPr>
              <a:t>Inhibé</a:t>
            </a:r>
            <a:endParaRPr lang="en-CA" altLang="fr-FR" dirty="0">
              <a:solidFill>
                <a:schemeClr val="bg1"/>
              </a:solidFill>
            </a:endParaRPr>
          </a:p>
          <a:p>
            <a:r>
              <a:rPr lang="en-CA" altLang="fr-FR" dirty="0" err="1">
                <a:solidFill>
                  <a:schemeClr val="bg1"/>
                </a:solidFill>
              </a:rPr>
              <a:t>Saturable</a:t>
            </a:r>
            <a:endParaRPr lang="en-CA" altLang="fr-FR" dirty="0">
              <a:solidFill>
                <a:schemeClr val="bg1"/>
              </a:solidFill>
            </a:endParaRPr>
          </a:p>
          <a:p>
            <a:r>
              <a:rPr lang="en-CA" altLang="fr-FR" dirty="0" err="1">
                <a:solidFill>
                  <a:schemeClr val="bg1"/>
                </a:solidFill>
              </a:rPr>
              <a:t>Compétitif</a:t>
            </a:r>
            <a:endParaRPr lang="en-CA" altLang="fr-FR" dirty="0">
              <a:solidFill>
                <a:schemeClr val="bg1"/>
              </a:solidFill>
            </a:endParaRPr>
          </a:p>
          <a:p>
            <a:r>
              <a:rPr lang="en-CA" altLang="fr-FR" dirty="0">
                <a:solidFill>
                  <a:schemeClr val="bg1"/>
                </a:solidFill>
              </a:rPr>
              <a:t>Variable </a:t>
            </a:r>
          </a:p>
          <a:p>
            <a:pPr lvl="1"/>
            <a:r>
              <a:rPr lang="en-CA" altLang="fr-FR" dirty="0" err="1">
                <a:solidFill>
                  <a:schemeClr val="bg1"/>
                </a:solidFill>
              </a:rPr>
              <a:t>Individu</a:t>
            </a:r>
            <a:endParaRPr lang="en-CA" altLang="fr-FR" dirty="0">
              <a:solidFill>
                <a:schemeClr val="bg1"/>
              </a:solidFill>
            </a:endParaRPr>
          </a:p>
          <a:p>
            <a:pPr lvl="1"/>
            <a:r>
              <a:rPr lang="en-CA" altLang="fr-FR" dirty="0" err="1">
                <a:solidFill>
                  <a:schemeClr val="bg1"/>
                </a:solidFill>
              </a:rPr>
              <a:t>Génétique</a:t>
            </a:r>
            <a:endParaRPr lang="en-CA" altLang="fr-FR" dirty="0">
              <a:solidFill>
                <a:schemeClr val="bg1"/>
              </a:solidFill>
            </a:endParaRPr>
          </a:p>
          <a:p>
            <a:pPr lvl="1"/>
            <a:r>
              <a:rPr lang="en-CA" altLang="fr-FR" dirty="0">
                <a:solidFill>
                  <a:schemeClr val="bg1"/>
                </a:solidFill>
              </a:rPr>
              <a:t>Dose et </a:t>
            </a:r>
            <a:r>
              <a:rPr lang="en-CA" altLang="fr-FR" dirty="0" err="1">
                <a:solidFill>
                  <a:schemeClr val="bg1"/>
                </a:solidFill>
              </a:rPr>
              <a:t>voie</a:t>
            </a:r>
            <a:r>
              <a:rPr lang="en-CA" altLang="fr-FR" dirty="0">
                <a:solidFill>
                  <a:schemeClr val="bg1"/>
                </a:solidFill>
              </a:rPr>
              <a:t> </a:t>
            </a:r>
            <a:r>
              <a:rPr lang="en-CA" altLang="fr-FR" dirty="0" err="1">
                <a:solidFill>
                  <a:schemeClr val="bg1"/>
                </a:solidFill>
              </a:rPr>
              <a:t>d’administration</a:t>
            </a:r>
            <a:endParaRPr lang="fr-CA" altLang="fr-FR" dirty="0">
              <a:solidFill>
                <a:schemeClr val="bg1"/>
              </a:solidFill>
            </a:endParaRPr>
          </a:p>
        </p:txBody>
      </p:sp>
    </p:spTree>
    <p:extLst>
      <p:ext uri="{BB962C8B-B14F-4D97-AF65-F5344CB8AC3E}">
        <p14:creationId xmlns:p14="http://schemas.microsoft.com/office/powerpoint/2010/main" val="3014548474"/>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marL="550863" indent="-514350">
              <a:buNone/>
            </a:pPr>
            <a:r>
              <a:rPr lang="fr-FR" altLang="fr-FR">
                <a:solidFill>
                  <a:schemeClr val="bg1"/>
                </a:solidFill>
              </a:rPr>
              <a:t>1) Facteurs physico-chimiques :</a:t>
            </a:r>
          </a:p>
          <a:p>
            <a:pPr marL="550863" indent="-514350"/>
            <a:r>
              <a:rPr lang="fr-FR" altLang="fr-FR">
                <a:solidFill>
                  <a:schemeClr val="bg1"/>
                </a:solidFill>
              </a:rPr>
              <a:t>Structure chimique,</a:t>
            </a:r>
          </a:p>
          <a:p>
            <a:pPr marL="550863" indent="-514350"/>
            <a:r>
              <a:rPr lang="fr-FR" altLang="fr-FR">
                <a:solidFill>
                  <a:schemeClr val="bg1"/>
                </a:solidFill>
              </a:rPr>
              <a:t>Configuration spatiale,</a:t>
            </a:r>
          </a:p>
          <a:p>
            <a:pPr marL="550863" indent="-514350"/>
            <a:r>
              <a:rPr lang="fr-FR" altLang="fr-FR">
                <a:solidFill>
                  <a:schemeClr val="bg1"/>
                </a:solidFill>
              </a:rPr>
              <a:t>Liposolubilité.</a:t>
            </a:r>
          </a:p>
          <a:p>
            <a:pPr marL="550863" indent="-514350"/>
            <a:r>
              <a:rPr lang="fr-FR" altLang="fr-FR">
                <a:solidFill>
                  <a:schemeClr val="bg1"/>
                </a:solidFill>
              </a:rPr>
              <a:t>La forme galénique.</a:t>
            </a:r>
          </a:p>
          <a:p>
            <a:pPr marL="550863" indent="-514350">
              <a:buNone/>
            </a:pPr>
            <a:endParaRPr lang="fr-FR" altLang="fr-FR">
              <a:solidFill>
                <a:schemeClr val="bg1"/>
              </a:solidFill>
            </a:endParaRPr>
          </a:p>
          <a:p>
            <a:pPr marL="550863" indent="-514350">
              <a:buNone/>
            </a:pPr>
            <a:r>
              <a:rPr lang="fr-FR" altLang="fr-FR">
                <a:solidFill>
                  <a:schemeClr val="bg1"/>
                </a:solidFill>
              </a:rPr>
              <a:t>2) Facteurs pharmacodynamiques :</a:t>
            </a:r>
          </a:p>
          <a:p>
            <a:pPr marL="550863" indent="-514350"/>
            <a:r>
              <a:rPr lang="fr-FR" altLang="fr-FR">
                <a:solidFill>
                  <a:schemeClr val="bg1"/>
                </a:solidFill>
              </a:rPr>
              <a:t>Voie d’administration. </a:t>
            </a:r>
          </a:p>
          <a:p>
            <a:pPr marL="550863" indent="-514350"/>
            <a:r>
              <a:rPr lang="fr-FR" altLang="fr-FR">
                <a:solidFill>
                  <a:schemeClr val="bg1"/>
                </a:solidFill>
              </a:rPr>
              <a:t>Posologie. </a:t>
            </a:r>
          </a:p>
          <a:p>
            <a:pPr marL="550863" indent="-514350">
              <a:buNone/>
            </a:pPr>
            <a:endParaRPr lang="fr-FR" altLang="fr-FR">
              <a:solidFill>
                <a:schemeClr val="bg1"/>
              </a:solidFill>
            </a:endParaRPr>
          </a:p>
        </p:txBody>
      </p:sp>
      <p:sp>
        <p:nvSpPr>
          <p:cNvPr id="406533" name="Rectangle 5"/>
          <p:cNvSpPr>
            <a:spLocks noGrp="1" noChangeArrowheads="1"/>
          </p:cNvSpPr>
          <p:nvPr>
            <p:ph type="title"/>
          </p:nvPr>
        </p:nvSpPr>
        <p:spPr>
          <a:xfrm>
            <a:off x="1981200" y="304800"/>
            <a:ext cx="8229600" cy="1143000"/>
          </a:xfrm>
          <a:solidFill>
            <a:schemeClr val="accent1"/>
          </a:solidFill>
          <a:ln/>
        </p:spPr>
        <p:txBody>
          <a:bodyPr>
            <a:normAutofit fontScale="90000"/>
          </a:bodyPr>
          <a:lstStyle/>
          <a:p>
            <a:r>
              <a:rPr lang="en-CA" altLang="fr-FR" sz="4000" b="1">
                <a:solidFill>
                  <a:schemeClr val="bg1"/>
                </a:solidFill>
              </a:rPr>
              <a:t>Biotransformation : </a:t>
            </a:r>
            <a:br>
              <a:rPr lang="en-CA" altLang="fr-FR" sz="4000" b="1">
                <a:solidFill>
                  <a:schemeClr val="bg1"/>
                </a:solidFill>
              </a:rPr>
            </a:br>
            <a:r>
              <a:rPr lang="en-CA" altLang="fr-FR" sz="4000" b="1">
                <a:solidFill>
                  <a:schemeClr val="bg1"/>
                </a:solidFill>
              </a:rPr>
              <a:t>facteurs de variation</a:t>
            </a:r>
            <a:endParaRPr lang="fr-CA" altLang="fr-FR" sz="4000" b="1">
              <a:solidFill>
                <a:schemeClr val="bg1"/>
              </a:solidFill>
            </a:endParaRPr>
          </a:p>
        </p:txBody>
      </p:sp>
    </p:spTree>
    <p:extLst>
      <p:ext uri="{BB962C8B-B14F-4D97-AF65-F5344CB8AC3E}">
        <p14:creationId xmlns:p14="http://schemas.microsoft.com/office/powerpoint/2010/main" val="111067417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92500" lnSpcReduction="10000"/>
          </a:bodyPr>
          <a:lstStyle/>
          <a:p>
            <a:pPr marL="550863" indent="-514350">
              <a:lnSpc>
                <a:spcPct val="80000"/>
              </a:lnSpc>
              <a:buNone/>
            </a:pPr>
            <a:r>
              <a:rPr lang="fr-FR" altLang="fr-FR" sz="2400">
                <a:solidFill>
                  <a:schemeClr val="bg1"/>
                </a:solidFill>
                <a:latin typeface="Arial" panose="020B0604020202020204" pitchFamily="34" charset="0"/>
                <a:cs typeface="Arial" panose="020B0604020202020204" pitchFamily="34" charset="0"/>
              </a:rPr>
              <a:t>3) Facteurs physiologiques :</a:t>
            </a:r>
          </a:p>
          <a:p>
            <a:pPr marL="550863" indent="-514350">
              <a:lnSpc>
                <a:spcPct val="80000"/>
              </a:lnSpc>
            </a:pPr>
            <a:r>
              <a:rPr lang="fr-FR" altLang="fr-FR" sz="2400">
                <a:solidFill>
                  <a:schemeClr val="bg1"/>
                </a:solidFill>
                <a:latin typeface="Arial" panose="020B0604020202020204" pitchFamily="34" charset="0"/>
                <a:cs typeface="Arial" panose="020B0604020202020204" pitchFamily="34" charset="0"/>
              </a:rPr>
              <a:t>La race, sexe, âge. </a:t>
            </a:r>
          </a:p>
          <a:p>
            <a:pPr marL="550863" indent="-514350">
              <a:lnSpc>
                <a:spcPct val="80000"/>
              </a:lnSpc>
            </a:pPr>
            <a:r>
              <a:rPr lang="fr-FR" altLang="fr-FR" sz="2400">
                <a:solidFill>
                  <a:schemeClr val="bg1"/>
                </a:solidFill>
                <a:latin typeface="Arial" panose="020B0604020202020204" pitchFamily="34" charset="0"/>
                <a:cs typeface="Arial" panose="020B0604020202020204" pitchFamily="34" charset="0"/>
              </a:rPr>
              <a:t>Facteurs hormonaux, grossesse.</a:t>
            </a:r>
          </a:p>
          <a:p>
            <a:pPr marL="550863" indent="-514350">
              <a:lnSpc>
                <a:spcPct val="80000"/>
              </a:lnSpc>
            </a:pPr>
            <a:r>
              <a:rPr lang="fr-FR" altLang="fr-FR" sz="2400">
                <a:solidFill>
                  <a:schemeClr val="bg1"/>
                </a:solidFill>
                <a:latin typeface="Arial" panose="020B0604020202020204" pitchFamily="34" charset="0"/>
                <a:cs typeface="Arial" panose="020B0604020202020204" pitchFamily="34" charset="0"/>
              </a:rPr>
              <a:t>Régime alimentaire.</a:t>
            </a:r>
          </a:p>
          <a:p>
            <a:pPr marL="550863" indent="-514350">
              <a:lnSpc>
                <a:spcPct val="80000"/>
              </a:lnSpc>
              <a:buNone/>
            </a:pPr>
            <a:endParaRPr lang="fr-FR" altLang="fr-FR" sz="2400">
              <a:solidFill>
                <a:schemeClr val="bg1"/>
              </a:solidFill>
              <a:latin typeface="Arial" panose="020B0604020202020204" pitchFamily="34" charset="0"/>
              <a:cs typeface="Arial" panose="020B0604020202020204" pitchFamily="34" charset="0"/>
            </a:endParaRPr>
          </a:p>
          <a:p>
            <a:pPr marL="550863" indent="-514350">
              <a:lnSpc>
                <a:spcPct val="80000"/>
              </a:lnSpc>
              <a:buNone/>
            </a:pPr>
            <a:r>
              <a:rPr lang="fr-FR" altLang="fr-FR" sz="2400">
                <a:solidFill>
                  <a:schemeClr val="bg1"/>
                </a:solidFill>
                <a:latin typeface="Arial" panose="020B0604020202020204" pitchFamily="34" charset="0"/>
                <a:cs typeface="Arial" panose="020B0604020202020204" pitchFamily="34" charset="0"/>
              </a:rPr>
              <a:t>4) Facteurs pathologiques :</a:t>
            </a:r>
          </a:p>
          <a:p>
            <a:pPr marL="550863" indent="-514350">
              <a:lnSpc>
                <a:spcPct val="80000"/>
              </a:lnSpc>
            </a:pPr>
            <a:r>
              <a:rPr lang="fr-FR" altLang="fr-FR" sz="2400">
                <a:solidFill>
                  <a:schemeClr val="bg1"/>
                </a:solidFill>
                <a:latin typeface="Arial" panose="020B0604020202020204" pitchFamily="34" charset="0"/>
                <a:cs typeface="Arial" panose="020B0604020202020204" pitchFamily="34" charset="0"/>
              </a:rPr>
              <a:t>L’insuffisant hépatique, rénal.</a:t>
            </a:r>
          </a:p>
          <a:p>
            <a:pPr marL="550863" indent="-514350">
              <a:lnSpc>
                <a:spcPct val="80000"/>
              </a:lnSpc>
            </a:pPr>
            <a:r>
              <a:rPr lang="fr-FR" altLang="fr-FR" sz="2400">
                <a:solidFill>
                  <a:schemeClr val="bg1"/>
                </a:solidFill>
                <a:latin typeface="Arial" panose="020B0604020202020204" pitchFamily="34" charset="0"/>
                <a:cs typeface="Arial" panose="020B0604020202020204" pitchFamily="34" charset="0"/>
              </a:rPr>
              <a:t>L’obésité, </a:t>
            </a:r>
          </a:p>
          <a:p>
            <a:pPr marL="550863" indent="-514350">
              <a:lnSpc>
                <a:spcPct val="80000"/>
              </a:lnSpc>
            </a:pPr>
            <a:r>
              <a:rPr lang="fr-FR" altLang="fr-FR" sz="2400">
                <a:solidFill>
                  <a:schemeClr val="bg1"/>
                </a:solidFill>
                <a:latin typeface="Arial" panose="020B0604020202020204" pitchFamily="34" charset="0"/>
                <a:cs typeface="Arial" panose="020B0604020202020204" pitchFamily="34" charset="0"/>
              </a:rPr>
              <a:t>L’alcoolisme. </a:t>
            </a:r>
          </a:p>
          <a:p>
            <a:pPr marL="550863" indent="-514350">
              <a:lnSpc>
                <a:spcPct val="80000"/>
              </a:lnSpc>
            </a:pPr>
            <a:r>
              <a:rPr lang="fr-FR" altLang="fr-FR" sz="2400">
                <a:solidFill>
                  <a:schemeClr val="bg1"/>
                </a:solidFill>
                <a:latin typeface="Arial" panose="020B0604020202020204" pitchFamily="34" charset="0"/>
                <a:cs typeface="Arial" panose="020B0604020202020204" pitchFamily="34" charset="0"/>
              </a:rPr>
              <a:t>Malnutrition. </a:t>
            </a:r>
          </a:p>
          <a:p>
            <a:pPr marL="550863" indent="-514350">
              <a:lnSpc>
                <a:spcPct val="80000"/>
              </a:lnSpc>
            </a:pPr>
            <a:endParaRPr lang="fr-FR" altLang="fr-FR" sz="2400">
              <a:solidFill>
                <a:schemeClr val="bg1"/>
              </a:solidFill>
              <a:latin typeface="Arial" panose="020B0604020202020204" pitchFamily="34" charset="0"/>
              <a:cs typeface="Arial" panose="020B0604020202020204" pitchFamily="34" charset="0"/>
            </a:endParaRPr>
          </a:p>
          <a:p>
            <a:pPr marL="550863" indent="-514350">
              <a:lnSpc>
                <a:spcPct val="80000"/>
              </a:lnSpc>
              <a:buNone/>
            </a:pPr>
            <a:r>
              <a:rPr lang="fr-FR" altLang="fr-FR" sz="2400">
                <a:solidFill>
                  <a:schemeClr val="bg1"/>
                </a:solidFill>
                <a:latin typeface="Arial" panose="020B0604020202020204" pitchFamily="34" charset="0"/>
                <a:cs typeface="Arial" panose="020B0604020202020204" pitchFamily="34" charset="0"/>
              </a:rPr>
              <a:t>5) Facteurs génétiques +++</a:t>
            </a:r>
          </a:p>
          <a:p>
            <a:pPr marL="550863" indent="-514350">
              <a:buNone/>
            </a:pPr>
            <a:endParaRPr lang="fr-FR" altLang="fr-FR" sz="2400">
              <a:solidFill>
                <a:schemeClr val="bg1"/>
              </a:solidFill>
              <a:latin typeface="Arial" panose="020B0604020202020204" pitchFamily="34" charset="0"/>
              <a:cs typeface="Arial" panose="020B0604020202020204" pitchFamily="34" charset="0"/>
            </a:endParaRPr>
          </a:p>
        </p:txBody>
      </p:sp>
      <p:sp>
        <p:nvSpPr>
          <p:cNvPr id="408581" name="Rectangle 5"/>
          <p:cNvSpPr>
            <a:spLocks noGrp="1" noChangeArrowheads="1"/>
          </p:cNvSpPr>
          <p:nvPr>
            <p:ph type="title"/>
          </p:nvPr>
        </p:nvSpPr>
        <p:spPr>
          <a:solidFill>
            <a:schemeClr val="accent1"/>
          </a:solidFill>
          <a:ln/>
        </p:spPr>
        <p:txBody>
          <a:bodyPr/>
          <a:lstStyle/>
          <a:p>
            <a:r>
              <a:rPr lang="en-CA" altLang="fr-FR" sz="4000" b="1">
                <a:solidFill>
                  <a:schemeClr val="bg1"/>
                </a:solidFill>
                <a:latin typeface="Arial" panose="020B0604020202020204" pitchFamily="34" charset="0"/>
                <a:cs typeface="Arial" panose="020B0604020202020204" pitchFamily="34" charset="0"/>
              </a:rPr>
              <a:t>Biotransformation : </a:t>
            </a:r>
            <a:br>
              <a:rPr lang="en-CA" altLang="fr-FR" sz="4000" b="1">
                <a:solidFill>
                  <a:schemeClr val="bg1"/>
                </a:solidFill>
                <a:latin typeface="Arial" panose="020B0604020202020204" pitchFamily="34" charset="0"/>
                <a:cs typeface="Arial" panose="020B0604020202020204" pitchFamily="34" charset="0"/>
              </a:rPr>
            </a:br>
            <a:r>
              <a:rPr lang="en-CA" altLang="fr-FR" sz="4000" b="1">
                <a:solidFill>
                  <a:schemeClr val="bg1"/>
                </a:solidFill>
                <a:latin typeface="Arial" panose="020B0604020202020204" pitchFamily="34" charset="0"/>
                <a:cs typeface="Arial" panose="020B0604020202020204" pitchFamily="34" charset="0"/>
              </a:rPr>
              <a:t>facteurs de variation</a:t>
            </a:r>
            <a:endParaRPr lang="fr-CA" altLang="fr-FR" sz="4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370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2242156" y="653829"/>
            <a:ext cx="783874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Réglementation et médicament</a:t>
            </a:r>
          </a:p>
        </p:txBody>
      </p:sp>
      <p:sp>
        <p:nvSpPr>
          <p:cNvPr id="84995" name="Text Box 2"/>
          <p:cNvSpPr txBox="1">
            <a:spLocks noChangeArrowheads="1"/>
          </p:cNvSpPr>
          <p:nvPr/>
        </p:nvSpPr>
        <p:spPr bwMode="auto">
          <a:xfrm>
            <a:off x="2013172" y="1633132"/>
            <a:ext cx="8655309" cy="439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15367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19939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24511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29083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9966"/>
                </a:solidFill>
              </a:rPr>
              <a:t>Médicaments de liste I ou liste II:</a:t>
            </a:r>
          </a:p>
          <a:p>
            <a:pPr eaLnBrk="1"/>
            <a:endParaRPr lang="en-GB" altLang="fr-FR" sz="2540">
              <a:solidFill>
                <a:srgbClr val="FFFFFF"/>
              </a:solidFill>
            </a:endParaRPr>
          </a:p>
          <a:p>
            <a:pPr eaLnBrk="1"/>
            <a:r>
              <a:rPr lang="en-GB" altLang="fr-FR" sz="2540">
                <a:solidFill>
                  <a:srgbClr val="FFFFFF"/>
                </a:solidFill>
              </a:rPr>
              <a:t>	- Délivrance sur </a:t>
            </a:r>
            <a:r>
              <a:rPr lang="en-GB" altLang="fr-FR" sz="2540">
                <a:solidFill>
                  <a:srgbClr val="FFFF00"/>
                </a:solidFill>
              </a:rPr>
              <a:t>ordonnance obligatoire</a:t>
            </a:r>
            <a:r>
              <a:rPr lang="en-GB" altLang="fr-FR" sz="2540">
                <a:solidFill>
                  <a:srgbClr val="FFFFFF"/>
                </a:solidFill>
              </a:rPr>
              <a:t>!</a:t>
            </a:r>
          </a:p>
          <a:p>
            <a:pPr eaLnBrk="1"/>
            <a:endParaRPr lang="en-GB" altLang="fr-FR" sz="2540">
              <a:solidFill>
                <a:srgbClr val="000000"/>
              </a:solidFill>
            </a:endParaRPr>
          </a:p>
          <a:p>
            <a:pPr eaLnBrk="1"/>
            <a:r>
              <a:rPr lang="en-GB" altLang="fr-FR" sz="2540">
                <a:solidFill>
                  <a:srgbClr val="FFFFFF"/>
                </a:solidFill>
              </a:rPr>
              <a:t>	- Prescription pour </a:t>
            </a:r>
            <a:r>
              <a:rPr lang="en-GB" altLang="fr-FR" sz="2540">
                <a:solidFill>
                  <a:srgbClr val="FFFF00"/>
                </a:solidFill>
              </a:rPr>
              <a:t>12 mois maximum</a:t>
            </a:r>
          </a:p>
          <a:p>
            <a:pPr eaLnBrk="1"/>
            <a:endParaRPr lang="en-GB" altLang="fr-FR" sz="2540">
              <a:solidFill>
                <a:srgbClr val="FFFF00"/>
              </a:solidFill>
            </a:endParaRPr>
          </a:p>
          <a:p>
            <a:pPr eaLnBrk="1"/>
            <a:r>
              <a:rPr lang="en-GB" altLang="fr-FR" sz="2540">
                <a:solidFill>
                  <a:srgbClr val="FFFFFF"/>
                </a:solidFill>
              </a:rPr>
              <a:t>	- Première prescription sur ordonnance de moins de 3 mois</a:t>
            </a:r>
          </a:p>
          <a:p>
            <a:pPr eaLnBrk="1"/>
            <a:endParaRPr lang="en-GB" altLang="fr-FR" sz="2540">
              <a:solidFill>
                <a:srgbClr val="FFFFFF"/>
              </a:solidFill>
            </a:endParaRPr>
          </a:p>
          <a:p>
            <a:pPr eaLnBrk="1"/>
            <a:r>
              <a:rPr lang="en-GB" altLang="fr-FR" sz="2540">
                <a:solidFill>
                  <a:srgbClr val="FFFFFF"/>
                </a:solidFill>
              </a:rPr>
              <a:t>	- Renouvellement</a:t>
            </a:r>
          </a:p>
          <a:p>
            <a:pPr lvl="4" eaLnBrk="1">
              <a:buFont typeface="Wingdings" panose="05000000000000000000" pitchFamily="2" charset="2"/>
              <a:buChar char=""/>
            </a:pPr>
            <a:r>
              <a:rPr lang="en-GB" altLang="fr-FR" sz="2540">
                <a:solidFill>
                  <a:srgbClr val="FFFFFF"/>
                </a:solidFill>
              </a:rPr>
              <a:t>Liste I : possible si mentionné</a:t>
            </a:r>
          </a:p>
          <a:p>
            <a:pPr lvl="4" eaLnBrk="1">
              <a:buFont typeface="Wingdings" panose="05000000000000000000" pitchFamily="2" charset="2"/>
              <a:buChar char=""/>
            </a:pPr>
            <a:r>
              <a:rPr lang="en-GB" altLang="fr-FR" sz="2540">
                <a:solidFill>
                  <a:srgbClr val="FFFFFF"/>
                </a:solidFill>
              </a:rPr>
              <a:t>Liste II : possible sauf avis contraire</a:t>
            </a:r>
          </a:p>
        </p:txBody>
      </p:sp>
    </p:spTree>
    <p:extLst>
      <p:ext uri="{BB962C8B-B14F-4D97-AF65-F5344CB8AC3E}">
        <p14:creationId xmlns:p14="http://schemas.microsoft.com/office/powerpoint/2010/main" val="14588752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8" name="Espace réservé du contenu 4" descr="1371.jpg"/>
          <p:cNvPicPr>
            <a:picLocks noGrp="1" noChangeAspect="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88660" y="251848"/>
            <a:ext cx="9789316" cy="648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007726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57213" y="1700213"/>
            <a:ext cx="10872787" cy="4425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Clr>
                <a:srgbClr val="000000"/>
              </a:buClr>
              <a:buFont typeface="Wingdings" panose="05000000000000000000" pitchFamily="2" charset="2"/>
              <a:buNone/>
            </a:pPr>
            <a:r>
              <a:rPr lang="fr-FR" altLang="fr-FR" sz="3500" dirty="0">
                <a:solidFill>
                  <a:schemeClr val="bg1"/>
                </a:solidFill>
                <a:latin typeface="Arial" panose="020B0604020202020204" pitchFamily="34" charset="0"/>
                <a:cs typeface="Arial" panose="020B0604020202020204" pitchFamily="34" charset="0"/>
              </a:rPr>
              <a:t>L</a:t>
            </a:r>
            <a:r>
              <a:rPr lang="fr-FR" altLang="fr-FR" sz="3500" dirty="0" smtClean="0">
                <a:solidFill>
                  <a:schemeClr val="bg1"/>
                </a:solidFill>
                <a:latin typeface="Arial" panose="020B0604020202020204" pitchFamily="34" charset="0"/>
                <a:cs typeface="Arial" panose="020B0604020202020204" pitchFamily="34" charset="0"/>
              </a:rPr>
              <a:t>es facteurs de variation du métabolism</a:t>
            </a:r>
            <a:r>
              <a:rPr lang="fr-FR" altLang="fr-FR" sz="3500" dirty="0">
                <a:solidFill>
                  <a:schemeClr val="bg1"/>
                </a:solidFill>
                <a:latin typeface="Arial" panose="020B0604020202020204" pitchFamily="34" charset="0"/>
                <a:cs typeface="Arial" panose="020B0604020202020204" pitchFamily="34" charset="0"/>
              </a:rPr>
              <a:t>e</a:t>
            </a:r>
            <a:r>
              <a:rPr lang="fr-FR" altLang="fr-FR" sz="3500" dirty="0" smtClean="0">
                <a:solidFill>
                  <a:schemeClr val="bg1"/>
                </a:solidFill>
                <a:latin typeface="Arial" panose="020B0604020202020204" pitchFamily="34" charset="0"/>
                <a:cs typeface="Arial" panose="020B0604020202020204" pitchFamily="34" charset="0"/>
              </a:rPr>
              <a:t> sont :</a:t>
            </a:r>
          </a:p>
          <a:p>
            <a:pPr lvl="1">
              <a:lnSpc>
                <a:spcPct val="150000"/>
              </a:lnSpc>
            </a:pPr>
            <a:r>
              <a:rPr lang="fr-FR" altLang="fr-FR" sz="3500" i="1" u="sng" dirty="0" smtClean="0">
                <a:solidFill>
                  <a:srgbClr val="FFFF00"/>
                </a:solidFill>
                <a:latin typeface="Arial" panose="020B0604020202020204" pitchFamily="34" charset="0"/>
                <a:cs typeface="Arial" panose="020B0604020202020204" pitchFamily="34" charset="0"/>
              </a:rPr>
              <a:t>facteurs génétiques</a:t>
            </a:r>
            <a:r>
              <a:rPr lang="fr-FR" altLang="fr-FR" sz="3500" i="1" u="sng" dirty="0" smtClean="0">
                <a:solidFill>
                  <a:schemeClr val="bg1"/>
                </a:solidFill>
                <a:latin typeface="Arial" panose="020B0604020202020204" pitchFamily="34" charset="0"/>
                <a:cs typeface="Arial" panose="020B0604020202020204" pitchFamily="34" charset="0"/>
              </a:rPr>
              <a:t> </a:t>
            </a:r>
            <a:r>
              <a:rPr lang="fr-FR" altLang="fr-FR" sz="3500" dirty="0" smtClean="0">
                <a:solidFill>
                  <a:schemeClr val="bg1"/>
                </a:solidFill>
                <a:latin typeface="Arial" panose="020B0604020202020204" pitchFamily="34" charset="0"/>
                <a:cs typeface="Arial" panose="020B0604020202020204" pitchFamily="34" charset="0"/>
              </a:rPr>
              <a:t>: l’activité des enzymes a une variation individuelle, génétique, ethnique</a:t>
            </a:r>
          </a:p>
          <a:p>
            <a:pPr lvl="1">
              <a:lnSpc>
                <a:spcPct val="150000"/>
              </a:lnSpc>
            </a:pPr>
            <a:r>
              <a:rPr lang="fr-FR" altLang="fr-FR" sz="3500" i="1" u="sng" dirty="0" smtClean="0">
                <a:solidFill>
                  <a:srgbClr val="FFFF00"/>
                </a:solidFill>
                <a:latin typeface="Arial" panose="020B0604020202020204" pitchFamily="34" charset="0"/>
                <a:cs typeface="Arial" panose="020B0604020202020204" pitchFamily="34" charset="0"/>
              </a:rPr>
              <a:t>facteurs physiopathologiques</a:t>
            </a:r>
            <a:r>
              <a:rPr lang="fr-FR" altLang="fr-FR" sz="3500" dirty="0" smtClean="0">
                <a:solidFill>
                  <a:srgbClr val="FFFF00"/>
                </a:solidFill>
                <a:latin typeface="Arial" panose="020B0604020202020204" pitchFamily="34" charset="0"/>
                <a:cs typeface="Arial" panose="020B0604020202020204" pitchFamily="34" charset="0"/>
              </a:rPr>
              <a:t> </a:t>
            </a:r>
            <a:r>
              <a:rPr lang="fr-FR" altLang="fr-FR" sz="3500" dirty="0" smtClean="0">
                <a:solidFill>
                  <a:schemeClr val="bg1"/>
                </a:solidFill>
                <a:latin typeface="Arial" panose="020B0604020202020204" pitchFamily="34" charset="0"/>
                <a:cs typeface="Arial" panose="020B0604020202020204" pitchFamily="34" charset="0"/>
              </a:rPr>
              <a:t>comme l’âge, l’insuffisance </a:t>
            </a:r>
            <a:r>
              <a:rPr lang="fr-FR" altLang="fr-FR" sz="3500" dirty="0" err="1" smtClean="0">
                <a:solidFill>
                  <a:schemeClr val="bg1"/>
                </a:solidFill>
                <a:latin typeface="Arial" panose="020B0604020202020204" pitchFamily="34" charset="0"/>
                <a:cs typeface="Arial" panose="020B0604020202020204" pitchFamily="34" charset="0"/>
              </a:rPr>
              <a:t>hépato-cellulaire</a:t>
            </a:r>
            <a:endParaRPr lang="fr-FR" altLang="fr-FR" sz="3500" i="1" u="sng" dirty="0" smtClean="0">
              <a:solidFill>
                <a:schemeClr val="bg1"/>
              </a:solidFill>
              <a:latin typeface="Arial" panose="020B0604020202020204" pitchFamily="34" charset="0"/>
              <a:cs typeface="Arial" panose="020B0604020202020204" pitchFamily="34" charset="0"/>
            </a:endParaRPr>
          </a:p>
          <a:p>
            <a:pPr lvl="1">
              <a:lnSpc>
                <a:spcPct val="150000"/>
              </a:lnSpc>
            </a:pPr>
            <a:endParaRPr lang="fr-CA" altLang="fr-FR" sz="3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37391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3" y="789356"/>
            <a:ext cx="10015539" cy="4939814"/>
          </a:xfrm>
          <a:prstGeom prst="rect">
            <a:avLst/>
          </a:prstGeom>
        </p:spPr>
        <p:txBody>
          <a:bodyPr wrap="square">
            <a:spAutoFit/>
          </a:bodyPr>
          <a:lstStyle/>
          <a:p>
            <a:pPr>
              <a:lnSpc>
                <a:spcPct val="150000"/>
              </a:lnSpc>
            </a:pPr>
            <a:r>
              <a:rPr lang="fr-FR" altLang="fr-FR" sz="3500" u="sng" dirty="0" smtClean="0">
                <a:solidFill>
                  <a:srgbClr val="FFFF00"/>
                </a:solidFill>
                <a:latin typeface="Arial" panose="020B0604020202020204" pitchFamily="34" charset="0"/>
                <a:cs typeface="Arial" panose="020B0604020202020204" pitchFamily="34" charset="0"/>
              </a:rPr>
              <a:t>L’induction</a:t>
            </a:r>
            <a:r>
              <a:rPr lang="fr-FR" altLang="fr-FR" sz="3500" u="sng" dirty="0">
                <a:solidFill>
                  <a:srgbClr val="FFFF00"/>
                </a:solidFill>
                <a:latin typeface="Arial" panose="020B0604020202020204" pitchFamily="34" charset="0"/>
                <a:cs typeface="Arial" panose="020B0604020202020204" pitchFamily="34" charset="0"/>
              </a:rPr>
              <a:t> / l’inhibition enzymatique</a:t>
            </a:r>
            <a:r>
              <a:rPr lang="fr-FR" altLang="fr-FR" sz="3500" dirty="0">
                <a:solidFill>
                  <a:schemeClr val="bg1"/>
                </a:solidFill>
                <a:latin typeface="Arial" panose="020B0604020202020204" pitchFamily="34" charset="0"/>
                <a:cs typeface="Arial" panose="020B0604020202020204" pitchFamily="34" charset="0"/>
              </a:rPr>
              <a:t> : certains </a:t>
            </a:r>
            <a:r>
              <a:rPr lang="fr-FR" altLang="fr-FR" sz="3500" dirty="0" smtClean="0">
                <a:solidFill>
                  <a:schemeClr val="bg1"/>
                </a:solidFill>
                <a:latin typeface="Arial" panose="020B0604020202020204" pitchFamily="34" charset="0"/>
                <a:cs typeface="Arial" panose="020B0604020202020204" pitchFamily="34" charset="0"/>
              </a:rPr>
              <a:t>médicaments inhibent ou stimulent les </a:t>
            </a:r>
            <a:r>
              <a:rPr lang="fr-FR" altLang="fr-FR" sz="3500" dirty="0">
                <a:solidFill>
                  <a:schemeClr val="bg1"/>
                </a:solidFill>
                <a:latin typeface="Arial" panose="020B0604020202020204" pitchFamily="34" charset="0"/>
                <a:cs typeface="Arial" panose="020B0604020202020204" pitchFamily="34" charset="0"/>
              </a:rPr>
              <a:t>systèmes enzymatiques responsables du métabolisme des </a:t>
            </a:r>
            <a:r>
              <a:rPr lang="fr-FR" altLang="fr-FR" sz="3500" dirty="0" smtClean="0">
                <a:solidFill>
                  <a:schemeClr val="bg1"/>
                </a:solidFill>
                <a:latin typeface="Arial" panose="020B0604020202020204" pitchFamily="34" charset="0"/>
                <a:cs typeface="Arial" panose="020B0604020202020204" pitchFamily="34" charset="0"/>
              </a:rPr>
              <a:t>médicaments. </a:t>
            </a:r>
            <a:r>
              <a:rPr lang="fr-FR" altLang="fr-FR" sz="3500" dirty="0">
                <a:solidFill>
                  <a:schemeClr val="bg1"/>
                </a:solidFill>
                <a:latin typeface="Arial" panose="020B0604020202020204" pitchFamily="34" charset="0"/>
                <a:cs typeface="Arial" panose="020B0604020202020204" pitchFamily="34" charset="0"/>
              </a:rPr>
              <a:t>La concentration des médicaments fortement métabolisés est donc très modifiée. </a:t>
            </a:r>
            <a:endParaRPr lang="fr-FR" sz="3500" dirty="0"/>
          </a:p>
          <a:p>
            <a:pPr>
              <a:lnSpc>
                <a:spcPct val="150000"/>
              </a:lnSpc>
            </a:pPr>
            <a:endParaRPr lang="fr-FR" altLang="fr-FR" sz="35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33241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33343" y="2780933"/>
            <a:ext cx="5249351" cy="594906"/>
          </a:xfrm>
          <a:prstGeom prst="rect">
            <a:avLst/>
          </a:prstGeom>
          <a:noFill/>
          <a:ln>
            <a:solidFill>
              <a:schemeClr val="bg1"/>
            </a:solidFill>
          </a:ln>
          <a:effectLst>
            <a:outerShdw blurRad="50800" dist="38100" dir="5400000" algn="t" rotWithShape="0">
              <a:prstClr val="black">
                <a:alpha val="40000"/>
              </a:prstClr>
            </a:outerShdw>
          </a:effectLst>
        </p:spPr>
        <p:txBody>
          <a:bodyPr>
            <a:spAutoFit/>
          </a:bodyPr>
          <a:lstStyle/>
          <a:p>
            <a:pPr algn="ctr">
              <a:buFont typeface="Wingdings" charset="2"/>
              <a:buNone/>
              <a:defRPr/>
            </a:pPr>
            <a:r>
              <a:rPr lang="fr-FR" sz="3266" dirty="0">
                <a:solidFill>
                  <a:srgbClr val="FFFFFF"/>
                </a:solidFill>
                <a:latin typeface="Arial" charset="0"/>
                <a:ea typeface="MS Gothic" charset="-128"/>
              </a:rPr>
              <a:t>Elimination</a:t>
            </a:r>
          </a:p>
        </p:txBody>
      </p:sp>
    </p:spTree>
    <p:extLst>
      <p:ext uri="{BB962C8B-B14F-4D97-AF65-F5344CB8AC3E}">
        <p14:creationId xmlns:p14="http://schemas.microsoft.com/office/powerpoint/2010/main" val="158327887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ELIMINATION DES MEDICAMENTS</a:t>
            </a:r>
            <a:endParaRPr lang="ar-EG" dirty="0"/>
          </a:p>
        </p:txBody>
      </p:sp>
      <p:sp>
        <p:nvSpPr>
          <p:cNvPr id="3" name="Espace réservé du contenu 2"/>
          <p:cNvSpPr>
            <a:spLocks noGrp="1"/>
          </p:cNvSpPr>
          <p:nvPr>
            <p:ph idx="1"/>
          </p:nvPr>
        </p:nvSpPr>
        <p:spPr/>
        <p:txBody>
          <a:bodyPr/>
          <a:lstStyle/>
          <a:p>
            <a:endParaRPr lang="ar-EG"/>
          </a:p>
        </p:txBody>
      </p:sp>
      <p:graphicFrame>
        <p:nvGraphicFramePr>
          <p:cNvPr id="4" name="Espace réservé du contenu 3"/>
          <p:cNvGraphicFramePr>
            <a:graphicFrameLocks/>
          </p:cNvGraphicFramePr>
          <p:nvPr>
            <p:extLst/>
          </p:nvPr>
        </p:nvGraphicFramePr>
        <p:xfrm>
          <a:off x="-140786" y="-354708"/>
          <a:ext cx="7715304" cy="6010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Espace réservé du contenu 3"/>
          <p:cNvGraphicFramePr>
            <a:graphicFrameLocks/>
          </p:cNvGraphicFramePr>
          <p:nvPr>
            <p:extLst/>
          </p:nvPr>
        </p:nvGraphicFramePr>
        <p:xfrm>
          <a:off x="5366872" y="-398312"/>
          <a:ext cx="6143668" cy="61423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1" name="Groupe 10"/>
          <p:cNvGrpSpPr/>
          <p:nvPr/>
        </p:nvGrpSpPr>
        <p:grpSpPr>
          <a:xfrm>
            <a:off x="2247839" y="5284903"/>
            <a:ext cx="3603366" cy="1351215"/>
            <a:chOff x="4109349" y="5312748"/>
            <a:chExt cx="3603366" cy="1351215"/>
          </a:xfrm>
        </p:grpSpPr>
        <p:pic>
          <p:nvPicPr>
            <p:cNvPr id="6" name="Picture 5" descr="http://t2.gstatic.com/images?q=tbn:tCe2ao1OQ3_NfM:http://www.leglaucome.fr/upload/images/collyre/collyre.jpg">
              <a:hlinkClick r:id="rId12"/>
            </p:cNvPr>
            <p:cNvPicPr>
              <a:picLocks noChangeAspect="1" noChangeArrowheads="1"/>
            </p:cNvPicPr>
            <p:nvPr/>
          </p:nvPicPr>
          <p:blipFill>
            <a:blip r:embed="rId13"/>
            <a:srcRect/>
            <a:stretch>
              <a:fillRect/>
            </a:stretch>
          </p:blipFill>
          <p:spPr bwMode="auto">
            <a:xfrm>
              <a:off x="4109349" y="5429449"/>
              <a:ext cx="1302101" cy="1168553"/>
            </a:xfrm>
            <a:prstGeom prst="rect">
              <a:avLst/>
            </a:prstGeom>
            <a:noFill/>
            <a:ln w="9525">
              <a:noFill/>
              <a:miter lim="800000"/>
              <a:headEnd/>
              <a:tailEnd/>
            </a:ln>
          </p:spPr>
        </p:pic>
        <p:grpSp>
          <p:nvGrpSpPr>
            <p:cNvPr id="7" name="Diagram group"/>
            <p:cNvGrpSpPr/>
            <p:nvPr/>
          </p:nvGrpSpPr>
          <p:grpSpPr>
            <a:xfrm>
              <a:off x="5249892" y="5312748"/>
              <a:ext cx="2462823" cy="1351215"/>
              <a:chOff x="3551428" y="4293072"/>
              <a:chExt cx="2462823" cy="1351215"/>
            </a:xfrm>
            <a:scene3d>
              <a:camera prst="perspectiveHeroicExtremeRightFacing" zoom="82000">
                <a:rot lat="21300000" lon="20400000" rev="180000"/>
              </a:camera>
              <a:lightRig rig="morning" dir="t">
                <a:rot lat="0" lon="0" rev="20400000"/>
              </a:lightRig>
            </a:scene3d>
          </p:grpSpPr>
          <p:grpSp>
            <p:nvGrpSpPr>
              <p:cNvPr id="8" name="Groupe 7"/>
              <p:cNvGrpSpPr/>
              <p:nvPr/>
            </p:nvGrpSpPr>
            <p:grpSpPr>
              <a:xfrm>
                <a:off x="3551428" y="4293072"/>
                <a:ext cx="2462823" cy="1351215"/>
                <a:chOff x="3551428" y="4293072"/>
                <a:chExt cx="2462823" cy="1351215"/>
              </a:xfrm>
            </p:grpSpPr>
            <p:sp>
              <p:nvSpPr>
                <p:cNvPr id="9" name="Arrondir un rectangle avec un coin du même côté 8"/>
                <p:cNvSpPr/>
                <p:nvPr/>
              </p:nvSpPr>
              <p:spPr>
                <a:xfrm rot="5400000">
                  <a:off x="4107232" y="3737268"/>
                  <a:ext cx="1351215" cy="2462823"/>
                </a:xfrm>
                <a:prstGeom prst="round2SameRect">
                  <a:avLst/>
                </a:prstGeom>
                <a:sp3d extrusionH="190500" prstMaterial="matte">
                  <a:bevelT w="120650" h="38100" prst="relaxedInset"/>
                  <a:bevelB w="120650" h="57150" prst="relaxedInset"/>
                  <a:contourClr>
                    <a:schemeClr val="bg1"/>
                  </a:contourClr>
                </a:sp3d>
              </p:spPr>
              <p:style>
                <a:lnRef idx="0">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2">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0" name="Arrondir un rectangle avec un coin du même côté 4"/>
                <p:cNvSpPr/>
                <p:nvPr/>
              </p:nvSpPr>
              <p:spPr>
                <a:xfrm>
                  <a:off x="3551429" y="4359033"/>
                  <a:ext cx="2396862" cy="121929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fr-FR" sz="2800" b="1" kern="1200" dirty="0" smtClean="0"/>
                    <a:t>Les larmes</a:t>
                  </a:r>
                  <a:endParaRPr lang="ar-DZ" sz="2800" b="1" kern="1200" dirty="0"/>
                </a:p>
              </p:txBody>
            </p:sp>
          </p:grpSp>
        </p:grpSp>
      </p:grpSp>
    </p:spTree>
    <p:extLst>
      <p:ext uri="{BB962C8B-B14F-4D97-AF65-F5344CB8AC3E}">
        <p14:creationId xmlns:p14="http://schemas.microsoft.com/office/powerpoint/2010/main" val="380002673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675107" y="1568399"/>
            <a:ext cx="2500330" cy="785818"/>
          </a:xfrm>
          <a:prstGeom prst="ellipse">
            <a:avLst/>
          </a:prstGeom>
          <a:solidFill>
            <a:schemeClr val="accent5">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dirty="0" smtClean="0">
                <a:solidFill>
                  <a:sysClr val="windowText" lastClr="000000"/>
                </a:solidFill>
              </a:rPr>
              <a:t>Élimination </a:t>
            </a:r>
            <a:endParaRPr lang="fr-FR" sz="2400" dirty="0">
              <a:solidFill>
                <a:sysClr val="windowText" lastClr="000000"/>
              </a:solidFill>
            </a:endParaRPr>
          </a:p>
        </p:txBody>
      </p:sp>
      <p:sp>
        <p:nvSpPr>
          <p:cNvPr id="5" name="Rectangle à coins arrondis 4"/>
          <p:cNvSpPr/>
          <p:nvPr/>
        </p:nvSpPr>
        <p:spPr>
          <a:xfrm>
            <a:off x="2246347" y="3068597"/>
            <a:ext cx="2000264" cy="7143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ysClr val="windowText" lastClr="000000"/>
                </a:solidFill>
              </a:rPr>
              <a:t>Directe du médicament</a:t>
            </a:r>
            <a:endParaRPr lang="fr-FR" sz="2200" dirty="0">
              <a:solidFill>
                <a:sysClr val="windowText" lastClr="000000"/>
              </a:solidFill>
            </a:endParaRPr>
          </a:p>
        </p:txBody>
      </p:sp>
      <p:sp>
        <p:nvSpPr>
          <p:cNvPr id="6" name="Rectangle à coins arrondis 5"/>
          <p:cNvSpPr/>
          <p:nvPr/>
        </p:nvSpPr>
        <p:spPr>
          <a:xfrm>
            <a:off x="5603933" y="3068597"/>
            <a:ext cx="2000264" cy="7143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ysClr val="windowText" lastClr="000000"/>
                </a:solidFill>
              </a:rPr>
              <a:t>Après Transformation </a:t>
            </a:r>
            <a:endParaRPr lang="fr-FR" sz="2200" dirty="0">
              <a:solidFill>
                <a:sysClr val="windowText" lastClr="000000"/>
              </a:solidFill>
            </a:endParaRPr>
          </a:p>
        </p:txBody>
      </p:sp>
      <p:cxnSp>
        <p:nvCxnSpPr>
          <p:cNvPr id="7" name="Connecteur en angle 6"/>
          <p:cNvCxnSpPr>
            <a:stCxn id="4" idx="4"/>
            <a:endCxn id="6" idx="0"/>
          </p:cNvCxnSpPr>
          <p:nvPr/>
        </p:nvCxnSpPr>
        <p:spPr>
          <a:xfrm rot="16200000" flipH="1">
            <a:off x="5407478" y="1872010"/>
            <a:ext cx="714380" cy="16787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603933" y="3997291"/>
            <a:ext cx="2286016" cy="92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ysClr val="windowText" lastClr="000000"/>
                </a:solidFill>
              </a:rPr>
              <a:t>Métabolites hydrosolubles facilement excrétés</a:t>
            </a:r>
            <a:endParaRPr lang="fr-FR" sz="2000" dirty="0">
              <a:solidFill>
                <a:sysClr val="windowText" lastClr="000000"/>
              </a:solidFill>
            </a:endParaRPr>
          </a:p>
        </p:txBody>
      </p:sp>
      <p:cxnSp>
        <p:nvCxnSpPr>
          <p:cNvPr id="9" name="Connecteur en angle 8"/>
          <p:cNvCxnSpPr/>
          <p:nvPr/>
        </p:nvCxnSpPr>
        <p:spPr>
          <a:xfrm rot="5400000">
            <a:off x="3567948" y="1872011"/>
            <a:ext cx="714380" cy="16787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8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064151" y="823943"/>
            <a:ext cx="9894487" cy="5541768"/>
          </a:xfrm>
        </p:spPr>
        <p:txBody>
          <a:bodyPr>
            <a:normAutofit fontScale="92500" lnSpcReduction="20000"/>
          </a:bodyPr>
          <a:lstStyle/>
          <a:p>
            <a:pPr algn="l" rtl="0">
              <a:buNone/>
            </a:pPr>
            <a:endParaRPr lang="fr-FR" sz="3000" dirty="0" smtClean="0">
              <a:solidFill>
                <a:schemeClr val="bg1"/>
              </a:solidFill>
            </a:endParaRPr>
          </a:p>
          <a:p>
            <a:pPr algn="l" rtl="0">
              <a:buNone/>
            </a:pPr>
            <a:r>
              <a:rPr lang="fr-FR" sz="3000" dirty="0" smtClean="0">
                <a:solidFill>
                  <a:schemeClr val="bg1"/>
                </a:solidFill>
              </a:rPr>
              <a:t>			 </a:t>
            </a:r>
          </a:p>
          <a:p>
            <a:pPr algn="l" rtl="0">
              <a:buNone/>
            </a:pPr>
            <a:r>
              <a:rPr lang="fr-FR" sz="3000" b="1" dirty="0" smtClean="0">
                <a:solidFill>
                  <a:schemeClr val="bg1"/>
                </a:solidFill>
              </a:rPr>
              <a:t>                                </a:t>
            </a:r>
          </a:p>
          <a:p>
            <a:pPr algn="l" rtl="0">
              <a:buNone/>
            </a:pPr>
            <a:endParaRPr lang="fr-FR" sz="3000" dirty="0" smtClean="0">
              <a:solidFill>
                <a:schemeClr val="bg1"/>
              </a:solidFill>
            </a:endParaRPr>
          </a:p>
          <a:p>
            <a:pPr>
              <a:buNone/>
            </a:pPr>
            <a:r>
              <a:rPr lang="fr-FR" sz="3000" b="1" dirty="0" smtClean="0">
                <a:solidFill>
                  <a:schemeClr val="bg1"/>
                </a:solidFill>
              </a:rPr>
              <a:t>                                    inchangé</a:t>
            </a:r>
            <a:endParaRPr lang="fr-FR" sz="3000" dirty="0" smtClean="0">
              <a:solidFill>
                <a:schemeClr val="bg1"/>
              </a:solidFill>
            </a:endParaRPr>
          </a:p>
          <a:p>
            <a:pPr>
              <a:buNone/>
            </a:pPr>
            <a:r>
              <a:rPr lang="fr-FR" sz="3000" dirty="0" smtClean="0">
                <a:solidFill>
                  <a:schemeClr val="bg1"/>
                </a:solidFill>
              </a:rPr>
              <a:t>                                                                       </a:t>
            </a:r>
            <a:endParaRPr lang="fr-FR" sz="3000" b="1" dirty="0" smtClean="0">
              <a:solidFill>
                <a:schemeClr val="bg1"/>
              </a:solidFill>
            </a:endParaRPr>
          </a:p>
          <a:p>
            <a:pPr algn="l" rtl="0">
              <a:buNone/>
            </a:pPr>
            <a:endParaRPr lang="fr-FR" sz="3000" b="1" dirty="0" smtClean="0">
              <a:solidFill>
                <a:schemeClr val="bg1"/>
              </a:solidFill>
            </a:endParaRPr>
          </a:p>
          <a:p>
            <a:pPr>
              <a:buFont typeface="Wingdings" pitchFamily="2" charset="2"/>
              <a:buChar char="v"/>
            </a:pPr>
            <a:r>
              <a:rPr lang="fr-FR" sz="3000" b="1" dirty="0" smtClean="0">
                <a:solidFill>
                  <a:schemeClr val="bg1"/>
                </a:solidFill>
              </a:rPr>
              <a:t>PA                          1 ou +++ métabolites</a:t>
            </a:r>
          </a:p>
          <a:p>
            <a:pPr algn="l" rtl="0">
              <a:buNone/>
            </a:pPr>
            <a:endParaRPr lang="fr-FR" sz="3000" b="1" dirty="0" smtClean="0">
              <a:solidFill>
                <a:schemeClr val="bg1"/>
              </a:solidFill>
            </a:endParaRPr>
          </a:p>
          <a:p>
            <a:pPr algn="l" rtl="0">
              <a:buNone/>
            </a:pPr>
            <a:endParaRPr lang="fr-FR" sz="3000" b="1" dirty="0" smtClean="0">
              <a:solidFill>
                <a:schemeClr val="bg1"/>
              </a:solidFill>
            </a:endParaRPr>
          </a:p>
          <a:p>
            <a:pPr>
              <a:buNone/>
            </a:pPr>
            <a:r>
              <a:rPr lang="fr-FR" sz="3000" b="1" dirty="0" smtClean="0">
                <a:solidFill>
                  <a:schemeClr val="bg1"/>
                </a:solidFill>
              </a:rPr>
              <a:t>                                les 2 formes en % variables</a:t>
            </a:r>
            <a:endParaRPr lang="fr-FR" sz="3000" dirty="0" smtClean="0">
              <a:solidFill>
                <a:schemeClr val="bg1"/>
              </a:solidFill>
            </a:endParaRPr>
          </a:p>
          <a:p>
            <a:pPr>
              <a:buNone/>
            </a:pPr>
            <a:r>
              <a:rPr lang="fr-FR" sz="3000" dirty="0" smtClean="0">
                <a:solidFill>
                  <a:schemeClr val="bg1"/>
                </a:solidFill>
              </a:rPr>
              <a:t>                                                                                                         </a:t>
            </a:r>
            <a:endParaRPr lang="fr-FR" sz="3000" b="1" dirty="0" smtClean="0">
              <a:solidFill>
                <a:schemeClr val="bg1"/>
              </a:solidFill>
            </a:endParaRPr>
          </a:p>
          <a:p>
            <a:pPr algn="l" rtl="0">
              <a:buNone/>
            </a:pPr>
            <a:endParaRPr lang="ar-DZ" sz="3000" b="1" dirty="0">
              <a:solidFill>
                <a:schemeClr val="bg1"/>
              </a:solidFill>
            </a:endParaRPr>
          </a:p>
        </p:txBody>
      </p:sp>
      <p:sp>
        <p:nvSpPr>
          <p:cNvPr id="5" name="Flèche droite 4"/>
          <p:cNvSpPr/>
          <p:nvPr/>
        </p:nvSpPr>
        <p:spPr>
          <a:xfrm rot="20688329">
            <a:off x="2879877" y="2978840"/>
            <a:ext cx="202245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sz="3000" dirty="0">
              <a:solidFill>
                <a:schemeClr val="bg1"/>
              </a:solidFill>
            </a:endParaRPr>
          </a:p>
        </p:txBody>
      </p:sp>
      <p:sp>
        <p:nvSpPr>
          <p:cNvPr id="6" name="Flèche droite 5"/>
          <p:cNvSpPr/>
          <p:nvPr/>
        </p:nvSpPr>
        <p:spPr>
          <a:xfrm>
            <a:off x="3035375" y="3929064"/>
            <a:ext cx="173665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sz="3000" dirty="0">
              <a:solidFill>
                <a:schemeClr val="bg1"/>
              </a:solidFill>
            </a:endParaRPr>
          </a:p>
        </p:txBody>
      </p:sp>
      <p:sp>
        <p:nvSpPr>
          <p:cNvPr id="7" name="Flèche droite 6"/>
          <p:cNvSpPr/>
          <p:nvPr/>
        </p:nvSpPr>
        <p:spPr>
          <a:xfrm rot="1771209">
            <a:off x="2800001" y="4748445"/>
            <a:ext cx="1680181"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sz="3000" dirty="0">
              <a:solidFill>
                <a:schemeClr val="bg1"/>
              </a:solidFill>
            </a:endParaRPr>
          </a:p>
        </p:txBody>
      </p:sp>
    </p:spTree>
    <p:extLst>
      <p:ext uri="{BB962C8B-B14F-4D97-AF65-F5344CB8AC3E}">
        <p14:creationId xmlns:p14="http://schemas.microsoft.com/office/powerpoint/2010/main" val="53630310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idx="1"/>
          </p:nvPr>
        </p:nvSpPr>
        <p:spPr>
          <a:xfrm>
            <a:off x="339213" y="1340768"/>
            <a:ext cx="11223521" cy="5328592"/>
          </a:xfrm>
        </p:spPr>
        <p:txBody>
          <a:bodyPr>
            <a:normAutofit/>
          </a:bodyPr>
          <a:lstStyle/>
          <a:p>
            <a:pPr eaLnBrk="1" hangingPunct="1">
              <a:lnSpc>
                <a:spcPct val="90000"/>
              </a:lnSpc>
            </a:pPr>
            <a:r>
              <a:rPr lang="fr-FR" sz="3500" dirty="0">
                <a:solidFill>
                  <a:schemeClr val="bg1"/>
                </a:solidFill>
                <a:latin typeface="Arial" panose="020B0604020202020204" pitchFamily="34" charset="0"/>
                <a:cs typeface="Arial" panose="020B0604020202020204" pitchFamily="34" charset="0"/>
              </a:rPr>
              <a:t>Elimination des médicaments et de leurs métabolites par la voie urinaire (la plus importante), biliaire ou pulmonaire</a:t>
            </a:r>
          </a:p>
          <a:p>
            <a:pPr eaLnBrk="1" hangingPunct="1">
              <a:lnSpc>
                <a:spcPct val="90000"/>
              </a:lnSpc>
            </a:pPr>
            <a:endParaRPr lang="fr-FR" sz="3500" dirty="0">
              <a:solidFill>
                <a:schemeClr val="bg1"/>
              </a:solidFill>
              <a:latin typeface="Arial" panose="020B0604020202020204" pitchFamily="34" charset="0"/>
              <a:cs typeface="Arial" panose="020B0604020202020204" pitchFamily="34" charset="0"/>
            </a:endParaRPr>
          </a:p>
          <a:p>
            <a:pPr eaLnBrk="1" hangingPunct="1">
              <a:lnSpc>
                <a:spcPct val="90000"/>
              </a:lnSpc>
            </a:pPr>
            <a:r>
              <a:rPr lang="fr-FR" sz="3500" dirty="0">
                <a:solidFill>
                  <a:schemeClr val="bg1"/>
                </a:solidFill>
                <a:latin typeface="Arial" panose="020B0604020202020204" pitchFamily="34" charset="0"/>
                <a:cs typeface="Arial" panose="020B0604020202020204" pitchFamily="34" charset="0"/>
              </a:rPr>
              <a:t>Excrétion par vie biliaire ou rénale sous forme inchangée</a:t>
            </a:r>
          </a:p>
          <a:p>
            <a:pPr eaLnBrk="1" hangingPunct="1">
              <a:lnSpc>
                <a:spcPct val="90000"/>
              </a:lnSpc>
            </a:pPr>
            <a:endParaRPr lang="fr-FR" sz="3500" dirty="0">
              <a:solidFill>
                <a:schemeClr val="bg1"/>
              </a:solidFill>
              <a:latin typeface="Arial" panose="020B0604020202020204" pitchFamily="34" charset="0"/>
              <a:cs typeface="Arial" panose="020B0604020202020204" pitchFamily="34" charset="0"/>
            </a:endParaRPr>
          </a:p>
          <a:p>
            <a:pPr eaLnBrk="1" hangingPunct="1">
              <a:lnSpc>
                <a:spcPct val="90000"/>
              </a:lnSpc>
            </a:pPr>
            <a:r>
              <a:rPr lang="fr-FR" sz="3500" dirty="0">
                <a:solidFill>
                  <a:schemeClr val="bg1"/>
                </a:solidFill>
                <a:latin typeface="Arial" panose="020B0604020202020204" pitchFamily="34" charset="0"/>
                <a:cs typeface="Arial" panose="020B0604020202020204" pitchFamily="34" charset="0"/>
              </a:rPr>
              <a:t>Métabolisation facilitant l’excrétion</a:t>
            </a:r>
          </a:p>
        </p:txBody>
      </p:sp>
    </p:spTree>
    <p:extLst>
      <p:ext uri="{BB962C8B-B14F-4D97-AF65-F5344CB8AC3E}">
        <p14:creationId xmlns:p14="http://schemas.microsoft.com/office/powerpoint/2010/main" val="233539944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1828800" y="626806"/>
            <a:ext cx="7620000" cy="990600"/>
          </a:xfrm>
        </p:spPr>
        <p:txBody>
          <a:bodyPr/>
          <a:lstStyle/>
          <a:p>
            <a:r>
              <a:rPr lang="fr-FR" dirty="0" smtClean="0">
                <a:solidFill>
                  <a:schemeClr val="bg1"/>
                </a:solidFill>
                <a:latin typeface="Arial" panose="020B0604020202020204" pitchFamily="34" charset="0"/>
                <a:cs typeface="Arial" panose="020B0604020202020204" pitchFamily="34" charset="0"/>
              </a:rPr>
              <a:t>1.Excrétion rénale</a:t>
            </a:r>
            <a:endParaRPr lang="fr-FR" dirty="0">
              <a:solidFill>
                <a:schemeClr val="bg1"/>
              </a:solidFill>
              <a:latin typeface="Arial" panose="020B0604020202020204" pitchFamily="34" charset="0"/>
              <a:cs typeface="Arial" panose="020B0604020202020204" pitchFamily="34" charset="0"/>
            </a:endParaRPr>
          </a:p>
        </p:txBody>
      </p:sp>
      <p:pic>
        <p:nvPicPr>
          <p:cNvPr id="5" name="Picture 2" descr="G:\excrétion\15691.jpg"/>
          <p:cNvPicPr>
            <a:picLocks noChangeAspect="1" noChangeArrowheads="1"/>
          </p:cNvPicPr>
          <p:nvPr/>
        </p:nvPicPr>
        <p:blipFill>
          <a:blip r:embed="rId2"/>
          <a:stretch>
            <a:fillRect/>
          </a:stretch>
        </p:blipFill>
        <p:spPr bwMode="auto">
          <a:xfrm>
            <a:off x="3529002" y="1812664"/>
            <a:ext cx="2760107"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6958266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5215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2242156" y="653829"/>
            <a:ext cx="783874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Réglementation et médicament</a:t>
            </a:r>
          </a:p>
        </p:txBody>
      </p:sp>
      <p:sp>
        <p:nvSpPr>
          <p:cNvPr id="86019" name="Text Box 2"/>
          <p:cNvSpPr txBox="1">
            <a:spLocks noChangeArrowheads="1"/>
          </p:cNvSpPr>
          <p:nvPr/>
        </p:nvSpPr>
        <p:spPr bwMode="auto">
          <a:xfrm>
            <a:off x="2013172" y="1633133"/>
            <a:ext cx="8655309" cy="116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9966"/>
                </a:solidFill>
              </a:rPr>
              <a:t>Médicaments de liste I ou liste II:</a:t>
            </a:r>
          </a:p>
          <a:p>
            <a:pPr eaLnBrk="1"/>
            <a:endParaRPr lang="en-GB" altLang="fr-FR" sz="2540">
              <a:solidFill>
                <a:srgbClr val="FFFFFF"/>
              </a:solidFill>
            </a:endParaRPr>
          </a:p>
          <a:p>
            <a:pPr eaLnBrk="1"/>
            <a:endParaRPr lang="en-GB" altLang="fr-FR" sz="2540">
              <a:solidFill>
                <a:srgbClr val="FFFFFF"/>
              </a:solidFill>
            </a:endParaRPr>
          </a:p>
        </p:txBody>
      </p:sp>
      <p:pic>
        <p:nvPicPr>
          <p:cNvPr id="860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349" y="3977698"/>
            <a:ext cx="2939349" cy="199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60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138" y="3940254"/>
            <a:ext cx="2923507" cy="177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6022" name="Text Box 5"/>
          <p:cNvSpPr txBox="1">
            <a:spLocks noChangeArrowheads="1"/>
          </p:cNvSpPr>
          <p:nvPr/>
        </p:nvSpPr>
        <p:spPr bwMode="auto">
          <a:xfrm>
            <a:off x="2177349" y="3266264"/>
            <a:ext cx="2939349" cy="42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2359" b="1">
                <a:solidFill>
                  <a:srgbClr val="FFFFFF"/>
                </a:solidFill>
              </a:rPr>
              <a:t>Liste I</a:t>
            </a:r>
          </a:p>
        </p:txBody>
      </p:sp>
      <p:sp>
        <p:nvSpPr>
          <p:cNvPr id="86023" name="Text Box 6"/>
          <p:cNvSpPr txBox="1">
            <a:spLocks noChangeArrowheads="1"/>
          </p:cNvSpPr>
          <p:nvPr/>
        </p:nvSpPr>
        <p:spPr bwMode="auto">
          <a:xfrm>
            <a:off x="5410489" y="3266264"/>
            <a:ext cx="2939348" cy="42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2359" b="1">
                <a:solidFill>
                  <a:srgbClr val="FFFFFF"/>
                </a:solidFill>
              </a:rPr>
              <a:t>Liste II</a:t>
            </a:r>
          </a:p>
        </p:txBody>
      </p:sp>
    </p:spTree>
    <p:extLst>
      <p:ext uri="{BB962C8B-B14F-4D97-AF65-F5344CB8AC3E}">
        <p14:creationId xmlns:p14="http://schemas.microsoft.com/office/powerpoint/2010/main" val="3375305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711624" y="188640"/>
            <a:ext cx="7746064" cy="936104"/>
          </a:xfrm>
        </p:spPr>
        <p:txBody>
          <a:bodyPr>
            <a:normAutofit/>
          </a:bodyPr>
          <a:lstStyle/>
          <a:p>
            <a:pPr eaLnBrk="1" hangingPunct="1"/>
            <a:r>
              <a:rPr lang="fr-FR" sz="4000" dirty="0">
                <a:solidFill>
                  <a:schemeClr val="bg1"/>
                </a:solidFill>
                <a:latin typeface="Arial" panose="020B0604020202020204" pitchFamily="34" charset="0"/>
                <a:cs typeface="Arial" panose="020B0604020202020204" pitchFamily="34" charset="0"/>
              </a:rPr>
              <a:t>Elimination rénale</a:t>
            </a:r>
          </a:p>
        </p:txBody>
      </p:sp>
      <p:sp>
        <p:nvSpPr>
          <p:cNvPr id="17413" name="Rectangle 3"/>
          <p:cNvSpPr>
            <a:spLocks noGrp="1" noChangeArrowheads="1"/>
          </p:cNvSpPr>
          <p:nvPr>
            <p:ph type="body" idx="1"/>
          </p:nvPr>
        </p:nvSpPr>
        <p:spPr>
          <a:xfrm>
            <a:off x="457200" y="1340768"/>
            <a:ext cx="11400504" cy="5328592"/>
          </a:xfrm>
        </p:spPr>
        <p:txBody>
          <a:bodyPr>
            <a:normAutofit/>
          </a:bodyPr>
          <a:lstStyle/>
          <a:p>
            <a:r>
              <a:rPr lang="fr-FR" sz="3000" dirty="0">
                <a:solidFill>
                  <a:schemeClr val="bg1"/>
                </a:solidFill>
                <a:latin typeface="Arial" panose="020B0604020202020204" pitchFamily="34" charset="0"/>
                <a:cs typeface="Arial" panose="020B0604020202020204" pitchFamily="34" charset="0"/>
              </a:rPr>
              <a:t>Filtration glomérulaire (pm &lt; PM </a:t>
            </a:r>
            <a:r>
              <a:rPr lang="fr-FR" sz="3200" b="1" dirty="0">
                <a:solidFill>
                  <a:schemeClr val="bg1"/>
                </a:solidFill>
                <a:latin typeface="Arial" panose="020B0604020202020204" pitchFamily="34" charset="0"/>
                <a:cs typeface="Arial" panose="020B0604020202020204" pitchFamily="34" charset="0"/>
              </a:rPr>
              <a:t>&lt;</a:t>
            </a:r>
            <a:r>
              <a:rPr lang="fr-FR" sz="3000" dirty="0">
                <a:solidFill>
                  <a:schemeClr val="bg1"/>
                </a:solidFill>
                <a:latin typeface="Arial" panose="020B0604020202020204" pitchFamily="34" charset="0"/>
                <a:cs typeface="Arial" panose="020B0604020202020204" pitchFamily="34" charset="0"/>
              </a:rPr>
              <a:t> 5000 </a:t>
            </a:r>
            <a:r>
              <a:rPr lang="fr-FR" sz="3000" dirty="0" smtClean="0">
                <a:solidFill>
                  <a:schemeClr val="bg1"/>
                </a:solidFill>
                <a:latin typeface="Arial" panose="020B0604020202020204" pitchFamily="34" charset="0"/>
                <a:cs typeface="Arial" panose="020B0604020202020204" pitchFamily="34" charset="0"/>
              </a:rPr>
              <a:t>Da (albumine) </a:t>
            </a:r>
            <a:r>
              <a:rPr lang="fr-FR" sz="3000" dirty="0">
                <a:solidFill>
                  <a:schemeClr val="bg1"/>
                </a:solidFill>
                <a:latin typeface="Arial" panose="020B0604020202020204" pitchFamily="34" charset="0"/>
                <a:cs typeface="Arial" panose="020B0604020202020204" pitchFamily="34" charset="0"/>
              </a:rPr>
              <a:t>de la fraction libre. Réabsorption de molécule non ionisée</a:t>
            </a:r>
          </a:p>
          <a:p>
            <a:pPr eaLnBrk="1" hangingPunct="1">
              <a:lnSpc>
                <a:spcPct val="90000"/>
              </a:lnSpc>
            </a:pPr>
            <a:endParaRPr lang="fr-FR" sz="3000" dirty="0">
              <a:solidFill>
                <a:schemeClr val="bg1"/>
              </a:solidFill>
              <a:latin typeface="Arial" panose="020B0604020202020204" pitchFamily="34" charset="0"/>
              <a:cs typeface="Arial" panose="020B0604020202020204" pitchFamily="34" charset="0"/>
            </a:endParaRPr>
          </a:p>
          <a:p>
            <a:pPr>
              <a:lnSpc>
                <a:spcPct val="90000"/>
              </a:lnSpc>
            </a:pPr>
            <a:r>
              <a:rPr lang="fr-FR" sz="3000" dirty="0">
                <a:solidFill>
                  <a:schemeClr val="bg1"/>
                </a:solidFill>
                <a:latin typeface="Arial" panose="020B0604020202020204" pitchFamily="34" charset="0"/>
                <a:cs typeface="Arial" panose="020B0604020202020204" pitchFamily="34" charset="0"/>
              </a:rPr>
              <a:t>La filtration glomérulaire varie avec l’</a:t>
            </a:r>
            <a:r>
              <a:rPr lang="fr-FR" altLang="ja-JP" sz="3000" dirty="0">
                <a:solidFill>
                  <a:schemeClr val="bg1"/>
                </a:solidFill>
                <a:latin typeface="Arial" panose="020B0604020202020204" pitchFamily="34" charset="0"/>
                <a:cs typeface="Arial" panose="020B0604020202020204" pitchFamily="34" charset="0"/>
              </a:rPr>
              <a:t>âge et la fonction rénale: </a:t>
            </a:r>
          </a:p>
          <a:p>
            <a:pPr lvl="1">
              <a:lnSpc>
                <a:spcPct val="90000"/>
              </a:lnSpc>
            </a:pPr>
            <a:r>
              <a:rPr lang="fr-FR" altLang="ja-JP" sz="3000" dirty="0" smtClean="0">
                <a:solidFill>
                  <a:schemeClr val="bg1"/>
                </a:solidFill>
                <a:latin typeface="Arial" panose="020B0604020202020204" pitchFamily="34" charset="0"/>
                <a:cs typeface="Arial" panose="020B0604020202020204" pitchFamily="34" charset="0"/>
              </a:rPr>
              <a:t>immature chez le nouveau-né (</a:t>
            </a:r>
            <a:r>
              <a:rPr lang="fr-FR" sz="3000" dirty="0" smtClean="0">
                <a:solidFill>
                  <a:schemeClr val="bg1"/>
                </a:solidFill>
                <a:latin typeface="Arial" panose="020B0604020202020204" pitchFamily="34" charset="0"/>
                <a:cs typeface="Arial" panose="020B0604020202020204" pitchFamily="34" charset="0"/>
              </a:rPr>
              <a:t>filtration glomérulaire</a:t>
            </a:r>
            <a:r>
              <a:rPr lang="fr-FR" altLang="ja-JP" sz="3000" dirty="0" smtClean="0">
                <a:solidFill>
                  <a:schemeClr val="bg1"/>
                </a:solidFill>
                <a:latin typeface="Arial" panose="020B0604020202020204" pitchFamily="34" charset="0"/>
                <a:cs typeface="Arial" panose="020B0604020202020204" pitchFamily="34" charset="0"/>
              </a:rPr>
              <a:t> et sécrétion tubulaire)</a:t>
            </a:r>
          </a:p>
          <a:p>
            <a:pPr lvl="1">
              <a:lnSpc>
                <a:spcPct val="90000"/>
              </a:lnSpc>
            </a:pPr>
            <a:r>
              <a:rPr lang="fr-FR" sz="3000" dirty="0" smtClean="0">
                <a:solidFill>
                  <a:schemeClr val="bg1"/>
                </a:solidFill>
                <a:latin typeface="Arial" panose="020B0604020202020204" pitchFamily="34" charset="0"/>
                <a:cs typeface="Arial" panose="020B0604020202020204" pitchFamily="34" charset="0"/>
              </a:rPr>
              <a:t>filtration glomérulaire</a:t>
            </a:r>
            <a:r>
              <a:rPr lang="fr-FR" altLang="ja-JP" sz="3000" dirty="0" smtClean="0">
                <a:solidFill>
                  <a:schemeClr val="bg1"/>
                </a:solidFill>
                <a:latin typeface="Arial" panose="020B0604020202020204" pitchFamily="34" charset="0"/>
                <a:cs typeface="Arial" panose="020B0604020202020204" pitchFamily="34" charset="0"/>
              </a:rPr>
              <a:t> diminuée chez la personne âgée</a:t>
            </a:r>
            <a:endParaRPr lang="fr-FR" sz="30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70783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22238"/>
            <a:ext cx="7543800" cy="868362"/>
          </a:xfrm>
        </p:spPr>
        <p:txBody>
          <a:bodyPr/>
          <a:lstStyle/>
          <a:p>
            <a:r>
              <a:rPr lang="fr-FR" dirty="0" smtClean="0">
                <a:solidFill>
                  <a:srgbClr val="FFFF00"/>
                </a:solidFill>
              </a:rPr>
              <a:t>L’</a:t>
            </a:r>
            <a:r>
              <a:rPr lang="fr-FR" dirty="0" err="1" smtClean="0">
                <a:solidFill>
                  <a:srgbClr val="FFFF00"/>
                </a:solidFill>
              </a:rPr>
              <a:t>exrètion</a:t>
            </a:r>
            <a:r>
              <a:rPr lang="fr-FR" dirty="0" smtClean="0">
                <a:solidFill>
                  <a:srgbClr val="FFFF00"/>
                </a:solidFill>
              </a:rPr>
              <a:t> rénale</a:t>
            </a:r>
            <a:endParaRPr lang="ar-EG" dirty="0">
              <a:solidFill>
                <a:srgbClr val="FFFF00"/>
              </a:solidFill>
            </a:endParaRPr>
          </a:p>
        </p:txBody>
      </p:sp>
      <p:pic>
        <p:nvPicPr>
          <p:cNvPr id="4" name="Picture 2"/>
          <p:cNvPicPr>
            <a:picLocks noChangeAspect="1" noChangeArrowheads="1"/>
          </p:cNvPicPr>
          <p:nvPr/>
        </p:nvPicPr>
        <p:blipFill>
          <a:blip r:embed="rId2" cstate="print"/>
          <a:srcRect/>
          <a:stretch>
            <a:fillRect/>
          </a:stretch>
        </p:blipFill>
        <p:spPr bwMode="auto">
          <a:xfrm>
            <a:off x="6386053" y="561505"/>
            <a:ext cx="5338916" cy="5677132"/>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graphicFrame>
        <p:nvGraphicFramePr>
          <p:cNvPr id="5" name="Espace réservé du contenu 3"/>
          <p:cNvGraphicFramePr>
            <a:graphicFrameLocks noGrp="1"/>
          </p:cNvGraphicFramePr>
          <p:nvPr>
            <p:ph idx="1"/>
            <p:extLst/>
          </p:nvPr>
        </p:nvGraphicFramePr>
        <p:xfrm>
          <a:off x="38100" y="1454150"/>
          <a:ext cx="5715000" cy="441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80103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22238"/>
            <a:ext cx="7543800" cy="944562"/>
          </a:xfrm>
        </p:spPr>
        <p:txBody>
          <a:bodyPr/>
          <a:lstStyle/>
          <a:p>
            <a:r>
              <a:rPr lang="fr-FR" dirty="0" smtClean="0"/>
              <a:t>La filtration glomérulaire</a:t>
            </a:r>
            <a:endParaRPr lang="ar-EG" dirty="0"/>
          </a:p>
        </p:txBody>
      </p:sp>
      <p:graphicFrame>
        <p:nvGraphicFramePr>
          <p:cNvPr id="4" name="Espace réservé du contenu 3"/>
          <p:cNvGraphicFramePr>
            <a:graphicFrameLocks/>
          </p:cNvGraphicFramePr>
          <p:nvPr/>
        </p:nvGraphicFramePr>
        <p:xfrm>
          <a:off x="2423652" y="685800"/>
          <a:ext cx="8229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6248400" y="5029201"/>
            <a:ext cx="3429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err="1"/>
              <a:t>Méd</a:t>
            </a:r>
            <a:r>
              <a:rPr lang="fr-FR" dirty="0"/>
              <a:t> liposolubles et hydrosolubles non liés sur les PP</a:t>
            </a:r>
          </a:p>
        </p:txBody>
      </p:sp>
    </p:spTree>
    <p:extLst>
      <p:ext uri="{BB962C8B-B14F-4D97-AF65-F5344CB8AC3E}">
        <p14:creationId xmlns:p14="http://schemas.microsoft.com/office/powerpoint/2010/main" val="234169082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9800" y="152400"/>
            <a:ext cx="7543800" cy="1295400"/>
          </a:xfrm>
        </p:spPr>
        <p:txBody>
          <a:bodyPr/>
          <a:lstStyle/>
          <a:p>
            <a:r>
              <a:rPr lang="fr-FR" dirty="0" smtClean="0"/>
              <a:t>           La sécrétion tubulaire</a:t>
            </a:r>
            <a:endParaRPr lang="ar-EG" dirty="0"/>
          </a:p>
        </p:txBody>
      </p:sp>
      <p:graphicFrame>
        <p:nvGraphicFramePr>
          <p:cNvPr id="26" name="Espace réservé du contenu 3"/>
          <p:cNvGraphicFramePr>
            <a:graphicFrameLocks noGrp="1"/>
          </p:cNvGraphicFramePr>
          <p:nvPr>
            <p:ph idx="1"/>
            <p:extLst/>
          </p:nvPr>
        </p:nvGraphicFramePr>
        <p:xfrm>
          <a:off x="648930" y="381000"/>
          <a:ext cx="10019072" cy="6262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ectangle à coins arrondis 26"/>
          <p:cNvSpPr/>
          <p:nvPr/>
        </p:nvSpPr>
        <p:spPr>
          <a:xfrm>
            <a:off x="1830836" y="227395"/>
            <a:ext cx="2100907" cy="1143008"/>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l" rtl="0"/>
            <a:r>
              <a:rPr lang="fr-FR" sz="3000" b="1" dirty="0">
                <a:solidFill>
                  <a:schemeClr val="bg1"/>
                </a:solidFill>
                <a:latin typeface="Arial" panose="020B0604020202020204" pitchFamily="34" charset="0"/>
                <a:cs typeface="Arial" panose="020B0604020202020204" pitchFamily="34" charset="0"/>
              </a:rPr>
              <a:t>Transport actif</a:t>
            </a:r>
            <a:endParaRPr lang="ar-DZ" sz="3000" b="1" dirty="0">
              <a:solidFill>
                <a:schemeClr val="bg1"/>
              </a:solidFill>
              <a:latin typeface="Arial" panose="020B0604020202020204" pitchFamily="34" charset="0"/>
              <a:cs typeface="Arial" panose="020B0604020202020204" pitchFamily="34" charset="0"/>
            </a:endParaRPr>
          </a:p>
        </p:txBody>
      </p:sp>
      <p:sp>
        <p:nvSpPr>
          <p:cNvPr id="28" name="Flèche droite 27"/>
          <p:cNvSpPr/>
          <p:nvPr/>
        </p:nvSpPr>
        <p:spPr>
          <a:xfrm rot="5400000">
            <a:off x="2523650" y="1774069"/>
            <a:ext cx="71527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dirty="0"/>
          </a:p>
        </p:txBody>
      </p:sp>
      <p:sp>
        <p:nvSpPr>
          <p:cNvPr id="29" name="Rectangle à coins arrondis 28"/>
          <p:cNvSpPr/>
          <p:nvPr/>
        </p:nvSpPr>
        <p:spPr>
          <a:xfrm>
            <a:off x="8596330" y="5695321"/>
            <a:ext cx="2302728" cy="1000132"/>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l" rtl="0"/>
            <a:r>
              <a:rPr lang="fr-FR" sz="2500" b="1" dirty="0">
                <a:solidFill>
                  <a:schemeClr val="bg1"/>
                </a:solidFill>
                <a:latin typeface="Arial" panose="020B0604020202020204" pitchFamily="34" charset="0"/>
                <a:cs typeface="Arial" panose="020B0604020202020204" pitchFamily="34" charset="0"/>
              </a:rPr>
              <a:t>Compétition</a:t>
            </a:r>
            <a:r>
              <a:rPr lang="fr-FR" sz="2500" b="1" dirty="0">
                <a:latin typeface="Arial" panose="020B0604020202020204" pitchFamily="34" charset="0"/>
                <a:cs typeface="Arial" panose="020B0604020202020204" pitchFamily="34" charset="0"/>
              </a:rPr>
              <a:t> </a:t>
            </a:r>
            <a:endParaRPr lang="ar-DZ" sz="2500" b="1" dirty="0">
              <a:latin typeface="Arial" panose="020B0604020202020204" pitchFamily="34" charset="0"/>
              <a:cs typeface="Arial" panose="020B0604020202020204" pitchFamily="34" charset="0"/>
            </a:endParaRPr>
          </a:p>
        </p:txBody>
      </p:sp>
      <p:sp>
        <p:nvSpPr>
          <p:cNvPr id="30" name="Flèche vers le bas 29"/>
          <p:cNvSpPr/>
          <p:nvPr/>
        </p:nvSpPr>
        <p:spPr>
          <a:xfrm>
            <a:off x="9525008" y="4723765"/>
            <a:ext cx="285752"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dirty="0"/>
          </a:p>
        </p:txBody>
      </p:sp>
      <p:cxnSp>
        <p:nvCxnSpPr>
          <p:cNvPr id="34" name="Connecteur droit avec flèche 33"/>
          <p:cNvCxnSpPr/>
          <p:nvPr/>
        </p:nvCxnSpPr>
        <p:spPr>
          <a:xfrm flipH="1" flipV="1">
            <a:off x="6766239" y="5547640"/>
            <a:ext cx="1610845" cy="647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648930" y="5072074"/>
            <a:ext cx="5735018" cy="124649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fr-FR" sz="2500" dirty="0">
                <a:latin typeface="Arial" panose="020B0604020202020204" pitchFamily="34" charset="0"/>
                <a:cs typeface="Arial" panose="020B0604020202020204" pitchFamily="34" charset="0"/>
              </a:rPr>
              <a:t>Deux médicaments: </a:t>
            </a:r>
            <a:r>
              <a:rPr lang="fr-FR" sz="2500" dirty="0" err="1">
                <a:latin typeface="Arial" panose="020B0604020202020204" pitchFamily="34" charset="0"/>
                <a:cs typeface="Arial" panose="020B0604020202020204" pitchFamily="34" charset="0"/>
              </a:rPr>
              <a:t>méthotrexate</a:t>
            </a:r>
            <a:r>
              <a:rPr lang="fr-FR" sz="2500" dirty="0">
                <a:latin typeface="Arial" panose="020B0604020202020204" pitchFamily="34" charset="0"/>
                <a:cs typeface="Arial" panose="020B0604020202020204" pitchFamily="34" charset="0"/>
              </a:rPr>
              <a:t>+pénicilline: </a:t>
            </a:r>
          </a:p>
          <a:p>
            <a:pPr algn="ctr"/>
            <a:r>
              <a:rPr lang="fr-FR" sz="2500" dirty="0">
                <a:latin typeface="Arial" panose="020B0604020202020204" pitchFamily="34" charset="0"/>
                <a:cs typeface="Arial" panose="020B0604020202020204" pitchFamily="34" charset="0"/>
              </a:rPr>
              <a:t>retard d’élimination du </a:t>
            </a:r>
            <a:r>
              <a:rPr lang="fr-FR" sz="2500" dirty="0" err="1">
                <a:latin typeface="Arial" panose="020B0604020202020204" pitchFamily="34" charset="0"/>
                <a:cs typeface="Arial" panose="020B0604020202020204" pitchFamily="34" charset="0"/>
              </a:rPr>
              <a:t>MTx</a:t>
            </a:r>
            <a:endParaRPr lang="ar-EG"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77733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22238"/>
            <a:ext cx="7543800" cy="715962"/>
          </a:xfrm>
        </p:spPr>
        <p:txBody>
          <a:bodyPr/>
          <a:lstStyle/>
          <a:p>
            <a:r>
              <a:rPr lang="fr-FR" dirty="0" smtClean="0">
                <a:solidFill>
                  <a:schemeClr val="bg1"/>
                </a:solidFill>
              </a:rPr>
              <a:t>Réabsorption tubulaire (passif)</a:t>
            </a:r>
            <a:endParaRPr lang="ar-EG" dirty="0">
              <a:solidFill>
                <a:schemeClr val="bg1"/>
              </a:solidFill>
            </a:endParaRPr>
          </a:p>
        </p:txBody>
      </p:sp>
      <p:sp>
        <p:nvSpPr>
          <p:cNvPr id="3" name="Espace réservé du contenu 2"/>
          <p:cNvSpPr>
            <a:spLocks noGrp="1"/>
          </p:cNvSpPr>
          <p:nvPr>
            <p:ph idx="1"/>
          </p:nvPr>
        </p:nvSpPr>
        <p:spPr>
          <a:xfrm>
            <a:off x="1268361" y="838201"/>
            <a:ext cx="10146891" cy="5292725"/>
          </a:xfrm>
        </p:spPr>
        <p:txBody>
          <a:bodyPr/>
          <a:lstStyle/>
          <a:p>
            <a:pPr>
              <a:defRPr/>
            </a:pPr>
            <a:r>
              <a:rPr lang="fr-FR" dirty="0" smtClean="0">
                <a:solidFill>
                  <a:schemeClr val="bg1"/>
                </a:solidFill>
                <a:latin typeface="Cambria" pitchFamily="18" charset="0"/>
              </a:rPr>
              <a:t>Dans une urine </a:t>
            </a:r>
            <a:r>
              <a:rPr lang="fr-FR" b="1" dirty="0" smtClean="0">
                <a:solidFill>
                  <a:schemeClr val="bg1"/>
                </a:solidFill>
                <a:latin typeface="Cambria" pitchFamily="18" charset="0"/>
              </a:rPr>
              <a:t>acide,</a:t>
            </a:r>
            <a:r>
              <a:rPr lang="fr-FR" dirty="0" smtClean="0">
                <a:solidFill>
                  <a:schemeClr val="bg1"/>
                </a:solidFill>
                <a:latin typeface="Cambria" pitchFamily="18" charset="0"/>
              </a:rPr>
              <a:t> </a:t>
            </a:r>
            <a:r>
              <a:rPr lang="fr-FR" b="1" dirty="0" smtClean="0">
                <a:solidFill>
                  <a:schemeClr val="bg1"/>
                </a:solidFill>
                <a:latin typeface="Cambria" pitchFamily="18" charset="0"/>
              </a:rPr>
              <a:t>les acides </a:t>
            </a:r>
            <a:r>
              <a:rPr lang="fr-FR" dirty="0" smtClean="0">
                <a:solidFill>
                  <a:schemeClr val="bg1"/>
                </a:solidFill>
                <a:latin typeface="Cambria" pitchFamily="18" charset="0"/>
              </a:rPr>
              <a:t>sont</a:t>
            </a:r>
            <a:r>
              <a:rPr lang="fr-FR" b="1" dirty="0" smtClean="0">
                <a:solidFill>
                  <a:schemeClr val="bg1"/>
                </a:solidFill>
                <a:latin typeface="Cambria" pitchFamily="18" charset="0"/>
              </a:rPr>
              <a:t> moins ionisées </a:t>
            </a:r>
            <a:r>
              <a:rPr lang="fr-FR" dirty="0" smtClean="0">
                <a:solidFill>
                  <a:schemeClr val="bg1"/>
                </a:solidFill>
                <a:latin typeface="Cambria" pitchFamily="18" charset="0"/>
              </a:rPr>
              <a:t>(</a:t>
            </a:r>
            <a:r>
              <a:rPr lang="fr-FR" b="1" dirty="0" smtClean="0">
                <a:solidFill>
                  <a:schemeClr val="bg1"/>
                </a:solidFill>
                <a:latin typeface="Cambria" pitchFamily="18" charset="0"/>
              </a:rPr>
              <a:t>liposoluble</a:t>
            </a:r>
            <a:r>
              <a:rPr lang="fr-FR" dirty="0" smtClean="0">
                <a:solidFill>
                  <a:schemeClr val="bg1"/>
                </a:solidFill>
                <a:latin typeface="Cambria" pitchFamily="18" charset="0"/>
              </a:rPr>
              <a:t>) et donc </a:t>
            </a:r>
            <a:r>
              <a:rPr lang="fr-FR" b="1" dirty="0" smtClean="0">
                <a:solidFill>
                  <a:schemeClr val="bg1"/>
                </a:solidFill>
                <a:latin typeface="Cambria" pitchFamily="18" charset="0"/>
              </a:rPr>
              <a:t>plus réabsorbés </a:t>
            </a:r>
            <a:r>
              <a:rPr lang="fr-FR" dirty="0" smtClean="0">
                <a:solidFill>
                  <a:schemeClr val="bg1"/>
                </a:solidFill>
                <a:latin typeface="Cambria" pitchFamily="18" charset="0"/>
              </a:rPr>
              <a:t>et </a:t>
            </a:r>
            <a:r>
              <a:rPr lang="fr-FR" b="1" dirty="0" smtClean="0">
                <a:solidFill>
                  <a:schemeClr val="bg1"/>
                </a:solidFill>
                <a:latin typeface="Cambria" pitchFamily="18" charset="0"/>
              </a:rPr>
              <a:t>les bases </a:t>
            </a:r>
            <a:r>
              <a:rPr lang="fr-FR" dirty="0" smtClean="0">
                <a:solidFill>
                  <a:schemeClr val="bg1"/>
                </a:solidFill>
                <a:latin typeface="Cambria" pitchFamily="18" charset="0"/>
              </a:rPr>
              <a:t>sont </a:t>
            </a:r>
            <a:r>
              <a:rPr lang="fr-FR" b="1" dirty="0" smtClean="0">
                <a:solidFill>
                  <a:schemeClr val="bg1"/>
                </a:solidFill>
                <a:latin typeface="Cambria" pitchFamily="18" charset="0"/>
              </a:rPr>
              <a:t>plus ionisés </a:t>
            </a:r>
            <a:r>
              <a:rPr lang="fr-FR" dirty="0" smtClean="0">
                <a:solidFill>
                  <a:schemeClr val="bg1"/>
                </a:solidFill>
                <a:latin typeface="Cambria" pitchFamily="18" charset="0"/>
              </a:rPr>
              <a:t>et donc </a:t>
            </a:r>
            <a:r>
              <a:rPr lang="fr-FR" b="1" dirty="0" smtClean="0">
                <a:solidFill>
                  <a:schemeClr val="bg1"/>
                </a:solidFill>
                <a:latin typeface="Cambria" pitchFamily="18" charset="0"/>
              </a:rPr>
              <a:t>moins  réabsorbés</a:t>
            </a:r>
            <a:r>
              <a:rPr lang="fr-FR" dirty="0" smtClean="0">
                <a:solidFill>
                  <a:schemeClr val="bg1"/>
                </a:solidFill>
                <a:latin typeface="Cambria" pitchFamily="18" charset="0"/>
              </a:rPr>
              <a:t>. l'inverse se produit si l’urine est alcaline.</a:t>
            </a:r>
          </a:p>
          <a:p>
            <a:pPr>
              <a:defRPr/>
            </a:pPr>
            <a:r>
              <a:rPr lang="fr-FR" sz="3200" dirty="0">
                <a:solidFill>
                  <a:schemeClr val="bg1"/>
                </a:solidFill>
                <a:latin typeface="Cambria" pitchFamily="18" charset="0"/>
              </a:rPr>
              <a:t>Le </a:t>
            </a:r>
            <a:r>
              <a:rPr lang="fr-FR" sz="3200" dirty="0" smtClean="0">
                <a:solidFill>
                  <a:schemeClr val="bg1"/>
                </a:solidFill>
                <a:latin typeface="Cambria" pitchFamily="18" charset="0"/>
              </a:rPr>
              <a:t>pH </a:t>
            </a:r>
            <a:r>
              <a:rPr lang="fr-FR" sz="3200" dirty="0">
                <a:solidFill>
                  <a:schemeClr val="bg1"/>
                </a:solidFill>
                <a:latin typeface="Cambria" pitchFamily="18" charset="0"/>
              </a:rPr>
              <a:t>urinaire peut être modifié par les régimes alimentaires, mais aussi provoqué par certains médicaments tel que les </a:t>
            </a:r>
            <a:r>
              <a:rPr lang="fr-FR" sz="3200" b="1" dirty="0">
                <a:solidFill>
                  <a:schemeClr val="bg1"/>
                </a:solidFill>
                <a:latin typeface="Cambria" pitchFamily="18" charset="0"/>
              </a:rPr>
              <a:t>bicarbonates de sodium </a:t>
            </a:r>
            <a:r>
              <a:rPr lang="fr-FR" sz="3200" dirty="0">
                <a:solidFill>
                  <a:schemeClr val="bg1"/>
                </a:solidFill>
                <a:latin typeface="Cambria" pitchFamily="18" charset="0"/>
              </a:rPr>
              <a:t>ou</a:t>
            </a:r>
            <a:r>
              <a:rPr lang="fr-FR" sz="3200" b="1" dirty="0">
                <a:solidFill>
                  <a:schemeClr val="bg1"/>
                </a:solidFill>
                <a:latin typeface="Cambria" pitchFamily="18" charset="0"/>
              </a:rPr>
              <a:t> la vitamine C </a:t>
            </a:r>
            <a:r>
              <a:rPr lang="fr-FR" sz="3200" dirty="0">
                <a:solidFill>
                  <a:schemeClr val="bg1"/>
                </a:solidFill>
                <a:latin typeface="Cambria" pitchFamily="18" charset="0"/>
              </a:rPr>
              <a:t>et être mis à profit pour traiter certaines intoxications: </a:t>
            </a:r>
          </a:p>
          <a:p>
            <a:pPr>
              <a:buNone/>
            </a:pPr>
            <a:endParaRPr lang="ar-EG" dirty="0">
              <a:solidFill>
                <a:schemeClr val="bg1"/>
              </a:solidFill>
            </a:endParaRPr>
          </a:p>
        </p:txBody>
      </p:sp>
    </p:spTree>
    <p:extLst>
      <p:ext uri="{BB962C8B-B14F-4D97-AF65-F5344CB8AC3E}">
        <p14:creationId xmlns:p14="http://schemas.microsoft.com/office/powerpoint/2010/main" val="14175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Réabsorption tubulaire (passif)</a:t>
            </a:r>
            <a:endParaRPr lang="ar-EG" dirty="0">
              <a:solidFill>
                <a:schemeClr val="bg1"/>
              </a:solidFill>
            </a:endParaRPr>
          </a:p>
        </p:txBody>
      </p:sp>
      <p:sp>
        <p:nvSpPr>
          <p:cNvPr id="3" name="Espace réservé du contenu 2"/>
          <p:cNvSpPr>
            <a:spLocks noGrp="1"/>
          </p:cNvSpPr>
          <p:nvPr>
            <p:ph idx="1"/>
          </p:nvPr>
        </p:nvSpPr>
        <p:spPr/>
        <p:txBody>
          <a:bodyPr/>
          <a:lstStyle/>
          <a:p>
            <a:pPr>
              <a:buFont typeface="Wingdings" pitchFamily="2" charset="2"/>
              <a:buChar char="Ø"/>
              <a:defRPr/>
            </a:pPr>
            <a:r>
              <a:rPr lang="fr-FR" dirty="0">
                <a:solidFill>
                  <a:schemeClr val="bg1"/>
                </a:solidFill>
                <a:latin typeface="Cambria" pitchFamily="18" charset="0"/>
              </a:rPr>
              <a:t>intoxication par un médicament </a:t>
            </a:r>
            <a:r>
              <a:rPr lang="fr-FR" b="1" dirty="0">
                <a:solidFill>
                  <a:schemeClr val="bg1"/>
                </a:solidFill>
                <a:latin typeface="Cambria" pitchFamily="18" charset="0"/>
              </a:rPr>
              <a:t>acide faible </a:t>
            </a:r>
            <a:r>
              <a:rPr lang="fr-FR" dirty="0">
                <a:solidFill>
                  <a:schemeClr val="bg1"/>
                </a:solidFill>
                <a:latin typeface="Cambria" pitchFamily="18" charset="0"/>
              </a:rPr>
              <a:t>(EX aspirine ou le gardénal®)       par l'</a:t>
            </a:r>
            <a:r>
              <a:rPr lang="fr-FR" b="1" dirty="0">
                <a:solidFill>
                  <a:schemeClr val="bg1"/>
                </a:solidFill>
                <a:latin typeface="Cambria" pitchFamily="18" charset="0"/>
              </a:rPr>
              <a:t>alcalinisation </a:t>
            </a:r>
            <a:r>
              <a:rPr lang="fr-FR" dirty="0">
                <a:solidFill>
                  <a:schemeClr val="bg1"/>
                </a:solidFill>
                <a:latin typeface="Cambria" pitchFamily="18" charset="0"/>
              </a:rPr>
              <a:t>des urines</a:t>
            </a:r>
          </a:p>
          <a:p>
            <a:pPr>
              <a:buFont typeface="Wingdings" pitchFamily="2" charset="2"/>
              <a:buChar char="Ø"/>
              <a:defRPr/>
            </a:pPr>
            <a:endParaRPr lang="fr-FR" dirty="0">
              <a:solidFill>
                <a:schemeClr val="bg1"/>
              </a:solidFill>
              <a:latin typeface="Cambria" pitchFamily="18" charset="0"/>
            </a:endParaRPr>
          </a:p>
          <a:p>
            <a:pPr>
              <a:buFont typeface="Wingdings" pitchFamily="2" charset="2"/>
              <a:buChar char="Ø"/>
              <a:defRPr/>
            </a:pPr>
            <a:r>
              <a:rPr lang="fr-FR" dirty="0">
                <a:solidFill>
                  <a:schemeClr val="bg1"/>
                </a:solidFill>
                <a:latin typeface="Cambria" pitchFamily="18" charset="0"/>
              </a:rPr>
              <a:t>d'une intoxication par une </a:t>
            </a:r>
            <a:r>
              <a:rPr lang="fr-FR" b="1" dirty="0">
                <a:solidFill>
                  <a:schemeClr val="bg1"/>
                </a:solidFill>
                <a:latin typeface="Cambria" pitchFamily="18" charset="0"/>
              </a:rPr>
              <a:t>base faible </a:t>
            </a:r>
            <a:r>
              <a:rPr lang="fr-FR" dirty="0">
                <a:solidFill>
                  <a:schemeClr val="bg1"/>
                </a:solidFill>
                <a:latin typeface="Cambria" pitchFamily="18" charset="0"/>
              </a:rPr>
              <a:t>(amphétamines)   par  </a:t>
            </a:r>
            <a:r>
              <a:rPr lang="fr-FR" b="1" dirty="0">
                <a:solidFill>
                  <a:schemeClr val="bg1"/>
                </a:solidFill>
                <a:latin typeface="Cambria" pitchFamily="18" charset="0"/>
              </a:rPr>
              <a:t>acidification</a:t>
            </a:r>
            <a:r>
              <a:rPr lang="fr-FR" dirty="0">
                <a:solidFill>
                  <a:schemeClr val="bg1"/>
                </a:solidFill>
                <a:latin typeface="Cambria" pitchFamily="18" charset="0"/>
              </a:rPr>
              <a:t> des urines</a:t>
            </a:r>
            <a:endParaRPr lang="en-US" dirty="0">
              <a:solidFill>
                <a:schemeClr val="bg1"/>
              </a:solidFill>
              <a:latin typeface="Cambria" pitchFamily="18" charset="0"/>
            </a:endParaRPr>
          </a:p>
          <a:p>
            <a:endParaRPr lang="ar-EG" dirty="0">
              <a:solidFill>
                <a:schemeClr val="bg1"/>
              </a:solidFill>
            </a:endParaRPr>
          </a:p>
        </p:txBody>
      </p:sp>
    </p:spTree>
    <p:extLst>
      <p:ext uri="{BB962C8B-B14F-4D97-AF65-F5344CB8AC3E}">
        <p14:creationId xmlns:p14="http://schemas.microsoft.com/office/powerpoint/2010/main" val="215279843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5472" y="140070"/>
            <a:ext cx="11710219" cy="1423259"/>
          </a:xfrm>
        </p:spPr>
        <p:txBody>
          <a:bodyPr>
            <a:noAutofit/>
          </a:bodyPr>
          <a:lstStyle/>
          <a:p>
            <a:pPr>
              <a:lnSpc>
                <a:spcPct val="80000"/>
              </a:lnSpc>
            </a:pPr>
            <a:r>
              <a:rPr lang="fr-FR" sz="3000" dirty="0">
                <a:solidFill>
                  <a:schemeClr val="bg1"/>
                </a:solidFill>
                <a:latin typeface="Arial" panose="020B0604020202020204" pitchFamily="34" charset="0"/>
                <a:cs typeface="Arial" panose="020B0604020202020204" pitchFamily="34" charset="0"/>
              </a:rPr>
              <a:t>Biliaire = gastro-intestinale</a:t>
            </a:r>
          </a:p>
          <a:p>
            <a:pPr>
              <a:lnSpc>
                <a:spcPct val="80000"/>
              </a:lnSpc>
              <a:buFont typeface="Monotype Sorts" pitchFamily="2" charset="2"/>
              <a:buNone/>
            </a:pPr>
            <a:r>
              <a:rPr lang="fr-FR" sz="3000" dirty="0">
                <a:solidFill>
                  <a:schemeClr val="bg1"/>
                </a:solidFill>
                <a:latin typeface="Arial" panose="020B0604020202020204" pitchFamily="34" charset="0"/>
                <a:cs typeface="Arial" panose="020B0604020202020204" pitchFamily="34" charset="0"/>
              </a:rPr>
              <a:t>	Pour les substances de haut poids moléculaire = cycle </a:t>
            </a:r>
            <a:r>
              <a:rPr lang="fr-FR" sz="3000" dirty="0" err="1">
                <a:solidFill>
                  <a:schemeClr val="bg1"/>
                </a:solidFill>
                <a:latin typeface="Arial" panose="020B0604020202020204" pitchFamily="34" charset="0"/>
                <a:cs typeface="Arial" panose="020B0604020202020204" pitchFamily="34" charset="0"/>
              </a:rPr>
              <a:t>entéro</a:t>
            </a:r>
            <a:r>
              <a:rPr lang="fr-FR" sz="3000" dirty="0">
                <a:solidFill>
                  <a:schemeClr val="bg1"/>
                </a:solidFill>
                <a:latin typeface="Arial" panose="020B0604020202020204" pitchFamily="34" charset="0"/>
                <a:cs typeface="Arial" panose="020B0604020202020204" pitchFamily="34" charset="0"/>
              </a:rPr>
              <a:t>-hépatique</a:t>
            </a:r>
          </a:p>
          <a:p>
            <a:pPr>
              <a:lnSpc>
                <a:spcPct val="80000"/>
              </a:lnSpc>
            </a:pPr>
            <a:endParaRPr lang="fr-FR" sz="3000" dirty="0">
              <a:solidFill>
                <a:schemeClr val="bg1"/>
              </a:solidFill>
              <a:latin typeface="Arial" panose="020B0604020202020204" pitchFamily="34" charset="0"/>
              <a:cs typeface="Arial" panose="020B0604020202020204" pitchFamily="34" charset="0"/>
            </a:endParaRPr>
          </a:p>
          <a:p>
            <a:endParaRPr lang="fr-FR" sz="3000" dirty="0">
              <a:solidFill>
                <a:schemeClr val="bg1"/>
              </a:solidFill>
              <a:latin typeface="Arial" panose="020B0604020202020204" pitchFamily="34" charset="0"/>
              <a:cs typeface="Arial" panose="020B0604020202020204" pitchFamily="34" charset="0"/>
            </a:endParaRPr>
          </a:p>
        </p:txBody>
      </p:sp>
      <p:pic>
        <p:nvPicPr>
          <p:cNvPr id="47" name="Image 46"/>
          <p:cNvPicPr>
            <a:picLocks noChangeAspect="1"/>
          </p:cNvPicPr>
          <p:nvPr/>
        </p:nvPicPr>
        <p:blipFill>
          <a:blip r:embed="rId2"/>
          <a:stretch>
            <a:fillRect/>
          </a:stretch>
        </p:blipFill>
        <p:spPr>
          <a:xfrm>
            <a:off x="2286461" y="1563329"/>
            <a:ext cx="7285241" cy="5042840"/>
          </a:xfrm>
          <a:prstGeom prst="rect">
            <a:avLst/>
          </a:prstGeom>
        </p:spPr>
      </p:pic>
    </p:spTree>
    <p:extLst>
      <p:ext uri="{BB962C8B-B14F-4D97-AF65-F5344CB8AC3E}">
        <p14:creationId xmlns:p14="http://schemas.microsoft.com/office/powerpoint/2010/main" val="12671173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1445" y="122238"/>
            <a:ext cx="11046541" cy="1173162"/>
          </a:xfrm>
        </p:spPr>
        <p:txBody>
          <a:bodyPr/>
          <a:lstStyle/>
          <a:p>
            <a:r>
              <a:rPr lang="fr-FR" sz="3600" dirty="0">
                <a:solidFill>
                  <a:schemeClr val="bg1"/>
                </a:solidFill>
                <a:effectLst>
                  <a:outerShdw blurRad="38100" dist="38100" dir="2700000" algn="tl">
                    <a:srgbClr val="000000">
                      <a:alpha val="43137"/>
                    </a:srgbClr>
                  </a:outerShdw>
                </a:effectLst>
                <a:cs typeface="+mn-cs"/>
              </a:rPr>
              <a:t>L’excrétion biliaire et </a:t>
            </a:r>
            <a:r>
              <a:rPr lang="fr-FR" sz="3600" dirty="0" smtClean="0">
                <a:solidFill>
                  <a:schemeClr val="bg1"/>
                </a:solidFill>
                <a:effectLst>
                  <a:outerShdw blurRad="38100" dist="38100" dir="2700000" algn="tl">
                    <a:srgbClr val="000000">
                      <a:alpha val="43137"/>
                    </a:srgbClr>
                  </a:outerShdw>
                </a:effectLst>
                <a:cs typeface="+mn-cs"/>
              </a:rPr>
              <a:t>le cycle </a:t>
            </a:r>
            <a:r>
              <a:rPr lang="fr-FR" sz="3600" dirty="0" err="1">
                <a:solidFill>
                  <a:schemeClr val="bg1"/>
                </a:solidFill>
                <a:effectLst>
                  <a:outerShdw blurRad="38100" dist="38100" dir="2700000" algn="tl">
                    <a:srgbClr val="000000">
                      <a:alpha val="43137"/>
                    </a:srgbClr>
                  </a:outerShdw>
                </a:effectLst>
                <a:cs typeface="+mn-cs"/>
              </a:rPr>
              <a:t>entérohépatique</a:t>
            </a:r>
            <a:endParaRPr lang="ar-EG" dirty="0">
              <a:solidFill>
                <a:schemeClr val="bg1"/>
              </a:solidFill>
              <a:cs typeface="+mn-cs"/>
            </a:endParaRPr>
          </a:p>
        </p:txBody>
      </p:sp>
      <p:sp>
        <p:nvSpPr>
          <p:cNvPr id="3" name="Espace réservé du contenu 2"/>
          <p:cNvSpPr>
            <a:spLocks noGrp="1"/>
          </p:cNvSpPr>
          <p:nvPr>
            <p:ph idx="1"/>
          </p:nvPr>
        </p:nvSpPr>
        <p:spPr>
          <a:xfrm>
            <a:off x="7077076" y="1645521"/>
            <a:ext cx="4835013" cy="4411662"/>
          </a:xfrm>
        </p:spPr>
        <p:txBody>
          <a:bodyPr/>
          <a:lstStyle/>
          <a:p>
            <a:pPr>
              <a:buNone/>
            </a:pPr>
            <a:r>
              <a:rPr lang="fr-FR" b="1" dirty="0" smtClean="0">
                <a:solidFill>
                  <a:schemeClr val="bg1"/>
                </a:solidFill>
              </a:rPr>
              <a:t> durée de séjour du PA dans l’organisme.</a:t>
            </a:r>
          </a:p>
          <a:p>
            <a:pPr>
              <a:buNone/>
            </a:pPr>
            <a:endParaRPr lang="fr-FR" b="1" dirty="0" smtClean="0">
              <a:solidFill>
                <a:schemeClr val="bg1"/>
              </a:solidFill>
            </a:endParaRPr>
          </a:p>
          <a:p>
            <a:pPr>
              <a:buNone/>
            </a:pPr>
            <a:r>
              <a:rPr lang="fr-FR" sz="2000" b="1" u="sng" dirty="0">
                <a:solidFill>
                  <a:schemeClr val="bg1"/>
                </a:solidFill>
                <a:latin typeface="Arial" panose="020B0604020202020204" pitchFamily="34" charset="0"/>
                <a:cs typeface="Arial" panose="020B0604020202020204" pitchFamily="34" charset="0"/>
              </a:rPr>
              <a:t>Remarque: </a:t>
            </a:r>
            <a:r>
              <a:rPr lang="fr-FR" sz="2000" b="1" dirty="0">
                <a:solidFill>
                  <a:schemeClr val="bg1"/>
                </a:solidFill>
                <a:latin typeface="Arial" panose="020B0604020202020204" pitchFamily="34" charset="0"/>
                <a:cs typeface="Arial" panose="020B0604020202020204" pitchFamily="34" charset="0"/>
              </a:rPr>
              <a:t> </a:t>
            </a:r>
          </a:p>
          <a:p>
            <a:pPr>
              <a:buNone/>
            </a:pPr>
            <a:r>
              <a:rPr lang="fr-FR" sz="2000" b="1" dirty="0">
                <a:solidFill>
                  <a:schemeClr val="bg1"/>
                </a:solidFill>
                <a:latin typeface="Arial" panose="020B0604020202020204" pitchFamily="34" charset="0"/>
                <a:cs typeface="Arial" panose="020B0604020202020204" pitchFamily="34" charset="0"/>
              </a:rPr>
              <a:t>la </a:t>
            </a:r>
            <a:r>
              <a:rPr lang="fr-FR" sz="2000" b="1" dirty="0" err="1">
                <a:solidFill>
                  <a:schemeClr val="bg1"/>
                </a:solidFill>
                <a:latin typeface="Arial" panose="020B0604020202020204" pitchFamily="34" charset="0"/>
                <a:cs typeface="Arial" panose="020B0604020202020204" pitchFamily="34" charset="0"/>
              </a:rPr>
              <a:t>Cholestyramine</a:t>
            </a:r>
            <a:r>
              <a:rPr lang="fr-FR" sz="2000" b="1" dirty="0">
                <a:solidFill>
                  <a:schemeClr val="bg1"/>
                </a:solidFill>
                <a:latin typeface="Arial" panose="020B0604020202020204" pitchFamily="34" charset="0"/>
                <a:cs typeface="Arial" panose="020B0604020202020204" pitchFamily="34" charset="0"/>
              </a:rPr>
              <a:t>  (résine échangeuse d’ions)</a:t>
            </a:r>
          </a:p>
          <a:p>
            <a:pPr>
              <a:buNone/>
            </a:pPr>
            <a:r>
              <a:rPr lang="fr-FR" sz="2000" b="1" dirty="0">
                <a:solidFill>
                  <a:schemeClr val="bg1"/>
                </a:solidFill>
                <a:latin typeface="Arial" panose="020B0604020202020204" pitchFamily="34" charset="0"/>
                <a:cs typeface="Arial" panose="020B0604020202020204" pitchFamily="34" charset="0"/>
              </a:rPr>
              <a:t>Fixe certains PA dans l’intestin</a:t>
            </a:r>
            <a:endParaRPr lang="fr-FR" sz="4000" b="1" dirty="0">
              <a:solidFill>
                <a:schemeClr val="bg1"/>
              </a:solidFill>
              <a:latin typeface="Arial" panose="020B0604020202020204" pitchFamily="34" charset="0"/>
              <a:cs typeface="Arial" panose="020B0604020202020204" pitchFamily="34" charset="0"/>
            </a:endParaRPr>
          </a:p>
          <a:p>
            <a:pPr>
              <a:buNone/>
            </a:pPr>
            <a:r>
              <a:rPr lang="fr-FR" sz="2000" b="1" dirty="0">
                <a:solidFill>
                  <a:schemeClr val="bg1"/>
                </a:solidFill>
                <a:latin typeface="Arial" panose="020B0604020202020204" pitchFamily="34" charset="0"/>
                <a:cs typeface="Arial" panose="020B0604020202020204" pitchFamily="34" charset="0"/>
              </a:rPr>
              <a:t>Et met fin à ce cycle.</a:t>
            </a:r>
            <a:endParaRPr lang="ar-EG" sz="2000" dirty="0">
              <a:solidFill>
                <a:schemeClr val="bg1"/>
              </a:solidFill>
              <a:latin typeface="Arial" panose="020B0604020202020204" pitchFamily="34" charset="0"/>
              <a:cs typeface="Arial" panose="020B0604020202020204" pitchFamily="34" charset="0"/>
            </a:endParaRPr>
          </a:p>
        </p:txBody>
      </p:sp>
      <p:pic>
        <p:nvPicPr>
          <p:cNvPr id="4" name="Espace réservé du contenu 3"/>
          <p:cNvPicPr>
            <a:picLocks/>
          </p:cNvPicPr>
          <p:nvPr/>
        </p:nvPicPr>
        <p:blipFill>
          <a:blip r:embed="rId2" cstate="print"/>
          <a:srcRect/>
          <a:stretch>
            <a:fillRect/>
          </a:stretch>
        </p:blipFill>
        <p:spPr bwMode="auto">
          <a:xfrm>
            <a:off x="1752601" y="1295400"/>
            <a:ext cx="5029200" cy="4876800"/>
          </a:xfrm>
          <a:prstGeom prst="rect">
            <a:avLst/>
          </a:prstGeom>
          <a:solidFill>
            <a:srgbClr val="FFFFFF">
              <a:shade val="85000"/>
            </a:srgbClr>
          </a:solidFill>
          <a:ln w="190500" cap="rnd">
            <a:solidFill>
              <a:srgbClr val="FFFFFF"/>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6" name="Connecteur droit avec flèche 5"/>
          <p:cNvCxnSpPr/>
          <p:nvPr/>
        </p:nvCxnSpPr>
        <p:spPr>
          <a:xfrm rot="5400000" flipH="1" flipV="1">
            <a:off x="6862762" y="1788397"/>
            <a:ext cx="428628" cy="14287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123812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buFont typeface="Wingdings" pitchFamily="2" charset="2"/>
              <a:buChar char="v"/>
            </a:pPr>
            <a:r>
              <a:rPr lang="fr-FR" dirty="0" smtClean="0"/>
              <a:t>Conséquences du cycle</a:t>
            </a:r>
            <a:endParaRPr lang="fr-FR" dirty="0"/>
          </a:p>
        </p:txBody>
      </p:sp>
      <p:sp>
        <p:nvSpPr>
          <p:cNvPr id="3" name="Espace réservé du contenu 2"/>
          <p:cNvSpPr>
            <a:spLocks noGrp="1"/>
          </p:cNvSpPr>
          <p:nvPr>
            <p:ph sz="quarter" idx="1"/>
          </p:nvPr>
        </p:nvSpPr>
        <p:spPr/>
        <p:txBody>
          <a:bodyPr/>
          <a:lstStyle/>
          <a:p>
            <a:r>
              <a:rPr lang="fr-FR" dirty="0" smtClean="0">
                <a:cs typeface="Arial" charset="0"/>
              </a:rPr>
              <a:t>durée </a:t>
            </a:r>
            <a:r>
              <a:rPr lang="fr-FR" dirty="0" smtClean="0">
                <a:cs typeface="Arial" charset="0"/>
              </a:rPr>
              <a:t>de séjour du PA dans l'organisme.</a:t>
            </a:r>
          </a:p>
          <a:p>
            <a:pPr>
              <a:buNone/>
            </a:pPr>
            <a:r>
              <a:rPr lang="fr-FR" dirty="0" smtClean="0">
                <a:cs typeface="Arial" charset="0"/>
              </a:rPr>
              <a:t> </a:t>
            </a:r>
          </a:p>
          <a:p>
            <a:pPr>
              <a:buNone/>
            </a:pPr>
            <a:r>
              <a:rPr lang="fr-FR" dirty="0" smtClean="0">
                <a:cs typeface="Arial" charset="0"/>
              </a:rPr>
              <a:t>  L'administration d'une </a:t>
            </a:r>
            <a:r>
              <a:rPr lang="fr-FR" b="1" dirty="0" smtClean="0">
                <a:cs typeface="Arial" charset="0"/>
              </a:rPr>
              <a:t>résine échangeuse d'ions :la</a:t>
            </a:r>
            <a:r>
              <a:rPr lang="fr-FR" dirty="0" smtClean="0">
                <a:cs typeface="Arial" charset="0"/>
              </a:rPr>
              <a:t> </a:t>
            </a:r>
            <a:r>
              <a:rPr lang="fr-FR" b="1" dirty="0" err="1" smtClean="0">
                <a:cs typeface="Arial" charset="0"/>
              </a:rPr>
              <a:t>cholestyramine</a:t>
            </a:r>
            <a:r>
              <a:rPr lang="fr-FR" b="1" dirty="0" smtClean="0">
                <a:cs typeface="Arial" charset="0"/>
              </a:rPr>
              <a:t>,</a:t>
            </a:r>
            <a:r>
              <a:rPr lang="fr-FR" dirty="0" smtClean="0">
                <a:cs typeface="Arial" charset="0"/>
              </a:rPr>
              <a:t> qui fixe certains PA dans l'intestin, met fin à ce cycle.</a:t>
            </a:r>
            <a:endParaRPr lang="fr-FR" dirty="0"/>
          </a:p>
        </p:txBody>
      </p:sp>
      <p:cxnSp>
        <p:nvCxnSpPr>
          <p:cNvPr id="5" name="Connecteur droit avec flèche 4"/>
          <p:cNvCxnSpPr/>
          <p:nvPr/>
        </p:nvCxnSpPr>
        <p:spPr>
          <a:xfrm rot="5400000" flipH="1" flipV="1">
            <a:off x="1329785" y="1464455"/>
            <a:ext cx="357190"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G:\VxFoie.jpg"/>
          <p:cNvPicPr>
            <a:picLocks noChangeAspect="1" noChangeArrowheads="1"/>
          </p:cNvPicPr>
          <p:nvPr/>
        </p:nvPicPr>
        <p:blipFill>
          <a:blip r:embed="rId3"/>
          <a:srcRect/>
          <a:stretch>
            <a:fillRect/>
          </a:stretch>
        </p:blipFill>
        <p:spPr bwMode="auto">
          <a:xfrm>
            <a:off x="9310711" y="0"/>
            <a:ext cx="1226385" cy="1337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Espace réservé du numéro de diapositive 10"/>
          <p:cNvSpPr>
            <a:spLocks noGrp="1"/>
          </p:cNvSpPr>
          <p:nvPr>
            <p:ph type="sldNum" sz="quarter" idx="12"/>
          </p:nvPr>
        </p:nvSpPr>
        <p:spPr/>
        <p:txBody>
          <a:bodyPr>
            <a:normAutofit/>
          </a:bodyPr>
          <a:lstStyle/>
          <a:p>
            <a:fld id="{67B497F6-E9AF-49E4-93D3-9B5076D70C8F}" type="slidenum">
              <a:rPr lang="fr-FR" smtClean="0"/>
              <a:pPr/>
              <a:t>178</a:t>
            </a:fld>
            <a:endParaRPr lang="fr-FR"/>
          </a:p>
        </p:txBody>
      </p:sp>
      <p:sp>
        <p:nvSpPr>
          <p:cNvPr id="12" name="Espace réservé du pied de page 11"/>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9589050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3. Excrétion pulmonaire</a:t>
            </a:r>
            <a:endParaRPr lang="fr-FR" dirty="0"/>
          </a:p>
        </p:txBody>
      </p:sp>
      <p:grpSp>
        <p:nvGrpSpPr>
          <p:cNvPr id="4" name="Groupe 4"/>
          <p:cNvGrpSpPr/>
          <p:nvPr/>
        </p:nvGrpSpPr>
        <p:grpSpPr>
          <a:xfrm>
            <a:off x="3738546" y="3286124"/>
            <a:ext cx="4214842" cy="3000396"/>
            <a:chOff x="793841" y="4444449"/>
            <a:chExt cx="2209560" cy="2199260"/>
          </a:xfrm>
          <a:scene3d>
            <a:camera prst="orthographicFront"/>
            <a:lightRig rig="chilly" dir="t"/>
          </a:scene3d>
        </p:grpSpPr>
        <p:sp>
          <p:nvSpPr>
            <p:cNvPr id="5" name="Rectangle à coins arrondis 4"/>
            <p:cNvSpPr/>
            <p:nvPr/>
          </p:nvSpPr>
          <p:spPr>
            <a:xfrm>
              <a:off x="793841" y="4444449"/>
              <a:ext cx="2209560" cy="2199260"/>
            </a:xfrm>
            <a:prstGeom prst="roundRect">
              <a:avLst/>
            </a:prstGeom>
            <a:blipFill rotWithShape="0">
              <a:blip r:embed="rId3"/>
              <a:stretch>
                <a:fillRect/>
              </a:stretch>
            </a:blip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18055798"/>
                <a:satOff val="44459"/>
                <a:lumOff val="-980"/>
                <a:alphaOff val="0"/>
              </a:schemeClr>
            </a:effectRef>
            <a:fontRef idx="minor">
              <a:schemeClr val="lt1"/>
            </a:fontRef>
          </p:style>
        </p:sp>
        <p:sp>
          <p:nvSpPr>
            <p:cNvPr id="6" name="Rectangle 5"/>
            <p:cNvSpPr/>
            <p:nvPr/>
          </p:nvSpPr>
          <p:spPr>
            <a:xfrm>
              <a:off x="901200" y="4551808"/>
              <a:ext cx="1994842" cy="1984542"/>
            </a:xfrm>
            <a:prstGeom prst="rect">
              <a:avLst/>
            </a:prstGeom>
            <a:sp3d/>
          </p:spPr>
          <p:style>
            <a:lnRef idx="0">
              <a:scrgbClr r="0" g="0" b="0"/>
            </a:lnRef>
            <a:fillRef idx="0">
              <a:scrgbClr r="0" g="0" b="0"/>
            </a:fillRef>
            <a:effectRef idx="0">
              <a:scrgbClr r="0" g="0" b="0"/>
            </a:effectRef>
            <a:fontRef idx="minor">
              <a:schemeClr val="lt1"/>
            </a:fontRef>
          </p:style>
          <p:txBody>
            <a:bodyPr lIns="247650" tIns="123825" rIns="247650" bIns="123825" spcCol="1270" anchor="ctr"/>
            <a:lstStyle/>
            <a:p>
              <a:pPr algn="ctr" defTabSz="2889250">
                <a:lnSpc>
                  <a:spcPct val="90000"/>
                </a:lnSpc>
                <a:spcAft>
                  <a:spcPct val="35000"/>
                </a:spcAft>
                <a:defRPr/>
              </a:pPr>
              <a:endParaRPr lang="ar-DZ" sz="6500" dirty="0"/>
            </a:p>
          </p:txBody>
        </p:sp>
      </p:grpSp>
      <p:sp>
        <p:nvSpPr>
          <p:cNvPr id="8" name="Espace réservé du numéro de diapositive 7"/>
          <p:cNvSpPr>
            <a:spLocks noGrp="1"/>
          </p:cNvSpPr>
          <p:nvPr>
            <p:ph type="sldNum" sz="quarter" idx="11"/>
          </p:nvPr>
        </p:nvSpPr>
        <p:spPr/>
        <p:txBody>
          <a:bodyPr/>
          <a:lstStyle/>
          <a:p>
            <a:fld id="{67B497F6-E9AF-49E4-93D3-9B5076D70C8F}" type="slidenum">
              <a:rPr lang="fr-FR" smtClean="0"/>
              <a:pPr/>
              <a:t>179</a:t>
            </a:fld>
            <a:endParaRPr lang="fr-FR"/>
          </a:p>
        </p:txBody>
      </p:sp>
      <p:sp>
        <p:nvSpPr>
          <p:cNvPr id="9" name="Espace réservé du pied de page 8"/>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150093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2242156" y="653829"/>
            <a:ext cx="783874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Réglementation et médicament</a:t>
            </a:r>
          </a:p>
        </p:txBody>
      </p:sp>
      <p:sp>
        <p:nvSpPr>
          <p:cNvPr id="94211" name="Text Box 2"/>
          <p:cNvSpPr txBox="1">
            <a:spLocks noChangeArrowheads="1"/>
          </p:cNvSpPr>
          <p:nvPr/>
        </p:nvSpPr>
        <p:spPr bwMode="auto">
          <a:xfrm>
            <a:off x="2013172" y="1633132"/>
            <a:ext cx="8655309" cy="40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9966"/>
                </a:solidFill>
              </a:rPr>
              <a:t>Les médicaments à prescription restreinte:</a:t>
            </a:r>
          </a:p>
          <a:p>
            <a:pPr eaLnBrk="1"/>
            <a:endParaRPr lang="en-GB" altLang="fr-FR" sz="2540">
              <a:solidFill>
                <a:srgbClr val="FFFFFF"/>
              </a:solidFill>
            </a:endParaRPr>
          </a:p>
          <a:p>
            <a:pPr eaLnBrk="1"/>
            <a:r>
              <a:rPr lang="en-GB" altLang="fr-FR" sz="2540">
                <a:solidFill>
                  <a:srgbClr val="FFFFFF"/>
                </a:solidFill>
              </a:rPr>
              <a:t>	</a:t>
            </a:r>
            <a:r>
              <a:rPr lang="en-GB" altLang="fr-FR" sz="2540" u="sng">
                <a:solidFill>
                  <a:srgbClr val="FFFFFF"/>
                </a:solidFill>
              </a:rPr>
              <a:t>5 catégories :</a:t>
            </a:r>
          </a:p>
          <a:p>
            <a:pPr eaLnBrk="1"/>
            <a:endParaRPr lang="en-GB" altLang="fr-FR" sz="2540">
              <a:solidFill>
                <a:srgbClr val="FFFFFF"/>
              </a:solidFill>
            </a:endParaRPr>
          </a:p>
          <a:p>
            <a:pPr eaLnBrk="1"/>
            <a:r>
              <a:rPr lang="en-GB" altLang="fr-FR" sz="2540">
                <a:solidFill>
                  <a:srgbClr val="FFFFFF"/>
                </a:solidFill>
              </a:rPr>
              <a:t>	- réservés à l'</a:t>
            </a:r>
            <a:r>
              <a:rPr lang="en-GB" altLang="fr-FR" sz="2540">
                <a:solidFill>
                  <a:srgbClr val="FFFF00"/>
                </a:solidFill>
              </a:rPr>
              <a:t>usage hospitalier</a:t>
            </a:r>
          </a:p>
          <a:p>
            <a:pPr eaLnBrk="1"/>
            <a:r>
              <a:rPr lang="en-GB" altLang="fr-FR" sz="2540">
                <a:solidFill>
                  <a:srgbClr val="FFFFFF"/>
                </a:solidFill>
              </a:rPr>
              <a:t>	- à </a:t>
            </a:r>
            <a:r>
              <a:rPr lang="en-GB" altLang="fr-FR" sz="2540">
                <a:solidFill>
                  <a:srgbClr val="FFFF00"/>
                </a:solidFill>
              </a:rPr>
              <a:t>prescription hospitalière</a:t>
            </a:r>
          </a:p>
          <a:p>
            <a:pPr eaLnBrk="1"/>
            <a:r>
              <a:rPr lang="en-GB" altLang="fr-FR" sz="2540">
                <a:solidFill>
                  <a:srgbClr val="FFFFFF"/>
                </a:solidFill>
              </a:rPr>
              <a:t>	- à </a:t>
            </a:r>
            <a:r>
              <a:rPr lang="en-GB" altLang="fr-FR" sz="2540">
                <a:solidFill>
                  <a:srgbClr val="FFFF00"/>
                </a:solidFill>
              </a:rPr>
              <a:t>prescription initiale hospitalière</a:t>
            </a:r>
          </a:p>
          <a:p>
            <a:pPr eaLnBrk="1"/>
            <a:r>
              <a:rPr lang="en-GB" altLang="fr-FR" sz="2540">
                <a:solidFill>
                  <a:srgbClr val="FFFFFF"/>
                </a:solidFill>
              </a:rPr>
              <a:t>	- à prescription réservée à certains </a:t>
            </a:r>
            <a:r>
              <a:rPr lang="en-GB" altLang="fr-FR" sz="2540">
                <a:solidFill>
                  <a:srgbClr val="FFFF00"/>
                </a:solidFill>
              </a:rPr>
              <a:t>médecins spécialistes</a:t>
            </a:r>
          </a:p>
          <a:p>
            <a:pPr eaLnBrk="1"/>
            <a:r>
              <a:rPr lang="en-GB" altLang="fr-FR" sz="2540">
                <a:solidFill>
                  <a:srgbClr val="FFFFFF"/>
                </a:solidFill>
              </a:rPr>
              <a:t>	- nécessitant une </a:t>
            </a:r>
            <a:r>
              <a:rPr lang="en-GB" altLang="fr-FR" sz="2540">
                <a:solidFill>
                  <a:srgbClr val="FFFF00"/>
                </a:solidFill>
              </a:rPr>
              <a:t>surveillance particulière</a:t>
            </a:r>
            <a:r>
              <a:rPr lang="en-GB" altLang="fr-FR" sz="2540">
                <a:solidFill>
                  <a:srgbClr val="FFFFFF"/>
                </a:solidFill>
              </a:rPr>
              <a:t> pendant le traitement.</a:t>
            </a:r>
          </a:p>
        </p:txBody>
      </p:sp>
    </p:spTree>
    <p:extLst>
      <p:ext uri="{BB962C8B-B14F-4D97-AF65-F5344CB8AC3E}">
        <p14:creationId xmlns:p14="http://schemas.microsoft.com/office/powerpoint/2010/main" val="3257738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809720" y="714380"/>
            <a:ext cx="8388508" cy="6286520"/>
          </a:xfrm>
        </p:spPr>
        <p:txBody>
          <a:bodyPr>
            <a:normAutofit/>
          </a:bodyPr>
          <a:lstStyle/>
          <a:p>
            <a:pPr lvl="0"/>
            <a:endParaRPr lang="fr-FR" sz="3200" dirty="0"/>
          </a:p>
          <a:p>
            <a:pPr lvl="0"/>
            <a:endParaRPr lang="fr-FR" sz="3200" dirty="0"/>
          </a:p>
          <a:p>
            <a:pPr lvl="0"/>
            <a:r>
              <a:rPr lang="fr-FR" sz="3200" dirty="0"/>
              <a:t>Dans l’air expiré</a:t>
            </a:r>
          </a:p>
          <a:p>
            <a:pPr lvl="0">
              <a:buFont typeface="Wingdings" pitchFamily="2" charset="2"/>
              <a:buChar char="q"/>
            </a:pPr>
            <a:r>
              <a:rPr lang="fr-FR" sz="3200" dirty="0"/>
              <a:t>Faible nombre de médicaments, pour lesquels elle peut représenter la voie principale d’élimination</a:t>
            </a:r>
          </a:p>
          <a:p>
            <a:pPr lvl="0"/>
            <a:endParaRPr lang="fr-FR" dirty="0" smtClean="0"/>
          </a:p>
          <a:p>
            <a:pPr lvl="0"/>
            <a:r>
              <a:rPr lang="fr-FR" sz="3200" dirty="0"/>
              <a:t>Les produits volatils :</a:t>
            </a:r>
          </a:p>
          <a:p>
            <a:pPr lvl="1"/>
            <a:r>
              <a:rPr lang="fr-FR" dirty="0" smtClean="0"/>
              <a:t>anesthésiques généraux  </a:t>
            </a:r>
          </a:p>
          <a:p>
            <a:pPr lvl="1"/>
            <a:r>
              <a:rPr lang="fr-FR" dirty="0" smtClean="0"/>
              <a:t>antiseptiques pulmonaires (eucalyptol)</a:t>
            </a:r>
          </a:p>
          <a:p>
            <a:pPr lvl="0"/>
            <a:endParaRPr lang="fr-FR" sz="3200" dirty="0"/>
          </a:p>
          <a:p>
            <a:endParaRPr lang="fr-FR" dirty="0" smtClean="0"/>
          </a:p>
          <a:p>
            <a:endParaRPr lang="fr-FR" sz="3200" dirty="0"/>
          </a:p>
        </p:txBody>
      </p:sp>
      <p:graphicFrame>
        <p:nvGraphicFramePr>
          <p:cNvPr id="3074" name="Object 2"/>
          <p:cNvGraphicFramePr>
            <a:graphicFrameLocks noChangeAspect="1"/>
          </p:cNvGraphicFramePr>
          <p:nvPr/>
        </p:nvGraphicFramePr>
        <p:xfrm>
          <a:off x="9239272" y="142853"/>
          <a:ext cx="1066800" cy="1044575"/>
        </p:xfrm>
        <a:graphic>
          <a:graphicData uri="http://schemas.openxmlformats.org/presentationml/2006/ole">
            <mc:AlternateContent xmlns:mc="http://schemas.openxmlformats.org/markup-compatibility/2006">
              <mc:Choice xmlns:v="urn:schemas-microsoft-com:vml" Requires="v">
                <p:oleObj spid="_x0000_s1029" name="Clip" r:id="rId4" imgW="1849680" imgH="1811880" progId="">
                  <p:embed/>
                </p:oleObj>
              </mc:Choice>
              <mc:Fallback>
                <p:oleObj name="Clip" r:id="rId4" imgW="1849680" imgH="1811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72" y="142853"/>
                        <a:ext cx="106680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Espace réservé du numéro de diapositive 4"/>
          <p:cNvSpPr>
            <a:spLocks noGrp="1"/>
          </p:cNvSpPr>
          <p:nvPr>
            <p:ph type="sldNum" sz="quarter" idx="12"/>
          </p:nvPr>
        </p:nvSpPr>
        <p:spPr/>
        <p:txBody>
          <a:bodyPr>
            <a:normAutofit/>
          </a:bodyPr>
          <a:lstStyle/>
          <a:p>
            <a:fld id="{67B497F6-E9AF-49E4-93D3-9B5076D70C8F}" type="slidenum">
              <a:rPr lang="fr-FR" smtClean="0"/>
              <a:pPr/>
              <a:t>180</a:t>
            </a:fld>
            <a:endParaRPr lang="fr-F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52936570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a:p>
        </p:txBody>
      </p:sp>
      <p:sp>
        <p:nvSpPr>
          <p:cNvPr id="3" name="Titre 2"/>
          <p:cNvSpPr>
            <a:spLocks noGrp="1"/>
          </p:cNvSpPr>
          <p:nvPr>
            <p:ph type="title"/>
          </p:nvPr>
        </p:nvSpPr>
        <p:spPr/>
        <p:txBody>
          <a:bodyPr/>
          <a:lstStyle/>
          <a:p>
            <a:r>
              <a:rPr lang="fr-FR" dirty="0" smtClean="0"/>
              <a:t>4. Excrétion lactée</a:t>
            </a:r>
            <a:endParaRPr lang="fr-FR" dirty="0"/>
          </a:p>
        </p:txBody>
      </p:sp>
      <p:grpSp>
        <p:nvGrpSpPr>
          <p:cNvPr id="4" name="Groupe 11"/>
          <p:cNvGrpSpPr/>
          <p:nvPr/>
        </p:nvGrpSpPr>
        <p:grpSpPr>
          <a:xfrm>
            <a:off x="4595802" y="3071810"/>
            <a:ext cx="2571768" cy="3071834"/>
            <a:chOff x="714375" y="39906"/>
            <a:chExt cx="2211720" cy="1266664"/>
          </a:xfrm>
          <a:scene3d>
            <a:camera prst="orthographicFront"/>
            <a:lightRig rig="chilly" dir="t"/>
          </a:scene3d>
        </p:grpSpPr>
        <p:sp>
          <p:nvSpPr>
            <p:cNvPr id="5" name="Rectangle à coins arrondis 4"/>
            <p:cNvSpPr/>
            <p:nvPr/>
          </p:nvSpPr>
          <p:spPr>
            <a:xfrm>
              <a:off x="714375" y="39906"/>
              <a:ext cx="2211720" cy="1266664"/>
            </a:xfrm>
            <a:prstGeom prst="roundRect">
              <a:avLst/>
            </a:prstGeom>
            <a:blipFill rotWithShape="0">
              <a:blip r:embed="rId3"/>
              <a:stretch>
                <a:fillRect/>
              </a:stretch>
            </a:blip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6" name="Rectangle 5"/>
            <p:cNvSpPr/>
            <p:nvPr/>
          </p:nvSpPr>
          <p:spPr>
            <a:xfrm>
              <a:off x="776208" y="101739"/>
              <a:ext cx="2088054" cy="1142998"/>
            </a:xfrm>
            <a:prstGeom prst="rect">
              <a:avLst/>
            </a:prstGeom>
            <a:sp3d/>
          </p:spPr>
          <p:style>
            <a:lnRef idx="0">
              <a:scrgbClr r="0" g="0" b="0"/>
            </a:lnRef>
            <a:fillRef idx="0">
              <a:scrgbClr r="0" g="0" b="0"/>
            </a:fillRef>
            <a:effectRef idx="0">
              <a:scrgbClr r="0" g="0" b="0"/>
            </a:effectRef>
            <a:fontRef idx="minor">
              <a:schemeClr val="lt1"/>
            </a:fontRef>
          </p:style>
          <p:txBody>
            <a:bodyPr lIns="163830" tIns="81915" rIns="163830" bIns="81915" spcCol="1270" anchor="ctr"/>
            <a:lstStyle/>
            <a:p>
              <a:pPr defTabSz="1911350">
                <a:lnSpc>
                  <a:spcPct val="90000"/>
                </a:lnSpc>
                <a:spcAft>
                  <a:spcPct val="35000"/>
                </a:spcAft>
                <a:defRPr/>
              </a:pPr>
              <a:endParaRPr lang="ar-DZ" sz="4300" dirty="0"/>
            </a:p>
          </p:txBody>
        </p:sp>
      </p:grpSp>
      <p:sp>
        <p:nvSpPr>
          <p:cNvPr id="8" name="Espace réservé du numéro de diapositive 7"/>
          <p:cNvSpPr>
            <a:spLocks noGrp="1"/>
          </p:cNvSpPr>
          <p:nvPr>
            <p:ph type="sldNum" sz="quarter" idx="11"/>
          </p:nvPr>
        </p:nvSpPr>
        <p:spPr/>
        <p:txBody>
          <a:bodyPr/>
          <a:lstStyle/>
          <a:p>
            <a:fld id="{67B497F6-E9AF-49E4-93D3-9B5076D70C8F}" type="slidenum">
              <a:rPr lang="fr-FR" smtClean="0"/>
              <a:pPr/>
              <a:t>181</a:t>
            </a:fld>
            <a:endParaRPr lang="fr-FR"/>
          </a:p>
        </p:txBody>
      </p:sp>
      <p:sp>
        <p:nvSpPr>
          <p:cNvPr id="9" name="Espace réservé du pied de page 8"/>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393513612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a:xfrm>
            <a:off x="2136648" y="1600200"/>
            <a:ext cx="8153400" cy="4829196"/>
          </a:xfrm>
        </p:spPr>
        <p:txBody>
          <a:bodyPr>
            <a:normAutofit/>
          </a:bodyPr>
          <a:lstStyle/>
          <a:p>
            <a:pPr lvl="0"/>
            <a:r>
              <a:rPr lang="fr-FR" dirty="0" smtClean="0"/>
              <a:t>Voie accessoire d’élimination chez la femme</a:t>
            </a:r>
          </a:p>
          <a:p>
            <a:pPr lvl="0"/>
            <a:endParaRPr lang="fr-FR" dirty="0" smtClean="0"/>
          </a:p>
          <a:p>
            <a:pPr lvl="0"/>
            <a:r>
              <a:rPr lang="fr-FR" dirty="0" smtClean="0"/>
              <a:t>Peut constituer un danger pour le nouveau-né</a:t>
            </a:r>
          </a:p>
          <a:p>
            <a:pPr lvl="0">
              <a:buNone/>
            </a:pPr>
            <a:endParaRPr lang="fr-FR" dirty="0" smtClean="0"/>
          </a:p>
          <a:p>
            <a:pPr lvl="0"/>
            <a:r>
              <a:rPr lang="fr-FR" dirty="0" smtClean="0"/>
              <a:t>mécanismes de passage  complexes : actif et passif </a:t>
            </a:r>
          </a:p>
          <a:p>
            <a:pPr>
              <a:buNone/>
            </a:pPr>
            <a:endParaRPr lang="fr-FR" dirty="0"/>
          </a:p>
        </p:txBody>
      </p:sp>
      <p:pic>
        <p:nvPicPr>
          <p:cNvPr id="4" name="Picture 2"/>
          <p:cNvPicPr>
            <a:picLocks noChangeAspect="1" noChangeArrowheads="1"/>
          </p:cNvPicPr>
          <p:nvPr/>
        </p:nvPicPr>
        <p:blipFill>
          <a:blip r:embed="rId3"/>
          <a:srcRect/>
          <a:stretch>
            <a:fillRect/>
          </a:stretch>
        </p:blipFill>
        <p:spPr bwMode="auto">
          <a:xfrm>
            <a:off x="9096396" y="0"/>
            <a:ext cx="1295538"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Espace réservé du numéro de diapositive 5"/>
          <p:cNvSpPr>
            <a:spLocks noGrp="1"/>
          </p:cNvSpPr>
          <p:nvPr>
            <p:ph type="sldNum" sz="quarter" idx="12"/>
          </p:nvPr>
        </p:nvSpPr>
        <p:spPr/>
        <p:txBody>
          <a:bodyPr>
            <a:normAutofit/>
          </a:bodyPr>
          <a:lstStyle/>
          <a:p>
            <a:fld id="{67B497F6-E9AF-49E4-93D3-9B5076D70C8F}" type="slidenum">
              <a:rPr lang="fr-FR" smtClean="0"/>
              <a:pPr/>
              <a:t>182</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19042857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lvl="0"/>
            <a:r>
              <a:rPr lang="fr-FR" dirty="0" smtClean="0"/>
              <a:t>les accidents chez le nouveau-né dépendent de :</a:t>
            </a:r>
          </a:p>
          <a:p>
            <a:pPr lvl="1"/>
            <a:endParaRPr lang="fr-FR" dirty="0" smtClean="0"/>
          </a:p>
          <a:p>
            <a:pPr lvl="1"/>
            <a:r>
              <a:rPr lang="fr-FR" dirty="0" smtClean="0"/>
              <a:t>modalités d’administration du médicament à la mère : dose et durée</a:t>
            </a:r>
          </a:p>
          <a:p>
            <a:pPr lvl="1"/>
            <a:r>
              <a:rPr lang="fr-FR" dirty="0" smtClean="0"/>
              <a:t>âge du nourrisson : maturation des systèmes enzymatiques</a:t>
            </a:r>
          </a:p>
          <a:p>
            <a:pPr lvl="1">
              <a:buNone/>
            </a:pPr>
            <a:endParaRPr lang="fr-FR" dirty="0" smtClean="0"/>
          </a:p>
          <a:p>
            <a:r>
              <a:rPr lang="fr-FR" dirty="0" err="1" smtClean="0"/>
              <a:t>Exp</a:t>
            </a:r>
            <a:r>
              <a:rPr lang="fr-FR" dirty="0" smtClean="0"/>
              <a:t> de médicaments excrétés dans le lait maternel et présentant un danger pour le </a:t>
            </a:r>
            <a:r>
              <a:rPr lang="fr-FR" dirty="0" err="1" smtClean="0"/>
              <a:t>n.né</a:t>
            </a:r>
            <a:r>
              <a:rPr lang="fr-FR" dirty="0" smtClean="0"/>
              <a:t> : </a:t>
            </a:r>
          </a:p>
          <a:p>
            <a:pPr>
              <a:buNone/>
            </a:pPr>
            <a:r>
              <a:rPr lang="fr-FR" dirty="0" smtClean="0"/>
              <a:t>      AVK</a:t>
            </a:r>
            <a:endParaRPr lang="fr-FR" dirty="0"/>
          </a:p>
        </p:txBody>
      </p:sp>
      <p:pic>
        <p:nvPicPr>
          <p:cNvPr id="4" name="Picture 2"/>
          <p:cNvPicPr>
            <a:picLocks noChangeAspect="1" noChangeArrowheads="1"/>
          </p:cNvPicPr>
          <p:nvPr/>
        </p:nvPicPr>
        <p:blipFill>
          <a:blip r:embed="rId3"/>
          <a:srcRect/>
          <a:stretch>
            <a:fillRect/>
          </a:stretch>
        </p:blipFill>
        <p:spPr bwMode="auto">
          <a:xfrm>
            <a:off x="9096396" y="0"/>
            <a:ext cx="1295538"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Espace réservé du numéro de diapositive 5"/>
          <p:cNvSpPr>
            <a:spLocks noGrp="1"/>
          </p:cNvSpPr>
          <p:nvPr>
            <p:ph type="sldNum" sz="quarter" idx="12"/>
          </p:nvPr>
        </p:nvSpPr>
        <p:spPr/>
        <p:txBody>
          <a:bodyPr>
            <a:normAutofit/>
          </a:bodyPr>
          <a:lstStyle/>
          <a:p>
            <a:fld id="{67B497F6-E9AF-49E4-93D3-9B5076D70C8F}" type="slidenum">
              <a:rPr lang="fr-FR" smtClean="0"/>
              <a:pPr/>
              <a:t>183</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42295528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endParaRPr lang="fr-FR"/>
          </a:p>
        </p:txBody>
      </p:sp>
      <p:sp>
        <p:nvSpPr>
          <p:cNvPr id="4" name="Titre 3"/>
          <p:cNvSpPr>
            <a:spLocks noGrp="1"/>
          </p:cNvSpPr>
          <p:nvPr>
            <p:ph type="title"/>
          </p:nvPr>
        </p:nvSpPr>
        <p:spPr/>
        <p:txBody>
          <a:bodyPr/>
          <a:lstStyle/>
          <a:p>
            <a:r>
              <a:rPr lang="fr-FR" dirty="0" smtClean="0"/>
              <a:t>5. AUTRES</a:t>
            </a:r>
            <a:endParaRPr lang="fr-FR" dirty="0"/>
          </a:p>
        </p:txBody>
      </p:sp>
      <p:grpSp>
        <p:nvGrpSpPr>
          <p:cNvPr id="2" name="Groupe 5"/>
          <p:cNvGrpSpPr/>
          <p:nvPr/>
        </p:nvGrpSpPr>
        <p:grpSpPr>
          <a:xfrm>
            <a:off x="4310050" y="3286125"/>
            <a:ext cx="3143272" cy="2441357"/>
            <a:chOff x="1785932" y="4514100"/>
            <a:chExt cx="1850376" cy="1739443"/>
          </a:xfrm>
          <a:scene3d>
            <a:camera prst="orthographicFront"/>
            <a:lightRig rig="chilly" dir="t"/>
          </a:scene3d>
        </p:grpSpPr>
        <p:sp>
          <p:nvSpPr>
            <p:cNvPr id="7" name="Rectangle à coins arrondis 6"/>
            <p:cNvSpPr/>
            <p:nvPr/>
          </p:nvSpPr>
          <p:spPr>
            <a:xfrm>
              <a:off x="1785932" y="4514100"/>
              <a:ext cx="1850376" cy="1739443"/>
            </a:xfrm>
            <a:prstGeom prst="roundRect">
              <a:avLst/>
            </a:prstGeom>
            <a:blipFill rotWithShape="0">
              <a:blip r:embed="rId3"/>
              <a:stretch>
                <a:fillRect/>
              </a:stretch>
            </a:blipFill>
            <a:sp3d prstMaterial="translucentPowder">
              <a:bevelT w="127000" h="25400" prst="softRound"/>
            </a:sp3d>
          </p:spPr>
          <p:style>
            <a:lnRef idx="0">
              <a:schemeClr val="lt1">
                <a:hueOff val="0"/>
                <a:satOff val="0"/>
                <a:lumOff val="0"/>
                <a:alphaOff val="0"/>
              </a:schemeClr>
            </a:lnRef>
            <a:fillRef idx="1">
              <a:scrgbClr r="0" g="0" b="0"/>
            </a:fillRef>
            <a:effectRef idx="0">
              <a:schemeClr val="accent2">
                <a:hueOff val="-16207560"/>
                <a:satOff val="33334"/>
                <a:lumOff val="-2549"/>
                <a:alphaOff val="0"/>
              </a:schemeClr>
            </a:effectRef>
            <a:fontRef idx="minor">
              <a:schemeClr val="lt1"/>
            </a:fontRef>
          </p:style>
        </p:sp>
        <p:sp>
          <p:nvSpPr>
            <p:cNvPr id="8" name="Rectangle 7"/>
            <p:cNvSpPr/>
            <p:nvPr/>
          </p:nvSpPr>
          <p:spPr>
            <a:xfrm>
              <a:off x="1870845" y="4599013"/>
              <a:ext cx="1680550" cy="15696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defTabSz="1600200">
                <a:lnSpc>
                  <a:spcPct val="90000"/>
                </a:lnSpc>
                <a:spcBef>
                  <a:spcPct val="0"/>
                </a:spcBef>
                <a:spcAft>
                  <a:spcPct val="35000"/>
                </a:spcAft>
              </a:pPr>
              <a:endParaRPr lang="ar-DZ" sz="3600" dirty="0"/>
            </a:p>
          </p:txBody>
        </p:sp>
      </p:grpSp>
      <p:sp>
        <p:nvSpPr>
          <p:cNvPr id="10" name="Espace réservé du numéro de diapositive 9"/>
          <p:cNvSpPr>
            <a:spLocks noGrp="1"/>
          </p:cNvSpPr>
          <p:nvPr>
            <p:ph type="sldNum" sz="quarter" idx="11"/>
          </p:nvPr>
        </p:nvSpPr>
        <p:spPr/>
        <p:txBody>
          <a:bodyPr/>
          <a:lstStyle/>
          <a:p>
            <a:fld id="{67B497F6-E9AF-49E4-93D3-9B5076D70C8F}" type="slidenum">
              <a:rPr lang="fr-FR" smtClean="0"/>
              <a:pPr/>
              <a:t>184</a:t>
            </a:fld>
            <a:endParaRPr lang="fr-FR"/>
          </a:p>
        </p:txBody>
      </p:sp>
      <p:sp>
        <p:nvSpPr>
          <p:cNvPr id="11" name="Espace réservé du pied de page 10"/>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62167138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Excrétion salivaire</a:t>
            </a:r>
            <a:endParaRPr lang="fr-FR" dirty="0"/>
          </a:p>
        </p:txBody>
      </p:sp>
      <p:sp>
        <p:nvSpPr>
          <p:cNvPr id="3" name="Espace réservé du contenu 2"/>
          <p:cNvSpPr>
            <a:spLocks noGrp="1"/>
          </p:cNvSpPr>
          <p:nvPr>
            <p:ph sz="quarter" idx="1"/>
          </p:nvPr>
        </p:nvSpPr>
        <p:spPr>
          <a:xfrm>
            <a:off x="2136648" y="1600200"/>
            <a:ext cx="8031318" cy="4972072"/>
          </a:xfrm>
        </p:spPr>
        <p:txBody>
          <a:bodyPr>
            <a:normAutofit/>
          </a:bodyPr>
          <a:lstStyle/>
          <a:p>
            <a:r>
              <a:rPr lang="fr-FR" dirty="0" smtClean="0"/>
              <a:t>L'excrétion salivaire des médicaments n'est pas quantitativement importante. Cette sécrétion est variable dans la journée, en fonction  des repas notamment est quasi inexistante pendant le sommeil.</a:t>
            </a:r>
          </a:p>
          <a:p>
            <a:r>
              <a:rPr lang="fr-FR" dirty="0" smtClean="0"/>
              <a:t>Le passage du médicament du plasma vers la salive se fait par </a:t>
            </a:r>
            <a:r>
              <a:rPr lang="fr-FR" b="1" dirty="0" smtClean="0"/>
              <a:t>diffusion passive </a:t>
            </a:r>
            <a:r>
              <a:rPr lang="fr-FR" dirty="0" smtClean="0"/>
              <a:t>selon son </a:t>
            </a:r>
            <a:r>
              <a:rPr lang="fr-FR" dirty="0" err="1" smtClean="0"/>
              <a:t>Pka</a:t>
            </a:r>
            <a:r>
              <a:rPr lang="fr-FR" dirty="0" smtClean="0"/>
              <a:t>, sa </a:t>
            </a:r>
            <a:r>
              <a:rPr lang="fr-FR" dirty="0" err="1" smtClean="0"/>
              <a:t>liposolubilité</a:t>
            </a:r>
            <a:r>
              <a:rPr lang="fr-FR" dirty="0" smtClean="0"/>
              <a:t> et sa fraction libre dans le plasma.</a:t>
            </a:r>
          </a:p>
          <a:p>
            <a:pPr>
              <a:buNone/>
            </a:pPr>
            <a:r>
              <a:rPr lang="fr-FR" dirty="0" smtClean="0"/>
              <a:t>   </a:t>
            </a:r>
            <a:r>
              <a:rPr lang="fr-FR" dirty="0" err="1" smtClean="0"/>
              <a:t>Exp</a:t>
            </a:r>
            <a:r>
              <a:rPr lang="fr-FR" dirty="0" smtClean="0"/>
              <a:t>: morphine, sulfamide et pénicilline.</a:t>
            </a:r>
          </a:p>
          <a:p>
            <a:r>
              <a:rPr lang="fr-FR" dirty="0" smtClean="0"/>
              <a:t>Il peut se faire pour quelques médicaments par un </a:t>
            </a:r>
            <a:r>
              <a:rPr lang="fr-FR" b="1" dirty="0" smtClean="0"/>
              <a:t>transport actif </a:t>
            </a:r>
            <a:r>
              <a:rPr lang="fr-FR" dirty="0" err="1" smtClean="0"/>
              <a:t>Exp</a:t>
            </a:r>
            <a:r>
              <a:rPr lang="fr-FR" dirty="0" smtClean="0"/>
              <a:t>: lithium, </a:t>
            </a:r>
            <a:r>
              <a:rPr lang="fr-FR" dirty="0" err="1" smtClean="0"/>
              <a:t>phenytoine</a:t>
            </a:r>
            <a:r>
              <a:rPr lang="fr-FR" dirty="0" smtClean="0"/>
              <a:t>.</a:t>
            </a:r>
          </a:p>
          <a:p>
            <a:endParaRPr lang="fr-FR" dirty="0"/>
          </a:p>
        </p:txBody>
      </p:sp>
      <p:pic>
        <p:nvPicPr>
          <p:cNvPr id="4" name="Picture 3"/>
          <p:cNvPicPr>
            <a:picLocks noChangeAspect="1" noChangeArrowheads="1"/>
          </p:cNvPicPr>
          <p:nvPr/>
        </p:nvPicPr>
        <p:blipFill>
          <a:blip r:embed="rId3"/>
          <a:srcRect/>
          <a:stretch>
            <a:fillRect/>
          </a:stretch>
        </p:blipFill>
        <p:spPr bwMode="auto">
          <a:xfrm>
            <a:off x="9096397" y="0"/>
            <a:ext cx="1357323"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Espace réservé du numéro de diapositive 5"/>
          <p:cNvSpPr>
            <a:spLocks noGrp="1"/>
          </p:cNvSpPr>
          <p:nvPr>
            <p:ph type="sldNum" sz="quarter" idx="12"/>
          </p:nvPr>
        </p:nvSpPr>
        <p:spPr/>
        <p:txBody>
          <a:bodyPr>
            <a:normAutofit/>
          </a:bodyPr>
          <a:lstStyle/>
          <a:p>
            <a:fld id="{67B497F6-E9AF-49E4-93D3-9B5076D70C8F}" type="slidenum">
              <a:rPr lang="fr-FR" smtClean="0"/>
              <a:pPr/>
              <a:t>185</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37788866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524000" y="1600200"/>
            <a:ext cx="8929718" cy="5257800"/>
          </a:xfrm>
        </p:spPr>
        <p:txBody>
          <a:bodyPr>
            <a:normAutofit/>
          </a:bodyPr>
          <a:lstStyle/>
          <a:p>
            <a:pPr lvl="0">
              <a:buFont typeface="Wingdings" pitchFamily="2" charset="2"/>
              <a:buChar char="q"/>
            </a:pPr>
            <a:r>
              <a:rPr lang="fr-FR" dirty="0"/>
              <a:t>Médicaments à propriétés </a:t>
            </a:r>
            <a:r>
              <a:rPr lang="fr-FR" dirty="0" err="1"/>
              <a:t>atropiniques</a:t>
            </a:r>
            <a:r>
              <a:rPr lang="fr-FR" dirty="0"/>
              <a:t>: inhibent la sécrétion salivaire et perturbent l’élimination des substances par cette voie. </a:t>
            </a:r>
          </a:p>
          <a:p>
            <a:r>
              <a:rPr lang="fr-FR" dirty="0"/>
              <a:t>Le dosage des médicaments dans la salive dont le principal intérêt est d'éviter les prises du sang, pourrait être utilisé en contrôle  thérapeutique, il existe une bonne corrélation entre le taux sanguin et salivaire.</a:t>
            </a:r>
          </a:p>
          <a:p>
            <a:endParaRPr lang="fr-FR" dirty="0"/>
          </a:p>
        </p:txBody>
      </p:sp>
      <p:pic>
        <p:nvPicPr>
          <p:cNvPr id="4" name="Picture 3"/>
          <p:cNvPicPr>
            <a:picLocks noChangeAspect="1" noChangeArrowheads="1"/>
          </p:cNvPicPr>
          <p:nvPr/>
        </p:nvPicPr>
        <p:blipFill>
          <a:blip r:embed="rId3"/>
          <a:srcRect/>
          <a:stretch>
            <a:fillRect/>
          </a:stretch>
        </p:blipFill>
        <p:spPr bwMode="auto">
          <a:xfrm>
            <a:off x="9096397" y="0"/>
            <a:ext cx="1357323"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Espace réservé du numéro de diapositive 5"/>
          <p:cNvSpPr>
            <a:spLocks noGrp="1"/>
          </p:cNvSpPr>
          <p:nvPr>
            <p:ph type="sldNum" sz="quarter" idx="12"/>
          </p:nvPr>
        </p:nvSpPr>
        <p:spPr/>
        <p:txBody>
          <a:bodyPr>
            <a:normAutofit/>
          </a:bodyPr>
          <a:lstStyle/>
          <a:p>
            <a:fld id="{67B497F6-E9AF-49E4-93D3-9B5076D70C8F}" type="slidenum">
              <a:rPr lang="fr-FR" smtClean="0"/>
              <a:pPr/>
              <a:t>186</a:t>
            </a:fld>
            <a:endParaRPr lang="fr-FR"/>
          </a:p>
        </p:txBody>
      </p:sp>
      <p:sp>
        <p:nvSpPr>
          <p:cNvPr id="7" name="Espace réservé du pied de page 6"/>
          <p:cNvSpPr>
            <a:spLocks noGrp="1"/>
          </p:cNvSpPr>
          <p:nvPr>
            <p:ph type="ftr" sz="quarter" idx="11"/>
          </p:nvPr>
        </p:nvSpPr>
        <p:spPr/>
        <p:txBody>
          <a:bodyPr/>
          <a:lstStyle/>
          <a:p>
            <a:endParaRPr lang="fr-FR"/>
          </a:p>
        </p:txBody>
      </p:sp>
      <p:sp>
        <p:nvSpPr>
          <p:cNvPr id="8" name="Titre 1"/>
          <p:cNvSpPr txBox="1">
            <a:spLocks/>
          </p:cNvSpPr>
          <p:nvPr/>
        </p:nvSpPr>
        <p:spPr>
          <a:xfrm>
            <a:off x="2289048" y="142852"/>
            <a:ext cx="8153400" cy="990600"/>
          </a:xfrm>
          <a:prstGeom prst="rect">
            <a:avLst/>
          </a:prstGeom>
        </p:spPr>
        <p:txBody>
          <a:bodyPr vert="horz" anchor="ctr">
            <a:normAutofit/>
          </a:bodyPr>
          <a:lstStyle/>
          <a:p>
            <a:pPr>
              <a:spcBef>
                <a:spcPct val="0"/>
              </a:spcBef>
              <a:defRPr/>
            </a:pPr>
            <a:r>
              <a:rPr lang="fr-FR" sz="4400" dirty="0">
                <a:solidFill>
                  <a:schemeClr val="tx2"/>
                </a:solidFill>
                <a:latin typeface="+mj-lt"/>
                <a:ea typeface="+mj-ea"/>
                <a:cs typeface="+mj-cs"/>
              </a:rPr>
              <a:t>A. Excrétion salivaire</a:t>
            </a:r>
          </a:p>
        </p:txBody>
      </p:sp>
    </p:spTree>
    <p:extLst>
      <p:ext uri="{BB962C8B-B14F-4D97-AF65-F5344CB8AC3E}">
        <p14:creationId xmlns:p14="http://schemas.microsoft.com/office/powerpoint/2010/main" val="70891804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66844" y="214290"/>
            <a:ext cx="8766048" cy="914384"/>
          </a:xfrm>
        </p:spPr>
        <p:txBody>
          <a:bodyPr/>
          <a:lstStyle/>
          <a:p>
            <a:r>
              <a:rPr lang="fr-FR" dirty="0" smtClean="0"/>
              <a:t>B. Excrétion gastro-intestinale</a:t>
            </a:r>
            <a:endParaRPr lang="fr-FR" dirty="0"/>
          </a:p>
        </p:txBody>
      </p:sp>
      <p:sp>
        <p:nvSpPr>
          <p:cNvPr id="3" name="Espace réservé du contenu 2"/>
          <p:cNvSpPr>
            <a:spLocks noGrp="1"/>
          </p:cNvSpPr>
          <p:nvPr>
            <p:ph sz="quarter" idx="1"/>
          </p:nvPr>
        </p:nvSpPr>
        <p:spPr>
          <a:xfrm>
            <a:off x="2136648" y="3333768"/>
            <a:ext cx="8153400" cy="3167066"/>
          </a:xfrm>
        </p:spPr>
        <p:txBody>
          <a:bodyPr>
            <a:normAutofit/>
          </a:bodyPr>
          <a:lstStyle/>
          <a:p>
            <a:pPr lvl="0"/>
            <a:endParaRPr lang="fr-FR" sz="2400" dirty="0"/>
          </a:p>
          <a:p>
            <a:pPr lvl="0"/>
            <a:r>
              <a:rPr lang="fr-FR" sz="2400" dirty="0"/>
              <a:t>Substance administrée par voie orale et non absorbée</a:t>
            </a:r>
          </a:p>
          <a:p>
            <a:pPr lvl="0"/>
            <a:endParaRPr lang="fr-FR" sz="2400" dirty="0"/>
          </a:p>
          <a:p>
            <a:pPr lvl="0"/>
            <a:r>
              <a:rPr lang="fr-FR" sz="2400" dirty="0"/>
              <a:t>Médicaments hydrosolubles délivrés par voie parentérale</a:t>
            </a:r>
          </a:p>
          <a:p>
            <a:pPr lvl="0"/>
            <a:endParaRPr lang="fr-FR" sz="2400" dirty="0"/>
          </a:p>
          <a:p>
            <a:pPr lvl="0"/>
            <a:r>
              <a:rPr lang="fr-FR" sz="2400" dirty="0"/>
              <a:t>Produits de dégradation et de conjugaison éliminés par la bile</a:t>
            </a:r>
          </a:p>
          <a:p>
            <a:endParaRPr lang="fr-FR" sz="2400" dirty="0"/>
          </a:p>
        </p:txBody>
      </p:sp>
      <p:sp>
        <p:nvSpPr>
          <p:cNvPr id="4" name="Rectangle 3"/>
          <p:cNvSpPr/>
          <p:nvPr/>
        </p:nvSpPr>
        <p:spPr>
          <a:xfrm>
            <a:off x="2595538" y="1714488"/>
            <a:ext cx="1785950" cy="64294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t>Hydrosolubles </a:t>
            </a:r>
          </a:p>
        </p:txBody>
      </p:sp>
      <p:sp>
        <p:nvSpPr>
          <p:cNvPr id="5" name="Rectangle 4"/>
          <p:cNvSpPr/>
          <p:nvPr/>
        </p:nvSpPr>
        <p:spPr>
          <a:xfrm>
            <a:off x="2595538" y="2500306"/>
            <a:ext cx="1785950" cy="642942"/>
          </a:xfrm>
          <a:prstGeom prst="rect">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t>Non ionisés </a:t>
            </a:r>
          </a:p>
        </p:txBody>
      </p:sp>
      <p:sp>
        <p:nvSpPr>
          <p:cNvPr id="6" name="Flèche droite 5"/>
          <p:cNvSpPr/>
          <p:nvPr/>
        </p:nvSpPr>
        <p:spPr>
          <a:xfrm>
            <a:off x="5095868" y="2158550"/>
            <a:ext cx="500066"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524628" y="2143116"/>
            <a:ext cx="2286016" cy="50006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ysClr val="windowText" lastClr="000000"/>
                </a:solidFill>
              </a:rPr>
              <a:t>Non absorbés</a:t>
            </a:r>
          </a:p>
        </p:txBody>
      </p:sp>
      <p:pic>
        <p:nvPicPr>
          <p:cNvPr id="8" name="Picture 2"/>
          <p:cNvPicPr>
            <a:picLocks noChangeAspect="1" noChangeArrowheads="1"/>
          </p:cNvPicPr>
          <p:nvPr/>
        </p:nvPicPr>
        <p:blipFill>
          <a:blip r:embed="rId3"/>
          <a:srcRect/>
          <a:stretch>
            <a:fillRect/>
          </a:stretch>
        </p:blipFill>
        <p:spPr bwMode="auto">
          <a:xfrm>
            <a:off x="8510430" y="1"/>
            <a:ext cx="2157571" cy="1876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Espace réservé du numéro de diapositive 9"/>
          <p:cNvSpPr>
            <a:spLocks noGrp="1"/>
          </p:cNvSpPr>
          <p:nvPr>
            <p:ph type="sldNum" sz="quarter" idx="12"/>
          </p:nvPr>
        </p:nvSpPr>
        <p:spPr/>
        <p:txBody>
          <a:bodyPr>
            <a:normAutofit/>
          </a:bodyPr>
          <a:lstStyle/>
          <a:p>
            <a:fld id="{67B497F6-E9AF-49E4-93D3-9B5076D70C8F}" type="slidenum">
              <a:rPr lang="fr-FR" smtClean="0"/>
              <a:pPr/>
              <a:t>187</a:t>
            </a:fld>
            <a:endParaRPr lang="fr-FR"/>
          </a:p>
        </p:txBody>
      </p:sp>
      <p:sp>
        <p:nvSpPr>
          <p:cNvPr id="11" name="Espace réservé du pied de page 10"/>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4649941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36648" y="1600200"/>
            <a:ext cx="8153400" cy="4829196"/>
          </a:xfrm>
        </p:spPr>
        <p:txBody>
          <a:bodyPr>
            <a:normAutofit/>
          </a:bodyPr>
          <a:lstStyle/>
          <a:p>
            <a:r>
              <a:rPr lang="fr-FR" dirty="0" smtClean="0"/>
              <a:t>Voie accessoire d’élimination</a:t>
            </a:r>
          </a:p>
          <a:p>
            <a:pPr lvl="0"/>
            <a:endParaRPr lang="fr-FR" dirty="0" smtClean="0"/>
          </a:p>
          <a:p>
            <a:pPr lvl="0"/>
            <a:r>
              <a:rPr lang="fr-FR" dirty="0" smtClean="0"/>
              <a:t>Substances en état de traces :</a:t>
            </a:r>
          </a:p>
          <a:p>
            <a:pPr lvl="1"/>
            <a:r>
              <a:rPr lang="fr-FR" dirty="0" smtClean="0"/>
              <a:t> I, </a:t>
            </a:r>
            <a:r>
              <a:rPr lang="fr-FR" dirty="0" err="1" smtClean="0"/>
              <a:t>Br</a:t>
            </a:r>
            <a:endParaRPr lang="fr-FR" dirty="0" smtClean="0"/>
          </a:p>
          <a:p>
            <a:pPr lvl="0"/>
            <a:endParaRPr lang="fr-FR" dirty="0" smtClean="0"/>
          </a:p>
          <a:p>
            <a:pPr lvl="0">
              <a:buNone/>
            </a:pPr>
            <a:endParaRPr lang="fr-FR" dirty="0" smtClean="0"/>
          </a:p>
          <a:p>
            <a:endParaRPr lang="fr-FR" dirty="0"/>
          </a:p>
        </p:txBody>
      </p:sp>
      <p:sp>
        <p:nvSpPr>
          <p:cNvPr id="4" name="Titre 3"/>
          <p:cNvSpPr>
            <a:spLocks noGrp="1"/>
          </p:cNvSpPr>
          <p:nvPr>
            <p:ph type="title"/>
          </p:nvPr>
        </p:nvSpPr>
        <p:spPr>
          <a:xfrm>
            <a:off x="8953520" y="214290"/>
            <a:ext cx="1459022" cy="985822"/>
          </a:xfrm>
          <a:prstGeom prst="roundRect">
            <a:avLst/>
          </a:prstGeom>
          <a:blipFill rotWithShape="0">
            <a:blip r:embed="rId3" cstate="print"/>
            <a:stretch>
              <a:fillRect/>
            </a:stretch>
          </a:blip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2">
              <a:hueOff val="-16207560"/>
              <a:satOff val="33334"/>
              <a:lumOff val="-2549"/>
              <a:alphaOff val="0"/>
            </a:schemeClr>
          </a:effectRef>
          <a:fontRef idx="minor">
            <a:schemeClr val="lt1"/>
          </a:fontRef>
        </p:style>
        <p:txBody>
          <a:bodyPr/>
          <a:lstStyle/>
          <a:p>
            <a:endParaRPr lang="fr-FR"/>
          </a:p>
        </p:txBody>
      </p:sp>
      <p:sp>
        <p:nvSpPr>
          <p:cNvPr id="6" name="Espace réservé du numéro de diapositive 5"/>
          <p:cNvSpPr>
            <a:spLocks noGrp="1"/>
          </p:cNvSpPr>
          <p:nvPr>
            <p:ph type="sldNum" sz="quarter" idx="12"/>
          </p:nvPr>
        </p:nvSpPr>
        <p:spPr/>
        <p:txBody>
          <a:bodyPr>
            <a:normAutofit/>
          </a:bodyPr>
          <a:lstStyle/>
          <a:p>
            <a:fld id="{67B497F6-E9AF-49E4-93D3-9B5076D70C8F}" type="slidenum">
              <a:rPr lang="fr-FR" smtClean="0"/>
              <a:pPr/>
              <a:t>188</a:t>
            </a:fld>
            <a:endParaRPr lang="fr-FR"/>
          </a:p>
        </p:txBody>
      </p:sp>
      <p:sp>
        <p:nvSpPr>
          <p:cNvPr id="7" name="Espace réservé du pied de page 6"/>
          <p:cNvSpPr>
            <a:spLocks noGrp="1"/>
          </p:cNvSpPr>
          <p:nvPr>
            <p:ph type="ftr" sz="quarter" idx="11"/>
          </p:nvPr>
        </p:nvSpPr>
        <p:spPr/>
        <p:txBody>
          <a:bodyPr/>
          <a:lstStyle/>
          <a:p>
            <a:endParaRPr lang="fr-FR"/>
          </a:p>
        </p:txBody>
      </p:sp>
      <p:sp>
        <p:nvSpPr>
          <p:cNvPr id="8" name="Titre 1"/>
          <p:cNvSpPr txBox="1">
            <a:spLocks/>
          </p:cNvSpPr>
          <p:nvPr/>
        </p:nvSpPr>
        <p:spPr>
          <a:xfrm>
            <a:off x="1666844" y="214290"/>
            <a:ext cx="8766048" cy="914384"/>
          </a:xfrm>
          <a:prstGeom prst="rect">
            <a:avLst/>
          </a:prstGeom>
        </p:spPr>
        <p:txBody>
          <a:bodyPr vert="horz" anchor="ctr">
            <a:normAutofit/>
          </a:bodyPr>
          <a:lstStyle/>
          <a:p>
            <a:pPr>
              <a:spcBef>
                <a:spcPct val="0"/>
              </a:spcBef>
              <a:defRPr/>
            </a:pPr>
            <a:r>
              <a:rPr lang="fr-FR" sz="4400" dirty="0">
                <a:solidFill>
                  <a:schemeClr val="tx2"/>
                </a:solidFill>
                <a:latin typeface="+mj-lt"/>
                <a:ea typeface="+mj-ea"/>
                <a:cs typeface="+mj-cs"/>
              </a:rPr>
              <a:t>C. Excrétion sudorale</a:t>
            </a:r>
          </a:p>
        </p:txBody>
      </p:sp>
    </p:spTree>
    <p:extLst>
      <p:ext uri="{BB962C8B-B14F-4D97-AF65-F5344CB8AC3E}">
        <p14:creationId xmlns:p14="http://schemas.microsoft.com/office/powerpoint/2010/main" val="304251934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 Elimination lacrymale </a:t>
            </a:r>
            <a:endParaRPr lang="fr-FR" dirty="0"/>
          </a:p>
        </p:txBody>
      </p:sp>
      <p:sp>
        <p:nvSpPr>
          <p:cNvPr id="3" name="Espace réservé du contenu 2"/>
          <p:cNvSpPr>
            <a:spLocks noGrp="1"/>
          </p:cNvSpPr>
          <p:nvPr>
            <p:ph sz="quarter" idx="1"/>
          </p:nvPr>
        </p:nvSpPr>
        <p:spPr>
          <a:xfrm>
            <a:off x="2136648" y="1600200"/>
            <a:ext cx="8153400" cy="4829196"/>
          </a:xfrm>
        </p:spPr>
        <p:txBody>
          <a:bodyPr>
            <a:normAutofit/>
          </a:bodyPr>
          <a:lstStyle/>
          <a:p>
            <a:r>
              <a:rPr lang="fr-FR" dirty="0" smtClean="0"/>
              <a:t>Voie très accessoire d’élimination.</a:t>
            </a:r>
          </a:p>
          <a:p>
            <a:pPr lvl="0"/>
            <a:endParaRPr lang="fr-FR" dirty="0" smtClean="0"/>
          </a:p>
          <a:p>
            <a:pPr lvl="0"/>
            <a:r>
              <a:rPr lang="fr-FR" dirty="0" smtClean="0"/>
              <a:t>Substances en très petites quantités :</a:t>
            </a:r>
          </a:p>
          <a:p>
            <a:pPr lvl="1"/>
            <a:r>
              <a:rPr lang="fr-FR" dirty="0" smtClean="0"/>
              <a:t>rifampicine</a:t>
            </a:r>
          </a:p>
          <a:p>
            <a:pPr lvl="0"/>
            <a:endParaRPr lang="fr-FR" dirty="0" smtClean="0"/>
          </a:p>
          <a:p>
            <a:pPr lvl="0">
              <a:buNone/>
            </a:pPr>
            <a:endParaRPr lang="fr-FR" dirty="0" smtClean="0"/>
          </a:p>
          <a:p>
            <a:endParaRPr lang="fr-FR" dirty="0"/>
          </a:p>
        </p:txBody>
      </p:sp>
      <p:pic>
        <p:nvPicPr>
          <p:cNvPr id="4" name="Picture 5" descr="http://t2.gstatic.com/images?q=tbn:tCe2ao1OQ3_NfM:http://www.leglaucome.fr/upload/images/collyre/collyre.jpg">
            <a:hlinkClick r:id="rId3"/>
          </p:cNvPr>
          <p:cNvPicPr>
            <a:picLocks noChangeAspect="1" noChangeArrowheads="1"/>
          </p:cNvPicPr>
          <p:nvPr/>
        </p:nvPicPr>
        <p:blipFill>
          <a:blip r:embed="rId4"/>
          <a:srcRect/>
          <a:stretch>
            <a:fillRect/>
          </a:stretch>
        </p:blipFill>
        <p:spPr bwMode="auto">
          <a:xfrm>
            <a:off x="8524892" y="0"/>
            <a:ext cx="1800236" cy="1285884"/>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normAutofit/>
          </a:bodyPr>
          <a:lstStyle/>
          <a:p>
            <a:fld id="{67B497F6-E9AF-49E4-93D3-9B5076D70C8F}" type="slidenum">
              <a:rPr lang="fr-FR" smtClean="0"/>
              <a:pPr/>
              <a:t>189</a:t>
            </a:fld>
            <a:endParaRPr lang="fr-FR"/>
          </a:p>
        </p:txBody>
      </p:sp>
      <p:sp>
        <p:nvSpPr>
          <p:cNvPr id="7" name="Espace réservé du pied de page 6"/>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113182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2242156" y="653829"/>
            <a:ext cx="783874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Réglementation et médicament</a:t>
            </a:r>
          </a:p>
        </p:txBody>
      </p:sp>
      <p:sp>
        <p:nvSpPr>
          <p:cNvPr id="96259" name="Text Box 2"/>
          <p:cNvSpPr txBox="1">
            <a:spLocks noChangeArrowheads="1"/>
          </p:cNvSpPr>
          <p:nvPr/>
        </p:nvSpPr>
        <p:spPr bwMode="auto">
          <a:xfrm>
            <a:off x="2013172" y="1633132"/>
            <a:ext cx="8655309" cy="26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9966"/>
                </a:solidFill>
              </a:rPr>
              <a:t>Médicaments à prescription hospitalière:</a:t>
            </a:r>
          </a:p>
          <a:p>
            <a:pPr eaLnBrk="1"/>
            <a:endParaRPr lang="en-GB" altLang="fr-FR" sz="2540">
              <a:solidFill>
                <a:srgbClr val="FFFFFF"/>
              </a:solidFill>
            </a:endParaRPr>
          </a:p>
          <a:p>
            <a:pPr eaLnBrk="1"/>
            <a:r>
              <a:rPr lang="en-GB" altLang="fr-FR" sz="2540">
                <a:solidFill>
                  <a:srgbClr val="FFFFFF"/>
                </a:solidFill>
              </a:rPr>
              <a:t>	- </a:t>
            </a:r>
            <a:r>
              <a:rPr lang="en-GB" altLang="fr-FR" sz="2540">
                <a:solidFill>
                  <a:srgbClr val="FFFF00"/>
                </a:solidFill>
              </a:rPr>
              <a:t>Prescription hospitalière</a:t>
            </a:r>
            <a:r>
              <a:rPr lang="en-GB" altLang="fr-FR" sz="2540">
                <a:solidFill>
                  <a:srgbClr val="FFFFFF"/>
                </a:solidFill>
              </a:rPr>
              <a:t> ou tout établissement de soin.</a:t>
            </a:r>
          </a:p>
          <a:p>
            <a:pPr eaLnBrk="1"/>
            <a:endParaRPr lang="en-GB" altLang="fr-FR" sz="2540">
              <a:solidFill>
                <a:srgbClr val="FFFFFF"/>
              </a:solidFill>
            </a:endParaRPr>
          </a:p>
          <a:p>
            <a:pPr eaLnBrk="1"/>
            <a:r>
              <a:rPr lang="en-GB" altLang="fr-FR" sz="2540">
                <a:solidFill>
                  <a:srgbClr val="FFFFFF"/>
                </a:solidFill>
              </a:rPr>
              <a:t>	- </a:t>
            </a:r>
            <a:r>
              <a:rPr lang="en-GB" altLang="fr-FR" sz="2540">
                <a:solidFill>
                  <a:srgbClr val="FFFF00"/>
                </a:solidFill>
              </a:rPr>
              <a:t>Délivrance et utilisation</a:t>
            </a:r>
            <a:r>
              <a:rPr lang="en-GB" altLang="fr-FR" sz="2540">
                <a:solidFill>
                  <a:srgbClr val="FFFFFF"/>
                </a:solidFill>
              </a:rPr>
              <a:t> possible à l'hôpital</a:t>
            </a:r>
            <a:r>
              <a:rPr lang="en-GB" altLang="fr-FR" sz="2540">
                <a:solidFill>
                  <a:srgbClr val="FFFF00"/>
                </a:solidFill>
              </a:rPr>
              <a:t> OU </a:t>
            </a:r>
            <a:r>
              <a:rPr lang="en-GB" altLang="fr-FR" sz="2540">
                <a:solidFill>
                  <a:srgbClr val="FFFFFF"/>
                </a:solidFill>
              </a:rPr>
              <a:t>en </a:t>
            </a:r>
            <a:r>
              <a:rPr lang="en-GB" altLang="fr-FR" sz="2540">
                <a:solidFill>
                  <a:srgbClr val="FFFF00"/>
                </a:solidFill>
              </a:rPr>
              <a:t>ville</a:t>
            </a:r>
            <a:r>
              <a:rPr lang="en-GB" altLang="fr-FR" sz="2540">
                <a:solidFill>
                  <a:srgbClr val="FFFFFF"/>
                </a:solidFill>
              </a:rPr>
              <a:t>.</a:t>
            </a:r>
          </a:p>
          <a:p>
            <a:pPr eaLnBrk="1"/>
            <a:endParaRPr lang="en-GB" altLang="fr-FR" sz="2540">
              <a:solidFill>
                <a:srgbClr val="FFFFFF"/>
              </a:solidFill>
            </a:endParaRPr>
          </a:p>
          <a:p>
            <a:pPr eaLnBrk="1"/>
            <a:r>
              <a:rPr lang="en-GB" altLang="fr-FR" sz="2540">
                <a:solidFill>
                  <a:srgbClr val="FFFFFF"/>
                </a:solidFill>
              </a:rPr>
              <a:t>	Ex : Capécitabine (Xéloda</a:t>
            </a:r>
            <a:r>
              <a:rPr lang="en-GB" altLang="fr-FR" sz="2540" b="1" baseline="33000">
                <a:solidFill>
                  <a:srgbClr val="FFFFFF"/>
                </a:solidFill>
                <a:cs typeface="Arial" panose="020B0604020202020204" pitchFamily="34" charset="0"/>
              </a:rPr>
              <a:t>®</a:t>
            </a:r>
            <a:r>
              <a:rPr lang="en-GB" altLang="fr-FR" sz="2540">
                <a:solidFill>
                  <a:srgbClr val="FFFFFF"/>
                </a:solidFill>
              </a:rPr>
              <a:t>)</a:t>
            </a:r>
            <a:r>
              <a:rPr lang="ar-SA" altLang="fr-FR" sz="2540">
                <a:solidFill>
                  <a:srgbClr val="FFFFFF"/>
                </a:solidFill>
                <a:cs typeface="Arial" panose="020B0604020202020204" pitchFamily="34" charset="0"/>
              </a:rPr>
              <a:t>‏</a:t>
            </a:r>
            <a:endParaRPr lang="en-GB" altLang="fr-FR" sz="2540">
              <a:solidFill>
                <a:srgbClr val="FFFFFF"/>
              </a:solidFill>
            </a:endParaRPr>
          </a:p>
        </p:txBody>
      </p:sp>
    </p:spTree>
    <p:extLst>
      <p:ext uri="{BB962C8B-B14F-4D97-AF65-F5344CB8AC3E}">
        <p14:creationId xmlns:p14="http://schemas.microsoft.com/office/powerpoint/2010/main" val="1928474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952596" y="357166"/>
            <a:ext cx="8153400" cy="990600"/>
          </a:xfrm>
        </p:spPr>
        <p:txBody>
          <a:bodyPr>
            <a:noAutofit/>
          </a:bodyPr>
          <a:lstStyle/>
          <a:p>
            <a:pPr lvl="0"/>
            <a:r>
              <a:rPr lang="fr-FR" sz="3200" b="1" dirty="0"/>
              <a:t>E. Elimination par la peau et les phanères, les dents ,les sécrétion bronchiques et  cheveux</a:t>
            </a:r>
            <a:r>
              <a:rPr lang="fr-FR" dirty="0" smtClean="0"/>
              <a:t/>
            </a:r>
            <a:br>
              <a:rPr lang="fr-FR" dirty="0" smtClean="0"/>
            </a:br>
            <a:endParaRPr lang="fr-FR" dirty="0"/>
          </a:p>
        </p:txBody>
      </p:sp>
      <p:sp>
        <p:nvSpPr>
          <p:cNvPr id="5" name="Espace réservé du contenu 4"/>
          <p:cNvSpPr>
            <a:spLocks noGrp="1"/>
          </p:cNvSpPr>
          <p:nvPr>
            <p:ph sz="quarter" idx="1"/>
          </p:nvPr>
        </p:nvSpPr>
        <p:spPr>
          <a:xfrm>
            <a:off x="1524000" y="1600200"/>
            <a:ext cx="8929718" cy="5257800"/>
          </a:xfrm>
        </p:spPr>
        <p:txBody>
          <a:bodyPr>
            <a:normAutofit/>
          </a:bodyPr>
          <a:lstStyle/>
          <a:p>
            <a:r>
              <a:rPr lang="fr-FR" dirty="0" smtClean="0"/>
              <a:t>Voie très accessoire d’élimination</a:t>
            </a:r>
          </a:p>
          <a:p>
            <a:r>
              <a:rPr lang="fr-FR" dirty="0" smtClean="0"/>
              <a:t>Tout dépend de l'affinité : les médicaments </a:t>
            </a:r>
            <a:r>
              <a:rPr lang="fr-FR" dirty="0" err="1" smtClean="0"/>
              <a:t>thioloprives</a:t>
            </a:r>
            <a:r>
              <a:rPr lang="fr-FR" dirty="0" smtClean="0"/>
              <a:t> et les métaux lourds possèdent une affinité pour les groupements SH et donc vont être éliminés par la peau et les phanères; </a:t>
            </a:r>
          </a:p>
          <a:p>
            <a:r>
              <a:rPr lang="fr-FR" dirty="0" smtClean="0"/>
              <a:t>les médicaments qui ont une affinité pour le calcium vont être éliminés par les dents. </a:t>
            </a:r>
          </a:p>
          <a:p>
            <a:pPr>
              <a:buNone/>
            </a:pPr>
            <a:r>
              <a:rPr lang="fr-FR" dirty="0" smtClean="0"/>
              <a:t>    </a:t>
            </a:r>
            <a:r>
              <a:rPr lang="fr-FR" dirty="0" err="1" smtClean="0"/>
              <a:t>Exp:Les</a:t>
            </a:r>
            <a:r>
              <a:rPr lang="fr-FR" dirty="0" smtClean="0"/>
              <a:t> tétracyclines éliminées par les dents, les colorent en jaune chez l'enfant</a:t>
            </a:r>
          </a:p>
          <a:p>
            <a:r>
              <a:rPr lang="fr-FR" dirty="0" smtClean="0"/>
              <a:t>une éventuelle intoxication par l'arsenic est détectable en dosant cet élément dans les cheveux</a:t>
            </a:r>
          </a:p>
          <a:p>
            <a:endParaRPr lang="fr-FR" dirty="0" smtClean="0"/>
          </a:p>
          <a:p>
            <a:endParaRPr lang="fr-FR" dirty="0" smtClean="0"/>
          </a:p>
          <a:p>
            <a:endParaRPr lang="fr-FR" dirty="0"/>
          </a:p>
        </p:txBody>
      </p:sp>
      <p:sp>
        <p:nvSpPr>
          <p:cNvPr id="7" name="Espace réservé du numéro de diapositive 6"/>
          <p:cNvSpPr>
            <a:spLocks noGrp="1"/>
          </p:cNvSpPr>
          <p:nvPr>
            <p:ph type="sldNum" sz="quarter" idx="12"/>
          </p:nvPr>
        </p:nvSpPr>
        <p:spPr/>
        <p:txBody>
          <a:bodyPr>
            <a:normAutofit/>
          </a:bodyPr>
          <a:lstStyle/>
          <a:p>
            <a:fld id="{67B497F6-E9AF-49E4-93D3-9B5076D70C8F}" type="slidenum">
              <a:rPr lang="fr-FR" smtClean="0"/>
              <a:pPr/>
              <a:t>190</a:t>
            </a:fld>
            <a:endParaRPr lang="fr-FR"/>
          </a:p>
        </p:txBody>
      </p:sp>
      <p:sp>
        <p:nvSpPr>
          <p:cNvPr id="8" name="Espace réservé du pied de page 7"/>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9235764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3095604" y="3071810"/>
            <a:ext cx="7200928" cy="2400312"/>
          </a:xfrm>
        </p:spPr>
        <p:txBody>
          <a:bodyPr/>
          <a:lstStyle/>
          <a:p>
            <a:pPr marL="514350" indent="-514350"/>
            <a:r>
              <a:rPr lang="fr-FR" dirty="0" smtClean="0"/>
              <a:t>1. Elimination digestive provoquée</a:t>
            </a:r>
          </a:p>
          <a:p>
            <a:pPr marL="514350" indent="-514350"/>
            <a:r>
              <a:rPr lang="fr-FR" dirty="0" smtClean="0"/>
              <a:t>2. Elimination rénale</a:t>
            </a:r>
          </a:p>
          <a:p>
            <a:pPr marL="514350" indent="-514350"/>
            <a:r>
              <a:rPr lang="fr-FR" dirty="0" smtClean="0"/>
              <a:t>4. Autres</a:t>
            </a:r>
          </a:p>
          <a:p>
            <a:pPr marL="514350" indent="-514350"/>
            <a:endParaRPr lang="fr-FR" dirty="0"/>
          </a:p>
        </p:txBody>
      </p:sp>
      <p:sp>
        <p:nvSpPr>
          <p:cNvPr id="4" name="Titre 3"/>
          <p:cNvSpPr>
            <a:spLocks noGrp="1"/>
          </p:cNvSpPr>
          <p:nvPr>
            <p:ph type="title"/>
          </p:nvPr>
        </p:nvSpPr>
        <p:spPr/>
        <p:txBody>
          <a:bodyPr/>
          <a:lstStyle/>
          <a:p>
            <a:r>
              <a:rPr lang="fr-FR" dirty="0" smtClean="0"/>
              <a:t>IV. Elimination artificielle:</a:t>
            </a:r>
            <a:endParaRPr lang="fr-FR" dirty="0"/>
          </a:p>
        </p:txBody>
      </p:sp>
      <p:sp>
        <p:nvSpPr>
          <p:cNvPr id="7" name="Espace réservé du numéro de diapositive 6"/>
          <p:cNvSpPr>
            <a:spLocks noGrp="1"/>
          </p:cNvSpPr>
          <p:nvPr>
            <p:ph type="sldNum" sz="quarter" idx="11"/>
          </p:nvPr>
        </p:nvSpPr>
        <p:spPr/>
        <p:txBody>
          <a:bodyPr/>
          <a:lstStyle/>
          <a:p>
            <a:fld id="{67B497F6-E9AF-49E4-93D3-9B5076D70C8F}" type="slidenum">
              <a:rPr lang="fr-FR" smtClean="0"/>
              <a:pPr/>
              <a:t>191</a:t>
            </a:fld>
            <a:endParaRPr lang="fr-FR"/>
          </a:p>
        </p:txBody>
      </p:sp>
      <p:sp>
        <p:nvSpPr>
          <p:cNvPr id="8" name="Espace réservé du pied de page 7"/>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34013388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667108" y="214290"/>
            <a:ext cx="5245236" cy="1057260"/>
          </a:xfrm>
        </p:spPr>
        <p:txBody>
          <a:bodyPr>
            <a:normAutofit/>
          </a:bodyPr>
          <a:lstStyle/>
          <a:p>
            <a:r>
              <a:rPr lang="fr-FR" dirty="0" smtClean="0"/>
              <a:t>Elimination artificielle</a:t>
            </a:r>
            <a:endParaRPr lang="fr-FR" dirty="0"/>
          </a:p>
        </p:txBody>
      </p:sp>
      <p:sp>
        <p:nvSpPr>
          <p:cNvPr id="5" name="Espace réservé du contenu 4"/>
          <p:cNvSpPr>
            <a:spLocks noGrp="1"/>
          </p:cNvSpPr>
          <p:nvPr>
            <p:ph sz="quarter" idx="1"/>
          </p:nvPr>
        </p:nvSpPr>
        <p:spPr>
          <a:xfrm>
            <a:off x="2136648" y="1600200"/>
            <a:ext cx="8174194" cy="5043510"/>
          </a:xfrm>
        </p:spPr>
        <p:txBody>
          <a:bodyPr>
            <a:normAutofit fontScale="92500" lnSpcReduction="10000"/>
          </a:bodyPr>
          <a:lstStyle/>
          <a:p>
            <a:pPr>
              <a:buNone/>
              <a:defRPr/>
            </a:pPr>
            <a:r>
              <a:rPr lang="fr-FR" dirty="0" smtClean="0">
                <a:latin typeface="+mj-lt"/>
              </a:rPr>
              <a:t>Le  recours aux méthodes d'élimination artificielle peut être envisagée dans:</a:t>
            </a:r>
          </a:p>
          <a:p>
            <a:pPr>
              <a:buFont typeface="Wingdings" pitchFamily="2" charset="2"/>
              <a:buChar char="Ø"/>
              <a:defRPr/>
            </a:pPr>
            <a:r>
              <a:rPr lang="fr-FR" sz="3200" b="1" dirty="0">
                <a:latin typeface="+mj-lt"/>
              </a:rPr>
              <a:t>insuffisance </a:t>
            </a:r>
            <a:r>
              <a:rPr lang="fr-FR" sz="3200" dirty="0">
                <a:latin typeface="+mj-lt"/>
              </a:rPr>
              <a:t>aigue ou chronique de l'élimination rénale et parfois hépatique.</a:t>
            </a:r>
            <a:endParaRPr lang="en-US" sz="3200" dirty="0">
              <a:latin typeface="+mj-lt"/>
            </a:endParaRPr>
          </a:p>
          <a:p>
            <a:pPr>
              <a:buFont typeface="Wingdings" pitchFamily="2" charset="2"/>
              <a:buChar char="Ø"/>
              <a:defRPr/>
            </a:pPr>
            <a:r>
              <a:rPr lang="fr-FR" sz="3200" b="1" dirty="0">
                <a:latin typeface="+mj-lt"/>
              </a:rPr>
              <a:t>Intoxication </a:t>
            </a:r>
            <a:r>
              <a:rPr lang="fr-FR" sz="3200" dirty="0">
                <a:latin typeface="+mj-lt"/>
              </a:rPr>
              <a:t>par des médicaments ou des substances qui mettent la vie du malade en danger, on cherche alors à éliminer plus vite le maximum du toxique.</a:t>
            </a:r>
            <a:endParaRPr lang="en-US" sz="3200" dirty="0">
              <a:latin typeface="+mj-lt"/>
            </a:endParaRPr>
          </a:p>
          <a:p>
            <a:pPr>
              <a:buNone/>
              <a:defRPr/>
            </a:pPr>
            <a:endParaRPr lang="fr-FR" sz="3200" dirty="0">
              <a:latin typeface="+mj-lt"/>
            </a:endParaRPr>
          </a:p>
          <a:p>
            <a:pPr>
              <a:buNone/>
              <a:defRPr/>
            </a:pPr>
            <a:r>
              <a:rPr lang="fr-FR" sz="3200" dirty="0">
                <a:latin typeface="+mj-lt"/>
              </a:rPr>
              <a:t>Les moyens d'élimination artificielle sont nombreux et leur utilisation dépend de plusieurs facteurs liés aux malades et aux conditions de l'intoxication.</a:t>
            </a:r>
            <a:endParaRPr lang="en-US" sz="3200" dirty="0">
              <a:latin typeface="+mj-lt"/>
            </a:endParaRPr>
          </a:p>
          <a:p>
            <a:endParaRPr lang="fr-FR" dirty="0">
              <a:latin typeface="+mj-lt"/>
            </a:endParaRPr>
          </a:p>
        </p:txBody>
      </p:sp>
      <p:sp>
        <p:nvSpPr>
          <p:cNvPr id="7" name="Espace réservé du numéro de diapositive 6"/>
          <p:cNvSpPr>
            <a:spLocks noGrp="1"/>
          </p:cNvSpPr>
          <p:nvPr>
            <p:ph type="sldNum" sz="quarter" idx="12"/>
          </p:nvPr>
        </p:nvSpPr>
        <p:spPr/>
        <p:txBody>
          <a:bodyPr>
            <a:normAutofit/>
          </a:bodyPr>
          <a:lstStyle/>
          <a:p>
            <a:fld id="{67B497F6-E9AF-49E4-93D3-9B5076D70C8F}" type="slidenum">
              <a:rPr lang="fr-FR" smtClean="0"/>
              <a:pPr/>
              <a:t>192</a:t>
            </a:fld>
            <a:endParaRPr lang="fr-FR"/>
          </a:p>
        </p:txBody>
      </p:sp>
      <p:sp>
        <p:nvSpPr>
          <p:cNvPr id="8" name="Espace réservé du pied de page 7"/>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90805873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92943" y="189136"/>
            <a:ext cx="8581570" cy="1240745"/>
          </a:xfrm>
        </p:spPr>
        <p:txBody>
          <a:bodyPr>
            <a:normAutofit/>
          </a:bodyPr>
          <a:lstStyle/>
          <a:p>
            <a:r>
              <a:rPr lang="fr-FR" dirty="0" smtClean="0"/>
              <a:t>1. Elimination digestive provoquée</a:t>
            </a:r>
            <a:endParaRPr lang="fr-FR" dirty="0"/>
          </a:p>
        </p:txBody>
      </p:sp>
      <p:sp>
        <p:nvSpPr>
          <p:cNvPr id="3" name="Espace réservé du contenu 2"/>
          <p:cNvSpPr>
            <a:spLocks noGrp="1"/>
          </p:cNvSpPr>
          <p:nvPr>
            <p:ph sz="quarter" idx="1"/>
          </p:nvPr>
        </p:nvSpPr>
        <p:spPr>
          <a:xfrm>
            <a:off x="2136648" y="1337294"/>
            <a:ext cx="8245632" cy="5257800"/>
          </a:xfrm>
        </p:spPr>
        <p:txBody>
          <a:bodyPr>
            <a:normAutofit/>
          </a:bodyPr>
          <a:lstStyle/>
          <a:p>
            <a:pPr>
              <a:buClr>
                <a:schemeClr val="accent1"/>
              </a:buClr>
              <a:buFont typeface="Wingdings" pitchFamily="2" charset="2"/>
              <a:buChar char="q"/>
              <a:defRPr/>
            </a:pPr>
            <a:r>
              <a:rPr lang="fr-FR" sz="3000" dirty="0" smtClean="0">
                <a:latin typeface="+mj-lt"/>
              </a:rPr>
              <a:t> </a:t>
            </a:r>
            <a:r>
              <a:rPr lang="fr-FR" sz="3000" dirty="0" smtClean="0">
                <a:latin typeface="Arial" panose="020B0604020202020204" pitchFamily="34" charset="0"/>
                <a:cs typeface="Arial" panose="020B0604020202020204" pitchFamily="34" charset="0"/>
              </a:rPr>
              <a:t>médicaments non encore absorbés. </a:t>
            </a:r>
            <a:endParaRPr lang="en-US" sz="3000" dirty="0" smtClean="0">
              <a:latin typeface="Arial" panose="020B0604020202020204" pitchFamily="34" charset="0"/>
              <a:cs typeface="Arial" panose="020B0604020202020204" pitchFamily="34" charset="0"/>
            </a:endParaRPr>
          </a:p>
          <a:p>
            <a:pPr>
              <a:buNone/>
              <a:defRPr/>
            </a:pPr>
            <a:endParaRPr lang="en-US" sz="3000" dirty="0" smtClean="0">
              <a:latin typeface="+mj-lt"/>
            </a:endParaRPr>
          </a:p>
          <a:p>
            <a:pPr>
              <a:buFont typeface="Arial" pitchFamily="34" charset="0"/>
              <a:buChar char="•"/>
              <a:defRPr/>
            </a:pPr>
            <a:endParaRPr lang="ar-DZ" sz="3000" dirty="0" smtClean="0"/>
          </a:p>
          <a:p>
            <a:pPr>
              <a:buNone/>
            </a:pPr>
            <a:endParaRPr lang="fr-FR" sz="3000" dirty="0">
              <a:latin typeface="+mj-lt"/>
            </a:endParaRPr>
          </a:p>
          <a:p>
            <a:pPr>
              <a:buNone/>
            </a:pPr>
            <a:endParaRPr lang="fr-FR" sz="3000" dirty="0">
              <a:latin typeface="+mj-lt"/>
            </a:endParaRPr>
          </a:p>
          <a:p>
            <a:pPr>
              <a:buNone/>
            </a:pPr>
            <a:endParaRPr lang="fr-FR" sz="3000" dirty="0">
              <a:latin typeface="+mj-lt"/>
            </a:endParaRPr>
          </a:p>
          <a:p>
            <a:pPr>
              <a:buNone/>
            </a:pPr>
            <a:endParaRPr lang="fr-FR" sz="3000" dirty="0">
              <a:latin typeface="+mj-lt"/>
            </a:endParaRPr>
          </a:p>
          <a:p>
            <a:pPr>
              <a:buNone/>
            </a:pPr>
            <a:endParaRPr lang="fr-FR" sz="3000" dirty="0">
              <a:latin typeface="+mj-lt"/>
            </a:endParaRPr>
          </a:p>
          <a:p>
            <a:pPr>
              <a:buNone/>
            </a:pPr>
            <a:endParaRPr lang="fr-FR" sz="3000" dirty="0">
              <a:latin typeface="+mj-lt"/>
            </a:endParaRPr>
          </a:p>
          <a:p>
            <a:endParaRPr lang="fr-FR" sz="3000" dirty="0"/>
          </a:p>
        </p:txBody>
      </p:sp>
      <p:sp>
        <p:nvSpPr>
          <p:cNvPr id="5" name="Rectangle à coins arrondis 4"/>
          <p:cNvSpPr/>
          <p:nvPr/>
        </p:nvSpPr>
        <p:spPr>
          <a:xfrm>
            <a:off x="4381488" y="3451846"/>
            <a:ext cx="3571900" cy="78581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ysClr val="windowText" lastClr="000000"/>
                </a:solidFill>
              </a:rPr>
              <a:t>Produits adsorbants</a:t>
            </a:r>
          </a:p>
        </p:txBody>
      </p:sp>
      <p:sp>
        <p:nvSpPr>
          <p:cNvPr id="7" name="Rectangle à coins arrondis 6"/>
          <p:cNvSpPr/>
          <p:nvPr/>
        </p:nvSpPr>
        <p:spPr>
          <a:xfrm>
            <a:off x="4381488" y="2237400"/>
            <a:ext cx="3571900" cy="78581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ysClr val="windowText" lastClr="000000"/>
                </a:solidFill>
              </a:rPr>
              <a:t>Lavage gastrique</a:t>
            </a:r>
          </a:p>
        </p:txBody>
      </p:sp>
      <p:sp>
        <p:nvSpPr>
          <p:cNvPr id="9" name="Rectangle 8"/>
          <p:cNvSpPr/>
          <p:nvPr/>
        </p:nvSpPr>
        <p:spPr>
          <a:xfrm>
            <a:off x="5381620" y="4380540"/>
            <a:ext cx="1785950" cy="7858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FFC000"/>
                </a:solidFill>
              </a:rPr>
              <a:t>Charbon activé  </a:t>
            </a:r>
          </a:p>
        </p:txBody>
      </p:sp>
      <p:sp>
        <p:nvSpPr>
          <p:cNvPr id="10" name="ZoneTexte 9"/>
          <p:cNvSpPr txBox="1"/>
          <p:nvPr/>
        </p:nvSpPr>
        <p:spPr>
          <a:xfrm>
            <a:off x="5095868" y="5380672"/>
            <a:ext cx="4350615" cy="1477328"/>
          </a:xfrm>
          <a:prstGeom prst="rect">
            <a:avLst/>
          </a:prstGeom>
          <a:noFill/>
        </p:spPr>
        <p:txBody>
          <a:bodyPr wrap="none" rtlCol="0">
            <a:spAutoFit/>
          </a:bodyPr>
          <a:lstStyle/>
          <a:p>
            <a:r>
              <a:rPr lang="fr-FR" sz="3000" dirty="0"/>
              <a:t>Complexe : inerte</a:t>
            </a:r>
          </a:p>
          <a:p>
            <a:r>
              <a:rPr lang="fr-FR" sz="3000" dirty="0"/>
              <a:t>                </a:t>
            </a:r>
            <a:r>
              <a:rPr lang="fr-FR" sz="3000" dirty="0" smtClean="0"/>
              <a:t>    </a:t>
            </a:r>
            <a:r>
              <a:rPr lang="fr-FR" sz="3000" dirty="0"/>
              <a:t>atoxique </a:t>
            </a:r>
          </a:p>
          <a:p>
            <a:r>
              <a:rPr lang="fr-FR" sz="3000" dirty="0"/>
              <a:t>               </a:t>
            </a:r>
            <a:r>
              <a:rPr lang="fr-FR" sz="3000" dirty="0" smtClean="0"/>
              <a:t>     </a:t>
            </a:r>
            <a:r>
              <a:rPr lang="fr-FR" sz="3000" dirty="0"/>
              <a:t>non absorbable</a:t>
            </a:r>
          </a:p>
        </p:txBody>
      </p:sp>
    </p:spTree>
    <p:extLst>
      <p:ext uri="{BB962C8B-B14F-4D97-AF65-F5344CB8AC3E}">
        <p14:creationId xmlns:p14="http://schemas.microsoft.com/office/powerpoint/2010/main" val="377926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Epuration rénale</a:t>
            </a:r>
            <a:endParaRPr lang="fr-FR" dirty="0"/>
          </a:p>
        </p:txBody>
      </p:sp>
      <p:sp>
        <p:nvSpPr>
          <p:cNvPr id="4" name="Espace réservé du contenu 3"/>
          <p:cNvSpPr>
            <a:spLocks noGrp="1"/>
          </p:cNvSpPr>
          <p:nvPr>
            <p:ph sz="quarter" idx="1"/>
          </p:nvPr>
        </p:nvSpPr>
        <p:spPr>
          <a:xfrm>
            <a:off x="4810116" y="1857364"/>
            <a:ext cx="2857520" cy="1214446"/>
          </a:xfrm>
          <a:prstGeom prst="ellipse">
            <a:avLst/>
          </a:prstGeom>
          <a:solidFill>
            <a:schemeClr val="accent5">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buNone/>
            </a:pPr>
            <a:r>
              <a:rPr lang="fr-FR" sz="2400" dirty="0">
                <a:solidFill>
                  <a:sysClr val="windowText" lastClr="000000"/>
                </a:solidFill>
              </a:rPr>
              <a:t>Stimulation de la diurèse </a:t>
            </a:r>
          </a:p>
        </p:txBody>
      </p:sp>
      <p:cxnSp>
        <p:nvCxnSpPr>
          <p:cNvPr id="5" name="Connecteur en angle 4"/>
          <p:cNvCxnSpPr/>
          <p:nvPr/>
        </p:nvCxnSpPr>
        <p:spPr>
          <a:xfrm rot="5400000">
            <a:off x="5006570" y="2589605"/>
            <a:ext cx="714380" cy="1678793"/>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Connecteur en angle 5"/>
          <p:cNvCxnSpPr/>
          <p:nvPr/>
        </p:nvCxnSpPr>
        <p:spPr>
          <a:xfrm rot="16200000" flipH="1">
            <a:off x="6721083" y="2589606"/>
            <a:ext cx="714380" cy="1678793"/>
          </a:xfrm>
          <a:prstGeom prst="bentConnector3">
            <a:avLst>
              <a:gd name="adj1" fmla="val 48197"/>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3524232" y="3786190"/>
            <a:ext cx="2214578" cy="7143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ysClr val="windowText" lastClr="000000"/>
                </a:solidFill>
              </a:rPr>
              <a:t> modification du PH de l’urine</a:t>
            </a:r>
          </a:p>
        </p:txBody>
      </p:sp>
      <p:sp>
        <p:nvSpPr>
          <p:cNvPr id="10" name="Rectangle à coins arrondis 9"/>
          <p:cNvSpPr/>
          <p:nvPr/>
        </p:nvSpPr>
        <p:spPr>
          <a:xfrm>
            <a:off x="7024694" y="3786190"/>
            <a:ext cx="2214578" cy="7143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err="1">
                <a:solidFill>
                  <a:sysClr val="windowText" lastClr="000000"/>
                </a:solidFill>
              </a:rPr>
              <a:t>Dirurèse</a:t>
            </a:r>
            <a:r>
              <a:rPr lang="fr-FR" sz="2200" dirty="0">
                <a:solidFill>
                  <a:sysClr val="windowText" lastClr="000000"/>
                </a:solidFill>
              </a:rPr>
              <a:t> osmotique</a:t>
            </a:r>
          </a:p>
        </p:txBody>
      </p:sp>
      <p:sp>
        <p:nvSpPr>
          <p:cNvPr id="11" name="Rectangle à coins arrondis 10"/>
          <p:cNvSpPr/>
          <p:nvPr/>
        </p:nvSpPr>
        <p:spPr>
          <a:xfrm>
            <a:off x="3667108" y="4857760"/>
            <a:ext cx="1785950" cy="428628"/>
          </a:xfrm>
          <a:prstGeom prst="roundRect">
            <a:avLst/>
          </a:prstGeom>
          <a:solidFill>
            <a:schemeClr val="tx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Alcalinisation </a:t>
            </a:r>
          </a:p>
        </p:txBody>
      </p:sp>
      <p:sp>
        <p:nvSpPr>
          <p:cNvPr id="12" name="Rectangle à coins arrondis 11"/>
          <p:cNvSpPr/>
          <p:nvPr/>
        </p:nvSpPr>
        <p:spPr>
          <a:xfrm>
            <a:off x="3667108" y="5643578"/>
            <a:ext cx="1785950" cy="428628"/>
          </a:xfrm>
          <a:prstGeom prst="roundRect">
            <a:avLst/>
          </a:prstGeom>
          <a:solidFill>
            <a:schemeClr val="tx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Acidification </a:t>
            </a:r>
          </a:p>
        </p:txBody>
      </p:sp>
      <p:sp>
        <p:nvSpPr>
          <p:cNvPr id="13" name="Rectangle à coins arrondis 12"/>
          <p:cNvSpPr/>
          <p:nvPr/>
        </p:nvSpPr>
        <p:spPr>
          <a:xfrm>
            <a:off x="7024694" y="4786322"/>
            <a:ext cx="2286016" cy="571504"/>
          </a:xfrm>
          <a:prstGeom prst="roundRect">
            <a:avLst/>
          </a:prstGeom>
          <a:solidFill>
            <a:schemeClr val="tx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Perfusion solutions </a:t>
            </a:r>
            <a:r>
              <a:rPr lang="fr-FR" sz="2000" dirty="0" err="1"/>
              <a:t>hyperosmolaires</a:t>
            </a:r>
            <a:r>
              <a:rPr lang="fr-FR" sz="2000" dirty="0"/>
              <a:t> </a:t>
            </a:r>
          </a:p>
        </p:txBody>
      </p:sp>
      <p:sp>
        <p:nvSpPr>
          <p:cNvPr id="14" name="Rectangle 13"/>
          <p:cNvSpPr/>
          <p:nvPr/>
        </p:nvSpPr>
        <p:spPr>
          <a:xfrm>
            <a:off x="7596198" y="5643578"/>
            <a:ext cx="1119922" cy="400110"/>
          </a:xfrm>
          <a:prstGeom prst="rect">
            <a:avLst/>
          </a:prstGeom>
        </p:spPr>
        <p:txBody>
          <a:bodyPr wrap="none">
            <a:spAutoFit/>
          </a:bodyPr>
          <a:lstStyle/>
          <a:p>
            <a:r>
              <a:rPr lang="fr-FR" sz="2000" dirty="0"/>
              <a:t>mannitol</a:t>
            </a:r>
          </a:p>
        </p:txBody>
      </p:sp>
    </p:spTree>
    <p:extLst>
      <p:ext uri="{BB962C8B-B14F-4D97-AF65-F5344CB8AC3E}">
        <p14:creationId xmlns:p14="http://schemas.microsoft.com/office/powerpoint/2010/main" val="306556657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AUTRES</a:t>
            </a:r>
            <a:endParaRPr lang="fr-FR" dirty="0"/>
          </a:p>
        </p:txBody>
      </p:sp>
      <p:sp>
        <p:nvSpPr>
          <p:cNvPr id="3" name="Espace réservé du contenu 2"/>
          <p:cNvSpPr>
            <a:spLocks noGrp="1"/>
          </p:cNvSpPr>
          <p:nvPr>
            <p:ph sz="quarter" idx="1"/>
          </p:nvPr>
        </p:nvSpPr>
        <p:spPr>
          <a:xfrm>
            <a:off x="2136648" y="1600200"/>
            <a:ext cx="8174194" cy="5114948"/>
          </a:xfrm>
        </p:spPr>
        <p:txBody>
          <a:bodyPr>
            <a:noAutofit/>
          </a:bodyPr>
          <a:lstStyle/>
          <a:p>
            <a:pPr>
              <a:buNone/>
              <a:defRPr/>
            </a:pPr>
            <a:endParaRPr lang="ar-DZ" sz="2000" dirty="0">
              <a:latin typeface="+mj-lt"/>
            </a:endParaRPr>
          </a:p>
          <a:p>
            <a:pPr>
              <a:buNone/>
            </a:pPr>
            <a:endParaRPr lang="fr-FR" sz="2000" dirty="0"/>
          </a:p>
          <a:p>
            <a:pPr>
              <a:buNone/>
            </a:pPr>
            <a:r>
              <a:rPr lang="fr-FR" sz="2000" dirty="0"/>
              <a:t>    </a:t>
            </a:r>
          </a:p>
          <a:p>
            <a:pPr>
              <a:buNone/>
            </a:pPr>
            <a:r>
              <a:rPr lang="fr-FR" sz="2000" dirty="0"/>
              <a:t>    </a:t>
            </a:r>
            <a:endParaRPr lang="fr-FR" sz="2000" dirty="0">
              <a:latin typeface="+mj-lt"/>
            </a:endParaRPr>
          </a:p>
        </p:txBody>
      </p:sp>
      <p:sp>
        <p:nvSpPr>
          <p:cNvPr id="4" name="Rectangle à coins arrondis 3"/>
          <p:cNvSpPr/>
          <p:nvPr/>
        </p:nvSpPr>
        <p:spPr>
          <a:xfrm>
            <a:off x="3881422" y="1857364"/>
            <a:ext cx="4000528" cy="6429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ysClr val="windowText" lastClr="000000"/>
                </a:solidFill>
              </a:rPr>
              <a:t>Dialyse péritonéale</a:t>
            </a:r>
          </a:p>
        </p:txBody>
      </p:sp>
      <p:sp>
        <p:nvSpPr>
          <p:cNvPr id="5" name="Rectangle à coins arrondis 4"/>
          <p:cNvSpPr/>
          <p:nvPr/>
        </p:nvSpPr>
        <p:spPr>
          <a:xfrm>
            <a:off x="3881422" y="2928934"/>
            <a:ext cx="4000528" cy="6429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ysClr val="windowText" lastClr="000000"/>
                </a:solidFill>
              </a:rPr>
              <a:t>Hémodialyse</a:t>
            </a:r>
          </a:p>
        </p:txBody>
      </p:sp>
      <p:sp>
        <p:nvSpPr>
          <p:cNvPr id="6" name="Rectangle à coins arrondis 5"/>
          <p:cNvSpPr/>
          <p:nvPr/>
        </p:nvSpPr>
        <p:spPr>
          <a:xfrm>
            <a:off x="3881422" y="4000504"/>
            <a:ext cx="4000528" cy="6429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ysClr val="windowText" lastClr="000000"/>
                </a:solidFill>
              </a:rPr>
              <a:t>Exsanguino-transfusion</a:t>
            </a:r>
          </a:p>
        </p:txBody>
      </p:sp>
      <p:sp>
        <p:nvSpPr>
          <p:cNvPr id="8" name="ZoneTexte 7"/>
          <p:cNvSpPr txBox="1"/>
          <p:nvPr/>
        </p:nvSpPr>
        <p:spPr>
          <a:xfrm>
            <a:off x="2809852" y="4786323"/>
            <a:ext cx="6143668" cy="1692771"/>
          </a:xfrm>
          <a:prstGeom prst="rect">
            <a:avLst/>
          </a:prstGeom>
          <a:noFill/>
        </p:spPr>
        <p:txBody>
          <a:bodyPr wrap="square" rtlCol="0">
            <a:spAutoFit/>
          </a:bodyPr>
          <a:lstStyle/>
          <a:p>
            <a:pPr marL="514350" indent="-514350">
              <a:defRPr/>
            </a:pPr>
            <a:r>
              <a:rPr lang="fr-FR" sz="2400" dirty="0"/>
              <a:t>      </a:t>
            </a:r>
            <a:r>
              <a:rPr lang="fr-FR" sz="2000" dirty="0"/>
              <a:t>indiquée  seulement dans le cas où il faut éliminer le toxique et remplacer le sang altéré.</a:t>
            </a:r>
            <a:endParaRPr lang="en-US" sz="2000" dirty="0"/>
          </a:p>
          <a:p>
            <a:pPr>
              <a:buNone/>
              <a:defRPr/>
            </a:pPr>
            <a:r>
              <a:rPr lang="fr-FR" sz="2000" dirty="0"/>
              <a:t>             </a:t>
            </a:r>
            <a:r>
              <a:rPr lang="fr-FR" sz="2000" dirty="0" err="1"/>
              <a:t>Exp</a:t>
            </a:r>
            <a:r>
              <a:rPr lang="fr-FR" sz="2000" dirty="0"/>
              <a:t>: cas des méthémoglobinémies sévères</a:t>
            </a:r>
            <a:endParaRPr lang="en-US" sz="2000" dirty="0"/>
          </a:p>
          <a:p>
            <a:endParaRPr lang="fr-FR" sz="4000" dirty="0"/>
          </a:p>
        </p:txBody>
      </p:sp>
      <p:sp>
        <p:nvSpPr>
          <p:cNvPr id="10" name="Espace réservé du numéro de diapositive 9"/>
          <p:cNvSpPr>
            <a:spLocks noGrp="1"/>
          </p:cNvSpPr>
          <p:nvPr>
            <p:ph type="sldNum" sz="quarter" idx="12"/>
          </p:nvPr>
        </p:nvSpPr>
        <p:spPr/>
        <p:txBody>
          <a:bodyPr>
            <a:normAutofit/>
          </a:bodyPr>
          <a:lstStyle/>
          <a:p>
            <a:fld id="{67B497F6-E9AF-49E4-93D3-9B5076D70C8F}" type="slidenum">
              <a:rPr lang="fr-FR" smtClean="0"/>
              <a:pPr/>
              <a:t>195</a:t>
            </a:fld>
            <a:endParaRPr lang="fr-FR"/>
          </a:p>
        </p:txBody>
      </p:sp>
      <p:sp>
        <p:nvSpPr>
          <p:cNvPr id="11" name="Espace réservé du pied de page 10"/>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5370564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59" y="1351508"/>
            <a:ext cx="10545096" cy="3416320"/>
          </a:xfrm>
          <a:prstGeom prst="rect">
            <a:avLst/>
          </a:prstGeom>
        </p:spPr>
        <p:txBody>
          <a:bodyPr wrap="square">
            <a:spAutoFit/>
          </a:bodyPr>
          <a:lstStyle/>
          <a:p>
            <a:pPr>
              <a:lnSpc>
                <a:spcPct val="80000"/>
              </a:lnSpc>
            </a:pPr>
            <a:r>
              <a:rPr lang="fr-FR" sz="3000" dirty="0">
                <a:solidFill>
                  <a:schemeClr val="bg1"/>
                </a:solidFill>
                <a:latin typeface="Arial" panose="020B0604020202020204" pitchFamily="34" charset="0"/>
                <a:cs typeface="Arial" panose="020B0604020202020204" pitchFamily="34" charset="0"/>
              </a:rPr>
              <a:t>Pulmonaire</a:t>
            </a:r>
          </a:p>
          <a:p>
            <a:pPr>
              <a:lnSpc>
                <a:spcPct val="80000"/>
              </a:lnSpc>
              <a:buFont typeface="Monotype Sorts" pitchFamily="2" charset="2"/>
              <a:buNone/>
            </a:pPr>
            <a:r>
              <a:rPr lang="fr-FR" sz="3000" dirty="0">
                <a:solidFill>
                  <a:schemeClr val="bg1"/>
                </a:solidFill>
                <a:latin typeface="Arial" panose="020B0604020202020204" pitchFamily="34" charset="0"/>
                <a:cs typeface="Arial" panose="020B0604020202020204" pitchFamily="34" charset="0"/>
              </a:rPr>
              <a:t>	Elimination dans l’air expiré des composés volatils tels que les anesthésiques volatils, les essences ou l’alcool</a:t>
            </a:r>
          </a:p>
          <a:p>
            <a:pPr>
              <a:lnSpc>
                <a:spcPct val="80000"/>
              </a:lnSpc>
            </a:pPr>
            <a:endParaRPr lang="fr-FR" sz="3000" dirty="0">
              <a:solidFill>
                <a:schemeClr val="bg1"/>
              </a:solidFill>
              <a:latin typeface="Arial" panose="020B0604020202020204" pitchFamily="34" charset="0"/>
              <a:cs typeface="Arial" panose="020B0604020202020204" pitchFamily="34" charset="0"/>
            </a:endParaRPr>
          </a:p>
          <a:p>
            <a:pPr>
              <a:lnSpc>
                <a:spcPct val="80000"/>
              </a:lnSpc>
            </a:pPr>
            <a:r>
              <a:rPr lang="fr-FR" sz="3000" dirty="0">
                <a:solidFill>
                  <a:schemeClr val="bg1"/>
                </a:solidFill>
                <a:latin typeface="Arial" panose="020B0604020202020204" pitchFamily="34" charset="0"/>
                <a:cs typeface="Arial" panose="020B0604020202020204" pitchFamily="34" charset="0"/>
              </a:rPr>
              <a:t>Divers</a:t>
            </a:r>
          </a:p>
          <a:p>
            <a:pPr lvl="1">
              <a:lnSpc>
                <a:spcPct val="80000"/>
              </a:lnSpc>
            </a:pPr>
            <a:r>
              <a:rPr lang="fr-FR" sz="3000" dirty="0">
                <a:solidFill>
                  <a:schemeClr val="bg1"/>
                </a:solidFill>
                <a:latin typeface="Arial" panose="020B0604020202020204" pitchFamily="34" charset="0"/>
                <a:cs typeface="Arial" panose="020B0604020202020204" pitchFamily="34" charset="0"/>
              </a:rPr>
              <a:t>Lait maternel</a:t>
            </a:r>
          </a:p>
          <a:p>
            <a:pPr lvl="1">
              <a:lnSpc>
                <a:spcPct val="80000"/>
              </a:lnSpc>
            </a:pPr>
            <a:r>
              <a:rPr lang="fr-FR" sz="3000" dirty="0">
                <a:solidFill>
                  <a:schemeClr val="bg1"/>
                </a:solidFill>
                <a:latin typeface="Arial" panose="020B0604020202020204" pitchFamily="34" charset="0"/>
                <a:cs typeface="Arial" panose="020B0604020202020204" pitchFamily="34" charset="0"/>
              </a:rPr>
              <a:t>Salive</a:t>
            </a:r>
          </a:p>
          <a:p>
            <a:pPr lvl="1">
              <a:lnSpc>
                <a:spcPct val="80000"/>
              </a:lnSpc>
            </a:pPr>
            <a:r>
              <a:rPr lang="fr-FR" sz="3000" dirty="0">
                <a:solidFill>
                  <a:schemeClr val="bg1"/>
                </a:solidFill>
                <a:latin typeface="Arial" panose="020B0604020202020204" pitchFamily="34" charset="0"/>
                <a:cs typeface="Arial" panose="020B0604020202020204" pitchFamily="34" charset="0"/>
              </a:rPr>
              <a:t>Peau et phanères</a:t>
            </a:r>
          </a:p>
          <a:p>
            <a:pPr lvl="1">
              <a:lnSpc>
                <a:spcPct val="80000"/>
              </a:lnSpc>
            </a:pPr>
            <a:r>
              <a:rPr lang="fr-FR" sz="3000" dirty="0">
                <a:solidFill>
                  <a:schemeClr val="bg1"/>
                </a:solidFill>
                <a:latin typeface="Arial" panose="020B0604020202020204" pitchFamily="34" charset="0"/>
                <a:cs typeface="Arial" panose="020B0604020202020204" pitchFamily="34" charset="0"/>
              </a:rPr>
              <a:t>larmes</a:t>
            </a:r>
          </a:p>
        </p:txBody>
      </p:sp>
    </p:spTree>
    <p:extLst>
      <p:ext uri="{BB962C8B-B14F-4D97-AF65-F5344CB8AC3E}">
        <p14:creationId xmlns:p14="http://schemas.microsoft.com/office/powerpoint/2010/main" val="38004337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567608" y="274638"/>
            <a:ext cx="7890080" cy="994122"/>
          </a:xfrm>
        </p:spPr>
        <p:txBody>
          <a:bodyPr/>
          <a:lstStyle/>
          <a:p>
            <a:pPr eaLnBrk="1" hangingPunct="1"/>
            <a:r>
              <a:rPr lang="fr-FR" dirty="0" smtClean="0">
                <a:solidFill>
                  <a:schemeClr val="bg1"/>
                </a:solidFill>
                <a:effectLst/>
              </a:rPr>
              <a:t>Elimination: variations</a:t>
            </a:r>
          </a:p>
        </p:txBody>
      </p:sp>
      <p:sp>
        <p:nvSpPr>
          <p:cNvPr id="19461" name="Rectangle 3"/>
          <p:cNvSpPr>
            <a:spLocks noGrp="1" noChangeArrowheads="1"/>
          </p:cNvSpPr>
          <p:nvPr>
            <p:ph type="body" idx="1"/>
          </p:nvPr>
        </p:nvSpPr>
        <p:spPr>
          <a:xfrm>
            <a:off x="838200" y="1589651"/>
            <a:ext cx="10515600" cy="4351338"/>
          </a:xfrm>
        </p:spPr>
        <p:txBody>
          <a:bodyPr>
            <a:normAutofit/>
          </a:bodyPr>
          <a:lstStyle/>
          <a:p>
            <a:pPr eaLnBrk="1" hangingPunct="1"/>
            <a:r>
              <a:rPr lang="fr-FR" altLang="ja-JP" sz="3000" dirty="0" smtClean="0">
                <a:solidFill>
                  <a:schemeClr val="bg1"/>
                </a:solidFill>
                <a:latin typeface="Arial" panose="020B0604020202020204" pitchFamily="34" charset="0"/>
                <a:cs typeface="Arial" panose="020B0604020202020204" pitchFamily="34" charset="0"/>
              </a:rPr>
              <a:t>Âge: immaturité chez les prématurés et </a:t>
            </a:r>
            <a:r>
              <a:rPr lang="fr-FR" altLang="ja-JP" sz="3000" dirty="0" err="1" smtClean="0">
                <a:solidFill>
                  <a:schemeClr val="bg1"/>
                </a:solidFill>
                <a:latin typeface="Arial" panose="020B0604020202020204" pitchFamily="34" charset="0"/>
                <a:cs typeface="Arial" panose="020B0604020202020204" pitchFamily="34" charset="0"/>
              </a:rPr>
              <a:t>Nouveaux-nés</a:t>
            </a:r>
            <a:endParaRPr lang="fr-FR" altLang="ja-JP" sz="3000" dirty="0" smtClean="0">
              <a:solidFill>
                <a:schemeClr val="bg1"/>
              </a:solidFill>
              <a:latin typeface="Arial" panose="020B0604020202020204" pitchFamily="34" charset="0"/>
              <a:cs typeface="Arial" panose="020B0604020202020204" pitchFamily="34" charset="0"/>
            </a:endParaRPr>
          </a:p>
          <a:p>
            <a:pPr eaLnBrk="1" hangingPunct="1"/>
            <a:r>
              <a:rPr lang="fr-FR" sz="3000" dirty="0" smtClean="0">
                <a:solidFill>
                  <a:schemeClr val="bg1"/>
                </a:solidFill>
                <a:latin typeface="Arial" panose="020B0604020202020204" pitchFamily="34" charset="0"/>
                <a:cs typeface="Arial" panose="020B0604020202020204" pitchFamily="34" charset="0"/>
              </a:rPr>
              <a:t>Induction enzymatique</a:t>
            </a:r>
          </a:p>
          <a:p>
            <a:pPr eaLnBrk="1" hangingPunct="1"/>
            <a:r>
              <a:rPr lang="fr-FR" sz="3000" dirty="0" smtClean="0">
                <a:solidFill>
                  <a:schemeClr val="bg1"/>
                </a:solidFill>
                <a:latin typeface="Arial" panose="020B0604020202020204" pitchFamily="34" charset="0"/>
                <a:cs typeface="Arial" panose="020B0604020202020204" pitchFamily="34" charset="0"/>
              </a:rPr>
              <a:t>Inhibition enzymatique</a:t>
            </a:r>
          </a:p>
          <a:p>
            <a:pPr eaLnBrk="1" hangingPunct="1"/>
            <a:r>
              <a:rPr lang="fr-FR" sz="3000" dirty="0" smtClean="0">
                <a:solidFill>
                  <a:schemeClr val="bg1"/>
                </a:solidFill>
                <a:latin typeface="Arial" panose="020B0604020202020204" pitchFamily="34" charset="0"/>
                <a:cs typeface="Arial" panose="020B0604020202020204" pitchFamily="34" charset="0"/>
              </a:rPr>
              <a:t>Facteurs génétiques</a:t>
            </a:r>
          </a:p>
          <a:p>
            <a:pPr eaLnBrk="1" hangingPunct="1"/>
            <a:endParaRPr lang="fr-FR" sz="3000" dirty="0" smtClean="0">
              <a:solidFill>
                <a:schemeClr val="bg1"/>
              </a:solidFill>
              <a:latin typeface="Arial" panose="020B0604020202020204" pitchFamily="34" charset="0"/>
              <a:cs typeface="Arial" panose="020B0604020202020204" pitchFamily="34" charset="0"/>
            </a:endParaRPr>
          </a:p>
          <a:p>
            <a:pPr marL="0" indent="0">
              <a:buNone/>
            </a:pPr>
            <a:endParaRPr lang="fr-FR" sz="3000" dirty="0" smtClean="0">
              <a:solidFill>
                <a:schemeClr val="bg1"/>
              </a:solidFill>
              <a:latin typeface="Arial" panose="020B0604020202020204" pitchFamily="34" charset="0"/>
              <a:cs typeface="Arial" panose="020B0604020202020204" pitchFamily="34" charset="0"/>
            </a:endParaRPr>
          </a:p>
          <a:p>
            <a:endParaRPr lang="fr-FR" sz="30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99928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723" y="304134"/>
            <a:ext cx="11017045" cy="1143000"/>
          </a:xfrm>
        </p:spPr>
        <p:txBody>
          <a:bodyPr>
            <a:noAutofit/>
          </a:bodyPr>
          <a:lstStyle/>
          <a:p>
            <a:r>
              <a:rPr kumimoji="1" lang="fr-FR" sz="4000" dirty="0">
                <a:solidFill>
                  <a:schemeClr val="bg1"/>
                </a:solidFill>
              </a:rPr>
              <a:t>Quantification du métabolisme et de l’élimination</a:t>
            </a:r>
            <a:endParaRPr lang="fr-FR" sz="4000" dirty="0">
              <a:solidFill>
                <a:schemeClr val="bg1"/>
              </a:solidFill>
            </a:endParaRPr>
          </a:p>
        </p:txBody>
      </p:sp>
      <p:sp>
        <p:nvSpPr>
          <p:cNvPr id="3" name="Espace réservé du contenu 2"/>
          <p:cNvSpPr>
            <a:spLocks noGrp="1"/>
          </p:cNvSpPr>
          <p:nvPr>
            <p:ph idx="1"/>
          </p:nvPr>
        </p:nvSpPr>
        <p:spPr>
          <a:xfrm>
            <a:off x="648929" y="1447800"/>
            <a:ext cx="10958051" cy="4800600"/>
          </a:xfrm>
        </p:spPr>
        <p:txBody>
          <a:bodyPr>
            <a:normAutofit/>
          </a:bodyPr>
          <a:lstStyle/>
          <a:p>
            <a:pPr>
              <a:spcBef>
                <a:spcPct val="50000"/>
              </a:spcBef>
            </a:pPr>
            <a:endParaRPr kumimoji="1" lang="fr-FR" sz="3000" b="1" dirty="0" smtClean="0">
              <a:solidFill>
                <a:schemeClr val="bg1"/>
              </a:solidFill>
              <a:latin typeface="Arial" panose="020B0604020202020204" pitchFamily="34" charset="0"/>
              <a:cs typeface="Arial" panose="020B0604020202020204" pitchFamily="34" charset="0"/>
            </a:endParaRPr>
          </a:p>
          <a:p>
            <a:pPr>
              <a:spcBef>
                <a:spcPct val="50000"/>
              </a:spcBef>
            </a:pPr>
            <a:r>
              <a:rPr kumimoji="1" lang="fr-FR" sz="3000" dirty="0" smtClean="0">
                <a:solidFill>
                  <a:schemeClr val="bg1"/>
                </a:solidFill>
                <a:latin typeface="Arial" panose="020B0604020202020204" pitchFamily="34" charset="0"/>
                <a:cs typeface="Arial" panose="020B0604020202020204" pitchFamily="34" charset="0"/>
              </a:rPr>
              <a:t>Notion de clairance</a:t>
            </a:r>
          </a:p>
          <a:p>
            <a:pPr>
              <a:spcBef>
                <a:spcPct val="50000"/>
              </a:spcBef>
            </a:pPr>
            <a:r>
              <a:rPr kumimoji="1" lang="fr-FR" sz="3000" dirty="0" smtClean="0">
                <a:solidFill>
                  <a:schemeClr val="bg1"/>
                </a:solidFill>
                <a:latin typeface="Arial" panose="020B0604020202020204" pitchFamily="34" charset="0"/>
                <a:cs typeface="Arial" panose="020B0604020202020204" pitchFamily="34" charset="0"/>
              </a:rPr>
              <a:t>Notion de demi-vie plasmatique</a:t>
            </a:r>
            <a:endParaRPr lang="fr-FR" sz="3000" dirty="0">
              <a:solidFill>
                <a:schemeClr val="bg1"/>
              </a:solidFill>
              <a:latin typeface="Arial" panose="020B0604020202020204" pitchFamily="34" charset="0"/>
              <a:cs typeface="Arial" panose="020B0604020202020204" pitchFamily="34" charset="0"/>
            </a:endParaRPr>
          </a:p>
          <a:p>
            <a:endParaRPr lang="fr-FR"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69942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4440653" y="0"/>
            <a:ext cx="7890080" cy="778098"/>
          </a:xfrm>
        </p:spPr>
        <p:txBody>
          <a:bodyPr>
            <a:normAutofit/>
          </a:bodyPr>
          <a:lstStyle/>
          <a:p>
            <a:pPr eaLnBrk="1" hangingPunct="1"/>
            <a:r>
              <a:rPr lang="fr-FR" sz="4000" dirty="0">
                <a:solidFill>
                  <a:srgbClr val="FFFF00"/>
                </a:solidFill>
                <a:latin typeface="Arial" panose="020B0604020202020204" pitchFamily="34" charset="0"/>
                <a:cs typeface="Arial" panose="020B0604020202020204" pitchFamily="34" charset="0"/>
              </a:rPr>
              <a:t>Clairance</a:t>
            </a:r>
          </a:p>
        </p:txBody>
      </p:sp>
      <p:sp>
        <p:nvSpPr>
          <p:cNvPr id="20485" name="Rectangle 3"/>
          <p:cNvSpPr>
            <a:spLocks noGrp="1" noChangeArrowheads="1"/>
          </p:cNvSpPr>
          <p:nvPr>
            <p:ph type="body" idx="1"/>
          </p:nvPr>
        </p:nvSpPr>
        <p:spPr>
          <a:xfrm>
            <a:off x="575187" y="836712"/>
            <a:ext cx="11208773" cy="6021288"/>
          </a:xfrm>
        </p:spPr>
        <p:txBody>
          <a:bodyPr>
            <a:normAutofit fontScale="32500" lnSpcReduction="20000"/>
          </a:bodyPr>
          <a:lstStyle/>
          <a:p>
            <a:pPr eaLnBrk="1" hangingPunct="1"/>
            <a:r>
              <a:rPr lang="fr-FR" sz="10400" b="1" dirty="0">
                <a:solidFill>
                  <a:schemeClr val="bg1"/>
                </a:solidFill>
              </a:rPr>
              <a:t>Clairance totale</a:t>
            </a:r>
            <a:r>
              <a:rPr lang="fr-FR" sz="10400" dirty="0">
                <a:solidFill>
                  <a:schemeClr val="bg1"/>
                </a:solidFill>
              </a:rPr>
              <a:t>: volume de plasma totalement épuré du médicament par unité de temps</a:t>
            </a:r>
          </a:p>
          <a:p>
            <a:pPr eaLnBrk="1" hangingPunct="1"/>
            <a:endParaRPr lang="fr-FR" sz="10400" dirty="0">
              <a:solidFill>
                <a:schemeClr val="bg1"/>
              </a:solidFill>
            </a:endParaRPr>
          </a:p>
          <a:p>
            <a:pPr eaLnBrk="1" hangingPunct="1"/>
            <a:r>
              <a:rPr lang="fr-FR" sz="10400" b="1" dirty="0">
                <a:solidFill>
                  <a:schemeClr val="bg1"/>
                </a:solidFill>
              </a:rPr>
              <a:t>Clairance rénale</a:t>
            </a:r>
            <a:r>
              <a:rPr lang="fr-FR" sz="10400" dirty="0">
                <a:solidFill>
                  <a:schemeClr val="bg1"/>
                </a:solidFill>
              </a:rPr>
              <a:t>: en ml/min</a:t>
            </a:r>
          </a:p>
          <a:p>
            <a:pPr eaLnBrk="1" hangingPunct="1">
              <a:buNone/>
            </a:pPr>
            <a:r>
              <a:rPr lang="fr-FR" sz="10400" dirty="0">
                <a:solidFill>
                  <a:schemeClr val="bg1"/>
                </a:solidFill>
              </a:rPr>
              <a:t>L’élimination va tenir compte du débit de </a:t>
            </a:r>
            <a:r>
              <a:rPr lang="fr-FR" sz="10400" dirty="0" smtClean="0">
                <a:solidFill>
                  <a:schemeClr val="bg1"/>
                </a:solidFill>
              </a:rPr>
              <a:t>filtration glomérulaire </a:t>
            </a:r>
            <a:r>
              <a:rPr lang="fr-FR" sz="10400" dirty="0">
                <a:solidFill>
                  <a:schemeClr val="bg1"/>
                </a:solidFill>
              </a:rPr>
              <a:t>du patient, mais aussi de la </a:t>
            </a:r>
            <a:r>
              <a:rPr lang="fr-FR" sz="10400" dirty="0" smtClean="0">
                <a:solidFill>
                  <a:schemeClr val="bg1"/>
                </a:solidFill>
              </a:rPr>
              <a:t>sécrétion tubulaire </a:t>
            </a:r>
            <a:r>
              <a:rPr lang="fr-FR" sz="10400" dirty="0">
                <a:solidFill>
                  <a:schemeClr val="bg1"/>
                </a:solidFill>
              </a:rPr>
              <a:t>possible ou de la réabsorption tubulaire</a:t>
            </a:r>
          </a:p>
          <a:p>
            <a:pPr eaLnBrk="1" hangingPunct="1">
              <a:buNone/>
            </a:pPr>
            <a:r>
              <a:rPr lang="fr-FR" sz="10400" dirty="0">
                <a:solidFill>
                  <a:schemeClr val="bg1"/>
                </a:solidFill>
              </a:rPr>
              <a:t>possible du médicament</a:t>
            </a:r>
          </a:p>
          <a:p>
            <a:pPr eaLnBrk="1" hangingPunct="1">
              <a:buNone/>
            </a:pPr>
            <a:endParaRPr lang="fr-FR" sz="10400" dirty="0">
              <a:solidFill>
                <a:schemeClr val="bg1"/>
              </a:solidFill>
            </a:endParaRPr>
          </a:p>
          <a:p>
            <a:r>
              <a:rPr lang="fr-FR" sz="10400" b="1" dirty="0">
                <a:solidFill>
                  <a:schemeClr val="bg1"/>
                </a:solidFill>
              </a:rPr>
              <a:t>Clairance de la </a:t>
            </a:r>
            <a:r>
              <a:rPr lang="fr-FR" sz="10400" b="1" dirty="0" smtClean="0">
                <a:solidFill>
                  <a:schemeClr val="bg1"/>
                </a:solidFill>
              </a:rPr>
              <a:t>créatinine</a:t>
            </a:r>
            <a:r>
              <a:rPr lang="fr-FR" sz="10400" dirty="0" smtClean="0">
                <a:solidFill>
                  <a:schemeClr val="bg1"/>
                </a:solidFill>
              </a:rPr>
              <a:t>, ayant </a:t>
            </a:r>
            <a:r>
              <a:rPr lang="fr-FR" sz="10400" dirty="0">
                <a:solidFill>
                  <a:schemeClr val="bg1"/>
                </a:solidFill>
              </a:rPr>
              <a:t>un intérêt dans</a:t>
            </a:r>
          </a:p>
          <a:p>
            <a:pPr>
              <a:buNone/>
            </a:pPr>
            <a:r>
              <a:rPr lang="fr-FR" sz="10400" dirty="0">
                <a:solidFill>
                  <a:schemeClr val="bg1"/>
                </a:solidFill>
              </a:rPr>
              <a:t>la mesure du débit de filtration glomérulaire,</a:t>
            </a:r>
          </a:p>
          <a:p>
            <a:pPr>
              <a:buNone/>
            </a:pPr>
            <a:r>
              <a:rPr lang="fr-FR" sz="10400" dirty="0">
                <a:solidFill>
                  <a:schemeClr val="bg1"/>
                </a:solidFill>
              </a:rPr>
              <a:t>marqueur de l'activité rénale, est très fréquemment</a:t>
            </a:r>
          </a:p>
          <a:p>
            <a:pPr>
              <a:buNone/>
            </a:pPr>
            <a:r>
              <a:rPr lang="fr-FR" sz="10400" dirty="0" smtClean="0">
                <a:solidFill>
                  <a:schemeClr val="bg1"/>
                </a:solidFill>
              </a:rPr>
              <a:t>évaluée</a:t>
            </a:r>
            <a:endParaRPr lang="fr-FR" sz="8000" dirty="0">
              <a:solidFill>
                <a:schemeClr val="bg1"/>
              </a:solidFill>
            </a:endParaRPr>
          </a:p>
          <a:p>
            <a:pPr>
              <a:buNone/>
            </a:pPr>
            <a:endParaRPr lang="fr-FR" dirty="0">
              <a:solidFill>
                <a:schemeClr val="bg1"/>
              </a:solidFill>
            </a:endParaRPr>
          </a:p>
        </p:txBody>
      </p:sp>
    </p:spTree>
    <p:extLst>
      <p:ext uri="{BB962C8B-B14F-4D97-AF65-F5344CB8AC3E}">
        <p14:creationId xmlns:p14="http://schemas.microsoft.com/office/powerpoint/2010/main" val="258281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31951" y="333375"/>
            <a:ext cx="58197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BE" altLang="fr-FR" sz="4000"/>
              <a:t>La pharmacologie</a:t>
            </a:r>
          </a:p>
        </p:txBody>
      </p:sp>
      <p:sp>
        <p:nvSpPr>
          <p:cNvPr id="4099" name="Rectangle 9"/>
          <p:cNvSpPr>
            <a:spLocks noChangeArrowheads="1"/>
          </p:cNvSpPr>
          <p:nvPr/>
        </p:nvSpPr>
        <p:spPr bwMode="auto">
          <a:xfrm>
            <a:off x="982664" y="1738313"/>
            <a:ext cx="101123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dirty="0">
                <a:solidFill>
                  <a:schemeClr val="bg1"/>
                </a:solidFill>
              </a:rPr>
              <a:t>Pharmacologie </a:t>
            </a:r>
            <a:r>
              <a:rPr lang="fr-FR" altLang="fr-FR" i="1" dirty="0">
                <a:solidFill>
                  <a:schemeClr val="bg1"/>
                </a:solidFill>
              </a:rPr>
              <a:t>(</a:t>
            </a:r>
            <a:r>
              <a:rPr lang="fr-FR" altLang="fr-FR" i="1" dirty="0" err="1">
                <a:solidFill>
                  <a:schemeClr val="bg1"/>
                </a:solidFill>
              </a:rPr>
              <a:t>pharmacology</a:t>
            </a:r>
            <a:r>
              <a:rPr lang="fr-FR" altLang="fr-FR" i="1" dirty="0">
                <a:solidFill>
                  <a:schemeClr val="bg1"/>
                </a:solidFill>
              </a:rPr>
              <a:t>)</a:t>
            </a:r>
          </a:p>
          <a:p>
            <a:pPr eaLnBrk="1" hangingPunct="1"/>
            <a:r>
              <a:rPr lang="fr-FR" altLang="fr-FR" i="1" dirty="0">
                <a:solidFill>
                  <a:schemeClr val="bg1"/>
                </a:solidFill>
              </a:rPr>
              <a:t>Vient du mot grec “ </a:t>
            </a:r>
            <a:r>
              <a:rPr lang="fr-FR" altLang="fr-FR" i="1" dirty="0" err="1">
                <a:solidFill>
                  <a:schemeClr val="bg1"/>
                </a:solidFill>
              </a:rPr>
              <a:t>Pharmakon</a:t>
            </a:r>
            <a:r>
              <a:rPr lang="fr-FR" altLang="fr-FR" i="1" dirty="0">
                <a:solidFill>
                  <a:schemeClr val="bg1"/>
                </a:solidFill>
              </a:rPr>
              <a:t> ” qui veut dire remède mais aussi poison.</a:t>
            </a:r>
          </a:p>
          <a:p>
            <a:pPr eaLnBrk="1" hangingPunct="1"/>
            <a:endParaRPr lang="fr-FR" altLang="fr-FR" i="1" dirty="0">
              <a:solidFill>
                <a:schemeClr val="bg1"/>
              </a:solidFill>
            </a:endParaRPr>
          </a:p>
          <a:p>
            <a:pPr eaLnBrk="1" hangingPunct="1"/>
            <a:r>
              <a:rPr lang="fr-FR" altLang="fr-FR" b="1" dirty="0">
                <a:solidFill>
                  <a:schemeClr val="bg1"/>
                </a:solidFill>
              </a:rPr>
              <a:t>Discipline ayant pour objet l’étude des interactions entre les médicaments et les organismes vivants.</a:t>
            </a:r>
          </a:p>
          <a:p>
            <a:pPr eaLnBrk="1" hangingPunct="1"/>
            <a:endParaRPr lang="fr-FR" altLang="fr-FR" b="1" dirty="0">
              <a:solidFill>
                <a:schemeClr val="bg1"/>
              </a:solidFill>
            </a:endParaRPr>
          </a:p>
          <a:p>
            <a:pPr eaLnBrk="1" hangingPunct="1"/>
            <a:r>
              <a:rPr lang="fr-FR" altLang="fr-FR" dirty="0">
                <a:solidFill>
                  <a:schemeClr val="bg1"/>
                </a:solidFill>
              </a:rPr>
              <a:t>Cette définition couvre un champ extrêmement large puisqu’elle comprend, en dehors de la </a:t>
            </a:r>
            <a:r>
              <a:rPr lang="fr-FR" altLang="fr-FR" b="1" dirty="0">
                <a:solidFill>
                  <a:schemeClr val="bg1"/>
                </a:solidFill>
              </a:rPr>
              <a:t>pharmacocinétique</a:t>
            </a:r>
            <a:r>
              <a:rPr lang="fr-FR" altLang="fr-FR" dirty="0">
                <a:solidFill>
                  <a:schemeClr val="bg1"/>
                </a:solidFill>
              </a:rPr>
              <a:t>, de la </a:t>
            </a:r>
            <a:r>
              <a:rPr lang="fr-FR" altLang="fr-FR" b="1" dirty="0">
                <a:solidFill>
                  <a:schemeClr val="bg1"/>
                </a:solidFill>
              </a:rPr>
              <a:t>pharmacodynamie</a:t>
            </a:r>
            <a:r>
              <a:rPr lang="fr-FR" altLang="fr-FR" dirty="0">
                <a:solidFill>
                  <a:schemeClr val="bg1"/>
                </a:solidFill>
              </a:rPr>
              <a:t>, de la </a:t>
            </a:r>
            <a:r>
              <a:rPr lang="fr-FR" altLang="fr-FR" b="1" dirty="0">
                <a:solidFill>
                  <a:schemeClr val="bg1"/>
                </a:solidFill>
              </a:rPr>
              <a:t>pharmacovigilance</a:t>
            </a:r>
            <a:r>
              <a:rPr lang="fr-FR" altLang="fr-FR" dirty="0">
                <a:solidFill>
                  <a:schemeClr val="bg1"/>
                </a:solidFill>
              </a:rPr>
              <a:t> et de la </a:t>
            </a:r>
            <a:r>
              <a:rPr lang="fr-FR" altLang="fr-FR" b="1" dirty="0">
                <a:solidFill>
                  <a:schemeClr val="bg1"/>
                </a:solidFill>
              </a:rPr>
              <a:t>pharmacodépendance</a:t>
            </a:r>
            <a:r>
              <a:rPr lang="fr-FR" altLang="fr-FR" dirty="0">
                <a:solidFill>
                  <a:schemeClr val="bg1"/>
                </a:solidFill>
              </a:rPr>
              <a:t>, l’étude du médicament chez l’animal (pharmacologie expérimentale), ou chez l’homme (pharmacologie clinique). La </a:t>
            </a:r>
            <a:r>
              <a:rPr lang="fr-FR" altLang="fr-FR" b="1" dirty="0">
                <a:solidFill>
                  <a:schemeClr val="bg1"/>
                </a:solidFill>
              </a:rPr>
              <a:t>pharmacologie moléculaire</a:t>
            </a:r>
            <a:r>
              <a:rPr lang="fr-FR" altLang="fr-FR" dirty="0">
                <a:solidFill>
                  <a:schemeClr val="bg1"/>
                </a:solidFill>
              </a:rPr>
              <a:t> étudie les propriétés physico-chimique des médicaments et leur relation avec leur activité biologique. L’étude de l’utilisation des médicaments, de leur contexte et de ses conséquences pour la société est l’objet de la </a:t>
            </a:r>
            <a:r>
              <a:rPr lang="fr-FR" altLang="fr-FR" b="1" dirty="0" err="1">
                <a:solidFill>
                  <a:schemeClr val="bg1"/>
                </a:solidFill>
              </a:rPr>
              <a:t>pharmacoépidémiologie</a:t>
            </a:r>
            <a:r>
              <a:rPr lang="fr-FR" altLang="fr-FR" dirty="0">
                <a:solidFill>
                  <a:schemeClr val="bg1"/>
                </a:solidFill>
              </a:rPr>
              <a:t>, de la </a:t>
            </a:r>
            <a:r>
              <a:rPr lang="fr-FR" altLang="fr-FR" b="1" dirty="0" err="1">
                <a:solidFill>
                  <a:schemeClr val="bg1"/>
                </a:solidFill>
              </a:rPr>
              <a:t>pharmacoéconomie</a:t>
            </a:r>
            <a:r>
              <a:rPr lang="fr-FR" altLang="fr-FR" dirty="0">
                <a:solidFill>
                  <a:schemeClr val="bg1"/>
                </a:solidFill>
              </a:rPr>
              <a:t> et de la </a:t>
            </a:r>
            <a:r>
              <a:rPr lang="fr-FR" altLang="fr-FR" b="1" dirty="0">
                <a:solidFill>
                  <a:schemeClr val="bg1"/>
                </a:solidFill>
              </a:rPr>
              <a:t>pharmacologie sociale</a:t>
            </a:r>
            <a:r>
              <a:rPr lang="fr-FR" altLang="fr-FR" dirty="0">
                <a:solidFill>
                  <a:schemeClr val="bg1"/>
                </a:solidFill>
              </a:rPr>
              <a:t> (voir</a:t>
            </a:r>
          </a:p>
          <a:p>
            <a:pPr eaLnBrk="1" hangingPunct="1"/>
            <a:r>
              <a:rPr lang="fr-FR" altLang="fr-FR" dirty="0">
                <a:solidFill>
                  <a:schemeClr val="bg1"/>
                </a:solidFill>
              </a:rPr>
              <a:t>ces termes).</a:t>
            </a:r>
          </a:p>
        </p:txBody>
      </p:sp>
    </p:spTree>
    <p:extLst>
      <p:ext uri="{BB962C8B-B14F-4D97-AF65-F5344CB8AC3E}">
        <p14:creationId xmlns:p14="http://schemas.microsoft.com/office/powerpoint/2010/main" val="2109668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631951" y="333375"/>
            <a:ext cx="58197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BE" altLang="fr-FR" sz="4000"/>
              <a:t>La pharmacologie</a:t>
            </a:r>
          </a:p>
        </p:txBody>
      </p:sp>
      <p:grpSp>
        <p:nvGrpSpPr>
          <p:cNvPr id="2" name="Groupe 1"/>
          <p:cNvGrpSpPr/>
          <p:nvPr/>
        </p:nvGrpSpPr>
        <p:grpSpPr>
          <a:xfrm>
            <a:off x="5535905" y="2739660"/>
            <a:ext cx="4190268" cy="3517900"/>
            <a:chOff x="1505244" y="2813734"/>
            <a:chExt cx="4190268" cy="3517900"/>
          </a:xfrm>
        </p:grpSpPr>
        <p:sp>
          <p:nvSpPr>
            <p:cNvPr id="5123" name="Rectangle 3"/>
            <p:cNvSpPr>
              <a:spLocks noChangeArrowheads="1"/>
            </p:cNvSpPr>
            <p:nvPr/>
          </p:nvSpPr>
          <p:spPr bwMode="auto">
            <a:xfrm>
              <a:off x="1505244" y="2813734"/>
              <a:ext cx="3863243" cy="1117600"/>
            </a:xfrm>
            <a:prstGeom prst="rect">
              <a:avLst/>
            </a:prstGeom>
            <a:solidFill>
              <a:srgbClr val="33CC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sz="3000" dirty="0" smtClean="0"/>
                <a:t>Pharmacodynamique</a:t>
              </a:r>
              <a:endParaRPr lang="fr-BE" altLang="fr-FR" sz="3000" dirty="0"/>
            </a:p>
          </p:txBody>
        </p:sp>
        <p:sp>
          <p:nvSpPr>
            <p:cNvPr id="5124" name="AutoShape 7"/>
            <p:cNvSpPr>
              <a:spLocks noChangeArrowheads="1"/>
            </p:cNvSpPr>
            <p:nvPr/>
          </p:nvSpPr>
          <p:spPr bwMode="auto">
            <a:xfrm>
              <a:off x="3479361" y="4109134"/>
              <a:ext cx="395288" cy="914400"/>
            </a:xfrm>
            <a:prstGeom prst="downArrow">
              <a:avLst>
                <a:gd name="adj1" fmla="val 50000"/>
                <a:gd name="adj2" fmla="val 57831"/>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5125" name="Rectangle 10"/>
            <p:cNvSpPr>
              <a:spLocks noChangeArrowheads="1"/>
            </p:cNvSpPr>
            <p:nvPr/>
          </p:nvSpPr>
          <p:spPr bwMode="auto">
            <a:xfrm>
              <a:off x="1660087" y="4960034"/>
              <a:ext cx="40354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E9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sz="2600" dirty="0">
                  <a:solidFill>
                    <a:schemeClr val="bg1"/>
                  </a:solidFill>
                </a:rPr>
                <a:t>Action</a:t>
              </a:r>
              <a:br>
                <a:rPr lang="fr-BE" altLang="fr-FR" sz="2600" dirty="0">
                  <a:solidFill>
                    <a:schemeClr val="bg1"/>
                  </a:solidFill>
                </a:rPr>
              </a:br>
              <a:r>
                <a:rPr lang="fr-BE" altLang="fr-FR" sz="2600" dirty="0">
                  <a:solidFill>
                    <a:schemeClr val="bg1"/>
                  </a:solidFill>
                </a:rPr>
                <a:t>du médicament sur l’organisme</a:t>
              </a:r>
            </a:p>
          </p:txBody>
        </p:sp>
      </p:grpSp>
      <p:grpSp>
        <p:nvGrpSpPr>
          <p:cNvPr id="3" name="Groupe 2"/>
          <p:cNvGrpSpPr/>
          <p:nvPr/>
        </p:nvGrpSpPr>
        <p:grpSpPr>
          <a:xfrm>
            <a:off x="1259520" y="2764107"/>
            <a:ext cx="4037012" cy="3556000"/>
            <a:chOff x="6253551" y="2802403"/>
            <a:chExt cx="4037012" cy="3556000"/>
          </a:xfrm>
        </p:grpSpPr>
        <p:sp>
          <p:nvSpPr>
            <p:cNvPr id="5126" name="Rectangle 12"/>
            <p:cNvSpPr>
              <a:spLocks noChangeArrowheads="1"/>
            </p:cNvSpPr>
            <p:nvPr/>
          </p:nvSpPr>
          <p:spPr bwMode="auto">
            <a:xfrm>
              <a:off x="6496438" y="2802403"/>
              <a:ext cx="3551238" cy="1117600"/>
            </a:xfrm>
            <a:prstGeom prst="rect">
              <a:avLst/>
            </a:prstGeom>
            <a:solidFill>
              <a:srgbClr val="FF505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sz="3000" dirty="0"/>
                <a:t>Pharmacocinétique</a:t>
              </a:r>
            </a:p>
          </p:txBody>
        </p:sp>
        <p:sp>
          <p:nvSpPr>
            <p:cNvPr id="5127" name="AutoShape 13"/>
            <p:cNvSpPr>
              <a:spLocks noChangeArrowheads="1"/>
            </p:cNvSpPr>
            <p:nvPr/>
          </p:nvSpPr>
          <p:spPr bwMode="auto">
            <a:xfrm>
              <a:off x="8072827" y="4123203"/>
              <a:ext cx="396875" cy="914400"/>
            </a:xfrm>
            <a:prstGeom prst="downArrow">
              <a:avLst>
                <a:gd name="adj1" fmla="val 50000"/>
                <a:gd name="adj2" fmla="val 57600"/>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5128" name="Rectangle 14"/>
            <p:cNvSpPr>
              <a:spLocks noChangeArrowheads="1"/>
            </p:cNvSpPr>
            <p:nvPr/>
          </p:nvSpPr>
          <p:spPr bwMode="auto">
            <a:xfrm>
              <a:off x="6253551" y="4986803"/>
              <a:ext cx="40370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E9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sz="2600" dirty="0">
                  <a:solidFill>
                    <a:schemeClr val="bg1"/>
                  </a:solidFill>
                </a:rPr>
                <a:t>Action</a:t>
              </a:r>
              <a:br>
                <a:rPr lang="fr-BE" altLang="fr-FR" sz="2600" dirty="0">
                  <a:solidFill>
                    <a:schemeClr val="bg1"/>
                  </a:solidFill>
                </a:rPr>
              </a:br>
              <a:r>
                <a:rPr lang="fr-BE" altLang="fr-FR" sz="2600" dirty="0">
                  <a:solidFill>
                    <a:schemeClr val="bg1"/>
                  </a:solidFill>
                </a:rPr>
                <a:t>de l’organisme sur</a:t>
              </a:r>
              <a:br>
                <a:rPr lang="fr-BE" altLang="fr-FR" sz="2600" dirty="0">
                  <a:solidFill>
                    <a:schemeClr val="bg1"/>
                  </a:solidFill>
                </a:rPr>
              </a:br>
              <a:r>
                <a:rPr lang="fr-BE" altLang="fr-FR" sz="2600" dirty="0">
                  <a:solidFill>
                    <a:schemeClr val="bg1"/>
                  </a:solidFill>
                </a:rPr>
                <a:t>le médicament</a:t>
              </a:r>
            </a:p>
          </p:txBody>
        </p:sp>
      </p:grpSp>
      <p:grpSp>
        <p:nvGrpSpPr>
          <p:cNvPr id="4" name="Groupe 3"/>
          <p:cNvGrpSpPr/>
          <p:nvPr/>
        </p:nvGrpSpPr>
        <p:grpSpPr>
          <a:xfrm>
            <a:off x="3767796" y="506683"/>
            <a:ext cx="3863243" cy="2144712"/>
            <a:chOff x="4049151" y="506683"/>
            <a:chExt cx="3863243" cy="2144712"/>
          </a:xfrm>
        </p:grpSpPr>
        <p:sp>
          <p:nvSpPr>
            <p:cNvPr id="9" name="Rectangle 3"/>
            <p:cNvSpPr>
              <a:spLocks noChangeArrowheads="1"/>
            </p:cNvSpPr>
            <p:nvPr/>
          </p:nvSpPr>
          <p:spPr bwMode="auto">
            <a:xfrm>
              <a:off x="4049151" y="506683"/>
              <a:ext cx="3863243" cy="1117600"/>
            </a:xfrm>
            <a:prstGeom prst="rect">
              <a:avLst/>
            </a:prstGeom>
            <a:solidFill>
              <a:schemeClr val="accent4"/>
            </a:solidFill>
            <a:ln w="12700">
              <a:solidFill>
                <a:schemeClr val="tx1"/>
              </a:solidFill>
              <a:miter lim="800000"/>
              <a:headEnd/>
              <a:tailEnd/>
            </a:ln>
            <a:effectLst/>
          </p:spPr>
          <p:txBody>
            <a:bodyPr lIns="90488" tIns="44450" rIns="90488" bIns="44450" anchor="ct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BE" altLang="fr-FR" sz="3000" dirty="0" smtClean="0"/>
                <a:t>Pharmacologie</a:t>
              </a:r>
              <a:endParaRPr lang="fr-BE" altLang="fr-FR" sz="3000" dirty="0"/>
            </a:p>
          </p:txBody>
        </p:sp>
        <p:sp>
          <p:nvSpPr>
            <p:cNvPr id="10" name="AutoShape 7"/>
            <p:cNvSpPr>
              <a:spLocks noChangeArrowheads="1"/>
            </p:cNvSpPr>
            <p:nvPr/>
          </p:nvSpPr>
          <p:spPr bwMode="auto">
            <a:xfrm>
              <a:off x="4344194" y="1736995"/>
              <a:ext cx="395288" cy="914400"/>
            </a:xfrm>
            <a:prstGeom prst="downArrow">
              <a:avLst>
                <a:gd name="adj1" fmla="val 50000"/>
                <a:gd name="adj2" fmla="val 57831"/>
              </a:avLst>
            </a:prstGeom>
            <a:solidFill>
              <a:srgbClr val="FFC000"/>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11" name="AutoShape 7"/>
            <p:cNvSpPr>
              <a:spLocks noChangeArrowheads="1"/>
            </p:cNvSpPr>
            <p:nvPr/>
          </p:nvSpPr>
          <p:spPr bwMode="auto">
            <a:xfrm>
              <a:off x="7211280" y="1690299"/>
              <a:ext cx="395288" cy="914400"/>
            </a:xfrm>
            <a:prstGeom prst="downArrow">
              <a:avLst>
                <a:gd name="adj1" fmla="val 50000"/>
                <a:gd name="adj2" fmla="val 57831"/>
              </a:avLst>
            </a:prstGeom>
            <a:solidFill>
              <a:srgbClr val="FFC000"/>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spTree>
    <p:extLst>
      <p:ext uri="{BB962C8B-B14F-4D97-AF65-F5344CB8AC3E}">
        <p14:creationId xmlns:p14="http://schemas.microsoft.com/office/powerpoint/2010/main" val="51441676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type="body" idx="1"/>
          </p:nvPr>
        </p:nvSpPr>
        <p:spPr>
          <a:xfrm>
            <a:off x="221226" y="1196752"/>
            <a:ext cx="11503742" cy="5051648"/>
          </a:xfrm>
        </p:spPr>
        <p:txBody>
          <a:bodyPr/>
          <a:lstStyle/>
          <a:p>
            <a:pPr eaLnBrk="1" hangingPunct="1"/>
            <a:r>
              <a:rPr lang="fr-FR" b="1" dirty="0">
                <a:solidFill>
                  <a:schemeClr val="bg1"/>
                </a:solidFill>
              </a:rPr>
              <a:t>Clairance hépatique</a:t>
            </a:r>
          </a:p>
          <a:p>
            <a:pPr eaLnBrk="1" hangingPunct="1">
              <a:buNone/>
            </a:pPr>
            <a:r>
              <a:rPr lang="fr-FR" dirty="0">
                <a:solidFill>
                  <a:schemeClr val="bg1"/>
                </a:solidFill>
              </a:rPr>
              <a:t>La clairance dépend du débit sanguin </a:t>
            </a:r>
            <a:r>
              <a:rPr lang="fr-FR" dirty="0" smtClean="0">
                <a:solidFill>
                  <a:schemeClr val="bg1"/>
                </a:solidFill>
              </a:rPr>
              <a:t>hépatique et </a:t>
            </a:r>
            <a:r>
              <a:rPr lang="fr-FR" dirty="0">
                <a:solidFill>
                  <a:schemeClr val="bg1"/>
                </a:solidFill>
              </a:rPr>
              <a:t>du coefficient d’extraction hépatique </a:t>
            </a:r>
            <a:r>
              <a:rPr lang="fr-FR" dirty="0" smtClean="0">
                <a:solidFill>
                  <a:schemeClr val="bg1"/>
                </a:solidFill>
              </a:rPr>
              <a:t>du médicament </a:t>
            </a:r>
            <a:r>
              <a:rPr lang="fr-FR" dirty="0">
                <a:solidFill>
                  <a:schemeClr val="bg1"/>
                </a:solidFill>
              </a:rPr>
              <a:t>considéré.</a:t>
            </a:r>
          </a:p>
          <a:p>
            <a:pPr eaLnBrk="1" hangingPunct="1"/>
            <a:r>
              <a:rPr lang="fr-FR" dirty="0">
                <a:solidFill>
                  <a:schemeClr val="bg1"/>
                </a:solidFill>
              </a:rPr>
              <a:t>Cl = Q.E (Q = débit sanguin)</a:t>
            </a:r>
          </a:p>
        </p:txBody>
      </p:sp>
      <p:graphicFrame>
        <p:nvGraphicFramePr>
          <p:cNvPr id="23570" name="Group 18"/>
          <p:cNvGraphicFramePr>
            <a:graphicFrameLocks noGrp="1"/>
          </p:cNvGraphicFramePr>
          <p:nvPr>
            <p:extLst/>
          </p:nvPr>
        </p:nvGraphicFramePr>
        <p:xfrm>
          <a:off x="1986116" y="4006645"/>
          <a:ext cx="8603226" cy="1706880"/>
        </p:xfrm>
        <a:graphic>
          <a:graphicData uri="http://schemas.openxmlformats.org/drawingml/2006/table">
            <a:tbl>
              <a:tblPr>
                <a:tableStyleId>{775DCB02-9BB8-47FD-8907-85C794F793BA}</a:tableStyleId>
              </a:tblPr>
              <a:tblGrid>
                <a:gridCol w="4301613"/>
                <a:gridCol w="4301613"/>
              </a:tblGrid>
              <a:tr h="838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1" charset="2"/>
                        <a:buNone/>
                        <a:tabLst/>
                      </a:pPr>
                      <a:r>
                        <a:rPr kumimoji="0" lang="fr-FR" sz="2500" u="none" strike="noStrike" cap="none" normalizeH="0" baseline="0" dirty="0" smtClean="0">
                          <a:ln>
                            <a:noFill/>
                          </a:ln>
                          <a:effectLst/>
                          <a:latin typeface="Arial" panose="020B0604020202020204" pitchFamily="34" charset="0"/>
                          <a:cs typeface="Arial" panose="020B0604020202020204" pitchFamily="34" charset="0"/>
                        </a:rPr>
                        <a:t>E = Coefficient élevé &gt; 0,7</a:t>
                      </a:r>
                      <a:endParaRPr kumimoji="0" lang="fr-FR" sz="2500" b="0" i="0" u="none" strike="noStrike" cap="none" normalizeH="0" baseline="0" dirty="0" smtClean="0">
                        <a:ln>
                          <a:noFill/>
                        </a:ln>
                        <a:solidFill>
                          <a:schemeClr val="bg1"/>
                        </a:solidFill>
                        <a:effectLst/>
                        <a:latin typeface="Arial" panose="020B0604020202020204" pitchFamily="34" charset="0"/>
                        <a:ea typeface="Osaka" pitchFamily="1" charset="-128"/>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1" charset="2"/>
                        <a:buNone/>
                        <a:tabLst/>
                      </a:pPr>
                      <a:r>
                        <a:rPr kumimoji="0" lang="fr-FR" sz="2500" u="none" strike="noStrike" cap="none" normalizeH="0" baseline="0" dirty="0" err="1" smtClean="0">
                          <a:ln>
                            <a:noFill/>
                          </a:ln>
                          <a:effectLst/>
                          <a:latin typeface="Arial" panose="020B0604020202020204" pitchFamily="34" charset="0"/>
                          <a:cs typeface="Arial" panose="020B0604020202020204" pitchFamily="34" charset="0"/>
                        </a:rPr>
                        <a:t>Metoprolol</a:t>
                      </a:r>
                      <a:r>
                        <a:rPr kumimoji="0" lang="fr-FR" sz="2500" u="none" strike="noStrike" cap="none" normalizeH="0" baseline="0" dirty="0" smtClean="0">
                          <a:ln>
                            <a:noFill/>
                          </a:ln>
                          <a:effectLst/>
                          <a:latin typeface="Arial" panose="020B0604020202020204" pitchFamily="34" charset="0"/>
                          <a:cs typeface="Arial" panose="020B0604020202020204" pitchFamily="34" charset="0"/>
                        </a:rPr>
                        <a:t>, morphine, </a:t>
                      </a:r>
                      <a:r>
                        <a:rPr kumimoji="0" lang="fr-FR" sz="2500" u="none" strike="noStrike" cap="none" normalizeH="0" baseline="0" dirty="0" err="1" smtClean="0">
                          <a:ln>
                            <a:noFill/>
                          </a:ln>
                          <a:effectLst/>
                          <a:latin typeface="Arial" panose="020B0604020202020204" pitchFamily="34" charset="0"/>
                          <a:cs typeface="Arial" panose="020B0604020202020204" pitchFamily="34" charset="0"/>
                        </a:rPr>
                        <a:t>propranolol</a:t>
                      </a:r>
                      <a:r>
                        <a:rPr kumimoji="0" lang="fr-FR" sz="2500" u="none" strike="noStrike" cap="none" normalizeH="0" baseline="0" dirty="0" smtClean="0">
                          <a:ln>
                            <a:noFill/>
                          </a:ln>
                          <a:effectLst/>
                          <a:latin typeface="Arial" panose="020B0604020202020204" pitchFamily="34" charset="0"/>
                          <a:cs typeface="Arial" panose="020B0604020202020204" pitchFamily="34" charset="0"/>
                        </a:rPr>
                        <a:t>..</a:t>
                      </a:r>
                      <a:endParaRPr kumimoji="0" lang="fr-FR" sz="2500" b="0" i="0" u="none" strike="noStrike" cap="none" normalizeH="0" baseline="0" dirty="0" smtClean="0">
                        <a:ln>
                          <a:noFill/>
                        </a:ln>
                        <a:solidFill>
                          <a:schemeClr val="bg1"/>
                        </a:solidFill>
                        <a:effectLst/>
                        <a:latin typeface="Arial" panose="020B0604020202020204" pitchFamily="34" charset="0"/>
                        <a:ea typeface="Osaka" pitchFamily="1" charset="-128"/>
                        <a:cs typeface="Arial" panose="020B0604020202020204" pitchFamily="34" charset="0"/>
                      </a:endParaRPr>
                    </a:p>
                  </a:txBody>
                  <a:tcPr horzOverflow="overflow"/>
                </a:tc>
              </a:tr>
              <a:tr h="838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1" charset="2"/>
                        <a:buNone/>
                        <a:tabLst/>
                      </a:pPr>
                      <a:r>
                        <a:rPr kumimoji="0" lang="fr-FR" sz="2500" u="none" strike="noStrike" cap="none" normalizeH="0" baseline="0" dirty="0" smtClean="0">
                          <a:ln>
                            <a:noFill/>
                          </a:ln>
                          <a:effectLst/>
                          <a:latin typeface="Arial" panose="020B0604020202020204" pitchFamily="34" charset="0"/>
                          <a:cs typeface="Arial" panose="020B0604020202020204" pitchFamily="34" charset="0"/>
                        </a:rPr>
                        <a:t>E = Coefficient faible &lt; 0,3</a:t>
                      </a:r>
                      <a:endParaRPr kumimoji="0" lang="fr-FR" sz="2500" b="0" i="0" u="none" strike="noStrike" cap="none" normalizeH="0" baseline="0" dirty="0" smtClean="0">
                        <a:ln>
                          <a:noFill/>
                        </a:ln>
                        <a:solidFill>
                          <a:schemeClr val="bg1"/>
                        </a:solidFill>
                        <a:effectLst/>
                        <a:latin typeface="Arial" panose="020B0604020202020204" pitchFamily="34" charset="0"/>
                        <a:ea typeface="Osaka" pitchFamily="1" charset="-128"/>
                        <a:cs typeface="Arial" panose="020B060402020202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1" charset="2"/>
                        <a:buNone/>
                        <a:tabLst/>
                      </a:pPr>
                      <a:r>
                        <a:rPr kumimoji="0" lang="fr-FR" sz="2500" u="none" strike="noStrike" cap="none" normalizeH="0" baseline="0" dirty="0" err="1" smtClean="0">
                          <a:ln>
                            <a:noFill/>
                          </a:ln>
                          <a:effectLst/>
                          <a:latin typeface="Arial" panose="020B0604020202020204" pitchFamily="34" charset="0"/>
                          <a:cs typeface="Arial" panose="020B0604020202020204" pitchFamily="34" charset="0"/>
                        </a:rPr>
                        <a:t>Diazepam</a:t>
                      </a:r>
                      <a:r>
                        <a:rPr kumimoji="0" lang="fr-FR" sz="2500" u="none" strike="noStrike" cap="none" normalizeH="0" baseline="0" dirty="0" smtClean="0">
                          <a:ln>
                            <a:noFill/>
                          </a:ln>
                          <a:effectLst/>
                          <a:latin typeface="Arial" panose="020B0604020202020204" pitchFamily="34" charset="0"/>
                          <a:cs typeface="Arial" panose="020B0604020202020204" pitchFamily="34" charset="0"/>
                        </a:rPr>
                        <a:t>, </a:t>
                      </a:r>
                      <a:r>
                        <a:rPr kumimoji="0" lang="fr-FR" sz="2500" u="none" strike="noStrike" cap="none" normalizeH="0" baseline="0" dirty="0" err="1" smtClean="0">
                          <a:ln>
                            <a:noFill/>
                          </a:ln>
                          <a:effectLst/>
                          <a:latin typeface="Arial" panose="020B0604020202020204" pitchFamily="34" charset="0"/>
                          <a:cs typeface="Arial" panose="020B0604020202020204" pitchFamily="34" charset="0"/>
                        </a:rPr>
                        <a:t>theophylline</a:t>
                      </a:r>
                      <a:r>
                        <a:rPr kumimoji="0" lang="fr-FR" sz="2500" u="none" strike="noStrike" cap="none" normalizeH="0" baseline="0" dirty="0" smtClean="0">
                          <a:ln>
                            <a:noFill/>
                          </a:ln>
                          <a:effectLst/>
                          <a:latin typeface="Arial" panose="020B0604020202020204" pitchFamily="34" charset="0"/>
                          <a:cs typeface="Arial" panose="020B0604020202020204" pitchFamily="34" charset="0"/>
                        </a:rPr>
                        <a:t>, </a:t>
                      </a:r>
                      <a:r>
                        <a:rPr kumimoji="0" lang="fr-FR" sz="2500" u="none" strike="noStrike" cap="none" normalizeH="0" baseline="0" dirty="0" err="1" smtClean="0">
                          <a:ln>
                            <a:noFill/>
                          </a:ln>
                          <a:effectLst/>
                          <a:latin typeface="Arial" panose="020B0604020202020204" pitchFamily="34" charset="0"/>
                          <a:cs typeface="Arial" panose="020B0604020202020204" pitchFamily="34" charset="0"/>
                        </a:rPr>
                        <a:t>valproate</a:t>
                      </a:r>
                      <a:r>
                        <a:rPr kumimoji="0" lang="fr-FR" sz="2500" u="none" strike="noStrike" cap="none" normalizeH="0" baseline="0" dirty="0" smtClean="0">
                          <a:ln>
                            <a:noFill/>
                          </a:ln>
                          <a:effectLst/>
                          <a:latin typeface="Arial" panose="020B0604020202020204" pitchFamily="34" charset="0"/>
                          <a:cs typeface="Arial" panose="020B0604020202020204" pitchFamily="34" charset="0"/>
                        </a:rPr>
                        <a:t>…</a:t>
                      </a:r>
                      <a:endParaRPr kumimoji="0" lang="fr-FR" sz="2500" b="0" i="0" u="none" strike="noStrike" cap="none" normalizeH="0" baseline="0" dirty="0" smtClean="0">
                        <a:ln>
                          <a:noFill/>
                        </a:ln>
                        <a:solidFill>
                          <a:schemeClr val="bg1"/>
                        </a:solidFill>
                        <a:effectLst/>
                        <a:latin typeface="Arial" panose="020B0604020202020204" pitchFamily="34" charset="0"/>
                        <a:ea typeface="Osaka" pitchFamily="1" charset="-128"/>
                        <a:cs typeface="Arial" panose="020B0604020202020204" pitchFamily="34" charset="0"/>
                      </a:endParaRPr>
                    </a:p>
                  </a:txBody>
                  <a:tcPr horzOverflow="overflow"/>
                </a:tc>
              </a:tr>
            </a:tbl>
          </a:graphicData>
        </a:graphic>
      </p:graphicFrame>
    </p:spTree>
    <p:extLst>
      <p:ext uri="{BB962C8B-B14F-4D97-AF65-F5344CB8AC3E}">
        <p14:creationId xmlns:p14="http://schemas.microsoft.com/office/powerpoint/2010/main" val="386416561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9616" y="404664"/>
            <a:ext cx="8280920" cy="720080"/>
          </a:xfrm>
        </p:spPr>
        <p:txBody>
          <a:bodyPr>
            <a:normAutofit/>
          </a:bodyPr>
          <a:lstStyle/>
          <a:p>
            <a:r>
              <a:rPr lang="fr-FR" sz="4000" dirty="0">
                <a:solidFill>
                  <a:schemeClr val="bg1"/>
                </a:solidFill>
              </a:rPr>
              <a:t>Demi vie plasmatique</a:t>
            </a:r>
          </a:p>
        </p:txBody>
      </p:sp>
      <p:sp>
        <p:nvSpPr>
          <p:cNvPr id="3" name="Espace réservé du contenu 2"/>
          <p:cNvSpPr>
            <a:spLocks noGrp="1"/>
          </p:cNvSpPr>
          <p:nvPr>
            <p:ph idx="1"/>
          </p:nvPr>
        </p:nvSpPr>
        <p:spPr>
          <a:xfrm>
            <a:off x="339214" y="1340768"/>
            <a:ext cx="11547986" cy="5517232"/>
          </a:xfrm>
        </p:spPr>
        <p:txBody>
          <a:bodyPr>
            <a:normAutofit/>
          </a:bodyPr>
          <a:lstStyle/>
          <a:p>
            <a:r>
              <a:rPr lang="fr-FR" sz="2600" dirty="0">
                <a:solidFill>
                  <a:schemeClr val="bg1"/>
                </a:solidFill>
                <a:latin typeface="Arial" panose="020B0604020202020204" pitchFamily="34" charset="0"/>
                <a:cs typeface="Arial" panose="020B0604020202020204" pitchFamily="34" charset="0"/>
              </a:rPr>
              <a:t>Demi-vie d’élimination = </a:t>
            </a:r>
            <a:r>
              <a:rPr lang="fr-FR" sz="4400" dirty="0">
                <a:solidFill>
                  <a:schemeClr val="bg1"/>
                </a:solidFill>
                <a:latin typeface="Arial" panose="020B0604020202020204" pitchFamily="34" charset="0"/>
                <a:cs typeface="Arial" panose="020B0604020202020204" pitchFamily="34" charset="0"/>
              </a:rPr>
              <a:t>T</a:t>
            </a:r>
            <a:r>
              <a:rPr lang="fr-FR" sz="2400" dirty="0">
                <a:solidFill>
                  <a:schemeClr val="bg1"/>
                </a:solidFill>
                <a:latin typeface="Arial" panose="020B0604020202020204" pitchFamily="34" charset="0"/>
                <a:cs typeface="Arial" panose="020B0604020202020204" pitchFamily="34" charset="0"/>
              </a:rPr>
              <a:t>1/2 </a:t>
            </a:r>
            <a:r>
              <a:rPr lang="fr-FR" sz="2600" dirty="0" smtClean="0">
                <a:solidFill>
                  <a:schemeClr val="bg1"/>
                </a:solidFill>
                <a:latin typeface="Arial" panose="020B0604020202020204" pitchFamily="34" charset="0"/>
                <a:cs typeface="Arial" panose="020B0604020202020204" pitchFamily="34" charset="0"/>
              </a:rPr>
              <a:t>Temps </a:t>
            </a:r>
            <a:r>
              <a:rPr lang="fr-FR" sz="2600" dirty="0">
                <a:solidFill>
                  <a:schemeClr val="bg1"/>
                </a:solidFill>
                <a:latin typeface="Arial" panose="020B0604020202020204" pitchFamily="34" charset="0"/>
                <a:cs typeface="Arial" panose="020B0604020202020204" pitchFamily="34" charset="0"/>
              </a:rPr>
              <a:t>au bout duquel la concentration sanguine </a:t>
            </a:r>
            <a:r>
              <a:rPr lang="fr-FR" sz="2600" dirty="0" smtClean="0">
                <a:solidFill>
                  <a:schemeClr val="bg1"/>
                </a:solidFill>
                <a:latin typeface="Arial" panose="020B0604020202020204" pitchFamily="34" charset="0"/>
                <a:cs typeface="Arial" panose="020B0604020202020204" pitchFamily="34" charset="0"/>
              </a:rPr>
              <a:t>a diminué </a:t>
            </a:r>
            <a:r>
              <a:rPr lang="fr-FR" sz="2600" dirty="0">
                <a:solidFill>
                  <a:schemeClr val="bg1"/>
                </a:solidFill>
                <a:latin typeface="Arial" panose="020B0604020202020204" pitchFamily="34" charset="0"/>
                <a:cs typeface="Arial" panose="020B0604020202020204" pitchFamily="34" charset="0"/>
              </a:rPr>
              <a:t>de moitié  </a:t>
            </a:r>
            <a:r>
              <a:rPr lang="fr-FR" sz="2000" dirty="0">
                <a:solidFill>
                  <a:schemeClr val="bg1"/>
                </a:solidFill>
                <a:latin typeface="Arial" panose="020B0604020202020204" pitchFamily="34" charset="0"/>
                <a:cs typeface="Arial" panose="020B0604020202020204" pitchFamily="34" charset="0"/>
              </a:rPr>
              <a:t>( </a:t>
            </a:r>
            <a:r>
              <a:rPr lang="fr-FR" sz="3500" dirty="0" smtClean="0">
                <a:solidFill>
                  <a:schemeClr val="bg1"/>
                </a:solidFill>
                <a:latin typeface="Arial" panose="020B0604020202020204" pitchFamily="34" charset="0"/>
                <a:cs typeface="Arial" panose="020B0604020202020204" pitchFamily="34" charset="0"/>
              </a:rPr>
              <a:t>T</a:t>
            </a:r>
            <a:r>
              <a:rPr lang="fr-FR" sz="2000" dirty="0" smtClean="0">
                <a:solidFill>
                  <a:schemeClr val="bg1"/>
                </a:solidFill>
                <a:latin typeface="Arial" panose="020B0604020202020204" pitchFamily="34" charset="0"/>
                <a:cs typeface="Arial" panose="020B0604020202020204" pitchFamily="34" charset="0"/>
              </a:rPr>
              <a:t>1/2)</a:t>
            </a:r>
          </a:p>
          <a:p>
            <a:pPr>
              <a:buNone/>
            </a:pPr>
            <a:r>
              <a:rPr lang="fr-FR" sz="2000" dirty="0" smtClean="0">
                <a:solidFill>
                  <a:schemeClr val="bg1"/>
                </a:solidFill>
                <a:latin typeface="Arial" panose="020B0604020202020204" pitchFamily="34" charset="0"/>
                <a:cs typeface="Arial" panose="020B0604020202020204" pitchFamily="34" charset="0"/>
              </a:rPr>
              <a:t> </a:t>
            </a:r>
            <a:r>
              <a:rPr lang="fr-FR" sz="2600" dirty="0" smtClean="0">
                <a:solidFill>
                  <a:schemeClr val="bg1"/>
                </a:solidFill>
                <a:latin typeface="Arial" panose="020B0604020202020204" pitchFamily="34" charset="0"/>
                <a:cs typeface="Arial" panose="020B0604020202020204" pitchFamily="34" charset="0"/>
              </a:rPr>
              <a:t>Plus </a:t>
            </a:r>
            <a:r>
              <a:rPr lang="fr-FR" sz="4400" dirty="0">
                <a:solidFill>
                  <a:schemeClr val="bg1"/>
                </a:solidFill>
                <a:latin typeface="Arial" panose="020B0604020202020204" pitchFamily="34" charset="0"/>
                <a:cs typeface="Arial" panose="020B0604020202020204" pitchFamily="34" charset="0"/>
              </a:rPr>
              <a:t>T</a:t>
            </a:r>
            <a:r>
              <a:rPr lang="fr-FR" sz="2400" dirty="0">
                <a:solidFill>
                  <a:schemeClr val="bg1"/>
                </a:solidFill>
                <a:latin typeface="Arial" panose="020B0604020202020204" pitchFamily="34" charset="0"/>
                <a:cs typeface="Arial" panose="020B0604020202020204" pitchFamily="34" charset="0"/>
              </a:rPr>
              <a:t>1/2</a:t>
            </a:r>
            <a:r>
              <a:rPr lang="fr-FR" sz="2600" dirty="0" smtClean="0">
                <a:solidFill>
                  <a:schemeClr val="bg1"/>
                </a:solidFill>
                <a:latin typeface="Arial" panose="020B0604020202020204" pitchFamily="34" charset="0"/>
                <a:cs typeface="Arial" panose="020B0604020202020204" pitchFamily="34" charset="0"/>
              </a:rPr>
              <a:t> </a:t>
            </a:r>
            <a:r>
              <a:rPr lang="fr-FR" sz="2600" dirty="0">
                <a:solidFill>
                  <a:schemeClr val="bg1"/>
                </a:solidFill>
                <a:latin typeface="Arial" panose="020B0604020202020204" pitchFamily="34" charset="0"/>
                <a:cs typeface="Arial" panose="020B0604020202020204" pitchFamily="34" charset="0"/>
              </a:rPr>
              <a:t>est courte, plus le nombre de prise </a:t>
            </a:r>
            <a:r>
              <a:rPr lang="fr-FR" sz="2600" dirty="0" smtClean="0">
                <a:solidFill>
                  <a:schemeClr val="bg1"/>
                </a:solidFill>
                <a:latin typeface="Arial" panose="020B0604020202020204" pitchFamily="34" charset="0"/>
                <a:cs typeface="Arial" panose="020B0604020202020204" pitchFamily="34" charset="0"/>
              </a:rPr>
              <a:t>sera important </a:t>
            </a:r>
            <a:r>
              <a:rPr lang="fr-FR" sz="2600" dirty="0">
                <a:solidFill>
                  <a:schemeClr val="bg1"/>
                </a:solidFill>
                <a:latin typeface="Arial" panose="020B0604020202020204" pitchFamily="34" charset="0"/>
                <a:cs typeface="Arial" panose="020B0604020202020204" pitchFamily="34" charset="0"/>
              </a:rPr>
              <a:t>et la fréquence d’administration rapprochée</a:t>
            </a:r>
          </a:p>
          <a:p>
            <a:pPr>
              <a:buNone/>
            </a:pPr>
            <a:endParaRPr lang="fr-FR" sz="2600" dirty="0">
              <a:solidFill>
                <a:schemeClr val="bg1"/>
              </a:solidFill>
              <a:latin typeface="Arial" panose="020B0604020202020204" pitchFamily="34" charset="0"/>
              <a:cs typeface="Arial" panose="020B0604020202020204" pitchFamily="34" charset="0"/>
            </a:endParaRPr>
          </a:p>
          <a:p>
            <a:r>
              <a:rPr lang="fr-FR" sz="2600" dirty="0">
                <a:solidFill>
                  <a:schemeClr val="bg1"/>
                </a:solidFill>
                <a:latin typeface="Arial" panose="020B0604020202020204" pitchFamily="34" charset="0"/>
                <a:cs typeface="Arial" panose="020B0604020202020204" pitchFamily="34" charset="0"/>
              </a:rPr>
              <a:t>État d’équilibre = </a:t>
            </a:r>
            <a:r>
              <a:rPr lang="fr-FR" sz="2600" dirty="0" err="1">
                <a:solidFill>
                  <a:schemeClr val="bg1"/>
                </a:solidFill>
                <a:latin typeface="Arial" panose="020B0604020202020204" pitchFamily="34" charset="0"/>
                <a:cs typeface="Arial" panose="020B0604020202020204" pitchFamily="34" charset="0"/>
                <a:sym typeface="Symbol" pitchFamily="18" charset="2"/>
              </a:rPr>
              <a:t>Steady</a:t>
            </a:r>
            <a:r>
              <a:rPr lang="fr-FR" sz="2600" dirty="0">
                <a:solidFill>
                  <a:schemeClr val="bg1"/>
                </a:solidFill>
                <a:latin typeface="Arial" panose="020B0604020202020204" pitchFamily="34" charset="0"/>
                <a:cs typeface="Arial" panose="020B0604020202020204" pitchFamily="34" charset="0"/>
                <a:sym typeface="Symbol" pitchFamily="18" charset="2"/>
              </a:rPr>
              <a:t> State</a:t>
            </a:r>
          </a:p>
          <a:p>
            <a:pPr>
              <a:buNone/>
            </a:pPr>
            <a:r>
              <a:rPr lang="fr-FR" sz="2600" dirty="0">
                <a:solidFill>
                  <a:schemeClr val="bg1"/>
                </a:solidFill>
                <a:latin typeface="Arial" panose="020B0604020202020204" pitchFamily="34" charset="0"/>
                <a:cs typeface="Arial" panose="020B0604020202020204" pitchFamily="34" charset="0"/>
              </a:rPr>
              <a:t> </a:t>
            </a:r>
            <a:r>
              <a:rPr lang="fr-FR" sz="2600" dirty="0" smtClean="0">
                <a:solidFill>
                  <a:schemeClr val="bg1"/>
                </a:solidFill>
                <a:latin typeface="Arial" panose="020B0604020202020204" pitchFamily="34" charset="0"/>
                <a:cs typeface="Arial" panose="020B0604020202020204" pitchFamily="34" charset="0"/>
              </a:rPr>
              <a:t> obtenu </a:t>
            </a:r>
            <a:r>
              <a:rPr lang="fr-FR" sz="2600" dirty="0">
                <a:solidFill>
                  <a:schemeClr val="bg1"/>
                </a:solidFill>
                <a:latin typeface="Arial" panose="020B0604020202020204" pitchFamily="34" charset="0"/>
                <a:cs typeface="Arial" panose="020B0604020202020204" pitchFamily="34" charset="0"/>
              </a:rPr>
              <a:t>après administration régulière du </a:t>
            </a:r>
            <a:r>
              <a:rPr lang="fr-FR" sz="2600" dirty="0" smtClean="0">
                <a:solidFill>
                  <a:schemeClr val="bg1"/>
                </a:solidFill>
                <a:latin typeface="Arial" panose="020B0604020202020204" pitchFamily="34" charset="0"/>
                <a:cs typeface="Arial" panose="020B0604020202020204" pitchFamily="34" charset="0"/>
              </a:rPr>
              <a:t>médicament</a:t>
            </a:r>
            <a:r>
              <a:rPr lang="fr-FR" sz="2600" dirty="0">
                <a:solidFill>
                  <a:schemeClr val="bg1"/>
                </a:solidFill>
                <a:latin typeface="Arial" panose="020B0604020202020204" pitchFamily="34" charset="0"/>
                <a:cs typeface="Arial" panose="020B0604020202020204" pitchFamily="34" charset="0"/>
              </a:rPr>
              <a:t>, quand les </a:t>
            </a:r>
            <a:r>
              <a:rPr lang="fr-FR" sz="2600" dirty="0" smtClean="0">
                <a:solidFill>
                  <a:schemeClr val="bg1"/>
                </a:solidFill>
                <a:latin typeface="Arial" panose="020B0604020202020204" pitchFamily="34" charset="0"/>
                <a:cs typeface="Arial" panose="020B0604020202020204" pitchFamily="34" charset="0"/>
              </a:rPr>
              <a:t>concentrations plasmatiques cessent </a:t>
            </a:r>
            <a:r>
              <a:rPr lang="fr-FR" sz="2600" dirty="0">
                <a:solidFill>
                  <a:schemeClr val="bg1"/>
                </a:solidFill>
                <a:latin typeface="Arial" panose="020B0604020202020204" pitchFamily="34" charset="0"/>
                <a:cs typeface="Arial" panose="020B0604020202020204" pitchFamily="34" charset="0"/>
              </a:rPr>
              <a:t>d‘augmenter généralement au bout de 5 </a:t>
            </a:r>
            <a:r>
              <a:rPr lang="fr-FR" sz="4400" dirty="0">
                <a:solidFill>
                  <a:schemeClr val="bg1"/>
                </a:solidFill>
                <a:latin typeface="Arial" panose="020B0604020202020204" pitchFamily="34" charset="0"/>
                <a:cs typeface="Arial" panose="020B0604020202020204" pitchFamily="34" charset="0"/>
              </a:rPr>
              <a:t>T</a:t>
            </a:r>
            <a:r>
              <a:rPr lang="fr-FR" sz="2400" dirty="0">
                <a:solidFill>
                  <a:schemeClr val="bg1"/>
                </a:solidFill>
                <a:latin typeface="Arial" panose="020B0604020202020204" pitchFamily="34" charset="0"/>
                <a:cs typeface="Arial" panose="020B0604020202020204" pitchFamily="34" charset="0"/>
              </a:rPr>
              <a:t>1/2</a:t>
            </a:r>
            <a:endParaRPr lang="fr-FR" sz="2600" dirty="0">
              <a:solidFill>
                <a:schemeClr val="bg1"/>
              </a:solidFill>
              <a:latin typeface="Arial" panose="020B0604020202020204" pitchFamily="34" charset="0"/>
              <a:cs typeface="Arial" panose="020B0604020202020204" pitchFamily="34" charset="0"/>
            </a:endParaRPr>
          </a:p>
          <a:p>
            <a:endParaRPr lang="fr-FR"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74624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546920" y="5772422"/>
            <a:ext cx="8229600" cy="896938"/>
          </a:xfrm>
        </p:spPr>
        <p:txBody>
          <a:bodyPr>
            <a:noAutofit/>
          </a:bodyPr>
          <a:lstStyle/>
          <a:p>
            <a:r>
              <a:rPr lang="fr-FR" sz="2400" dirty="0"/>
              <a:t>L’état d’équilibre est atteint au bout de 5 demi-vies</a:t>
            </a:r>
          </a:p>
          <a:p>
            <a:r>
              <a:rPr lang="fr-FR" sz="2400" dirty="0"/>
              <a:t>99% de la dose sont éliminés en 7 demi-vies</a:t>
            </a:r>
          </a:p>
        </p:txBody>
      </p:sp>
      <p:sp>
        <p:nvSpPr>
          <p:cNvPr id="22532" name="Line 4"/>
          <p:cNvSpPr>
            <a:spLocks noChangeShapeType="1"/>
          </p:cNvSpPr>
          <p:nvPr/>
        </p:nvSpPr>
        <p:spPr bwMode="auto">
          <a:xfrm>
            <a:off x="3432175" y="1452661"/>
            <a:ext cx="0" cy="3856038"/>
          </a:xfrm>
          <a:prstGeom prst="line">
            <a:avLst/>
          </a:prstGeom>
          <a:noFill/>
          <a:ln w="9525">
            <a:solidFill>
              <a:schemeClr val="tx1"/>
            </a:solidFill>
            <a:round/>
            <a:headEnd type="triangle" w="med" len="med"/>
            <a:tailEnd/>
          </a:ln>
          <a:effectLst/>
        </p:spPr>
        <p:txBody>
          <a:bodyPr/>
          <a:lstStyle/>
          <a:p>
            <a:endParaRPr lang="fr-FR"/>
          </a:p>
        </p:txBody>
      </p:sp>
      <p:sp>
        <p:nvSpPr>
          <p:cNvPr id="22533" name="Line 5"/>
          <p:cNvSpPr>
            <a:spLocks noChangeShapeType="1"/>
          </p:cNvSpPr>
          <p:nvPr/>
        </p:nvSpPr>
        <p:spPr bwMode="auto">
          <a:xfrm>
            <a:off x="3432176" y="5308699"/>
            <a:ext cx="4824413" cy="0"/>
          </a:xfrm>
          <a:prstGeom prst="line">
            <a:avLst/>
          </a:prstGeom>
          <a:noFill/>
          <a:ln w="9525">
            <a:solidFill>
              <a:schemeClr val="tx1"/>
            </a:solidFill>
            <a:round/>
            <a:headEnd/>
            <a:tailEnd type="triangle" w="med" len="med"/>
          </a:ln>
          <a:effectLst/>
        </p:spPr>
        <p:txBody>
          <a:bodyPr/>
          <a:lstStyle/>
          <a:p>
            <a:endParaRPr lang="fr-FR"/>
          </a:p>
        </p:txBody>
      </p:sp>
      <p:sp>
        <p:nvSpPr>
          <p:cNvPr id="22534" name="Line 6"/>
          <p:cNvSpPr>
            <a:spLocks noChangeShapeType="1"/>
          </p:cNvSpPr>
          <p:nvPr/>
        </p:nvSpPr>
        <p:spPr bwMode="auto">
          <a:xfrm>
            <a:off x="3432175" y="3221136"/>
            <a:ext cx="431800" cy="647700"/>
          </a:xfrm>
          <a:prstGeom prst="line">
            <a:avLst/>
          </a:prstGeom>
          <a:noFill/>
          <a:ln w="9525">
            <a:solidFill>
              <a:schemeClr val="tx1"/>
            </a:solidFill>
            <a:round/>
            <a:headEnd/>
            <a:tailEnd/>
          </a:ln>
          <a:effectLst/>
        </p:spPr>
        <p:txBody>
          <a:bodyPr/>
          <a:lstStyle/>
          <a:p>
            <a:endParaRPr lang="fr-FR"/>
          </a:p>
        </p:txBody>
      </p:sp>
      <p:sp>
        <p:nvSpPr>
          <p:cNvPr id="22535" name="Line 7"/>
          <p:cNvSpPr>
            <a:spLocks noChangeShapeType="1"/>
          </p:cNvSpPr>
          <p:nvPr/>
        </p:nvSpPr>
        <p:spPr bwMode="auto">
          <a:xfrm flipV="1">
            <a:off x="3863975" y="2932212"/>
            <a:ext cx="0" cy="936625"/>
          </a:xfrm>
          <a:prstGeom prst="line">
            <a:avLst/>
          </a:prstGeom>
          <a:noFill/>
          <a:ln w="9525">
            <a:solidFill>
              <a:schemeClr val="tx1"/>
            </a:solidFill>
            <a:round/>
            <a:headEnd/>
            <a:tailEnd/>
          </a:ln>
          <a:effectLst/>
        </p:spPr>
        <p:txBody>
          <a:bodyPr/>
          <a:lstStyle/>
          <a:p>
            <a:endParaRPr lang="fr-FR"/>
          </a:p>
        </p:txBody>
      </p:sp>
      <p:sp>
        <p:nvSpPr>
          <p:cNvPr id="22539" name="Line 11"/>
          <p:cNvSpPr>
            <a:spLocks noChangeShapeType="1"/>
          </p:cNvSpPr>
          <p:nvPr/>
        </p:nvSpPr>
        <p:spPr bwMode="auto">
          <a:xfrm>
            <a:off x="3863975" y="2933799"/>
            <a:ext cx="431800" cy="647700"/>
          </a:xfrm>
          <a:prstGeom prst="line">
            <a:avLst/>
          </a:prstGeom>
          <a:noFill/>
          <a:ln w="9525">
            <a:solidFill>
              <a:schemeClr val="tx1"/>
            </a:solidFill>
            <a:round/>
            <a:headEnd/>
            <a:tailEnd/>
          </a:ln>
          <a:effectLst/>
        </p:spPr>
        <p:txBody>
          <a:bodyPr/>
          <a:lstStyle/>
          <a:p>
            <a:endParaRPr lang="fr-FR"/>
          </a:p>
        </p:txBody>
      </p:sp>
      <p:sp>
        <p:nvSpPr>
          <p:cNvPr id="22540" name="Line 12"/>
          <p:cNvSpPr>
            <a:spLocks noChangeShapeType="1"/>
          </p:cNvSpPr>
          <p:nvPr/>
        </p:nvSpPr>
        <p:spPr bwMode="auto">
          <a:xfrm flipV="1">
            <a:off x="4295775" y="2644875"/>
            <a:ext cx="0" cy="936625"/>
          </a:xfrm>
          <a:prstGeom prst="line">
            <a:avLst/>
          </a:prstGeom>
          <a:noFill/>
          <a:ln w="9525">
            <a:solidFill>
              <a:schemeClr val="tx1"/>
            </a:solidFill>
            <a:round/>
            <a:headEnd/>
            <a:tailEnd/>
          </a:ln>
          <a:effectLst/>
        </p:spPr>
        <p:txBody>
          <a:bodyPr/>
          <a:lstStyle/>
          <a:p>
            <a:endParaRPr lang="fr-FR"/>
          </a:p>
        </p:txBody>
      </p:sp>
      <p:sp>
        <p:nvSpPr>
          <p:cNvPr id="22541" name="Line 13"/>
          <p:cNvSpPr>
            <a:spLocks noChangeShapeType="1"/>
          </p:cNvSpPr>
          <p:nvPr/>
        </p:nvSpPr>
        <p:spPr bwMode="auto">
          <a:xfrm>
            <a:off x="4295775" y="2644874"/>
            <a:ext cx="431800" cy="647700"/>
          </a:xfrm>
          <a:prstGeom prst="line">
            <a:avLst/>
          </a:prstGeom>
          <a:noFill/>
          <a:ln w="9525">
            <a:solidFill>
              <a:schemeClr val="tx1"/>
            </a:solidFill>
            <a:round/>
            <a:headEnd/>
            <a:tailEnd/>
          </a:ln>
          <a:effectLst/>
        </p:spPr>
        <p:txBody>
          <a:bodyPr/>
          <a:lstStyle/>
          <a:p>
            <a:endParaRPr lang="fr-FR"/>
          </a:p>
        </p:txBody>
      </p:sp>
      <p:sp>
        <p:nvSpPr>
          <p:cNvPr id="22542" name="Line 14"/>
          <p:cNvSpPr>
            <a:spLocks noChangeShapeType="1"/>
          </p:cNvSpPr>
          <p:nvPr/>
        </p:nvSpPr>
        <p:spPr bwMode="auto">
          <a:xfrm flipV="1">
            <a:off x="4727575" y="2357537"/>
            <a:ext cx="0" cy="936625"/>
          </a:xfrm>
          <a:prstGeom prst="line">
            <a:avLst/>
          </a:prstGeom>
          <a:noFill/>
          <a:ln w="9525">
            <a:solidFill>
              <a:schemeClr val="tx1"/>
            </a:solidFill>
            <a:round/>
            <a:headEnd/>
            <a:tailEnd/>
          </a:ln>
          <a:effectLst/>
        </p:spPr>
        <p:txBody>
          <a:bodyPr/>
          <a:lstStyle/>
          <a:p>
            <a:endParaRPr lang="fr-FR"/>
          </a:p>
        </p:txBody>
      </p:sp>
      <p:sp>
        <p:nvSpPr>
          <p:cNvPr id="22543" name="Line 15"/>
          <p:cNvSpPr>
            <a:spLocks noChangeShapeType="1"/>
          </p:cNvSpPr>
          <p:nvPr/>
        </p:nvSpPr>
        <p:spPr bwMode="auto">
          <a:xfrm>
            <a:off x="3432175" y="2716311"/>
            <a:ext cx="5327650" cy="0"/>
          </a:xfrm>
          <a:prstGeom prst="line">
            <a:avLst/>
          </a:prstGeom>
          <a:noFill/>
          <a:ln w="9525">
            <a:solidFill>
              <a:schemeClr val="tx1"/>
            </a:solidFill>
            <a:prstDash val="dashDot"/>
            <a:round/>
            <a:headEnd/>
            <a:tailEnd/>
          </a:ln>
          <a:effectLst/>
        </p:spPr>
        <p:txBody>
          <a:bodyPr/>
          <a:lstStyle/>
          <a:p>
            <a:endParaRPr lang="fr-FR"/>
          </a:p>
        </p:txBody>
      </p:sp>
      <p:sp>
        <p:nvSpPr>
          <p:cNvPr id="22544" name="Line 16"/>
          <p:cNvSpPr>
            <a:spLocks noChangeShapeType="1"/>
          </p:cNvSpPr>
          <p:nvPr/>
        </p:nvSpPr>
        <p:spPr bwMode="auto">
          <a:xfrm>
            <a:off x="3432175" y="1924149"/>
            <a:ext cx="5327650" cy="0"/>
          </a:xfrm>
          <a:prstGeom prst="line">
            <a:avLst/>
          </a:prstGeom>
          <a:noFill/>
          <a:ln w="9525">
            <a:solidFill>
              <a:schemeClr val="tx1"/>
            </a:solidFill>
            <a:prstDash val="dashDot"/>
            <a:round/>
            <a:headEnd/>
            <a:tailEnd/>
          </a:ln>
          <a:effectLst/>
        </p:spPr>
        <p:txBody>
          <a:bodyPr/>
          <a:lstStyle/>
          <a:p>
            <a:endParaRPr lang="fr-FR"/>
          </a:p>
        </p:txBody>
      </p:sp>
      <p:sp>
        <p:nvSpPr>
          <p:cNvPr id="22545" name="Line 17"/>
          <p:cNvSpPr>
            <a:spLocks noChangeShapeType="1"/>
          </p:cNvSpPr>
          <p:nvPr/>
        </p:nvSpPr>
        <p:spPr bwMode="auto">
          <a:xfrm>
            <a:off x="4727575" y="2389286"/>
            <a:ext cx="431800" cy="647700"/>
          </a:xfrm>
          <a:prstGeom prst="line">
            <a:avLst/>
          </a:prstGeom>
          <a:noFill/>
          <a:ln w="9525">
            <a:solidFill>
              <a:schemeClr val="tx1"/>
            </a:solidFill>
            <a:round/>
            <a:headEnd/>
            <a:tailEnd/>
          </a:ln>
          <a:effectLst/>
        </p:spPr>
        <p:txBody>
          <a:bodyPr/>
          <a:lstStyle/>
          <a:p>
            <a:endParaRPr lang="fr-FR"/>
          </a:p>
        </p:txBody>
      </p:sp>
      <p:sp>
        <p:nvSpPr>
          <p:cNvPr id="22546" name="Line 18"/>
          <p:cNvSpPr>
            <a:spLocks noChangeShapeType="1"/>
          </p:cNvSpPr>
          <p:nvPr/>
        </p:nvSpPr>
        <p:spPr bwMode="auto">
          <a:xfrm flipV="1">
            <a:off x="5159375" y="2100362"/>
            <a:ext cx="0" cy="936625"/>
          </a:xfrm>
          <a:prstGeom prst="line">
            <a:avLst/>
          </a:prstGeom>
          <a:noFill/>
          <a:ln w="9525">
            <a:solidFill>
              <a:schemeClr val="tx1"/>
            </a:solidFill>
            <a:round/>
            <a:headEnd/>
            <a:tailEnd/>
          </a:ln>
          <a:effectLst/>
        </p:spPr>
        <p:txBody>
          <a:bodyPr/>
          <a:lstStyle/>
          <a:p>
            <a:endParaRPr lang="fr-FR"/>
          </a:p>
        </p:txBody>
      </p:sp>
      <p:sp>
        <p:nvSpPr>
          <p:cNvPr id="22547" name="Line 19"/>
          <p:cNvSpPr>
            <a:spLocks noChangeShapeType="1"/>
          </p:cNvSpPr>
          <p:nvPr/>
        </p:nvSpPr>
        <p:spPr bwMode="auto">
          <a:xfrm>
            <a:off x="5159375" y="2101949"/>
            <a:ext cx="431800" cy="647700"/>
          </a:xfrm>
          <a:prstGeom prst="line">
            <a:avLst/>
          </a:prstGeom>
          <a:noFill/>
          <a:ln w="9525">
            <a:solidFill>
              <a:schemeClr val="tx1"/>
            </a:solidFill>
            <a:round/>
            <a:headEnd/>
            <a:tailEnd/>
          </a:ln>
          <a:effectLst/>
        </p:spPr>
        <p:txBody>
          <a:bodyPr/>
          <a:lstStyle/>
          <a:p>
            <a:endParaRPr lang="fr-FR"/>
          </a:p>
        </p:txBody>
      </p:sp>
      <p:sp>
        <p:nvSpPr>
          <p:cNvPr id="22548" name="Line 20"/>
          <p:cNvSpPr>
            <a:spLocks noChangeShapeType="1"/>
          </p:cNvSpPr>
          <p:nvPr/>
        </p:nvSpPr>
        <p:spPr bwMode="auto">
          <a:xfrm>
            <a:off x="5591175" y="2028924"/>
            <a:ext cx="431800" cy="647700"/>
          </a:xfrm>
          <a:prstGeom prst="line">
            <a:avLst/>
          </a:prstGeom>
          <a:noFill/>
          <a:ln w="9525">
            <a:solidFill>
              <a:schemeClr val="tx1"/>
            </a:solidFill>
            <a:round/>
            <a:headEnd/>
            <a:tailEnd/>
          </a:ln>
          <a:effectLst/>
        </p:spPr>
        <p:txBody>
          <a:bodyPr/>
          <a:lstStyle/>
          <a:p>
            <a:endParaRPr lang="fr-FR"/>
          </a:p>
        </p:txBody>
      </p:sp>
      <p:sp>
        <p:nvSpPr>
          <p:cNvPr id="22549" name="Line 21"/>
          <p:cNvSpPr>
            <a:spLocks noChangeShapeType="1"/>
          </p:cNvSpPr>
          <p:nvPr/>
        </p:nvSpPr>
        <p:spPr bwMode="auto">
          <a:xfrm flipV="1">
            <a:off x="5591175" y="2028925"/>
            <a:ext cx="0" cy="720725"/>
          </a:xfrm>
          <a:prstGeom prst="line">
            <a:avLst/>
          </a:prstGeom>
          <a:noFill/>
          <a:ln w="9525">
            <a:solidFill>
              <a:schemeClr val="tx1"/>
            </a:solidFill>
            <a:round/>
            <a:headEnd/>
            <a:tailEnd/>
          </a:ln>
          <a:effectLst/>
        </p:spPr>
        <p:txBody>
          <a:bodyPr/>
          <a:lstStyle/>
          <a:p>
            <a:endParaRPr lang="fr-FR"/>
          </a:p>
        </p:txBody>
      </p:sp>
      <p:sp>
        <p:nvSpPr>
          <p:cNvPr id="22561" name="Line 33"/>
          <p:cNvSpPr>
            <a:spLocks noChangeShapeType="1"/>
          </p:cNvSpPr>
          <p:nvPr/>
        </p:nvSpPr>
        <p:spPr bwMode="auto">
          <a:xfrm flipV="1">
            <a:off x="6024563" y="2101950"/>
            <a:ext cx="215900" cy="574675"/>
          </a:xfrm>
          <a:prstGeom prst="line">
            <a:avLst/>
          </a:prstGeom>
          <a:noFill/>
          <a:ln w="9525">
            <a:solidFill>
              <a:schemeClr val="tx1"/>
            </a:solidFill>
            <a:round/>
            <a:headEnd/>
            <a:tailEnd/>
          </a:ln>
          <a:effectLst/>
        </p:spPr>
        <p:txBody>
          <a:bodyPr/>
          <a:lstStyle/>
          <a:p>
            <a:endParaRPr lang="fr-FR"/>
          </a:p>
        </p:txBody>
      </p:sp>
      <p:sp>
        <p:nvSpPr>
          <p:cNvPr id="22562" name="Line 34"/>
          <p:cNvSpPr>
            <a:spLocks noChangeShapeType="1"/>
          </p:cNvSpPr>
          <p:nvPr/>
        </p:nvSpPr>
        <p:spPr bwMode="auto">
          <a:xfrm>
            <a:off x="6240464" y="2101950"/>
            <a:ext cx="287337" cy="503237"/>
          </a:xfrm>
          <a:prstGeom prst="line">
            <a:avLst/>
          </a:prstGeom>
          <a:noFill/>
          <a:ln w="9525">
            <a:solidFill>
              <a:schemeClr val="tx1"/>
            </a:solidFill>
            <a:round/>
            <a:headEnd/>
            <a:tailEnd/>
          </a:ln>
          <a:effectLst/>
        </p:spPr>
        <p:txBody>
          <a:bodyPr/>
          <a:lstStyle/>
          <a:p>
            <a:endParaRPr lang="fr-FR"/>
          </a:p>
        </p:txBody>
      </p:sp>
      <p:sp>
        <p:nvSpPr>
          <p:cNvPr id="22563" name="Line 35"/>
          <p:cNvSpPr>
            <a:spLocks noChangeShapeType="1"/>
          </p:cNvSpPr>
          <p:nvPr/>
        </p:nvSpPr>
        <p:spPr bwMode="auto">
          <a:xfrm flipV="1">
            <a:off x="6529388" y="2101950"/>
            <a:ext cx="215900" cy="574675"/>
          </a:xfrm>
          <a:prstGeom prst="line">
            <a:avLst/>
          </a:prstGeom>
          <a:noFill/>
          <a:ln w="9525">
            <a:solidFill>
              <a:schemeClr val="tx1"/>
            </a:solidFill>
            <a:round/>
            <a:headEnd/>
            <a:tailEnd/>
          </a:ln>
          <a:effectLst/>
        </p:spPr>
        <p:txBody>
          <a:bodyPr/>
          <a:lstStyle/>
          <a:p>
            <a:endParaRPr lang="fr-FR"/>
          </a:p>
        </p:txBody>
      </p:sp>
      <p:sp>
        <p:nvSpPr>
          <p:cNvPr id="22564" name="Line 36"/>
          <p:cNvSpPr>
            <a:spLocks noChangeShapeType="1"/>
          </p:cNvSpPr>
          <p:nvPr/>
        </p:nvSpPr>
        <p:spPr bwMode="auto">
          <a:xfrm>
            <a:off x="6745289" y="2101950"/>
            <a:ext cx="287337" cy="503237"/>
          </a:xfrm>
          <a:prstGeom prst="line">
            <a:avLst/>
          </a:prstGeom>
          <a:noFill/>
          <a:ln w="9525">
            <a:solidFill>
              <a:schemeClr val="tx1"/>
            </a:solidFill>
            <a:round/>
            <a:headEnd/>
            <a:tailEnd/>
          </a:ln>
          <a:effectLst/>
        </p:spPr>
        <p:txBody>
          <a:bodyPr/>
          <a:lstStyle/>
          <a:p>
            <a:endParaRPr lang="fr-FR"/>
          </a:p>
        </p:txBody>
      </p:sp>
      <p:sp>
        <p:nvSpPr>
          <p:cNvPr id="22565" name="Line 37"/>
          <p:cNvSpPr>
            <a:spLocks noChangeShapeType="1"/>
          </p:cNvSpPr>
          <p:nvPr/>
        </p:nvSpPr>
        <p:spPr bwMode="auto">
          <a:xfrm flipV="1">
            <a:off x="7032625" y="2101950"/>
            <a:ext cx="215900" cy="574675"/>
          </a:xfrm>
          <a:prstGeom prst="line">
            <a:avLst/>
          </a:prstGeom>
          <a:noFill/>
          <a:ln w="9525">
            <a:solidFill>
              <a:schemeClr val="tx1"/>
            </a:solidFill>
            <a:round/>
            <a:headEnd/>
            <a:tailEnd/>
          </a:ln>
          <a:effectLst/>
        </p:spPr>
        <p:txBody>
          <a:bodyPr/>
          <a:lstStyle/>
          <a:p>
            <a:endParaRPr lang="fr-FR"/>
          </a:p>
        </p:txBody>
      </p:sp>
      <p:sp>
        <p:nvSpPr>
          <p:cNvPr id="22566" name="Line 38"/>
          <p:cNvSpPr>
            <a:spLocks noChangeShapeType="1"/>
          </p:cNvSpPr>
          <p:nvPr/>
        </p:nvSpPr>
        <p:spPr bwMode="auto">
          <a:xfrm>
            <a:off x="7248525" y="2101950"/>
            <a:ext cx="287338" cy="503237"/>
          </a:xfrm>
          <a:prstGeom prst="line">
            <a:avLst/>
          </a:prstGeom>
          <a:noFill/>
          <a:ln w="9525">
            <a:solidFill>
              <a:schemeClr val="tx1"/>
            </a:solidFill>
            <a:round/>
            <a:headEnd/>
            <a:tailEnd/>
          </a:ln>
          <a:effectLst/>
        </p:spPr>
        <p:txBody>
          <a:bodyPr/>
          <a:lstStyle/>
          <a:p>
            <a:endParaRPr lang="fr-FR"/>
          </a:p>
        </p:txBody>
      </p:sp>
      <p:sp>
        <p:nvSpPr>
          <p:cNvPr id="22567" name="Line 39"/>
          <p:cNvSpPr>
            <a:spLocks noChangeShapeType="1"/>
          </p:cNvSpPr>
          <p:nvPr/>
        </p:nvSpPr>
        <p:spPr bwMode="auto">
          <a:xfrm flipV="1">
            <a:off x="7537450" y="2101950"/>
            <a:ext cx="215900" cy="574675"/>
          </a:xfrm>
          <a:prstGeom prst="line">
            <a:avLst/>
          </a:prstGeom>
          <a:noFill/>
          <a:ln w="9525">
            <a:solidFill>
              <a:schemeClr val="tx1"/>
            </a:solidFill>
            <a:round/>
            <a:headEnd/>
            <a:tailEnd/>
          </a:ln>
          <a:effectLst/>
        </p:spPr>
        <p:txBody>
          <a:bodyPr/>
          <a:lstStyle/>
          <a:p>
            <a:endParaRPr lang="fr-FR"/>
          </a:p>
        </p:txBody>
      </p:sp>
      <p:sp>
        <p:nvSpPr>
          <p:cNvPr id="22568" name="Line 40"/>
          <p:cNvSpPr>
            <a:spLocks noChangeShapeType="1"/>
          </p:cNvSpPr>
          <p:nvPr/>
        </p:nvSpPr>
        <p:spPr bwMode="auto">
          <a:xfrm>
            <a:off x="7753350" y="2101950"/>
            <a:ext cx="287338" cy="503237"/>
          </a:xfrm>
          <a:prstGeom prst="line">
            <a:avLst/>
          </a:prstGeom>
          <a:noFill/>
          <a:ln w="9525">
            <a:solidFill>
              <a:schemeClr val="tx1"/>
            </a:solidFill>
            <a:round/>
            <a:headEnd/>
            <a:tailEnd/>
          </a:ln>
          <a:effectLst/>
        </p:spPr>
        <p:txBody>
          <a:bodyPr/>
          <a:lstStyle/>
          <a:p>
            <a:endParaRPr lang="fr-FR"/>
          </a:p>
        </p:txBody>
      </p:sp>
      <p:sp>
        <p:nvSpPr>
          <p:cNvPr id="22569" name="Text Box 41"/>
          <p:cNvSpPr txBox="1">
            <a:spLocks noChangeArrowheads="1"/>
          </p:cNvSpPr>
          <p:nvPr/>
        </p:nvSpPr>
        <p:spPr bwMode="auto">
          <a:xfrm>
            <a:off x="8380414" y="2125761"/>
            <a:ext cx="1329531" cy="369332"/>
          </a:xfrm>
          <a:prstGeom prst="rect">
            <a:avLst/>
          </a:prstGeom>
          <a:noFill/>
          <a:ln w="9525">
            <a:noFill/>
            <a:miter lim="800000"/>
            <a:headEnd/>
            <a:tailEnd/>
          </a:ln>
          <a:effectLst/>
        </p:spPr>
        <p:txBody>
          <a:bodyPr wrap="none">
            <a:spAutoFit/>
          </a:bodyPr>
          <a:lstStyle/>
          <a:p>
            <a:r>
              <a:rPr lang="fr-FR"/>
              <a:t>Steady state</a:t>
            </a:r>
          </a:p>
        </p:txBody>
      </p:sp>
      <p:sp>
        <p:nvSpPr>
          <p:cNvPr id="22570" name="Text Box 42"/>
          <p:cNvSpPr txBox="1">
            <a:spLocks noChangeArrowheads="1"/>
          </p:cNvSpPr>
          <p:nvPr/>
        </p:nvSpPr>
        <p:spPr bwMode="auto">
          <a:xfrm>
            <a:off x="8451851" y="5078511"/>
            <a:ext cx="769313" cy="369332"/>
          </a:xfrm>
          <a:prstGeom prst="rect">
            <a:avLst/>
          </a:prstGeom>
          <a:noFill/>
          <a:ln w="9525">
            <a:noFill/>
            <a:miter lim="800000"/>
            <a:headEnd/>
            <a:tailEnd/>
          </a:ln>
          <a:effectLst/>
        </p:spPr>
        <p:txBody>
          <a:bodyPr wrap="none">
            <a:spAutoFit/>
          </a:bodyPr>
          <a:lstStyle/>
          <a:p>
            <a:r>
              <a:rPr lang="fr-FR"/>
              <a:t>temps</a:t>
            </a:r>
          </a:p>
        </p:txBody>
      </p:sp>
      <p:sp>
        <p:nvSpPr>
          <p:cNvPr id="22571" name="Text Box 43"/>
          <p:cNvSpPr txBox="1">
            <a:spLocks noChangeArrowheads="1"/>
          </p:cNvSpPr>
          <p:nvPr/>
        </p:nvSpPr>
        <p:spPr bwMode="auto">
          <a:xfrm>
            <a:off x="3287713" y="1093886"/>
            <a:ext cx="1519006" cy="369332"/>
          </a:xfrm>
          <a:prstGeom prst="rect">
            <a:avLst/>
          </a:prstGeom>
          <a:noFill/>
          <a:ln w="9525">
            <a:noFill/>
            <a:miter lim="800000"/>
            <a:headEnd/>
            <a:tailEnd/>
          </a:ln>
          <a:effectLst/>
        </p:spPr>
        <p:txBody>
          <a:bodyPr wrap="none">
            <a:spAutoFit/>
          </a:bodyPr>
          <a:lstStyle/>
          <a:p>
            <a:r>
              <a:rPr lang="fr-FR" dirty="0"/>
              <a:t>Concentration</a:t>
            </a:r>
          </a:p>
        </p:txBody>
      </p:sp>
      <p:sp>
        <p:nvSpPr>
          <p:cNvPr id="30" name="Titre 1"/>
          <p:cNvSpPr>
            <a:spLocks noGrp="1"/>
          </p:cNvSpPr>
          <p:nvPr>
            <p:ph type="title"/>
          </p:nvPr>
        </p:nvSpPr>
        <p:spPr>
          <a:xfrm>
            <a:off x="2567608" y="188640"/>
            <a:ext cx="8280920" cy="720080"/>
          </a:xfrm>
        </p:spPr>
        <p:txBody>
          <a:bodyPr>
            <a:normAutofit/>
          </a:bodyPr>
          <a:lstStyle/>
          <a:p>
            <a:r>
              <a:rPr lang="fr-FR" sz="4000" dirty="0"/>
              <a:t>Demi vie plasmatique</a:t>
            </a:r>
          </a:p>
        </p:txBody>
      </p:sp>
    </p:spTree>
    <p:extLst>
      <p:ext uri="{BB962C8B-B14F-4D97-AF65-F5344CB8AC3E}">
        <p14:creationId xmlns:p14="http://schemas.microsoft.com/office/powerpoint/2010/main" val="116472263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9616" y="188640"/>
            <a:ext cx="8280920" cy="720080"/>
          </a:xfrm>
        </p:spPr>
        <p:txBody>
          <a:bodyPr>
            <a:normAutofit/>
          </a:bodyPr>
          <a:lstStyle/>
          <a:p>
            <a:r>
              <a:rPr lang="fr-FR" sz="4000" dirty="0">
                <a:solidFill>
                  <a:schemeClr val="bg1"/>
                </a:solidFill>
                <a:latin typeface="Arial" panose="020B0604020202020204" pitchFamily="34" charset="0"/>
                <a:cs typeface="Arial" panose="020B0604020202020204" pitchFamily="34" charset="0"/>
              </a:rPr>
              <a:t>Utilisation pratique</a:t>
            </a:r>
          </a:p>
        </p:txBody>
      </p:sp>
      <p:sp>
        <p:nvSpPr>
          <p:cNvPr id="3" name="Espace réservé du contenu 2"/>
          <p:cNvSpPr>
            <a:spLocks noGrp="1"/>
          </p:cNvSpPr>
          <p:nvPr>
            <p:ph idx="1"/>
          </p:nvPr>
        </p:nvSpPr>
        <p:spPr>
          <a:xfrm>
            <a:off x="678426" y="873543"/>
            <a:ext cx="11356258" cy="5877272"/>
          </a:xfrm>
        </p:spPr>
        <p:txBody>
          <a:bodyPr>
            <a:noAutofit/>
          </a:bodyPr>
          <a:lstStyle/>
          <a:p>
            <a:pPr>
              <a:lnSpc>
                <a:spcPct val="150000"/>
              </a:lnSpc>
            </a:pPr>
            <a:r>
              <a:rPr lang="fr-FR" sz="3000" dirty="0">
                <a:solidFill>
                  <a:schemeClr val="bg1"/>
                </a:solidFill>
                <a:latin typeface="Arial" panose="020B0604020202020204" pitchFamily="34" charset="0"/>
                <a:cs typeface="Arial" panose="020B0604020202020204" pitchFamily="34" charset="0"/>
              </a:rPr>
              <a:t>équilibrer l’organisme par rapport au médicament </a:t>
            </a:r>
          </a:p>
          <a:p>
            <a:pPr lvl="1">
              <a:lnSpc>
                <a:spcPct val="150000"/>
              </a:lnSpc>
            </a:pPr>
            <a:endParaRPr lang="fr-FR" sz="3000" dirty="0">
              <a:solidFill>
                <a:schemeClr val="bg1"/>
              </a:solidFill>
              <a:latin typeface="Arial" panose="020B0604020202020204" pitchFamily="34" charset="0"/>
              <a:cs typeface="Arial" panose="020B0604020202020204" pitchFamily="34" charset="0"/>
            </a:endParaRPr>
          </a:p>
          <a:p>
            <a:pPr>
              <a:lnSpc>
                <a:spcPct val="150000"/>
              </a:lnSpc>
            </a:pPr>
            <a:r>
              <a:rPr lang="fr-FR" sz="3000" dirty="0">
                <a:solidFill>
                  <a:schemeClr val="bg1"/>
                </a:solidFill>
                <a:latin typeface="Arial" panose="020B0604020202020204" pitchFamily="34" charset="0"/>
                <a:cs typeface="Arial" panose="020B0604020202020204" pitchFamily="34" charset="0"/>
              </a:rPr>
              <a:t>La cinétique doit surtout être connue pour des administrations chroniques afin :</a:t>
            </a:r>
          </a:p>
          <a:p>
            <a:pPr lvl="1">
              <a:lnSpc>
                <a:spcPct val="150000"/>
              </a:lnSpc>
            </a:pPr>
            <a:r>
              <a:rPr lang="fr-FR" sz="3000" dirty="0">
                <a:solidFill>
                  <a:schemeClr val="bg1"/>
                </a:solidFill>
                <a:latin typeface="Arial" panose="020B0604020202020204" pitchFamily="34" charset="0"/>
                <a:cs typeface="Arial" panose="020B0604020202020204" pitchFamily="34" charset="0"/>
              </a:rPr>
              <a:t>d’obtenir une efficacité thérapeutique rapidement</a:t>
            </a:r>
          </a:p>
          <a:p>
            <a:pPr lvl="1">
              <a:lnSpc>
                <a:spcPct val="150000"/>
              </a:lnSpc>
            </a:pPr>
            <a:r>
              <a:rPr lang="fr-FR" sz="3000" dirty="0">
                <a:solidFill>
                  <a:schemeClr val="bg1"/>
                </a:solidFill>
                <a:latin typeface="Arial" panose="020B0604020202020204" pitchFamily="34" charset="0"/>
                <a:cs typeface="Arial" panose="020B0604020202020204" pitchFamily="34" charset="0"/>
              </a:rPr>
              <a:t>de maintenir en permanence une concentration plasmatique active</a:t>
            </a:r>
          </a:p>
          <a:p>
            <a:pPr lvl="1">
              <a:lnSpc>
                <a:spcPct val="150000"/>
              </a:lnSpc>
            </a:pPr>
            <a:r>
              <a:rPr lang="fr-FR" sz="3000" dirty="0">
                <a:solidFill>
                  <a:schemeClr val="bg1"/>
                </a:solidFill>
                <a:latin typeface="Arial" panose="020B0604020202020204" pitchFamily="34" charset="0"/>
                <a:cs typeface="Arial" panose="020B0604020202020204" pitchFamily="34" charset="0"/>
              </a:rPr>
              <a:t>d’éviter les phénomènes d’accumulation</a:t>
            </a:r>
          </a:p>
          <a:p>
            <a:pPr lvl="1">
              <a:lnSpc>
                <a:spcPct val="150000"/>
              </a:lnSpc>
              <a:buNone/>
            </a:pPr>
            <a:endParaRPr lang="fr-FR"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98365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2949" y="970218"/>
            <a:ext cx="10515600" cy="4351338"/>
          </a:xfrm>
        </p:spPr>
        <p:txBody>
          <a:bodyPr>
            <a:noAutofit/>
          </a:bodyPr>
          <a:lstStyle/>
          <a:p>
            <a:pPr>
              <a:lnSpc>
                <a:spcPct val="150000"/>
              </a:lnSpc>
            </a:pPr>
            <a:r>
              <a:rPr lang="fr-FR" sz="3000" dirty="0">
                <a:solidFill>
                  <a:schemeClr val="bg1"/>
                </a:solidFill>
                <a:latin typeface="Arial" panose="020B0604020202020204" pitchFamily="34" charset="0"/>
                <a:cs typeface="Arial" panose="020B0604020202020204" pitchFamily="34" charset="0"/>
              </a:rPr>
              <a:t>Ces données permettent de déterminer</a:t>
            </a:r>
          </a:p>
          <a:p>
            <a:pPr lvl="1">
              <a:lnSpc>
                <a:spcPct val="150000"/>
              </a:lnSpc>
            </a:pPr>
            <a:r>
              <a:rPr lang="fr-FR" sz="3000" dirty="0">
                <a:solidFill>
                  <a:schemeClr val="bg1"/>
                </a:solidFill>
                <a:latin typeface="Arial" panose="020B0604020202020204" pitchFamily="34" charset="0"/>
                <a:cs typeface="Arial" panose="020B0604020202020204" pitchFamily="34" charset="0"/>
              </a:rPr>
              <a:t>la dose de médicament à prescrire</a:t>
            </a:r>
          </a:p>
          <a:p>
            <a:pPr lvl="1">
              <a:lnSpc>
                <a:spcPct val="150000"/>
              </a:lnSpc>
            </a:pPr>
            <a:r>
              <a:rPr lang="fr-FR" sz="3000" dirty="0">
                <a:solidFill>
                  <a:schemeClr val="bg1"/>
                </a:solidFill>
                <a:latin typeface="Arial" panose="020B0604020202020204" pitchFamily="34" charset="0"/>
                <a:cs typeface="Arial" panose="020B0604020202020204" pitchFamily="34" charset="0"/>
              </a:rPr>
              <a:t>d’évaluer la fréquence des prises</a:t>
            </a:r>
          </a:p>
          <a:p>
            <a:pPr>
              <a:lnSpc>
                <a:spcPct val="150000"/>
              </a:lnSpc>
              <a:buNone/>
            </a:pPr>
            <a:r>
              <a:rPr lang="fr-FR" sz="3000" dirty="0">
                <a:solidFill>
                  <a:schemeClr val="bg1"/>
                </a:solidFill>
                <a:latin typeface="Arial" panose="020B0604020202020204" pitchFamily="34" charset="0"/>
                <a:cs typeface="Arial" panose="020B0604020202020204" pitchFamily="34" charset="0"/>
              </a:rPr>
              <a:t>Cette fréquence est évaluée de telle sorte qu’à un </a:t>
            </a:r>
            <a:r>
              <a:rPr lang="fr-FR" sz="3000" dirty="0" smtClean="0">
                <a:solidFill>
                  <a:schemeClr val="bg1"/>
                </a:solidFill>
                <a:latin typeface="Arial" panose="020B0604020202020204" pitchFamily="34" charset="0"/>
                <a:cs typeface="Arial" panose="020B0604020202020204" pitchFamily="34" charset="0"/>
              </a:rPr>
              <a:t>instant donné</a:t>
            </a:r>
            <a:r>
              <a:rPr lang="fr-FR" sz="3000" dirty="0">
                <a:solidFill>
                  <a:schemeClr val="bg1"/>
                </a:solidFill>
                <a:latin typeface="Arial" panose="020B0604020202020204" pitchFamily="34" charset="0"/>
                <a:cs typeface="Arial" panose="020B0604020202020204" pitchFamily="34" charset="0"/>
              </a:rPr>
              <a:t>, la quantité de médicament injectée = quantité </a:t>
            </a:r>
            <a:r>
              <a:rPr lang="fr-FR" sz="3000" dirty="0" smtClean="0">
                <a:solidFill>
                  <a:schemeClr val="bg1"/>
                </a:solidFill>
                <a:latin typeface="Arial" panose="020B0604020202020204" pitchFamily="34" charset="0"/>
                <a:cs typeface="Arial" panose="020B0604020202020204" pitchFamily="34" charset="0"/>
              </a:rPr>
              <a:t>de médicament </a:t>
            </a:r>
            <a:r>
              <a:rPr lang="fr-FR" sz="3000" dirty="0">
                <a:solidFill>
                  <a:schemeClr val="bg1"/>
                </a:solidFill>
                <a:latin typeface="Arial" panose="020B0604020202020204" pitchFamily="34" charset="0"/>
                <a:cs typeface="Arial" panose="020B0604020202020204" pitchFamily="34" charset="0"/>
              </a:rPr>
              <a:t>éliminée  </a:t>
            </a:r>
            <a:r>
              <a:rPr lang="fr-FR" sz="3000" dirty="0">
                <a:solidFill>
                  <a:schemeClr val="bg1"/>
                </a:solidFill>
                <a:latin typeface="Arial" panose="020B0604020202020204" pitchFamily="34" charset="0"/>
                <a:cs typeface="Arial" panose="020B0604020202020204" pitchFamily="34" charset="0"/>
                <a:sym typeface="Symbol" pitchFamily="18" charset="2"/>
              </a:rPr>
              <a:t> Etat d’équilibre</a:t>
            </a:r>
            <a:endParaRPr lang="fr-FR" sz="3000" dirty="0">
              <a:solidFill>
                <a:schemeClr val="bg1"/>
              </a:solidFill>
              <a:latin typeface="Arial" panose="020B0604020202020204" pitchFamily="34" charset="0"/>
              <a:cs typeface="Arial" panose="020B0604020202020204" pitchFamily="34" charset="0"/>
            </a:endParaRPr>
          </a:p>
          <a:p>
            <a:pPr>
              <a:lnSpc>
                <a:spcPct val="150000"/>
              </a:lnSpc>
            </a:pPr>
            <a:endParaRPr lang="fr-FR" sz="3000" dirty="0">
              <a:solidFill>
                <a:schemeClr val="bg1"/>
              </a:solidFill>
              <a:latin typeface="Arial" panose="020B0604020202020204" pitchFamily="34" charset="0"/>
              <a:cs typeface="Arial" panose="020B0604020202020204" pitchFamily="34" charset="0"/>
            </a:endParaRPr>
          </a:p>
          <a:p>
            <a:pPr>
              <a:lnSpc>
                <a:spcPct val="150000"/>
              </a:lnSpc>
            </a:pPr>
            <a:endParaRPr lang="fr-F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029709"/>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135559" y="188640"/>
            <a:ext cx="9382931" cy="6669360"/>
          </a:xfrm>
        </p:spPr>
        <p:txBody>
          <a:bodyPr/>
          <a:lstStyle/>
          <a:p>
            <a:pPr>
              <a:buFont typeface="Monotype Sorts" pitchFamily="2" charset="2"/>
              <a:buNone/>
            </a:pPr>
            <a:r>
              <a:rPr lang="fr-FR" sz="1800" b="1" dirty="0">
                <a:solidFill>
                  <a:srgbClr val="A50021"/>
                </a:solidFill>
              </a:rPr>
              <a:t>      </a:t>
            </a:r>
            <a:r>
              <a:rPr lang="fr-FR" sz="4000" dirty="0">
                <a:solidFill>
                  <a:srgbClr val="A50021"/>
                </a:solidFill>
              </a:rPr>
              <a:t>Établissement d’un schéma thérapeutique</a:t>
            </a:r>
            <a:endParaRPr lang="fr-FR" sz="1800" dirty="0"/>
          </a:p>
          <a:p>
            <a:pPr lvl="1">
              <a:buFont typeface="Arial" pitchFamily="34" charset="0"/>
              <a:buChar char="•"/>
            </a:pPr>
            <a:r>
              <a:rPr lang="fr-FR" dirty="0"/>
              <a:t>Etablir les </a:t>
            </a:r>
            <a:r>
              <a:rPr lang="fr-FR" b="1" dirty="0"/>
              <a:t>paramètres pharmacocinétiques</a:t>
            </a:r>
            <a:r>
              <a:rPr lang="fr-FR" dirty="0"/>
              <a:t> du médicament après une dose unique : </a:t>
            </a:r>
            <a:r>
              <a:rPr lang="fr-FR" dirty="0" smtClean="0"/>
              <a:t>clairance et </a:t>
            </a:r>
            <a:r>
              <a:rPr lang="fr-FR" dirty="0"/>
              <a:t>demi-vie</a:t>
            </a:r>
          </a:p>
          <a:p>
            <a:pPr lvl="1">
              <a:buFont typeface="Arial" pitchFamily="34" charset="0"/>
              <a:buChar char="•"/>
            </a:pPr>
            <a:r>
              <a:rPr lang="fr-FR" dirty="0"/>
              <a:t>Détermination de la zone thérapeutique</a:t>
            </a:r>
          </a:p>
        </p:txBody>
      </p:sp>
      <p:sp>
        <p:nvSpPr>
          <p:cNvPr id="23556" name="Line 4"/>
          <p:cNvSpPr>
            <a:spLocks noChangeShapeType="1"/>
          </p:cNvSpPr>
          <p:nvPr/>
        </p:nvSpPr>
        <p:spPr bwMode="auto">
          <a:xfrm>
            <a:off x="3359696" y="3573016"/>
            <a:ext cx="1042" cy="2959546"/>
          </a:xfrm>
          <a:prstGeom prst="line">
            <a:avLst/>
          </a:prstGeom>
          <a:noFill/>
          <a:ln w="9525">
            <a:solidFill>
              <a:schemeClr val="tx1"/>
            </a:solidFill>
            <a:round/>
            <a:headEnd type="triangle" w="med" len="med"/>
            <a:tailEnd/>
          </a:ln>
          <a:effectLst/>
        </p:spPr>
        <p:txBody>
          <a:bodyPr/>
          <a:lstStyle/>
          <a:p>
            <a:endParaRPr lang="fr-FR"/>
          </a:p>
        </p:txBody>
      </p:sp>
      <p:sp>
        <p:nvSpPr>
          <p:cNvPr id="23557" name="Line 5"/>
          <p:cNvSpPr>
            <a:spLocks noChangeShapeType="1"/>
          </p:cNvSpPr>
          <p:nvPr/>
        </p:nvSpPr>
        <p:spPr bwMode="auto">
          <a:xfrm>
            <a:off x="3360738" y="6532563"/>
            <a:ext cx="4824412" cy="0"/>
          </a:xfrm>
          <a:prstGeom prst="line">
            <a:avLst/>
          </a:prstGeom>
          <a:noFill/>
          <a:ln w="9525">
            <a:solidFill>
              <a:schemeClr val="tx1"/>
            </a:solidFill>
            <a:round/>
            <a:headEnd/>
            <a:tailEnd type="triangle" w="med" len="med"/>
          </a:ln>
          <a:effectLst/>
        </p:spPr>
        <p:txBody>
          <a:bodyPr/>
          <a:lstStyle/>
          <a:p>
            <a:endParaRPr lang="fr-FR"/>
          </a:p>
        </p:txBody>
      </p:sp>
      <p:sp>
        <p:nvSpPr>
          <p:cNvPr id="23559" name="Line 7"/>
          <p:cNvSpPr>
            <a:spLocks noChangeShapeType="1"/>
          </p:cNvSpPr>
          <p:nvPr/>
        </p:nvSpPr>
        <p:spPr bwMode="auto">
          <a:xfrm flipV="1">
            <a:off x="3360739" y="3967187"/>
            <a:ext cx="4967287" cy="7938"/>
          </a:xfrm>
          <a:prstGeom prst="line">
            <a:avLst/>
          </a:prstGeom>
          <a:noFill/>
          <a:ln w="38100">
            <a:solidFill>
              <a:srgbClr val="A50021"/>
            </a:solidFill>
            <a:prstDash val="dashDot"/>
            <a:round/>
            <a:headEnd/>
            <a:tailEnd/>
          </a:ln>
          <a:effectLst/>
        </p:spPr>
        <p:txBody>
          <a:bodyPr/>
          <a:lstStyle/>
          <a:p>
            <a:endParaRPr lang="fr-FR"/>
          </a:p>
        </p:txBody>
      </p:sp>
      <p:sp>
        <p:nvSpPr>
          <p:cNvPr id="23560" name="Text Box 8"/>
          <p:cNvSpPr txBox="1">
            <a:spLocks noChangeArrowheads="1"/>
          </p:cNvSpPr>
          <p:nvPr/>
        </p:nvSpPr>
        <p:spPr bwMode="auto">
          <a:xfrm>
            <a:off x="8380414" y="6302375"/>
            <a:ext cx="769313" cy="369332"/>
          </a:xfrm>
          <a:prstGeom prst="rect">
            <a:avLst/>
          </a:prstGeom>
          <a:noFill/>
          <a:ln w="9525">
            <a:noFill/>
            <a:miter lim="800000"/>
            <a:headEnd/>
            <a:tailEnd/>
          </a:ln>
          <a:effectLst/>
        </p:spPr>
        <p:txBody>
          <a:bodyPr wrap="none">
            <a:spAutoFit/>
          </a:bodyPr>
          <a:lstStyle/>
          <a:p>
            <a:r>
              <a:rPr lang="fr-FR"/>
              <a:t>temps</a:t>
            </a:r>
          </a:p>
        </p:txBody>
      </p:sp>
      <p:sp>
        <p:nvSpPr>
          <p:cNvPr id="23561" name="Text Box 9"/>
          <p:cNvSpPr txBox="1">
            <a:spLocks noChangeArrowheads="1"/>
          </p:cNvSpPr>
          <p:nvPr/>
        </p:nvSpPr>
        <p:spPr bwMode="auto">
          <a:xfrm>
            <a:off x="3071664" y="3278311"/>
            <a:ext cx="1519006" cy="369332"/>
          </a:xfrm>
          <a:prstGeom prst="rect">
            <a:avLst/>
          </a:prstGeom>
          <a:noFill/>
          <a:ln w="9525">
            <a:noFill/>
            <a:miter lim="800000"/>
            <a:headEnd/>
            <a:tailEnd/>
          </a:ln>
          <a:effectLst/>
        </p:spPr>
        <p:txBody>
          <a:bodyPr wrap="none">
            <a:spAutoFit/>
          </a:bodyPr>
          <a:lstStyle/>
          <a:p>
            <a:r>
              <a:rPr lang="fr-FR" dirty="0"/>
              <a:t>Concentration</a:t>
            </a:r>
          </a:p>
        </p:txBody>
      </p:sp>
      <p:sp>
        <p:nvSpPr>
          <p:cNvPr id="23565" name="Line 13"/>
          <p:cNvSpPr>
            <a:spLocks noChangeShapeType="1"/>
          </p:cNvSpPr>
          <p:nvPr/>
        </p:nvSpPr>
        <p:spPr bwMode="auto">
          <a:xfrm flipV="1">
            <a:off x="3359150" y="5543576"/>
            <a:ext cx="4967288" cy="7937"/>
          </a:xfrm>
          <a:prstGeom prst="line">
            <a:avLst/>
          </a:prstGeom>
          <a:noFill/>
          <a:ln w="38100">
            <a:solidFill>
              <a:srgbClr val="336600"/>
            </a:solidFill>
            <a:prstDash val="dashDot"/>
            <a:round/>
            <a:headEnd/>
            <a:tailEnd/>
          </a:ln>
          <a:effectLst/>
        </p:spPr>
        <p:txBody>
          <a:bodyPr/>
          <a:lstStyle/>
          <a:p>
            <a:endParaRPr lang="fr-FR"/>
          </a:p>
        </p:txBody>
      </p:sp>
      <p:sp>
        <p:nvSpPr>
          <p:cNvPr id="23566" name="Text Box 14"/>
          <p:cNvSpPr txBox="1">
            <a:spLocks noChangeArrowheads="1"/>
          </p:cNvSpPr>
          <p:nvPr/>
        </p:nvSpPr>
        <p:spPr bwMode="auto">
          <a:xfrm>
            <a:off x="8305801" y="3722713"/>
            <a:ext cx="1442703" cy="646331"/>
          </a:xfrm>
          <a:prstGeom prst="rect">
            <a:avLst/>
          </a:prstGeom>
          <a:noFill/>
          <a:ln w="9525">
            <a:noFill/>
            <a:miter lim="800000"/>
            <a:headEnd/>
            <a:tailEnd/>
          </a:ln>
          <a:effectLst/>
        </p:spPr>
        <p:txBody>
          <a:bodyPr wrap="none">
            <a:spAutoFit/>
          </a:bodyPr>
          <a:lstStyle/>
          <a:p>
            <a:r>
              <a:rPr lang="fr-FR">
                <a:solidFill>
                  <a:srgbClr val="A50021"/>
                </a:solidFill>
              </a:rPr>
              <a:t>Seuil toxique </a:t>
            </a:r>
          </a:p>
          <a:p>
            <a:endParaRPr lang="fr-FR">
              <a:solidFill>
                <a:srgbClr val="A50021"/>
              </a:solidFill>
            </a:endParaRPr>
          </a:p>
        </p:txBody>
      </p:sp>
      <p:sp>
        <p:nvSpPr>
          <p:cNvPr id="23567" name="Text Box 15"/>
          <p:cNvSpPr txBox="1">
            <a:spLocks noChangeArrowheads="1"/>
          </p:cNvSpPr>
          <p:nvPr/>
        </p:nvSpPr>
        <p:spPr bwMode="auto">
          <a:xfrm>
            <a:off x="8305800" y="5322913"/>
            <a:ext cx="2034596" cy="646331"/>
          </a:xfrm>
          <a:prstGeom prst="rect">
            <a:avLst/>
          </a:prstGeom>
          <a:noFill/>
          <a:ln w="9525">
            <a:noFill/>
            <a:miter lim="800000"/>
            <a:headEnd/>
            <a:tailEnd/>
          </a:ln>
          <a:effectLst/>
        </p:spPr>
        <p:txBody>
          <a:bodyPr wrap="none">
            <a:spAutoFit/>
          </a:bodyPr>
          <a:lstStyle/>
          <a:p>
            <a:r>
              <a:rPr lang="fr-FR">
                <a:solidFill>
                  <a:srgbClr val="336600"/>
                </a:solidFill>
              </a:rPr>
              <a:t>Seuil thérapeutique</a:t>
            </a:r>
          </a:p>
          <a:p>
            <a:endParaRPr lang="fr-FR">
              <a:solidFill>
                <a:srgbClr val="336600"/>
              </a:solidFill>
            </a:endParaRPr>
          </a:p>
        </p:txBody>
      </p:sp>
      <p:sp>
        <p:nvSpPr>
          <p:cNvPr id="23568" name="Text Box 16"/>
          <p:cNvSpPr txBox="1">
            <a:spLocks noChangeArrowheads="1"/>
          </p:cNvSpPr>
          <p:nvPr/>
        </p:nvSpPr>
        <p:spPr bwMode="auto">
          <a:xfrm>
            <a:off x="7464426" y="4256113"/>
            <a:ext cx="2021387" cy="830997"/>
          </a:xfrm>
          <a:prstGeom prst="rect">
            <a:avLst/>
          </a:prstGeom>
          <a:noFill/>
          <a:ln w="9525">
            <a:noFill/>
            <a:miter lim="800000"/>
            <a:headEnd/>
            <a:tailEnd/>
          </a:ln>
          <a:effectLst/>
        </p:spPr>
        <p:txBody>
          <a:bodyPr wrap="none">
            <a:spAutoFit/>
          </a:bodyPr>
          <a:lstStyle/>
          <a:p>
            <a:r>
              <a:rPr lang="fr-FR" sz="2400" b="1"/>
              <a:t>zone </a:t>
            </a:r>
          </a:p>
          <a:p>
            <a:r>
              <a:rPr lang="fr-FR" sz="2400" b="1"/>
              <a:t>thérapeutique</a:t>
            </a:r>
          </a:p>
        </p:txBody>
      </p:sp>
      <p:sp>
        <p:nvSpPr>
          <p:cNvPr id="23569" name="Line 17"/>
          <p:cNvSpPr>
            <a:spLocks noChangeShapeType="1"/>
          </p:cNvSpPr>
          <p:nvPr/>
        </p:nvSpPr>
        <p:spPr bwMode="auto">
          <a:xfrm>
            <a:off x="7319963" y="4040213"/>
            <a:ext cx="0" cy="1439863"/>
          </a:xfrm>
          <a:prstGeom prst="line">
            <a:avLst/>
          </a:prstGeom>
          <a:noFill/>
          <a:ln w="9525">
            <a:solidFill>
              <a:schemeClr val="tx1"/>
            </a:solidFill>
            <a:round/>
            <a:headEnd type="triangle" w="med" len="med"/>
            <a:tailEnd type="triangle" w="med" len="med"/>
          </a:ln>
          <a:effectLst/>
        </p:spPr>
        <p:txBody>
          <a:bodyPr/>
          <a:lstStyle/>
          <a:p>
            <a:endParaRPr lang="fr-FR"/>
          </a:p>
        </p:txBody>
      </p:sp>
      <p:sp>
        <p:nvSpPr>
          <p:cNvPr id="23576" name="Freeform 24"/>
          <p:cNvSpPr>
            <a:spLocks/>
          </p:cNvSpPr>
          <p:nvPr/>
        </p:nvSpPr>
        <p:spPr bwMode="auto">
          <a:xfrm>
            <a:off x="3352800" y="3861048"/>
            <a:ext cx="4111352" cy="2692152"/>
          </a:xfrm>
          <a:custGeom>
            <a:avLst/>
            <a:gdLst/>
            <a:ahLst/>
            <a:cxnLst>
              <a:cxn ang="0">
                <a:pos x="0" y="1968"/>
              </a:cxn>
              <a:cxn ang="0">
                <a:pos x="720" y="144"/>
              </a:cxn>
              <a:cxn ang="0">
                <a:pos x="2016" y="1104"/>
              </a:cxn>
              <a:cxn ang="0">
                <a:pos x="3024" y="1488"/>
              </a:cxn>
            </a:cxnLst>
            <a:rect l="0" t="0" r="r" b="b"/>
            <a:pathLst>
              <a:path w="3024" h="1968">
                <a:moveTo>
                  <a:pt x="0" y="1968"/>
                </a:moveTo>
                <a:cubicBezTo>
                  <a:pt x="192" y="1128"/>
                  <a:pt x="384" y="288"/>
                  <a:pt x="720" y="144"/>
                </a:cubicBezTo>
                <a:cubicBezTo>
                  <a:pt x="1056" y="0"/>
                  <a:pt x="1632" y="880"/>
                  <a:pt x="2016" y="1104"/>
                </a:cubicBezTo>
                <a:cubicBezTo>
                  <a:pt x="2400" y="1328"/>
                  <a:pt x="2712" y="1408"/>
                  <a:pt x="3024" y="1488"/>
                </a:cubicBezTo>
              </a:path>
            </a:pathLst>
          </a:custGeom>
          <a:noFill/>
          <a:ln w="9525">
            <a:solidFill>
              <a:schemeClr val="tx1"/>
            </a:solidFill>
            <a:round/>
            <a:headEnd/>
            <a:tailEnd/>
          </a:ln>
          <a:effectLst/>
        </p:spPr>
        <p:txBody>
          <a:bodyPr wrap="none" anchor="ctr"/>
          <a:lstStyle/>
          <a:p>
            <a:endParaRPr lang="fr-FR"/>
          </a:p>
        </p:txBody>
      </p:sp>
      <p:sp>
        <p:nvSpPr>
          <p:cNvPr id="23577" name="Text Box 25"/>
          <p:cNvSpPr txBox="1">
            <a:spLocks noChangeArrowheads="1"/>
          </p:cNvSpPr>
          <p:nvPr/>
        </p:nvSpPr>
        <p:spPr bwMode="auto">
          <a:xfrm>
            <a:off x="2590800" y="3722713"/>
            <a:ext cx="838200" cy="366713"/>
          </a:xfrm>
          <a:prstGeom prst="rect">
            <a:avLst/>
          </a:prstGeom>
          <a:noFill/>
          <a:ln w="9525">
            <a:noFill/>
            <a:miter lim="800000"/>
            <a:headEnd/>
            <a:tailEnd/>
          </a:ln>
          <a:effectLst/>
        </p:spPr>
        <p:txBody>
          <a:bodyPr>
            <a:spAutoFit/>
          </a:bodyPr>
          <a:lstStyle/>
          <a:p>
            <a:pPr>
              <a:spcBef>
                <a:spcPct val="50000"/>
              </a:spcBef>
            </a:pPr>
            <a:r>
              <a:rPr lang="fr-FR" dirty="0" err="1">
                <a:solidFill>
                  <a:srgbClr val="A50021"/>
                </a:solidFill>
              </a:rPr>
              <a:t>Cmax</a:t>
            </a:r>
            <a:endParaRPr lang="fr-FR" dirty="0">
              <a:solidFill>
                <a:srgbClr val="A50021"/>
              </a:solidFill>
            </a:endParaRPr>
          </a:p>
        </p:txBody>
      </p:sp>
      <p:sp>
        <p:nvSpPr>
          <p:cNvPr id="23578" name="Text Box 26"/>
          <p:cNvSpPr txBox="1">
            <a:spLocks noChangeArrowheads="1"/>
          </p:cNvSpPr>
          <p:nvPr/>
        </p:nvSpPr>
        <p:spPr bwMode="auto">
          <a:xfrm>
            <a:off x="2590800" y="5322912"/>
            <a:ext cx="838200" cy="914400"/>
          </a:xfrm>
          <a:prstGeom prst="rect">
            <a:avLst/>
          </a:prstGeom>
          <a:noFill/>
          <a:ln w="9525">
            <a:noFill/>
            <a:miter lim="800000"/>
            <a:headEnd/>
            <a:tailEnd/>
          </a:ln>
          <a:effectLst/>
        </p:spPr>
        <p:txBody>
          <a:bodyPr>
            <a:spAutoFit/>
          </a:bodyPr>
          <a:lstStyle/>
          <a:p>
            <a:r>
              <a:rPr lang="fr-FR">
                <a:solidFill>
                  <a:srgbClr val="336600"/>
                </a:solidFill>
              </a:rPr>
              <a:t>Cmin</a:t>
            </a:r>
          </a:p>
          <a:p>
            <a:pPr>
              <a:spcBef>
                <a:spcPct val="50000"/>
              </a:spcBef>
            </a:pPr>
            <a:endParaRPr lang="fr-FR" sz="2400"/>
          </a:p>
        </p:txBody>
      </p:sp>
    </p:spTree>
    <p:extLst>
      <p:ext uri="{BB962C8B-B14F-4D97-AF65-F5344CB8AC3E}">
        <p14:creationId xmlns:p14="http://schemas.microsoft.com/office/powerpoint/2010/main" val="26628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additive="base">
                                        <p:cTn id="12" dur="500" fill="hold"/>
                                        <p:tgtEl>
                                          <p:spTgt spid="23557"/>
                                        </p:tgtEl>
                                        <p:attrNameLst>
                                          <p:attrName>ppt_x</p:attrName>
                                        </p:attrNameLst>
                                      </p:cBhvr>
                                      <p:tavLst>
                                        <p:tav tm="0">
                                          <p:val>
                                            <p:strVal val="#ppt_x"/>
                                          </p:val>
                                        </p:tav>
                                        <p:tav tm="100000">
                                          <p:val>
                                            <p:strVal val="#ppt_x"/>
                                          </p:val>
                                        </p:tav>
                                      </p:tavLst>
                                    </p:anim>
                                    <p:anim calcmode="lin" valueType="num">
                                      <p:cBhvr additive="base">
                                        <p:cTn id="13" dur="500" fill="hold"/>
                                        <p:tgtEl>
                                          <p:spTgt spid="2355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3561"/>
                                        </p:tgtEl>
                                        <p:attrNameLst>
                                          <p:attrName>style.visibility</p:attrName>
                                        </p:attrNameLst>
                                      </p:cBhvr>
                                      <p:to>
                                        <p:strVal val="visible"/>
                                      </p:to>
                                    </p:set>
                                    <p:anim calcmode="lin" valueType="num">
                                      <p:cBhvr additive="base">
                                        <p:cTn id="17" dur="500" fill="hold"/>
                                        <p:tgtEl>
                                          <p:spTgt spid="23561"/>
                                        </p:tgtEl>
                                        <p:attrNameLst>
                                          <p:attrName>ppt_x</p:attrName>
                                        </p:attrNameLst>
                                      </p:cBhvr>
                                      <p:tavLst>
                                        <p:tav tm="0">
                                          <p:val>
                                            <p:strVal val="#ppt_x"/>
                                          </p:val>
                                        </p:tav>
                                        <p:tav tm="100000">
                                          <p:val>
                                            <p:strVal val="#ppt_x"/>
                                          </p:val>
                                        </p:tav>
                                      </p:tavLst>
                                    </p:anim>
                                    <p:anim calcmode="lin" valueType="num">
                                      <p:cBhvr additive="base">
                                        <p:cTn id="18" dur="500" fill="hold"/>
                                        <p:tgtEl>
                                          <p:spTgt spid="235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3560"/>
                                        </p:tgtEl>
                                        <p:attrNameLst>
                                          <p:attrName>style.visibility</p:attrName>
                                        </p:attrNameLst>
                                      </p:cBhvr>
                                      <p:to>
                                        <p:strVal val="visible"/>
                                      </p:to>
                                    </p:set>
                                    <p:anim calcmode="lin" valueType="num">
                                      <p:cBhvr additive="base">
                                        <p:cTn id="22" dur="500" fill="hold"/>
                                        <p:tgtEl>
                                          <p:spTgt spid="23560"/>
                                        </p:tgtEl>
                                        <p:attrNameLst>
                                          <p:attrName>ppt_x</p:attrName>
                                        </p:attrNameLst>
                                      </p:cBhvr>
                                      <p:tavLst>
                                        <p:tav tm="0">
                                          <p:val>
                                            <p:strVal val="#ppt_x"/>
                                          </p:val>
                                        </p:tav>
                                        <p:tav tm="100000">
                                          <p:val>
                                            <p:strVal val="#ppt_x"/>
                                          </p:val>
                                        </p:tav>
                                      </p:tavLst>
                                    </p:anim>
                                    <p:anim calcmode="lin" valueType="num">
                                      <p:cBhvr additive="base">
                                        <p:cTn id="23"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559"/>
                                        </p:tgtEl>
                                        <p:attrNameLst>
                                          <p:attrName>style.visibility</p:attrName>
                                        </p:attrNameLst>
                                      </p:cBhvr>
                                      <p:to>
                                        <p:strVal val="visible"/>
                                      </p:to>
                                    </p:set>
                                    <p:anim calcmode="lin" valueType="num">
                                      <p:cBhvr additive="base">
                                        <p:cTn id="28" dur="500" fill="hold"/>
                                        <p:tgtEl>
                                          <p:spTgt spid="23559"/>
                                        </p:tgtEl>
                                        <p:attrNameLst>
                                          <p:attrName>ppt_x</p:attrName>
                                        </p:attrNameLst>
                                      </p:cBhvr>
                                      <p:tavLst>
                                        <p:tav tm="0">
                                          <p:val>
                                            <p:strVal val="#ppt_x"/>
                                          </p:val>
                                        </p:tav>
                                        <p:tav tm="100000">
                                          <p:val>
                                            <p:strVal val="#ppt_x"/>
                                          </p:val>
                                        </p:tav>
                                      </p:tavLst>
                                    </p:anim>
                                    <p:anim calcmode="lin" valueType="num">
                                      <p:cBhvr additive="base">
                                        <p:cTn id="29" dur="500" fill="hold"/>
                                        <p:tgtEl>
                                          <p:spTgt spid="23559"/>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3566"/>
                                        </p:tgtEl>
                                        <p:attrNameLst>
                                          <p:attrName>style.visibility</p:attrName>
                                        </p:attrNameLst>
                                      </p:cBhvr>
                                      <p:to>
                                        <p:strVal val="visible"/>
                                      </p:to>
                                    </p:set>
                                    <p:anim calcmode="lin" valueType="num">
                                      <p:cBhvr additive="base">
                                        <p:cTn id="33" dur="500" fill="hold"/>
                                        <p:tgtEl>
                                          <p:spTgt spid="23566"/>
                                        </p:tgtEl>
                                        <p:attrNameLst>
                                          <p:attrName>ppt_x</p:attrName>
                                        </p:attrNameLst>
                                      </p:cBhvr>
                                      <p:tavLst>
                                        <p:tav tm="0">
                                          <p:val>
                                            <p:strVal val="#ppt_x"/>
                                          </p:val>
                                        </p:tav>
                                        <p:tav tm="100000">
                                          <p:val>
                                            <p:strVal val="#ppt_x"/>
                                          </p:val>
                                        </p:tav>
                                      </p:tavLst>
                                    </p:anim>
                                    <p:anim calcmode="lin" valueType="num">
                                      <p:cBhvr additive="base">
                                        <p:cTn id="34" dur="500" fill="hold"/>
                                        <p:tgtEl>
                                          <p:spTgt spid="23566"/>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23565"/>
                                        </p:tgtEl>
                                        <p:attrNameLst>
                                          <p:attrName>style.visibility</p:attrName>
                                        </p:attrNameLst>
                                      </p:cBhvr>
                                      <p:to>
                                        <p:strVal val="visible"/>
                                      </p:to>
                                    </p:set>
                                    <p:anim calcmode="lin" valueType="num">
                                      <p:cBhvr additive="base">
                                        <p:cTn id="38" dur="500" fill="hold"/>
                                        <p:tgtEl>
                                          <p:spTgt spid="23565"/>
                                        </p:tgtEl>
                                        <p:attrNameLst>
                                          <p:attrName>ppt_x</p:attrName>
                                        </p:attrNameLst>
                                      </p:cBhvr>
                                      <p:tavLst>
                                        <p:tav tm="0">
                                          <p:val>
                                            <p:strVal val="#ppt_x"/>
                                          </p:val>
                                        </p:tav>
                                        <p:tav tm="100000">
                                          <p:val>
                                            <p:strVal val="#ppt_x"/>
                                          </p:val>
                                        </p:tav>
                                      </p:tavLst>
                                    </p:anim>
                                    <p:anim calcmode="lin" valueType="num">
                                      <p:cBhvr additive="base">
                                        <p:cTn id="39" dur="500" fill="hold"/>
                                        <p:tgtEl>
                                          <p:spTgt spid="23565"/>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23567"/>
                                        </p:tgtEl>
                                        <p:attrNameLst>
                                          <p:attrName>style.visibility</p:attrName>
                                        </p:attrNameLst>
                                      </p:cBhvr>
                                      <p:to>
                                        <p:strVal val="visible"/>
                                      </p:to>
                                    </p:set>
                                    <p:anim calcmode="lin" valueType="num">
                                      <p:cBhvr additive="base">
                                        <p:cTn id="43" dur="500" fill="hold"/>
                                        <p:tgtEl>
                                          <p:spTgt spid="23567"/>
                                        </p:tgtEl>
                                        <p:attrNameLst>
                                          <p:attrName>ppt_x</p:attrName>
                                        </p:attrNameLst>
                                      </p:cBhvr>
                                      <p:tavLst>
                                        <p:tav tm="0">
                                          <p:val>
                                            <p:strVal val="#ppt_x"/>
                                          </p:val>
                                        </p:tav>
                                        <p:tav tm="100000">
                                          <p:val>
                                            <p:strVal val="#ppt_x"/>
                                          </p:val>
                                        </p:tav>
                                      </p:tavLst>
                                    </p:anim>
                                    <p:anim calcmode="lin" valueType="num">
                                      <p:cBhvr additive="base">
                                        <p:cTn id="44" dur="500" fill="hold"/>
                                        <p:tgtEl>
                                          <p:spTgt spid="2356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68"/>
                                        </p:tgtEl>
                                        <p:attrNameLst>
                                          <p:attrName>style.visibility</p:attrName>
                                        </p:attrNameLst>
                                      </p:cBhvr>
                                      <p:to>
                                        <p:strVal val="visible"/>
                                      </p:to>
                                    </p:set>
                                    <p:anim calcmode="lin" valueType="num">
                                      <p:cBhvr additive="base">
                                        <p:cTn id="49" dur="500" fill="hold"/>
                                        <p:tgtEl>
                                          <p:spTgt spid="23568"/>
                                        </p:tgtEl>
                                        <p:attrNameLst>
                                          <p:attrName>ppt_x</p:attrName>
                                        </p:attrNameLst>
                                      </p:cBhvr>
                                      <p:tavLst>
                                        <p:tav tm="0">
                                          <p:val>
                                            <p:strVal val="#ppt_x"/>
                                          </p:val>
                                        </p:tav>
                                        <p:tav tm="100000">
                                          <p:val>
                                            <p:strVal val="#ppt_x"/>
                                          </p:val>
                                        </p:tav>
                                      </p:tavLst>
                                    </p:anim>
                                    <p:anim calcmode="lin" valueType="num">
                                      <p:cBhvr additive="base">
                                        <p:cTn id="50" dur="500" fill="hold"/>
                                        <p:tgtEl>
                                          <p:spTgt spid="23568"/>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23569"/>
                                        </p:tgtEl>
                                        <p:attrNameLst>
                                          <p:attrName>style.visibility</p:attrName>
                                        </p:attrNameLst>
                                      </p:cBhvr>
                                      <p:to>
                                        <p:strVal val="visible"/>
                                      </p:to>
                                    </p:set>
                                    <p:anim calcmode="lin" valueType="num">
                                      <p:cBhvr additive="base">
                                        <p:cTn id="54" dur="500" fill="hold"/>
                                        <p:tgtEl>
                                          <p:spTgt spid="23569"/>
                                        </p:tgtEl>
                                        <p:attrNameLst>
                                          <p:attrName>ppt_x</p:attrName>
                                        </p:attrNameLst>
                                      </p:cBhvr>
                                      <p:tavLst>
                                        <p:tav tm="0">
                                          <p:val>
                                            <p:strVal val="#ppt_x"/>
                                          </p:val>
                                        </p:tav>
                                        <p:tav tm="100000">
                                          <p:val>
                                            <p:strVal val="#ppt_x"/>
                                          </p:val>
                                        </p:tav>
                                      </p:tavLst>
                                    </p:anim>
                                    <p:anim calcmode="lin" valueType="num">
                                      <p:cBhvr additive="base">
                                        <p:cTn id="55" dur="500" fill="hold"/>
                                        <p:tgtEl>
                                          <p:spTgt spid="235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9" grpId="0" animBg="1"/>
      <p:bldP spid="23560" grpId="0" autoUpdateAnimBg="0"/>
      <p:bldP spid="23561" grpId="0" autoUpdateAnimBg="0"/>
      <p:bldP spid="23565" grpId="0" animBg="1"/>
      <p:bldP spid="23566" grpId="0" autoUpdateAnimBg="0"/>
      <p:bldP spid="23567" grpId="0" autoUpdateAnimBg="0"/>
      <p:bldP spid="23568" grpId="0" autoUpdateAnimBg="0"/>
      <p:bldP spid="23569"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207568" y="188913"/>
            <a:ext cx="8280921" cy="6553200"/>
          </a:xfrm>
        </p:spPr>
        <p:txBody>
          <a:bodyPr>
            <a:normAutofit/>
          </a:bodyPr>
          <a:lstStyle/>
          <a:p>
            <a:pPr lvl="1">
              <a:buFont typeface="Arial" pitchFamily="34" charset="0"/>
              <a:buChar char="•"/>
            </a:pPr>
            <a:r>
              <a:rPr lang="fr-FR" dirty="0"/>
              <a:t>Établir l’intervalle de temps entre deux prises pour se maintenir dans l’intervalle thérapeutique</a:t>
            </a:r>
          </a:p>
          <a:p>
            <a:pPr lvl="1"/>
            <a:endParaRPr lang="fr-FR" sz="1800" b="1" dirty="0">
              <a:solidFill>
                <a:srgbClr val="336600"/>
              </a:solidFill>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endParaRPr lang="fr-FR" sz="1800" dirty="0">
              <a:latin typeface="Comic Sans MS" pitchFamily="66" charset="0"/>
            </a:endParaRPr>
          </a:p>
          <a:p>
            <a:pPr lvl="1">
              <a:buFontTx/>
              <a:buNone/>
            </a:pPr>
            <a:endParaRPr lang="fr-FR" sz="1800" dirty="0">
              <a:latin typeface="Comic Sans MS" pitchFamily="66" charset="0"/>
            </a:endParaRPr>
          </a:p>
          <a:p>
            <a:pPr lvl="1">
              <a:buFontTx/>
              <a:buNone/>
            </a:pPr>
            <a:endParaRPr lang="fr-FR" sz="2000" dirty="0"/>
          </a:p>
          <a:p>
            <a:pPr lvl="1">
              <a:buFontTx/>
              <a:buNone/>
            </a:pPr>
            <a:r>
              <a:rPr lang="fr-FR" sz="2200" dirty="0"/>
              <a:t>Pour définir l’intervalle, il faut connaître la demi-vie du médicament et la zone thérapeutique</a:t>
            </a:r>
          </a:p>
        </p:txBody>
      </p:sp>
      <p:sp>
        <p:nvSpPr>
          <p:cNvPr id="24580" name="Line 4"/>
          <p:cNvSpPr>
            <a:spLocks noChangeShapeType="1"/>
          </p:cNvSpPr>
          <p:nvPr/>
        </p:nvSpPr>
        <p:spPr bwMode="auto">
          <a:xfrm>
            <a:off x="3360738" y="1843089"/>
            <a:ext cx="0" cy="3856037"/>
          </a:xfrm>
          <a:prstGeom prst="line">
            <a:avLst/>
          </a:prstGeom>
          <a:noFill/>
          <a:ln w="9525">
            <a:solidFill>
              <a:schemeClr val="tx1"/>
            </a:solidFill>
            <a:round/>
            <a:headEnd type="triangle" w="med" len="med"/>
            <a:tailEnd/>
          </a:ln>
          <a:effectLst/>
        </p:spPr>
        <p:txBody>
          <a:bodyPr/>
          <a:lstStyle/>
          <a:p>
            <a:endParaRPr lang="fr-FR"/>
          </a:p>
        </p:txBody>
      </p:sp>
      <p:sp>
        <p:nvSpPr>
          <p:cNvPr id="24581" name="Line 5"/>
          <p:cNvSpPr>
            <a:spLocks noChangeShapeType="1"/>
          </p:cNvSpPr>
          <p:nvPr/>
        </p:nvSpPr>
        <p:spPr bwMode="auto">
          <a:xfrm>
            <a:off x="3360738" y="5699125"/>
            <a:ext cx="4824412" cy="0"/>
          </a:xfrm>
          <a:prstGeom prst="line">
            <a:avLst/>
          </a:prstGeom>
          <a:noFill/>
          <a:ln w="9525">
            <a:solidFill>
              <a:schemeClr val="tx1"/>
            </a:solidFill>
            <a:round/>
            <a:headEnd/>
            <a:tailEnd type="triangle" w="med" len="med"/>
          </a:ln>
          <a:effectLst/>
        </p:spPr>
        <p:txBody>
          <a:bodyPr/>
          <a:lstStyle/>
          <a:p>
            <a:endParaRPr lang="fr-FR"/>
          </a:p>
        </p:txBody>
      </p:sp>
      <p:sp>
        <p:nvSpPr>
          <p:cNvPr id="24582" name="Line 6"/>
          <p:cNvSpPr>
            <a:spLocks noChangeShapeType="1"/>
          </p:cNvSpPr>
          <p:nvPr/>
        </p:nvSpPr>
        <p:spPr bwMode="auto">
          <a:xfrm flipV="1">
            <a:off x="3360739" y="2306639"/>
            <a:ext cx="4967287" cy="7937"/>
          </a:xfrm>
          <a:prstGeom prst="line">
            <a:avLst/>
          </a:prstGeom>
          <a:noFill/>
          <a:ln w="38100">
            <a:solidFill>
              <a:srgbClr val="A50021"/>
            </a:solidFill>
            <a:prstDash val="dashDot"/>
            <a:round/>
            <a:headEnd/>
            <a:tailEnd/>
          </a:ln>
          <a:effectLst/>
        </p:spPr>
        <p:txBody>
          <a:bodyPr/>
          <a:lstStyle/>
          <a:p>
            <a:endParaRPr lang="fr-FR"/>
          </a:p>
        </p:txBody>
      </p:sp>
      <p:sp>
        <p:nvSpPr>
          <p:cNvPr id="24583" name="Text Box 7"/>
          <p:cNvSpPr txBox="1">
            <a:spLocks noChangeArrowheads="1"/>
          </p:cNvSpPr>
          <p:nvPr/>
        </p:nvSpPr>
        <p:spPr bwMode="auto">
          <a:xfrm>
            <a:off x="8380414" y="5468938"/>
            <a:ext cx="769313" cy="369332"/>
          </a:xfrm>
          <a:prstGeom prst="rect">
            <a:avLst/>
          </a:prstGeom>
          <a:noFill/>
          <a:ln w="9525">
            <a:noFill/>
            <a:miter lim="800000"/>
            <a:headEnd/>
            <a:tailEnd/>
          </a:ln>
          <a:effectLst/>
        </p:spPr>
        <p:txBody>
          <a:bodyPr wrap="none">
            <a:spAutoFit/>
          </a:bodyPr>
          <a:lstStyle/>
          <a:p>
            <a:r>
              <a:rPr lang="fr-FR"/>
              <a:t>temps</a:t>
            </a:r>
          </a:p>
        </p:txBody>
      </p:sp>
      <p:sp>
        <p:nvSpPr>
          <p:cNvPr id="24584" name="Text Box 8"/>
          <p:cNvSpPr txBox="1">
            <a:spLocks noChangeArrowheads="1"/>
          </p:cNvSpPr>
          <p:nvPr/>
        </p:nvSpPr>
        <p:spPr bwMode="auto">
          <a:xfrm>
            <a:off x="3216275" y="1484313"/>
            <a:ext cx="1519006" cy="369332"/>
          </a:xfrm>
          <a:prstGeom prst="rect">
            <a:avLst/>
          </a:prstGeom>
          <a:noFill/>
          <a:ln w="9525">
            <a:noFill/>
            <a:miter lim="800000"/>
            <a:headEnd/>
            <a:tailEnd/>
          </a:ln>
          <a:effectLst/>
        </p:spPr>
        <p:txBody>
          <a:bodyPr wrap="none">
            <a:spAutoFit/>
          </a:bodyPr>
          <a:lstStyle/>
          <a:p>
            <a:r>
              <a:rPr lang="fr-FR"/>
              <a:t>Concentration</a:t>
            </a:r>
          </a:p>
        </p:txBody>
      </p:sp>
      <p:sp>
        <p:nvSpPr>
          <p:cNvPr id="24586" name="Line 10"/>
          <p:cNvSpPr>
            <a:spLocks noChangeShapeType="1"/>
          </p:cNvSpPr>
          <p:nvPr/>
        </p:nvSpPr>
        <p:spPr bwMode="auto">
          <a:xfrm flipV="1">
            <a:off x="3359150" y="3883025"/>
            <a:ext cx="4967288" cy="7938"/>
          </a:xfrm>
          <a:prstGeom prst="line">
            <a:avLst/>
          </a:prstGeom>
          <a:noFill/>
          <a:ln w="38100">
            <a:solidFill>
              <a:srgbClr val="336600"/>
            </a:solidFill>
            <a:prstDash val="dashDot"/>
            <a:round/>
            <a:headEnd/>
            <a:tailEnd/>
          </a:ln>
          <a:effectLst/>
        </p:spPr>
        <p:txBody>
          <a:bodyPr/>
          <a:lstStyle/>
          <a:p>
            <a:endParaRPr lang="fr-FR"/>
          </a:p>
        </p:txBody>
      </p:sp>
      <p:sp>
        <p:nvSpPr>
          <p:cNvPr id="24595" name="Text Box 19"/>
          <p:cNvSpPr txBox="1">
            <a:spLocks noChangeArrowheads="1"/>
          </p:cNvSpPr>
          <p:nvPr/>
        </p:nvSpPr>
        <p:spPr bwMode="auto">
          <a:xfrm>
            <a:off x="10325100" y="3411538"/>
            <a:ext cx="184150" cy="366712"/>
          </a:xfrm>
          <a:prstGeom prst="rect">
            <a:avLst/>
          </a:prstGeom>
          <a:noFill/>
          <a:ln w="9525">
            <a:noFill/>
            <a:miter lim="800000"/>
            <a:headEnd/>
            <a:tailEnd/>
          </a:ln>
          <a:effectLst/>
        </p:spPr>
        <p:txBody>
          <a:bodyPr wrap="none">
            <a:spAutoFit/>
          </a:bodyPr>
          <a:lstStyle/>
          <a:p>
            <a:endParaRPr lang="fr-FR"/>
          </a:p>
        </p:txBody>
      </p:sp>
      <p:sp>
        <p:nvSpPr>
          <p:cNvPr id="24596" name="Oval 20"/>
          <p:cNvSpPr>
            <a:spLocks noChangeArrowheads="1"/>
          </p:cNvSpPr>
          <p:nvPr/>
        </p:nvSpPr>
        <p:spPr bwMode="auto">
          <a:xfrm>
            <a:off x="6383338" y="1587501"/>
            <a:ext cx="431800" cy="360363"/>
          </a:xfrm>
          <a:prstGeom prst="ellipse">
            <a:avLst/>
          </a:prstGeom>
          <a:solidFill>
            <a:srgbClr val="99CCFF"/>
          </a:solidFill>
          <a:ln w="9525">
            <a:solidFill>
              <a:schemeClr val="tx1"/>
            </a:solidFill>
            <a:round/>
            <a:headEnd/>
            <a:tailEnd/>
          </a:ln>
          <a:effectLst/>
        </p:spPr>
        <p:txBody>
          <a:bodyPr wrap="none" anchor="ctr"/>
          <a:lstStyle/>
          <a:p>
            <a:pPr algn="ctr"/>
            <a:r>
              <a:rPr lang="fr-FR"/>
              <a:t>1</a:t>
            </a:r>
          </a:p>
        </p:txBody>
      </p:sp>
      <p:sp>
        <p:nvSpPr>
          <p:cNvPr id="24597" name="Oval 21"/>
          <p:cNvSpPr>
            <a:spLocks noChangeArrowheads="1"/>
          </p:cNvSpPr>
          <p:nvPr/>
        </p:nvSpPr>
        <p:spPr bwMode="auto">
          <a:xfrm>
            <a:off x="8759825" y="4106863"/>
            <a:ext cx="431800" cy="360362"/>
          </a:xfrm>
          <a:prstGeom prst="ellipse">
            <a:avLst/>
          </a:prstGeom>
          <a:solidFill>
            <a:srgbClr val="99CCFF"/>
          </a:solidFill>
          <a:ln w="9525">
            <a:solidFill>
              <a:schemeClr val="tx1"/>
            </a:solidFill>
            <a:round/>
            <a:headEnd/>
            <a:tailEnd/>
          </a:ln>
          <a:effectLst/>
        </p:spPr>
        <p:txBody>
          <a:bodyPr wrap="none" anchor="ctr"/>
          <a:lstStyle/>
          <a:p>
            <a:pPr algn="ctr"/>
            <a:r>
              <a:rPr lang="fr-FR"/>
              <a:t>3</a:t>
            </a:r>
          </a:p>
        </p:txBody>
      </p:sp>
      <p:sp>
        <p:nvSpPr>
          <p:cNvPr id="24598" name="Oval 22"/>
          <p:cNvSpPr>
            <a:spLocks noChangeArrowheads="1"/>
          </p:cNvSpPr>
          <p:nvPr/>
        </p:nvSpPr>
        <p:spPr bwMode="auto">
          <a:xfrm>
            <a:off x="7608888" y="3027363"/>
            <a:ext cx="431800" cy="360362"/>
          </a:xfrm>
          <a:prstGeom prst="ellipse">
            <a:avLst/>
          </a:prstGeom>
          <a:solidFill>
            <a:srgbClr val="99CCFF"/>
          </a:solidFill>
          <a:ln w="9525">
            <a:solidFill>
              <a:schemeClr val="tx1"/>
            </a:solidFill>
            <a:round/>
            <a:headEnd/>
            <a:tailEnd/>
          </a:ln>
          <a:effectLst/>
        </p:spPr>
        <p:txBody>
          <a:bodyPr wrap="none" anchor="ctr"/>
          <a:lstStyle/>
          <a:p>
            <a:pPr algn="ctr"/>
            <a:r>
              <a:rPr lang="fr-FR"/>
              <a:t>2</a:t>
            </a:r>
          </a:p>
        </p:txBody>
      </p:sp>
      <p:sp>
        <p:nvSpPr>
          <p:cNvPr id="24600" name="Freeform 24"/>
          <p:cNvSpPr>
            <a:spLocks/>
          </p:cNvSpPr>
          <p:nvPr/>
        </p:nvSpPr>
        <p:spPr bwMode="auto">
          <a:xfrm>
            <a:off x="5029200" y="1600200"/>
            <a:ext cx="2362200" cy="1193800"/>
          </a:xfrm>
          <a:custGeom>
            <a:avLst/>
            <a:gdLst/>
            <a:ahLst/>
            <a:cxnLst>
              <a:cxn ang="0">
                <a:pos x="0" y="752"/>
              </a:cxn>
              <a:cxn ang="0">
                <a:pos x="528" y="32"/>
              </a:cxn>
              <a:cxn ang="0">
                <a:pos x="1104" y="560"/>
              </a:cxn>
              <a:cxn ang="0">
                <a:pos x="1488" y="656"/>
              </a:cxn>
            </a:cxnLst>
            <a:rect l="0" t="0" r="r" b="b"/>
            <a:pathLst>
              <a:path w="1488" h="752">
                <a:moveTo>
                  <a:pt x="0" y="752"/>
                </a:moveTo>
                <a:cubicBezTo>
                  <a:pt x="172" y="408"/>
                  <a:pt x="344" y="64"/>
                  <a:pt x="528" y="32"/>
                </a:cubicBezTo>
                <a:cubicBezTo>
                  <a:pt x="712" y="0"/>
                  <a:pt x="944" y="456"/>
                  <a:pt x="1104" y="560"/>
                </a:cubicBezTo>
                <a:cubicBezTo>
                  <a:pt x="1264" y="664"/>
                  <a:pt x="1376" y="660"/>
                  <a:pt x="1488" y="656"/>
                </a:cubicBezTo>
              </a:path>
            </a:pathLst>
          </a:custGeom>
          <a:noFill/>
          <a:ln w="9525">
            <a:solidFill>
              <a:schemeClr val="tx1"/>
            </a:solidFill>
            <a:round/>
            <a:headEnd/>
            <a:tailEnd/>
          </a:ln>
          <a:effectLst/>
        </p:spPr>
        <p:txBody>
          <a:bodyPr wrap="none" anchor="ctr"/>
          <a:lstStyle/>
          <a:p>
            <a:endParaRPr lang="fr-FR"/>
          </a:p>
        </p:txBody>
      </p:sp>
      <p:sp>
        <p:nvSpPr>
          <p:cNvPr id="24601" name="Freeform 25"/>
          <p:cNvSpPr>
            <a:spLocks/>
          </p:cNvSpPr>
          <p:nvPr/>
        </p:nvSpPr>
        <p:spPr bwMode="auto">
          <a:xfrm>
            <a:off x="6248400" y="2844800"/>
            <a:ext cx="2286000" cy="965200"/>
          </a:xfrm>
          <a:custGeom>
            <a:avLst/>
            <a:gdLst/>
            <a:ahLst/>
            <a:cxnLst>
              <a:cxn ang="0">
                <a:pos x="0" y="608"/>
              </a:cxn>
              <a:cxn ang="0">
                <a:pos x="480" y="32"/>
              </a:cxn>
              <a:cxn ang="0">
                <a:pos x="1008" y="416"/>
              </a:cxn>
              <a:cxn ang="0">
                <a:pos x="1440" y="560"/>
              </a:cxn>
            </a:cxnLst>
            <a:rect l="0" t="0" r="r" b="b"/>
            <a:pathLst>
              <a:path w="1440" h="608">
                <a:moveTo>
                  <a:pt x="0" y="608"/>
                </a:moveTo>
                <a:cubicBezTo>
                  <a:pt x="156" y="336"/>
                  <a:pt x="312" y="64"/>
                  <a:pt x="480" y="32"/>
                </a:cubicBezTo>
                <a:cubicBezTo>
                  <a:pt x="648" y="0"/>
                  <a:pt x="848" y="328"/>
                  <a:pt x="1008" y="416"/>
                </a:cubicBezTo>
                <a:cubicBezTo>
                  <a:pt x="1168" y="504"/>
                  <a:pt x="1368" y="536"/>
                  <a:pt x="1440" y="560"/>
                </a:cubicBezTo>
              </a:path>
            </a:pathLst>
          </a:custGeom>
          <a:noFill/>
          <a:ln w="9525">
            <a:solidFill>
              <a:schemeClr val="tx1"/>
            </a:solidFill>
            <a:round/>
            <a:headEnd/>
            <a:tailEnd/>
          </a:ln>
          <a:effectLst/>
        </p:spPr>
        <p:txBody>
          <a:bodyPr wrap="none" anchor="ctr"/>
          <a:lstStyle/>
          <a:p>
            <a:endParaRPr lang="fr-FR"/>
          </a:p>
        </p:txBody>
      </p:sp>
      <p:sp>
        <p:nvSpPr>
          <p:cNvPr id="24603" name="Freeform 27"/>
          <p:cNvSpPr>
            <a:spLocks/>
          </p:cNvSpPr>
          <p:nvPr/>
        </p:nvSpPr>
        <p:spPr bwMode="auto">
          <a:xfrm>
            <a:off x="3352800" y="2768600"/>
            <a:ext cx="4800600" cy="2946400"/>
          </a:xfrm>
          <a:custGeom>
            <a:avLst/>
            <a:gdLst/>
            <a:ahLst/>
            <a:cxnLst>
              <a:cxn ang="0">
                <a:pos x="0" y="1856"/>
              </a:cxn>
              <a:cxn ang="0">
                <a:pos x="672" y="128"/>
              </a:cxn>
              <a:cxn ang="0">
                <a:pos x="2160" y="1088"/>
              </a:cxn>
              <a:cxn ang="0">
                <a:pos x="3024" y="1376"/>
              </a:cxn>
            </a:cxnLst>
            <a:rect l="0" t="0" r="r" b="b"/>
            <a:pathLst>
              <a:path w="3024" h="1856">
                <a:moveTo>
                  <a:pt x="0" y="1856"/>
                </a:moveTo>
                <a:cubicBezTo>
                  <a:pt x="156" y="1056"/>
                  <a:pt x="312" y="256"/>
                  <a:pt x="672" y="128"/>
                </a:cubicBezTo>
                <a:cubicBezTo>
                  <a:pt x="1032" y="0"/>
                  <a:pt x="1768" y="880"/>
                  <a:pt x="2160" y="1088"/>
                </a:cubicBezTo>
                <a:cubicBezTo>
                  <a:pt x="2552" y="1296"/>
                  <a:pt x="2788" y="1336"/>
                  <a:pt x="3024" y="1376"/>
                </a:cubicBezTo>
              </a:path>
            </a:pathLst>
          </a:custGeom>
          <a:noFill/>
          <a:ln w="9525">
            <a:solidFill>
              <a:schemeClr val="tx1"/>
            </a:solidFill>
            <a:round/>
            <a:headEnd/>
            <a:tailEnd/>
          </a:ln>
          <a:effectLst/>
        </p:spPr>
        <p:txBody>
          <a:bodyPr wrap="none" anchor="ctr"/>
          <a:lstStyle/>
          <a:p>
            <a:endParaRPr lang="fr-FR"/>
          </a:p>
        </p:txBody>
      </p:sp>
      <p:sp>
        <p:nvSpPr>
          <p:cNvPr id="24604" name="Freeform 28"/>
          <p:cNvSpPr>
            <a:spLocks/>
          </p:cNvSpPr>
          <p:nvPr/>
        </p:nvSpPr>
        <p:spPr bwMode="auto">
          <a:xfrm>
            <a:off x="7315200" y="4038600"/>
            <a:ext cx="1981200" cy="762000"/>
          </a:xfrm>
          <a:custGeom>
            <a:avLst/>
            <a:gdLst/>
            <a:ahLst/>
            <a:cxnLst>
              <a:cxn ang="0">
                <a:pos x="0" y="336"/>
              </a:cxn>
              <a:cxn ang="0">
                <a:pos x="336" y="0"/>
              </a:cxn>
              <a:cxn ang="0">
                <a:pos x="768" y="336"/>
              </a:cxn>
              <a:cxn ang="0">
                <a:pos x="1248" y="480"/>
              </a:cxn>
            </a:cxnLst>
            <a:rect l="0" t="0" r="r" b="b"/>
            <a:pathLst>
              <a:path w="1248" h="480">
                <a:moveTo>
                  <a:pt x="0" y="336"/>
                </a:moveTo>
                <a:cubicBezTo>
                  <a:pt x="104" y="168"/>
                  <a:pt x="208" y="0"/>
                  <a:pt x="336" y="0"/>
                </a:cubicBezTo>
                <a:cubicBezTo>
                  <a:pt x="464" y="0"/>
                  <a:pt x="616" y="256"/>
                  <a:pt x="768" y="336"/>
                </a:cubicBezTo>
                <a:cubicBezTo>
                  <a:pt x="920" y="416"/>
                  <a:pt x="1176" y="456"/>
                  <a:pt x="1248" y="480"/>
                </a:cubicBezTo>
              </a:path>
            </a:pathLst>
          </a:custGeom>
          <a:noFill/>
          <a:ln w="9525">
            <a:solidFill>
              <a:schemeClr val="tx1"/>
            </a:solidFill>
            <a:round/>
            <a:headEnd/>
            <a:tailEnd/>
          </a:ln>
          <a:effectLst/>
        </p:spPr>
        <p:txBody>
          <a:bodyPr wrap="none" anchor="ctr"/>
          <a:lstStyle/>
          <a:p>
            <a:endParaRPr lang="fr-FR"/>
          </a:p>
        </p:txBody>
      </p:sp>
      <p:sp>
        <p:nvSpPr>
          <p:cNvPr id="24605" name="Text Box 29"/>
          <p:cNvSpPr txBox="1">
            <a:spLocks noChangeArrowheads="1"/>
          </p:cNvSpPr>
          <p:nvPr/>
        </p:nvSpPr>
        <p:spPr bwMode="auto">
          <a:xfrm>
            <a:off x="2590800" y="2057401"/>
            <a:ext cx="990600" cy="366713"/>
          </a:xfrm>
          <a:prstGeom prst="rect">
            <a:avLst/>
          </a:prstGeom>
          <a:noFill/>
          <a:ln w="9525">
            <a:noFill/>
            <a:miter lim="800000"/>
            <a:headEnd/>
            <a:tailEnd/>
          </a:ln>
          <a:effectLst/>
        </p:spPr>
        <p:txBody>
          <a:bodyPr>
            <a:spAutoFit/>
          </a:bodyPr>
          <a:lstStyle/>
          <a:p>
            <a:pPr>
              <a:spcBef>
                <a:spcPct val="50000"/>
              </a:spcBef>
            </a:pPr>
            <a:r>
              <a:rPr lang="fr-FR">
                <a:solidFill>
                  <a:srgbClr val="A50021"/>
                </a:solidFill>
              </a:rPr>
              <a:t>Cmax</a:t>
            </a:r>
          </a:p>
        </p:txBody>
      </p:sp>
      <p:sp>
        <p:nvSpPr>
          <p:cNvPr id="24606" name="Text Box 30"/>
          <p:cNvSpPr txBox="1">
            <a:spLocks noChangeArrowheads="1"/>
          </p:cNvSpPr>
          <p:nvPr/>
        </p:nvSpPr>
        <p:spPr bwMode="auto">
          <a:xfrm>
            <a:off x="2590800" y="3657601"/>
            <a:ext cx="768896" cy="366713"/>
          </a:xfrm>
          <a:prstGeom prst="rect">
            <a:avLst/>
          </a:prstGeom>
          <a:noFill/>
          <a:ln w="9525">
            <a:noFill/>
            <a:miter lim="800000"/>
            <a:headEnd/>
            <a:tailEnd/>
          </a:ln>
          <a:effectLst/>
        </p:spPr>
        <p:txBody>
          <a:bodyPr wrap="square">
            <a:spAutoFit/>
          </a:bodyPr>
          <a:lstStyle/>
          <a:p>
            <a:pPr>
              <a:spcBef>
                <a:spcPct val="50000"/>
              </a:spcBef>
            </a:pPr>
            <a:r>
              <a:rPr lang="fr-FR" dirty="0" err="1">
                <a:solidFill>
                  <a:srgbClr val="336600"/>
                </a:solidFill>
              </a:rPr>
              <a:t>Cmin</a:t>
            </a:r>
            <a:endParaRPr lang="fr-FR" dirty="0">
              <a:solidFill>
                <a:srgbClr val="336600"/>
              </a:solidFill>
            </a:endParaRPr>
          </a:p>
        </p:txBody>
      </p:sp>
    </p:spTree>
    <p:extLst>
      <p:ext uri="{BB962C8B-B14F-4D97-AF65-F5344CB8AC3E}">
        <p14:creationId xmlns:p14="http://schemas.microsoft.com/office/powerpoint/2010/main" val="29342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581"/>
                                        </p:tgtEl>
                                        <p:attrNameLst>
                                          <p:attrName>style.visibility</p:attrName>
                                        </p:attrNameLst>
                                      </p:cBhvr>
                                      <p:to>
                                        <p:strVal val="visible"/>
                                      </p:to>
                                    </p:set>
                                    <p:anim calcmode="lin" valueType="num">
                                      <p:cBhvr additive="base">
                                        <p:cTn id="12" dur="500" fill="hold"/>
                                        <p:tgtEl>
                                          <p:spTgt spid="24581"/>
                                        </p:tgtEl>
                                        <p:attrNameLst>
                                          <p:attrName>ppt_x</p:attrName>
                                        </p:attrNameLst>
                                      </p:cBhvr>
                                      <p:tavLst>
                                        <p:tav tm="0">
                                          <p:val>
                                            <p:strVal val="#ppt_x"/>
                                          </p:val>
                                        </p:tav>
                                        <p:tav tm="100000">
                                          <p:val>
                                            <p:strVal val="#ppt_x"/>
                                          </p:val>
                                        </p:tav>
                                      </p:tavLst>
                                    </p:anim>
                                    <p:anim calcmode="lin" valueType="num">
                                      <p:cBhvr additive="base">
                                        <p:cTn id="13" dur="500" fill="hold"/>
                                        <p:tgtEl>
                                          <p:spTgt spid="2458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582"/>
                                        </p:tgtEl>
                                        <p:attrNameLst>
                                          <p:attrName>style.visibility</p:attrName>
                                        </p:attrNameLst>
                                      </p:cBhvr>
                                      <p:to>
                                        <p:strVal val="visible"/>
                                      </p:to>
                                    </p:set>
                                    <p:anim calcmode="lin" valueType="num">
                                      <p:cBhvr additive="base">
                                        <p:cTn id="17" dur="500" fill="hold"/>
                                        <p:tgtEl>
                                          <p:spTgt spid="24582"/>
                                        </p:tgtEl>
                                        <p:attrNameLst>
                                          <p:attrName>ppt_x</p:attrName>
                                        </p:attrNameLst>
                                      </p:cBhvr>
                                      <p:tavLst>
                                        <p:tav tm="0">
                                          <p:val>
                                            <p:strVal val="#ppt_x"/>
                                          </p:val>
                                        </p:tav>
                                        <p:tav tm="100000">
                                          <p:val>
                                            <p:strVal val="#ppt_x"/>
                                          </p:val>
                                        </p:tav>
                                      </p:tavLst>
                                    </p:anim>
                                    <p:anim calcmode="lin" valueType="num">
                                      <p:cBhvr additive="base">
                                        <p:cTn id="18" dur="500" fill="hold"/>
                                        <p:tgtEl>
                                          <p:spTgt spid="2458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4583"/>
                                        </p:tgtEl>
                                        <p:attrNameLst>
                                          <p:attrName>style.visibility</p:attrName>
                                        </p:attrNameLst>
                                      </p:cBhvr>
                                      <p:to>
                                        <p:strVal val="visible"/>
                                      </p:to>
                                    </p:set>
                                    <p:anim calcmode="lin" valueType="num">
                                      <p:cBhvr additive="base">
                                        <p:cTn id="22" dur="500" fill="hold"/>
                                        <p:tgtEl>
                                          <p:spTgt spid="24583"/>
                                        </p:tgtEl>
                                        <p:attrNameLst>
                                          <p:attrName>ppt_x</p:attrName>
                                        </p:attrNameLst>
                                      </p:cBhvr>
                                      <p:tavLst>
                                        <p:tav tm="0">
                                          <p:val>
                                            <p:strVal val="#ppt_x"/>
                                          </p:val>
                                        </p:tav>
                                        <p:tav tm="100000">
                                          <p:val>
                                            <p:strVal val="#ppt_x"/>
                                          </p:val>
                                        </p:tav>
                                      </p:tavLst>
                                    </p:anim>
                                    <p:anim calcmode="lin" valueType="num">
                                      <p:cBhvr additive="base">
                                        <p:cTn id="23" dur="500" fill="hold"/>
                                        <p:tgtEl>
                                          <p:spTgt spid="2458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4584"/>
                                        </p:tgtEl>
                                        <p:attrNameLst>
                                          <p:attrName>style.visibility</p:attrName>
                                        </p:attrNameLst>
                                      </p:cBhvr>
                                      <p:to>
                                        <p:strVal val="visible"/>
                                      </p:to>
                                    </p:set>
                                    <p:anim calcmode="lin" valueType="num">
                                      <p:cBhvr additive="base">
                                        <p:cTn id="27" dur="500" fill="hold"/>
                                        <p:tgtEl>
                                          <p:spTgt spid="24584"/>
                                        </p:tgtEl>
                                        <p:attrNameLst>
                                          <p:attrName>ppt_x</p:attrName>
                                        </p:attrNameLst>
                                      </p:cBhvr>
                                      <p:tavLst>
                                        <p:tav tm="0">
                                          <p:val>
                                            <p:strVal val="#ppt_x"/>
                                          </p:val>
                                        </p:tav>
                                        <p:tav tm="100000">
                                          <p:val>
                                            <p:strVal val="#ppt_x"/>
                                          </p:val>
                                        </p:tav>
                                      </p:tavLst>
                                    </p:anim>
                                    <p:anim calcmode="lin" valueType="num">
                                      <p:cBhvr additive="base">
                                        <p:cTn id="28" dur="500" fill="hold"/>
                                        <p:tgtEl>
                                          <p:spTgt spid="2458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4586"/>
                                        </p:tgtEl>
                                        <p:attrNameLst>
                                          <p:attrName>style.visibility</p:attrName>
                                        </p:attrNameLst>
                                      </p:cBhvr>
                                      <p:to>
                                        <p:strVal val="visible"/>
                                      </p:to>
                                    </p:set>
                                    <p:anim calcmode="lin" valueType="num">
                                      <p:cBhvr additive="base">
                                        <p:cTn id="32" dur="500" fill="hold"/>
                                        <p:tgtEl>
                                          <p:spTgt spid="24586"/>
                                        </p:tgtEl>
                                        <p:attrNameLst>
                                          <p:attrName>ppt_x</p:attrName>
                                        </p:attrNameLst>
                                      </p:cBhvr>
                                      <p:tavLst>
                                        <p:tav tm="0">
                                          <p:val>
                                            <p:strVal val="#ppt_x"/>
                                          </p:val>
                                        </p:tav>
                                        <p:tav tm="100000">
                                          <p:val>
                                            <p:strVal val="#ppt_x"/>
                                          </p:val>
                                        </p:tav>
                                      </p:tavLst>
                                    </p:anim>
                                    <p:anim calcmode="lin" valueType="num">
                                      <p:cBhvr additive="base">
                                        <p:cTn id="33" dur="500" fill="hold"/>
                                        <p:tgtEl>
                                          <p:spTgt spid="2458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4596"/>
                                        </p:tgtEl>
                                        <p:attrNameLst>
                                          <p:attrName>style.visibility</p:attrName>
                                        </p:attrNameLst>
                                      </p:cBhvr>
                                      <p:to>
                                        <p:strVal val="visible"/>
                                      </p:to>
                                    </p:set>
                                    <p:anim calcmode="lin" valueType="num">
                                      <p:cBhvr additive="base">
                                        <p:cTn id="37" dur="500" fill="hold"/>
                                        <p:tgtEl>
                                          <p:spTgt spid="24596"/>
                                        </p:tgtEl>
                                        <p:attrNameLst>
                                          <p:attrName>ppt_x</p:attrName>
                                        </p:attrNameLst>
                                      </p:cBhvr>
                                      <p:tavLst>
                                        <p:tav tm="0">
                                          <p:val>
                                            <p:strVal val="#ppt_x"/>
                                          </p:val>
                                        </p:tav>
                                        <p:tav tm="100000">
                                          <p:val>
                                            <p:strVal val="#ppt_x"/>
                                          </p:val>
                                        </p:tav>
                                      </p:tavLst>
                                    </p:anim>
                                    <p:anim calcmode="lin" valueType="num">
                                      <p:cBhvr additive="base">
                                        <p:cTn id="38" dur="500" fill="hold"/>
                                        <p:tgtEl>
                                          <p:spTgt spid="2459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4597"/>
                                        </p:tgtEl>
                                        <p:attrNameLst>
                                          <p:attrName>style.visibility</p:attrName>
                                        </p:attrNameLst>
                                      </p:cBhvr>
                                      <p:to>
                                        <p:strVal val="visible"/>
                                      </p:to>
                                    </p:set>
                                    <p:anim calcmode="lin" valueType="num">
                                      <p:cBhvr additive="base">
                                        <p:cTn id="42" dur="500" fill="hold"/>
                                        <p:tgtEl>
                                          <p:spTgt spid="24597"/>
                                        </p:tgtEl>
                                        <p:attrNameLst>
                                          <p:attrName>ppt_x</p:attrName>
                                        </p:attrNameLst>
                                      </p:cBhvr>
                                      <p:tavLst>
                                        <p:tav tm="0">
                                          <p:val>
                                            <p:strVal val="#ppt_x"/>
                                          </p:val>
                                        </p:tav>
                                        <p:tav tm="100000">
                                          <p:val>
                                            <p:strVal val="#ppt_x"/>
                                          </p:val>
                                        </p:tav>
                                      </p:tavLst>
                                    </p:anim>
                                    <p:anim calcmode="lin" valueType="num">
                                      <p:cBhvr additive="base">
                                        <p:cTn id="43" dur="500" fill="hold"/>
                                        <p:tgtEl>
                                          <p:spTgt spid="2459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4598"/>
                                        </p:tgtEl>
                                        <p:attrNameLst>
                                          <p:attrName>style.visibility</p:attrName>
                                        </p:attrNameLst>
                                      </p:cBhvr>
                                      <p:to>
                                        <p:strVal val="visible"/>
                                      </p:to>
                                    </p:set>
                                    <p:anim calcmode="lin" valueType="num">
                                      <p:cBhvr additive="base">
                                        <p:cTn id="47" dur="500" fill="hold"/>
                                        <p:tgtEl>
                                          <p:spTgt spid="24598"/>
                                        </p:tgtEl>
                                        <p:attrNameLst>
                                          <p:attrName>ppt_x</p:attrName>
                                        </p:attrNameLst>
                                      </p:cBhvr>
                                      <p:tavLst>
                                        <p:tav tm="0">
                                          <p:val>
                                            <p:strVal val="#ppt_x"/>
                                          </p:val>
                                        </p:tav>
                                        <p:tav tm="100000">
                                          <p:val>
                                            <p:strVal val="#ppt_x"/>
                                          </p:val>
                                        </p:tav>
                                      </p:tavLst>
                                    </p:anim>
                                    <p:anim calcmode="lin" valueType="num">
                                      <p:cBhvr additive="base">
                                        <p:cTn id="48" dur="500" fill="hold"/>
                                        <p:tgtEl>
                                          <p:spTgt spid="24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P spid="24582" grpId="0" animBg="1"/>
      <p:bldP spid="24583" grpId="0" autoUpdateAnimBg="0"/>
      <p:bldP spid="24584" grpId="0" autoUpdateAnimBg="0"/>
      <p:bldP spid="24586" grpId="0" animBg="1"/>
      <p:bldP spid="24596" grpId="0" animBg="1" autoUpdateAnimBg="0"/>
      <p:bldP spid="24597" grpId="0" animBg="1" autoUpdateAnimBg="0"/>
      <p:bldP spid="24598" grpId="0" animBg="1"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188640"/>
            <a:ext cx="7890080" cy="648072"/>
          </a:xfrm>
        </p:spPr>
        <p:txBody>
          <a:bodyPr>
            <a:noAutofit/>
          </a:bodyPr>
          <a:lstStyle/>
          <a:p>
            <a:r>
              <a:rPr lang="fr-FR" sz="4000" dirty="0">
                <a:solidFill>
                  <a:schemeClr val="bg1"/>
                </a:solidFill>
                <a:latin typeface="Arial" panose="020B0604020202020204" pitchFamily="34" charset="0"/>
                <a:cs typeface="Arial" panose="020B0604020202020204" pitchFamily="34" charset="0"/>
              </a:rPr>
              <a:t>Intérêt de la pharmacocinétique</a:t>
            </a:r>
          </a:p>
        </p:txBody>
      </p:sp>
      <p:sp>
        <p:nvSpPr>
          <p:cNvPr id="3" name="Espace réservé du contenu 2"/>
          <p:cNvSpPr>
            <a:spLocks noGrp="1"/>
          </p:cNvSpPr>
          <p:nvPr>
            <p:ph idx="1"/>
          </p:nvPr>
        </p:nvSpPr>
        <p:spPr>
          <a:xfrm>
            <a:off x="339213" y="908720"/>
            <a:ext cx="11341509" cy="5760640"/>
          </a:xfrm>
        </p:spPr>
        <p:txBody>
          <a:bodyPr>
            <a:noAutofit/>
          </a:bodyPr>
          <a:lstStyle/>
          <a:p>
            <a:r>
              <a:rPr lang="fr-FR" sz="3000" dirty="0">
                <a:solidFill>
                  <a:schemeClr val="bg1"/>
                </a:solidFill>
                <a:latin typeface="Arial" panose="020B0604020202020204" pitchFamily="34" charset="0"/>
                <a:cs typeface="Arial" panose="020B0604020202020204" pitchFamily="34" charset="0"/>
              </a:rPr>
              <a:t>Prévoir la concentration du médicament au niveau de son site d’action</a:t>
            </a:r>
          </a:p>
          <a:p>
            <a:r>
              <a:rPr lang="fr-FR" sz="3000" dirty="0">
                <a:solidFill>
                  <a:schemeClr val="bg1"/>
                </a:solidFill>
                <a:latin typeface="Arial" panose="020B0604020202020204" pitchFamily="34" charset="0"/>
                <a:cs typeface="Arial" panose="020B0604020202020204" pitchFamily="34" charset="0"/>
              </a:rPr>
              <a:t>Sa diffusion dans l’organisme</a:t>
            </a:r>
          </a:p>
          <a:p>
            <a:r>
              <a:rPr lang="fr-FR" sz="3000" dirty="0">
                <a:solidFill>
                  <a:schemeClr val="bg1"/>
                </a:solidFill>
                <a:latin typeface="Arial" panose="020B0604020202020204" pitchFamily="34" charset="0"/>
                <a:cs typeface="Arial" panose="020B0604020202020204" pitchFamily="34" charset="0"/>
              </a:rPr>
              <a:t>La durée de son efficacité</a:t>
            </a:r>
          </a:p>
          <a:p>
            <a:r>
              <a:rPr lang="fr-FR" sz="3000" dirty="0">
                <a:solidFill>
                  <a:schemeClr val="bg1"/>
                </a:solidFill>
                <a:latin typeface="Arial" panose="020B0604020202020204" pitchFamily="34" charset="0"/>
                <a:cs typeface="Arial" panose="020B0604020202020204" pitchFamily="34" charset="0"/>
              </a:rPr>
              <a:t>La transformation en métabolites et le rôle de ces derniers</a:t>
            </a:r>
          </a:p>
          <a:p>
            <a:r>
              <a:rPr lang="fr-FR" sz="3000" dirty="0">
                <a:solidFill>
                  <a:schemeClr val="bg1"/>
                </a:solidFill>
                <a:latin typeface="Arial" panose="020B0604020202020204" pitchFamily="34" charset="0"/>
                <a:cs typeface="Arial" panose="020B0604020202020204" pitchFamily="34" charset="0"/>
              </a:rPr>
              <a:t>Son mode d’élimination permettant de prendre certaines précautions en fonction d’états pathologiques comme l’insuffisance rénale ou hépatique.</a:t>
            </a:r>
          </a:p>
        </p:txBody>
      </p:sp>
    </p:spTree>
    <p:extLst>
      <p:ext uri="{BB962C8B-B14F-4D97-AF65-F5344CB8AC3E}">
        <p14:creationId xmlns:p14="http://schemas.microsoft.com/office/powerpoint/2010/main" val="371143963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Picture 5"/>
          <p:cNvPicPr>
            <a:picLocks noChangeAspect="1" noChangeArrowheads="1"/>
          </p:cNvPicPr>
          <p:nvPr/>
        </p:nvPicPr>
        <p:blipFill>
          <a:blip r:embed="rId2" cstate="print"/>
          <a:srcRect/>
          <a:stretch>
            <a:fillRect/>
          </a:stretch>
        </p:blipFill>
        <p:spPr bwMode="auto">
          <a:xfrm>
            <a:off x="2209800" y="685800"/>
            <a:ext cx="6858000" cy="4191000"/>
          </a:xfrm>
          <a:prstGeom prst="rect">
            <a:avLst/>
          </a:prstGeom>
          <a:noFill/>
          <a:ln w="9525">
            <a:noFill/>
            <a:miter lim="800000"/>
            <a:headEnd/>
            <a:tailEnd/>
          </a:ln>
        </p:spPr>
      </p:pic>
      <p:sp>
        <p:nvSpPr>
          <p:cNvPr id="5" name="Rectangle 4"/>
          <p:cNvSpPr/>
          <p:nvPr/>
        </p:nvSpPr>
        <p:spPr>
          <a:xfrm>
            <a:off x="2286000" y="5029201"/>
            <a:ext cx="5029200"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buFont typeface="Wingdings" pitchFamily="2" charset="2"/>
              <a:buChar char="§"/>
            </a:pPr>
            <a:r>
              <a:rPr lang="fr-FR" dirty="0">
                <a:solidFill>
                  <a:schemeClr val="accent4"/>
                </a:solidFill>
              </a:rPr>
              <a:t>  Absorption</a:t>
            </a:r>
          </a:p>
          <a:p>
            <a:pPr>
              <a:buFont typeface="Wingdings" pitchFamily="2" charset="2"/>
              <a:buChar char="§"/>
            </a:pPr>
            <a:r>
              <a:rPr lang="fr-FR" dirty="0">
                <a:solidFill>
                  <a:schemeClr val="accent4"/>
                </a:solidFill>
              </a:rPr>
              <a:t>  Distribution</a:t>
            </a:r>
          </a:p>
          <a:p>
            <a:pPr>
              <a:buFont typeface="Wingdings" pitchFamily="2" charset="2"/>
              <a:buChar char="§"/>
            </a:pPr>
            <a:r>
              <a:rPr lang="fr-FR" dirty="0">
                <a:solidFill>
                  <a:schemeClr val="accent4"/>
                </a:solidFill>
              </a:rPr>
              <a:t>  Métabolisme </a:t>
            </a:r>
          </a:p>
          <a:p>
            <a:pPr>
              <a:buFont typeface="Wingdings" pitchFamily="2" charset="2"/>
              <a:buChar char="§"/>
            </a:pPr>
            <a:r>
              <a:rPr lang="fr-FR" dirty="0">
                <a:solidFill>
                  <a:schemeClr val="accent4"/>
                </a:solidFill>
              </a:rPr>
              <a:t>  Élimination</a:t>
            </a:r>
            <a:r>
              <a:rPr lang="fr-FR" dirty="0"/>
              <a:t>.</a:t>
            </a:r>
          </a:p>
        </p:txBody>
      </p:sp>
    </p:spTree>
    <p:extLst>
      <p:ext uri="{BB962C8B-B14F-4D97-AF65-F5344CB8AC3E}">
        <p14:creationId xmlns:p14="http://schemas.microsoft.com/office/powerpoint/2010/main" val="375523048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188640"/>
            <a:ext cx="7890080" cy="648072"/>
          </a:xfrm>
        </p:spPr>
        <p:txBody>
          <a:bodyPr>
            <a:noAutofit/>
          </a:bodyPr>
          <a:lstStyle/>
          <a:p>
            <a:r>
              <a:rPr lang="fr-FR" sz="4000" dirty="0">
                <a:solidFill>
                  <a:schemeClr val="bg1"/>
                </a:solidFill>
              </a:rPr>
              <a:t>Exemple du paracétamol</a:t>
            </a:r>
          </a:p>
        </p:txBody>
      </p:sp>
      <p:sp>
        <p:nvSpPr>
          <p:cNvPr id="3" name="Espace réservé du contenu 2"/>
          <p:cNvSpPr>
            <a:spLocks noGrp="1"/>
          </p:cNvSpPr>
          <p:nvPr>
            <p:ph idx="1"/>
          </p:nvPr>
        </p:nvSpPr>
        <p:spPr>
          <a:xfrm>
            <a:off x="339214" y="703976"/>
            <a:ext cx="11503740" cy="5760640"/>
          </a:xfrm>
        </p:spPr>
        <p:txBody>
          <a:bodyPr>
            <a:noAutofit/>
          </a:bodyPr>
          <a:lstStyle/>
          <a:p>
            <a:r>
              <a:rPr lang="fr-FR" sz="3000" b="1" dirty="0">
                <a:solidFill>
                  <a:schemeClr val="bg1"/>
                </a:solidFill>
                <a:latin typeface="Arial" panose="020B0604020202020204" pitchFamily="34" charset="0"/>
                <a:cs typeface="Arial" panose="020B0604020202020204" pitchFamily="34" charset="0"/>
              </a:rPr>
              <a:t>Absorption</a:t>
            </a:r>
          </a:p>
          <a:p>
            <a:pPr>
              <a:buNone/>
            </a:pPr>
            <a:r>
              <a:rPr lang="fr-FR" sz="3000" dirty="0">
                <a:solidFill>
                  <a:schemeClr val="bg1"/>
                </a:solidFill>
                <a:latin typeface="Arial" panose="020B0604020202020204" pitchFamily="34" charset="0"/>
                <a:cs typeface="Arial" panose="020B0604020202020204" pitchFamily="34" charset="0"/>
              </a:rPr>
              <a:t>L'absorption du paracétamol par voie orale </a:t>
            </a:r>
            <a:r>
              <a:rPr lang="fr-FR" sz="3000" dirty="0" smtClean="0">
                <a:solidFill>
                  <a:schemeClr val="bg1"/>
                </a:solidFill>
                <a:latin typeface="Arial" panose="020B0604020202020204" pitchFamily="34" charset="0"/>
                <a:cs typeface="Arial" panose="020B0604020202020204" pitchFamily="34" charset="0"/>
              </a:rPr>
              <a:t>est complète </a:t>
            </a:r>
            <a:r>
              <a:rPr lang="fr-FR" sz="3000" dirty="0">
                <a:solidFill>
                  <a:schemeClr val="bg1"/>
                </a:solidFill>
                <a:latin typeface="Arial" panose="020B0604020202020204" pitchFamily="34" charset="0"/>
                <a:cs typeface="Arial" panose="020B0604020202020204" pitchFamily="34" charset="0"/>
              </a:rPr>
              <a:t>et rapide. Les concentrations </a:t>
            </a:r>
            <a:r>
              <a:rPr lang="fr-FR" sz="3000" dirty="0" smtClean="0">
                <a:solidFill>
                  <a:schemeClr val="bg1"/>
                </a:solidFill>
                <a:latin typeface="Arial" panose="020B0604020202020204" pitchFamily="34" charset="0"/>
                <a:cs typeface="Arial" panose="020B0604020202020204" pitchFamily="34" charset="0"/>
              </a:rPr>
              <a:t>plasmatiques maximales </a:t>
            </a:r>
            <a:r>
              <a:rPr lang="fr-FR" sz="3000" dirty="0">
                <a:solidFill>
                  <a:schemeClr val="bg1"/>
                </a:solidFill>
                <a:latin typeface="Arial" panose="020B0604020202020204" pitchFamily="34" charset="0"/>
                <a:cs typeface="Arial" panose="020B0604020202020204" pitchFamily="34" charset="0"/>
              </a:rPr>
              <a:t>sont atteintes 30 à 60 minutes </a:t>
            </a:r>
            <a:r>
              <a:rPr lang="fr-FR" sz="3000" dirty="0" smtClean="0">
                <a:solidFill>
                  <a:schemeClr val="bg1"/>
                </a:solidFill>
                <a:latin typeface="Arial" panose="020B0604020202020204" pitchFamily="34" charset="0"/>
                <a:cs typeface="Arial" panose="020B0604020202020204" pitchFamily="34" charset="0"/>
              </a:rPr>
              <a:t>après ingestion</a:t>
            </a:r>
            <a:r>
              <a:rPr lang="fr-FR" sz="3000" dirty="0">
                <a:solidFill>
                  <a:schemeClr val="bg1"/>
                </a:solidFill>
                <a:latin typeface="Arial" panose="020B0604020202020204" pitchFamily="34" charset="0"/>
                <a:cs typeface="Arial" panose="020B0604020202020204" pitchFamily="34" charset="0"/>
              </a:rPr>
              <a:t>.</a:t>
            </a:r>
          </a:p>
          <a:p>
            <a:pPr>
              <a:buNone/>
            </a:pPr>
            <a:endParaRPr lang="fr-FR" sz="3000" dirty="0" smtClean="0">
              <a:solidFill>
                <a:schemeClr val="bg1"/>
              </a:solidFill>
              <a:latin typeface="Arial" panose="020B0604020202020204" pitchFamily="34" charset="0"/>
              <a:cs typeface="Arial" panose="020B0604020202020204" pitchFamily="34" charset="0"/>
            </a:endParaRPr>
          </a:p>
          <a:p>
            <a:pPr>
              <a:buNone/>
            </a:pPr>
            <a:endParaRPr lang="fr-FR" sz="3000" dirty="0">
              <a:solidFill>
                <a:schemeClr val="bg1"/>
              </a:solidFill>
              <a:latin typeface="Arial" panose="020B0604020202020204" pitchFamily="34" charset="0"/>
              <a:cs typeface="Arial" panose="020B0604020202020204" pitchFamily="34" charset="0"/>
            </a:endParaRPr>
          </a:p>
          <a:p>
            <a:r>
              <a:rPr lang="fr-FR" sz="3000" b="1" dirty="0">
                <a:solidFill>
                  <a:schemeClr val="bg1"/>
                </a:solidFill>
                <a:latin typeface="Arial" panose="020B0604020202020204" pitchFamily="34" charset="0"/>
                <a:cs typeface="Arial" panose="020B0604020202020204" pitchFamily="34" charset="0"/>
              </a:rPr>
              <a:t>Distribution</a:t>
            </a:r>
          </a:p>
          <a:p>
            <a:pPr>
              <a:buNone/>
            </a:pPr>
            <a:r>
              <a:rPr lang="fr-FR" sz="3000" dirty="0">
                <a:solidFill>
                  <a:schemeClr val="bg1"/>
                </a:solidFill>
                <a:latin typeface="Arial" panose="020B0604020202020204" pitchFamily="34" charset="0"/>
                <a:cs typeface="Arial" panose="020B0604020202020204" pitchFamily="34" charset="0"/>
              </a:rPr>
              <a:t>Le paracétamol se distribue rapidement dans </a:t>
            </a:r>
            <a:r>
              <a:rPr lang="fr-FR" sz="3000" dirty="0" smtClean="0">
                <a:solidFill>
                  <a:schemeClr val="bg1"/>
                </a:solidFill>
                <a:latin typeface="Arial" panose="020B0604020202020204" pitchFamily="34" charset="0"/>
                <a:cs typeface="Arial" panose="020B0604020202020204" pitchFamily="34" charset="0"/>
              </a:rPr>
              <a:t>tous les </a:t>
            </a:r>
            <a:r>
              <a:rPr lang="fr-FR" sz="3000" dirty="0">
                <a:solidFill>
                  <a:schemeClr val="bg1"/>
                </a:solidFill>
                <a:latin typeface="Arial" panose="020B0604020202020204" pitchFamily="34" charset="0"/>
                <a:cs typeface="Arial" panose="020B0604020202020204" pitchFamily="34" charset="0"/>
              </a:rPr>
              <a:t>tissus. Les concentrations sont comparables </a:t>
            </a:r>
            <a:r>
              <a:rPr lang="fr-FR" sz="3000" dirty="0" smtClean="0">
                <a:solidFill>
                  <a:schemeClr val="bg1"/>
                </a:solidFill>
                <a:latin typeface="Arial" panose="020B0604020202020204" pitchFamily="34" charset="0"/>
                <a:cs typeface="Arial" panose="020B0604020202020204" pitchFamily="34" charset="0"/>
              </a:rPr>
              <a:t>dans le </a:t>
            </a:r>
            <a:r>
              <a:rPr lang="fr-FR" sz="3000" dirty="0">
                <a:solidFill>
                  <a:schemeClr val="bg1"/>
                </a:solidFill>
                <a:latin typeface="Arial" panose="020B0604020202020204" pitchFamily="34" charset="0"/>
                <a:cs typeface="Arial" panose="020B0604020202020204" pitchFamily="34" charset="0"/>
              </a:rPr>
              <a:t>sang, la salive et le plasma. La liaison </a:t>
            </a:r>
            <a:r>
              <a:rPr lang="fr-FR" sz="3000" dirty="0" smtClean="0">
                <a:solidFill>
                  <a:schemeClr val="bg1"/>
                </a:solidFill>
                <a:latin typeface="Arial" panose="020B0604020202020204" pitchFamily="34" charset="0"/>
                <a:cs typeface="Arial" panose="020B0604020202020204" pitchFamily="34" charset="0"/>
              </a:rPr>
              <a:t>aux protéines </a:t>
            </a:r>
            <a:r>
              <a:rPr lang="fr-FR" sz="3000" dirty="0">
                <a:solidFill>
                  <a:schemeClr val="bg1"/>
                </a:solidFill>
                <a:latin typeface="Arial" panose="020B0604020202020204" pitchFamily="34" charset="0"/>
                <a:cs typeface="Arial" panose="020B0604020202020204" pitchFamily="34" charset="0"/>
              </a:rPr>
              <a:t>plasmatiques est faible.</a:t>
            </a:r>
          </a:p>
        </p:txBody>
      </p:sp>
    </p:spTree>
    <p:extLst>
      <p:ext uri="{BB962C8B-B14F-4D97-AF65-F5344CB8AC3E}">
        <p14:creationId xmlns:p14="http://schemas.microsoft.com/office/powerpoint/2010/main" val="2843670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jpg"/>
          <p:cNvPicPr/>
          <p:nvPr/>
        </p:nvPicPr>
        <p:blipFill>
          <a:blip r:embed="rId2"/>
          <a:stretch>
            <a:fillRect/>
          </a:stretch>
        </p:blipFill>
        <p:spPr>
          <a:xfrm>
            <a:off x="2129679" y="3442538"/>
            <a:ext cx="3807760" cy="3096901"/>
          </a:xfrm>
          <a:prstGeom prst="rect">
            <a:avLst/>
          </a:prstGeom>
        </p:spPr>
      </p:pic>
      <p:pic>
        <p:nvPicPr>
          <p:cNvPr id="26" name="Image.jpg"/>
          <p:cNvPicPr/>
          <p:nvPr/>
        </p:nvPicPr>
        <p:blipFill>
          <a:blip r:embed="rId3"/>
          <a:stretch>
            <a:fillRect/>
          </a:stretch>
        </p:blipFill>
        <p:spPr>
          <a:xfrm>
            <a:off x="2289824" y="1766778"/>
            <a:ext cx="3600378" cy="1617578"/>
          </a:xfrm>
          <a:prstGeom prst="rect">
            <a:avLst/>
          </a:prstGeom>
        </p:spPr>
      </p:pic>
      <p:pic>
        <p:nvPicPr>
          <p:cNvPr id="33" name="Image.jpg"/>
          <p:cNvPicPr/>
          <p:nvPr/>
        </p:nvPicPr>
        <p:blipFill>
          <a:blip r:embed="rId4"/>
          <a:stretch>
            <a:fillRect/>
          </a:stretch>
        </p:blipFill>
        <p:spPr>
          <a:xfrm>
            <a:off x="9078121" y="5668436"/>
            <a:ext cx="1078385" cy="879068"/>
          </a:xfrm>
          <a:prstGeom prst="rect">
            <a:avLst/>
          </a:prstGeom>
        </p:spPr>
      </p:pic>
      <p:sp>
        <p:nvSpPr>
          <p:cNvPr id="24" name="Espace réservé du texte 23"/>
          <p:cNvSpPr>
            <a:spLocks noGrp="1"/>
          </p:cNvSpPr>
          <p:nvPr>
            <p:ph type="body" idx="10"/>
          </p:nvPr>
        </p:nvSpPr>
        <p:spPr>
          <a:xfrm>
            <a:off x="2535604" y="470066"/>
            <a:ext cx="4769781" cy="599103"/>
          </a:xfrm>
          <a:prstGeom prst="rect">
            <a:avLst/>
          </a:prstGeom>
          <a:noFill/>
          <a:ln w="0" cmpd="sng">
            <a:noFill/>
            <a:prstDash val="solid"/>
          </a:ln>
        </p:spPr>
        <p:txBody>
          <a:bodyPr vert="horz" lIns="0" tIns="23042" rIns="0" bIns="0" rtlCol="0" anchor="t">
            <a:normAutofit fontScale="95000"/>
          </a:bodyPr>
          <a:lstStyle/>
          <a:p>
            <a:r>
              <a:rPr lang="fr-FR" sz="3311" b="1" dirty="0">
                <a:solidFill>
                  <a:srgbClr val="CC5E33"/>
                </a:solidFill>
                <a:latin typeface="Arial" panose="02020603050405020304" pitchFamily="2"/>
              </a:rPr>
              <a:t>Introduction, </a:t>
            </a:r>
            <a:r>
              <a:rPr lang="fr-FR" sz="3311" dirty="0">
                <a:solidFill>
                  <a:srgbClr val="CC5E33"/>
                </a:solidFill>
                <a:latin typeface="Arial" panose="02020603050405020304" pitchFamily="2"/>
              </a:rPr>
              <a:t>Dé</a:t>
            </a:r>
            <a:r>
              <a:rPr lang="fr-FR" sz="3311" b="1" dirty="0">
                <a:solidFill>
                  <a:srgbClr val="CC5E33"/>
                </a:solidFill>
                <a:latin typeface="Arial" panose="02020603050405020304" pitchFamily="2"/>
              </a:rPr>
              <a:t>finitions</a:t>
            </a:r>
            <a:r>
              <a:rPr lang="fr-FR" sz="3311" dirty="0">
                <a:solidFill>
                  <a:srgbClr val="CC3201"/>
                </a:solidFill>
                <a:latin typeface="Arial" panose="02020603050405020304" pitchFamily="2"/>
              </a:rPr>
              <a:t> </a:t>
            </a:r>
            <a:r>
              <a:rPr lang="fr-FR" sz="3311" dirty="0" smtClean="0">
                <a:solidFill>
                  <a:srgbClr val="CC3201"/>
                </a:solidFill>
                <a:latin typeface="Arial" panose="02020603050405020304" pitchFamily="2"/>
              </a:rPr>
              <a:t> </a:t>
            </a:r>
            <a:endParaRPr lang="fr-FR" sz="3311" dirty="0">
              <a:solidFill>
                <a:srgbClr val="CC3201"/>
              </a:solidFill>
              <a:latin typeface="Arial" panose="02020603050405020304" pitchFamily="2"/>
            </a:endParaRPr>
          </a:p>
        </p:txBody>
      </p:sp>
      <p:sp>
        <p:nvSpPr>
          <p:cNvPr id="27" name="Espace réservé du texte 26"/>
          <p:cNvSpPr>
            <a:spLocks noGrp="1"/>
          </p:cNvSpPr>
          <p:nvPr>
            <p:ph type="body" idx="10"/>
          </p:nvPr>
        </p:nvSpPr>
        <p:spPr>
          <a:xfrm>
            <a:off x="5937439" y="1349710"/>
            <a:ext cx="4718224" cy="1849154"/>
          </a:xfrm>
          <a:prstGeom prst="rect">
            <a:avLst/>
          </a:prstGeom>
          <a:noFill/>
          <a:ln w="0" cmpd="sng">
            <a:noFill/>
            <a:prstDash val="solid"/>
          </a:ln>
        </p:spPr>
        <p:txBody>
          <a:bodyPr vert="horz" lIns="0" tIns="0" rIns="0" bIns="0" rtlCol="0" anchor="t">
            <a:noAutofit/>
          </a:bodyPr>
          <a:lstStyle/>
          <a:p>
            <a:pPr marL="82954" algn="just">
              <a:lnSpc>
                <a:spcPct val="100000"/>
              </a:lnSpc>
              <a:spcAft>
                <a:spcPts val="0"/>
              </a:spcAft>
            </a:pPr>
            <a:r>
              <a:rPr lang="fr-FR" spc="-9" dirty="0">
                <a:solidFill>
                  <a:srgbClr val="FF9900"/>
                </a:solidFill>
                <a:latin typeface="Arial" panose="02020603050405020304" pitchFamily="2"/>
              </a:rPr>
              <a:t>Pharmacocin</a:t>
            </a:r>
            <a:r>
              <a:rPr lang="fr-FR" spc="-14" dirty="0">
                <a:solidFill>
                  <a:srgbClr val="FF9900"/>
                </a:solidFill>
                <a:latin typeface="Arial" panose="02020603050405020304" pitchFamily="2"/>
              </a:rPr>
              <a:t>é</a:t>
            </a:r>
            <a:r>
              <a:rPr lang="fr-FR" spc="-9" dirty="0">
                <a:solidFill>
                  <a:srgbClr val="FF9900"/>
                </a:solidFill>
                <a:latin typeface="Arial" panose="02020603050405020304" pitchFamily="2"/>
              </a:rPr>
              <a:t>tique</a:t>
            </a:r>
            <a:r>
              <a:rPr lang="fr-FR" sz="1905" spc="-14" dirty="0">
                <a:solidFill>
                  <a:srgbClr val="3232FF"/>
                </a:solidFill>
                <a:latin typeface="Arial" panose="02020603050405020304" pitchFamily="2"/>
              </a:rPr>
              <a:t> </a:t>
            </a:r>
          </a:p>
          <a:p>
            <a:pPr marL="82954" algn="just">
              <a:lnSpc>
                <a:spcPct val="100000"/>
              </a:lnSpc>
              <a:spcAft>
                <a:spcPts val="0"/>
              </a:spcAft>
              <a:buNone/>
            </a:pPr>
            <a:r>
              <a:rPr lang="fr-FR" sz="1905" spc="-14" dirty="0">
                <a:solidFill>
                  <a:srgbClr val="3232FF"/>
                </a:solidFill>
                <a:latin typeface="Arial" panose="02020603050405020304" pitchFamily="2"/>
              </a:rPr>
              <a:t>elle </a:t>
            </a:r>
            <a:r>
              <a:rPr lang="fr-FR" sz="1905" dirty="0">
                <a:solidFill>
                  <a:srgbClr val="3232FF"/>
                </a:solidFill>
                <a:latin typeface="Arial" panose="02020603050405020304" pitchFamily="2"/>
              </a:rPr>
              <a:t>étudie </a:t>
            </a:r>
            <a:r>
              <a:rPr lang="fr-FR" sz="1905" spc="-14" dirty="0">
                <a:solidFill>
                  <a:srgbClr val="3232FF"/>
                </a:solidFill>
                <a:latin typeface="Arial" panose="02020603050405020304" pitchFamily="2"/>
              </a:rPr>
              <a:t>le devenir des médicaments dans </a:t>
            </a:r>
            <a:r>
              <a:rPr lang="fr-FR" sz="1905" spc="-9" dirty="0">
                <a:solidFill>
                  <a:srgbClr val="3232FF"/>
                </a:solidFill>
                <a:latin typeface="Arial" panose="02020603050405020304" pitchFamily="2"/>
              </a:rPr>
              <a:t>l'organisme et repose sur la </a:t>
            </a:r>
            <a:r>
              <a:rPr lang="fr-FR" sz="1905" dirty="0">
                <a:solidFill>
                  <a:srgbClr val="3232FF"/>
                </a:solidFill>
                <a:latin typeface="Arial" panose="02020603050405020304" pitchFamily="2"/>
              </a:rPr>
              <a:t>détermination de la concentration </a:t>
            </a:r>
            <a:r>
              <a:rPr lang="fr-FR" sz="1905" spc="-9" dirty="0">
                <a:solidFill>
                  <a:srgbClr val="3232FF"/>
                </a:solidFill>
                <a:latin typeface="Arial" panose="02020603050405020304" pitchFamily="2"/>
              </a:rPr>
              <a:t>sanguine du médicament au cours du </a:t>
            </a:r>
            <a:r>
              <a:rPr lang="fr-FR" sz="1905" spc="-5" dirty="0">
                <a:solidFill>
                  <a:srgbClr val="3232FF"/>
                </a:solidFill>
                <a:latin typeface="Arial" panose="02020603050405020304" pitchFamily="2"/>
              </a:rPr>
              <a:t>temps.</a:t>
            </a:r>
            <a:r>
              <a:rPr lang="fr-FR" sz="1905" i="1" dirty="0">
                <a:solidFill>
                  <a:srgbClr val="4577F2"/>
                </a:solidFill>
                <a:latin typeface="Arial" panose="02020603050405020304" pitchFamily="2"/>
              </a:rPr>
              <a:t> </a:t>
            </a:r>
          </a:p>
        </p:txBody>
      </p:sp>
      <p:sp>
        <p:nvSpPr>
          <p:cNvPr id="29" name="Espace réservé du texte 28"/>
          <p:cNvSpPr>
            <a:spLocks noGrp="1"/>
          </p:cNvSpPr>
          <p:nvPr>
            <p:ph type="body" idx="10"/>
          </p:nvPr>
        </p:nvSpPr>
        <p:spPr>
          <a:xfrm>
            <a:off x="4222988" y="4238654"/>
            <a:ext cx="6581821" cy="1429782"/>
          </a:xfrm>
          <a:prstGeom prst="rect">
            <a:avLst/>
          </a:prstGeom>
          <a:noFill/>
          <a:ln w="0" cmpd="sng">
            <a:noFill/>
            <a:prstDash val="solid"/>
          </a:ln>
        </p:spPr>
        <p:txBody>
          <a:bodyPr vert="horz" lIns="0" tIns="2880" rIns="0" bIns="0" rtlCol="0" anchor="t">
            <a:noAutofit/>
          </a:bodyPr>
          <a:lstStyle/>
          <a:p>
            <a:pPr marL="1036930" algn="just">
              <a:lnSpc>
                <a:spcPts val="1996"/>
              </a:lnSpc>
              <a:spcAft>
                <a:spcPts val="0"/>
              </a:spcAft>
            </a:pPr>
            <a:r>
              <a:rPr lang="fr-FR" spc="-45" dirty="0">
                <a:solidFill>
                  <a:srgbClr val="FF9900"/>
                </a:solidFill>
                <a:latin typeface="Arial" panose="02020603050405020304" pitchFamily="2"/>
              </a:rPr>
              <a:t>Pharmacodynamie</a:t>
            </a:r>
            <a:r>
              <a:rPr lang="fr-FR" sz="1905" b="1" spc="-45" dirty="0">
                <a:solidFill>
                  <a:srgbClr val="F0A648"/>
                </a:solidFill>
                <a:latin typeface="Arial" panose="02020603050405020304" pitchFamily="2"/>
              </a:rPr>
              <a:t> :</a:t>
            </a:r>
            <a:r>
              <a:rPr lang="fr-FR" sz="1905" spc="-54" dirty="0">
                <a:solidFill>
                  <a:srgbClr val="007F00"/>
                </a:solidFill>
                <a:latin typeface="Arial" panose="02020603050405020304" pitchFamily="2"/>
              </a:rPr>
              <a:t> </a:t>
            </a:r>
          </a:p>
          <a:p>
            <a:pPr marL="1036930" algn="just">
              <a:lnSpc>
                <a:spcPts val="1996"/>
              </a:lnSpc>
              <a:spcAft>
                <a:spcPts val="0"/>
              </a:spcAft>
              <a:buNone/>
            </a:pPr>
            <a:r>
              <a:rPr lang="fr-FR" sz="1905" spc="-54" dirty="0">
                <a:solidFill>
                  <a:srgbClr val="007F00"/>
                </a:solidFill>
                <a:latin typeface="Arial" panose="02020603050405020304" pitchFamily="2"/>
              </a:rPr>
              <a:t>elle étudie les </a:t>
            </a:r>
            <a:r>
              <a:rPr lang="fr-FR" sz="1905" dirty="0">
                <a:solidFill>
                  <a:srgbClr val="007F00"/>
                </a:solidFill>
                <a:latin typeface="Arial" panose="02020603050405020304" pitchFamily="2"/>
              </a:rPr>
              <a:t>effets des médicaments sur leur cible et </a:t>
            </a:r>
            <a:r>
              <a:rPr lang="fr-FR" sz="1905" spc="-5" dirty="0">
                <a:solidFill>
                  <a:srgbClr val="007F00"/>
                </a:solidFill>
                <a:latin typeface="Arial" panose="02020603050405020304" pitchFamily="2"/>
              </a:rPr>
              <a:t>en fonction des concentrations obtenues et précise donc la relation dose-</a:t>
            </a:r>
            <a:r>
              <a:rPr lang="fr-FR" sz="1905" dirty="0">
                <a:solidFill>
                  <a:srgbClr val="000000"/>
                </a:solidFill>
                <a:latin typeface="Arial" panose="02020603050405020304" pitchFamily="2"/>
              </a:rPr>
              <a:t> </a:t>
            </a:r>
            <a:r>
              <a:rPr lang="fr-FR" sz="1905" dirty="0">
                <a:solidFill>
                  <a:srgbClr val="007F00"/>
                </a:solidFill>
                <a:latin typeface="Arial" panose="02020603050405020304" pitchFamily="2"/>
              </a:rPr>
              <a:t>concentration- effet. </a:t>
            </a:r>
          </a:p>
        </p:txBody>
      </p:sp>
      <p:graphicFrame>
        <p:nvGraphicFramePr>
          <p:cNvPr id="32" name="table 32"/>
          <p:cNvGraphicFramePr>
            <a:graphicFrameLocks noGrp="1"/>
          </p:cNvGraphicFramePr>
          <p:nvPr/>
        </p:nvGraphicFramePr>
        <p:xfrm>
          <a:off x="5198929" y="5668436"/>
          <a:ext cx="4977162" cy="887133"/>
        </p:xfrm>
        <a:graphic>
          <a:graphicData uri="http://schemas.openxmlformats.org/drawingml/2006/table">
            <a:tbl>
              <a:tblPr/>
              <a:tblGrid>
                <a:gridCol w="3879191"/>
                <a:gridCol w="1097971"/>
              </a:tblGrid>
              <a:tr h="887133">
                <a:tc>
                  <a:txBody>
                    <a:bodyPr/>
                    <a:lstStyle/>
                    <a:p>
                      <a:pPr marL="0" marR="2322195" indent="0" algn="r">
                        <a:lnSpc>
                          <a:spcPts val="1600"/>
                        </a:lnSpc>
                        <a:spcBef>
                          <a:spcPts val="3135"/>
                        </a:spcBef>
                        <a:spcAft>
                          <a:spcPts val="2980"/>
                        </a:spcAft>
                      </a:pPr>
                      <a:endParaRPr lang="fr-FR" sz="1300" spc="-45" dirty="0">
                        <a:solidFill>
                          <a:srgbClr val="000000"/>
                        </a:solidFill>
                        <a:latin typeface="Arial" panose="02020603050405020304" pitchFamily="2"/>
                      </a:endParaRP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cxnSp>
        <p:nvCxnSpPr>
          <p:cNvPr id="34" name="Connecteur droit 33"/>
          <p:cNvCxnSpPr/>
          <p:nvPr/>
        </p:nvCxnSpPr>
        <p:spPr>
          <a:xfrm>
            <a:off x="1947068" y="1106037"/>
            <a:ext cx="7596510" cy="0"/>
          </a:xfrm>
          <a:prstGeom prst="line">
            <a:avLst/>
          </a:prstGeom>
          <a:ln w="48895" cmpd="dbl">
            <a:solidFill>
              <a:srgbClr val="000000"/>
            </a:solidFill>
          </a:ln>
        </p:spPr>
      </p:cxnSp>
      <p:cxnSp>
        <p:nvCxnSpPr>
          <p:cNvPr id="35" name="Connecteur droit 34"/>
          <p:cNvCxnSpPr/>
          <p:nvPr/>
        </p:nvCxnSpPr>
        <p:spPr>
          <a:xfrm>
            <a:off x="8572340" y="1108917"/>
            <a:ext cx="968358" cy="0"/>
          </a:xfrm>
          <a:prstGeom prst="line">
            <a:avLst/>
          </a:prstGeom>
          <a:ln w="18415" cmpd="sng">
            <a:solidFill>
              <a:srgbClr val="FFFFFF"/>
            </a:solidFill>
          </a:ln>
        </p:spPr>
      </p:cxnSp>
    </p:spTree>
    <p:extLst>
      <p:ext uri="{BB962C8B-B14F-4D97-AF65-F5344CB8AC3E}">
        <p14:creationId xmlns:p14="http://schemas.microsoft.com/office/powerpoint/2010/main" val="352504512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44624"/>
            <a:ext cx="7890080" cy="648072"/>
          </a:xfrm>
        </p:spPr>
        <p:txBody>
          <a:bodyPr>
            <a:noAutofit/>
          </a:bodyPr>
          <a:lstStyle/>
          <a:p>
            <a:r>
              <a:rPr lang="fr-FR" sz="4000" dirty="0">
                <a:solidFill>
                  <a:schemeClr val="bg1"/>
                </a:solidFill>
                <a:latin typeface="Arial" panose="020B0604020202020204" pitchFamily="34" charset="0"/>
                <a:cs typeface="Arial" panose="020B0604020202020204" pitchFamily="34" charset="0"/>
              </a:rPr>
              <a:t>Exemple du paracétamol</a:t>
            </a:r>
          </a:p>
        </p:txBody>
      </p:sp>
      <p:sp>
        <p:nvSpPr>
          <p:cNvPr id="3" name="Espace réservé du contenu 2"/>
          <p:cNvSpPr>
            <a:spLocks noGrp="1"/>
          </p:cNvSpPr>
          <p:nvPr>
            <p:ph idx="1"/>
          </p:nvPr>
        </p:nvSpPr>
        <p:spPr>
          <a:xfrm>
            <a:off x="457200" y="810683"/>
            <a:ext cx="11562736" cy="5832648"/>
          </a:xfrm>
        </p:spPr>
        <p:txBody>
          <a:bodyPr>
            <a:noAutofit/>
          </a:bodyPr>
          <a:lstStyle/>
          <a:p>
            <a:pPr>
              <a:lnSpc>
                <a:spcPct val="100000"/>
              </a:lnSpc>
            </a:pPr>
            <a:r>
              <a:rPr lang="fr-FR" sz="2400" b="1" dirty="0">
                <a:solidFill>
                  <a:schemeClr val="bg1"/>
                </a:solidFill>
                <a:latin typeface="Arial" panose="020B0604020202020204" pitchFamily="34" charset="0"/>
                <a:cs typeface="Arial" panose="020B0604020202020204" pitchFamily="34" charset="0"/>
              </a:rPr>
              <a:t>Métabolisme</a:t>
            </a:r>
          </a:p>
          <a:p>
            <a:pPr>
              <a:lnSpc>
                <a:spcPct val="100000"/>
              </a:lnSpc>
              <a:buNone/>
            </a:pPr>
            <a:r>
              <a:rPr lang="fr-FR" sz="2400" dirty="0">
                <a:solidFill>
                  <a:schemeClr val="bg1"/>
                </a:solidFill>
                <a:latin typeface="Arial" panose="020B0604020202020204" pitchFamily="34" charset="0"/>
                <a:cs typeface="Arial" panose="020B0604020202020204" pitchFamily="34" charset="0"/>
              </a:rPr>
              <a:t>Le paracétamol est métabolisé essentiellement au </a:t>
            </a:r>
            <a:r>
              <a:rPr lang="fr-FR" sz="2400" dirty="0" smtClean="0">
                <a:solidFill>
                  <a:schemeClr val="bg1"/>
                </a:solidFill>
                <a:latin typeface="Arial" panose="020B0604020202020204" pitchFamily="34" charset="0"/>
                <a:cs typeface="Arial" panose="020B0604020202020204" pitchFamily="34" charset="0"/>
              </a:rPr>
              <a:t>niveau du </a:t>
            </a:r>
            <a:r>
              <a:rPr lang="fr-FR" sz="2400" dirty="0">
                <a:solidFill>
                  <a:schemeClr val="bg1"/>
                </a:solidFill>
                <a:latin typeface="Arial" panose="020B0604020202020204" pitchFamily="34" charset="0"/>
                <a:cs typeface="Arial" panose="020B0604020202020204" pitchFamily="34" charset="0"/>
              </a:rPr>
              <a:t>foie. Les 2 voies métaboliques  majeures sont </a:t>
            </a:r>
            <a:r>
              <a:rPr lang="fr-FR" sz="2400" dirty="0" smtClean="0">
                <a:solidFill>
                  <a:schemeClr val="bg1"/>
                </a:solidFill>
                <a:latin typeface="Arial" panose="020B0604020202020204" pitchFamily="34" charset="0"/>
                <a:cs typeface="Arial" panose="020B0604020202020204" pitchFamily="34" charset="0"/>
              </a:rPr>
              <a:t>la </a:t>
            </a:r>
            <a:r>
              <a:rPr lang="fr-FR" sz="2400" dirty="0" err="1" smtClean="0">
                <a:solidFill>
                  <a:schemeClr val="bg1"/>
                </a:solidFill>
                <a:latin typeface="Arial" panose="020B0604020202020204" pitchFamily="34" charset="0"/>
                <a:cs typeface="Arial" panose="020B0604020202020204" pitchFamily="34" charset="0"/>
              </a:rPr>
              <a:t>glycuroconjugaison</a:t>
            </a:r>
            <a:r>
              <a:rPr lang="fr-FR" sz="2400" dirty="0" smtClean="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et la </a:t>
            </a:r>
            <a:r>
              <a:rPr lang="fr-FR" sz="2400" dirty="0" err="1">
                <a:solidFill>
                  <a:schemeClr val="bg1"/>
                </a:solidFill>
                <a:latin typeface="Arial" panose="020B0604020202020204" pitchFamily="34" charset="0"/>
                <a:cs typeface="Arial" panose="020B0604020202020204" pitchFamily="34" charset="0"/>
              </a:rPr>
              <a:t>sulfoconjugaison</a:t>
            </a:r>
            <a:r>
              <a:rPr lang="fr-FR" sz="2400" dirty="0">
                <a:solidFill>
                  <a:schemeClr val="bg1"/>
                </a:solidFill>
                <a:latin typeface="Arial" panose="020B0604020202020204" pitchFamily="34" charset="0"/>
                <a:cs typeface="Arial" panose="020B0604020202020204" pitchFamily="34" charset="0"/>
              </a:rPr>
              <a:t>.</a:t>
            </a:r>
          </a:p>
          <a:p>
            <a:pPr>
              <a:lnSpc>
                <a:spcPct val="100000"/>
              </a:lnSpc>
              <a:buNone/>
            </a:pPr>
            <a:r>
              <a:rPr lang="fr-FR" sz="2400" dirty="0">
                <a:solidFill>
                  <a:schemeClr val="bg1"/>
                </a:solidFill>
                <a:latin typeface="Arial" panose="020B0604020202020204" pitchFamily="34" charset="0"/>
                <a:cs typeface="Arial" panose="020B0604020202020204" pitchFamily="34" charset="0"/>
              </a:rPr>
              <a:t>Cette dernière voie est rapidement saturable </a:t>
            </a:r>
            <a:r>
              <a:rPr lang="fr-FR" sz="2400" dirty="0" smtClean="0">
                <a:solidFill>
                  <a:schemeClr val="bg1"/>
                </a:solidFill>
                <a:latin typeface="Arial" panose="020B0604020202020204" pitchFamily="34" charset="0"/>
                <a:cs typeface="Arial" panose="020B0604020202020204" pitchFamily="34" charset="0"/>
              </a:rPr>
              <a:t>aux posologies </a:t>
            </a:r>
            <a:r>
              <a:rPr lang="fr-FR" sz="2400" dirty="0">
                <a:solidFill>
                  <a:schemeClr val="bg1"/>
                </a:solidFill>
                <a:latin typeface="Arial" panose="020B0604020202020204" pitchFamily="34" charset="0"/>
                <a:cs typeface="Arial" panose="020B0604020202020204" pitchFamily="34" charset="0"/>
              </a:rPr>
              <a:t>supérieures aux </a:t>
            </a:r>
            <a:r>
              <a:rPr lang="fr-FR" sz="2400" dirty="0" smtClean="0">
                <a:solidFill>
                  <a:schemeClr val="bg1"/>
                </a:solidFill>
                <a:latin typeface="Arial" panose="020B0604020202020204" pitchFamily="34" charset="0"/>
                <a:cs typeface="Arial" panose="020B0604020202020204" pitchFamily="34" charset="0"/>
              </a:rPr>
              <a:t>doses thérapeutiques</a:t>
            </a:r>
            <a:r>
              <a:rPr lang="fr-FR" sz="2400" dirty="0">
                <a:solidFill>
                  <a:schemeClr val="bg1"/>
                </a:solidFill>
                <a:latin typeface="Arial" panose="020B0604020202020204" pitchFamily="34" charset="0"/>
                <a:cs typeface="Arial" panose="020B0604020202020204" pitchFamily="34" charset="0"/>
              </a:rPr>
              <a:t>.</a:t>
            </a:r>
          </a:p>
          <a:p>
            <a:pPr>
              <a:lnSpc>
                <a:spcPct val="100000"/>
              </a:lnSpc>
              <a:buNone/>
            </a:pPr>
            <a:r>
              <a:rPr lang="fr-FR" sz="2400" dirty="0">
                <a:solidFill>
                  <a:schemeClr val="bg1"/>
                </a:solidFill>
                <a:latin typeface="Arial" panose="020B0604020202020204" pitchFamily="34" charset="0"/>
                <a:cs typeface="Arial" panose="020B0604020202020204" pitchFamily="34" charset="0"/>
              </a:rPr>
              <a:t>Une voie mineure, catalysée par le cytochrome P450, </a:t>
            </a:r>
            <a:r>
              <a:rPr lang="fr-FR" sz="2400" dirty="0" smtClean="0">
                <a:solidFill>
                  <a:schemeClr val="bg1"/>
                </a:solidFill>
                <a:latin typeface="Arial" panose="020B0604020202020204" pitchFamily="34" charset="0"/>
                <a:cs typeface="Arial" panose="020B0604020202020204" pitchFamily="34" charset="0"/>
              </a:rPr>
              <a:t>est la </a:t>
            </a:r>
            <a:r>
              <a:rPr lang="fr-FR" sz="2400" dirty="0">
                <a:solidFill>
                  <a:schemeClr val="bg1"/>
                </a:solidFill>
                <a:latin typeface="Arial" panose="020B0604020202020204" pitchFamily="34" charset="0"/>
                <a:cs typeface="Arial" panose="020B0604020202020204" pitchFamily="34" charset="0"/>
              </a:rPr>
              <a:t>formation d'un intermédiaire réactif (le </a:t>
            </a:r>
            <a:r>
              <a:rPr lang="fr-FR" sz="2400" dirty="0" smtClean="0">
                <a:solidFill>
                  <a:schemeClr val="bg1"/>
                </a:solidFill>
                <a:latin typeface="Arial" panose="020B0604020202020204" pitchFamily="34" charset="0"/>
                <a:cs typeface="Arial" panose="020B0604020202020204" pitchFamily="34" charset="0"/>
              </a:rPr>
              <a:t>N-</a:t>
            </a:r>
            <a:r>
              <a:rPr lang="fr-FR" sz="2400" dirty="0" err="1" smtClean="0">
                <a:solidFill>
                  <a:schemeClr val="bg1"/>
                </a:solidFill>
                <a:latin typeface="Arial" panose="020B0604020202020204" pitchFamily="34" charset="0"/>
                <a:cs typeface="Arial" panose="020B0604020202020204" pitchFamily="34" charset="0"/>
              </a:rPr>
              <a:t>acétyl</a:t>
            </a:r>
            <a:r>
              <a:rPr lang="fr-FR" sz="2400" dirty="0" smtClean="0">
                <a:solidFill>
                  <a:schemeClr val="bg1"/>
                </a:solidFill>
                <a:latin typeface="Arial" panose="020B0604020202020204" pitchFamily="34" charset="0"/>
                <a:cs typeface="Arial" panose="020B0604020202020204" pitchFamily="34" charset="0"/>
              </a:rPr>
              <a:t> </a:t>
            </a:r>
            <a:r>
              <a:rPr lang="fr-FR" sz="2400" dirty="0" err="1" smtClean="0">
                <a:solidFill>
                  <a:schemeClr val="bg1"/>
                </a:solidFill>
                <a:latin typeface="Arial" panose="020B0604020202020204" pitchFamily="34" charset="0"/>
                <a:cs typeface="Arial" panose="020B0604020202020204" pitchFamily="34" charset="0"/>
              </a:rPr>
              <a:t>benzoquinone</a:t>
            </a:r>
            <a:r>
              <a:rPr lang="fr-FR" sz="2400" dirty="0" smtClean="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imine), qui, dans les conditions normales </a:t>
            </a:r>
            <a:r>
              <a:rPr lang="fr-FR" sz="2400" dirty="0" smtClean="0">
                <a:solidFill>
                  <a:schemeClr val="bg1"/>
                </a:solidFill>
                <a:latin typeface="Arial" panose="020B0604020202020204" pitchFamily="34" charset="0"/>
                <a:cs typeface="Arial" panose="020B0604020202020204" pitchFamily="34" charset="0"/>
              </a:rPr>
              <a:t>d'utilisation</a:t>
            </a:r>
            <a:r>
              <a:rPr lang="fr-FR" sz="2400" dirty="0">
                <a:solidFill>
                  <a:schemeClr val="bg1"/>
                </a:solidFill>
                <a:latin typeface="Arial" panose="020B0604020202020204" pitchFamily="34" charset="0"/>
                <a:cs typeface="Arial" panose="020B0604020202020204" pitchFamily="34" charset="0"/>
              </a:rPr>
              <a:t>, est rapidement </a:t>
            </a:r>
            <a:r>
              <a:rPr lang="fr-FR" sz="2400" dirty="0" err="1">
                <a:solidFill>
                  <a:schemeClr val="bg1"/>
                </a:solidFill>
                <a:latin typeface="Arial" panose="020B0604020202020204" pitchFamily="34" charset="0"/>
                <a:cs typeface="Arial" panose="020B0604020202020204" pitchFamily="34" charset="0"/>
              </a:rPr>
              <a:t>détoxifié</a:t>
            </a:r>
            <a:r>
              <a:rPr lang="fr-FR" sz="2400" dirty="0">
                <a:solidFill>
                  <a:schemeClr val="bg1"/>
                </a:solidFill>
                <a:latin typeface="Arial" panose="020B0604020202020204" pitchFamily="34" charset="0"/>
                <a:cs typeface="Arial" panose="020B0604020202020204" pitchFamily="34" charset="0"/>
              </a:rPr>
              <a:t> par le </a:t>
            </a:r>
            <a:r>
              <a:rPr lang="fr-FR" sz="2400" dirty="0" smtClean="0">
                <a:solidFill>
                  <a:schemeClr val="bg1"/>
                </a:solidFill>
                <a:latin typeface="Arial" panose="020B0604020202020204" pitchFamily="34" charset="0"/>
                <a:cs typeface="Arial" panose="020B0604020202020204" pitchFamily="34" charset="0"/>
              </a:rPr>
              <a:t>glutathion réduit </a:t>
            </a:r>
            <a:r>
              <a:rPr lang="fr-FR" sz="2400" dirty="0">
                <a:solidFill>
                  <a:schemeClr val="bg1"/>
                </a:solidFill>
                <a:latin typeface="Arial" panose="020B0604020202020204" pitchFamily="34" charset="0"/>
                <a:cs typeface="Arial" panose="020B0604020202020204" pitchFamily="34" charset="0"/>
              </a:rPr>
              <a:t>et éliminé dans les </a:t>
            </a:r>
            <a:r>
              <a:rPr lang="fr-FR" sz="2400" dirty="0" smtClean="0">
                <a:solidFill>
                  <a:schemeClr val="bg1"/>
                </a:solidFill>
                <a:latin typeface="Arial" panose="020B0604020202020204" pitchFamily="34" charset="0"/>
                <a:cs typeface="Arial" panose="020B0604020202020204" pitchFamily="34" charset="0"/>
              </a:rPr>
              <a:t>urines. </a:t>
            </a:r>
            <a:r>
              <a:rPr lang="fr-FR" sz="2400" dirty="0">
                <a:solidFill>
                  <a:schemeClr val="bg1"/>
                </a:solidFill>
                <a:latin typeface="Arial" panose="020B0604020202020204" pitchFamily="34" charset="0"/>
                <a:cs typeface="Arial" panose="020B0604020202020204" pitchFamily="34" charset="0"/>
              </a:rPr>
              <a:t>En revanche, </a:t>
            </a:r>
            <a:r>
              <a:rPr lang="fr-FR" sz="2400" dirty="0" smtClean="0">
                <a:solidFill>
                  <a:schemeClr val="bg1"/>
                </a:solidFill>
                <a:latin typeface="Arial" panose="020B0604020202020204" pitchFamily="34" charset="0"/>
                <a:cs typeface="Arial" panose="020B0604020202020204" pitchFamily="34" charset="0"/>
              </a:rPr>
              <a:t>lors d'intoxications </a:t>
            </a:r>
            <a:r>
              <a:rPr lang="fr-FR" sz="2400" dirty="0">
                <a:solidFill>
                  <a:schemeClr val="bg1"/>
                </a:solidFill>
                <a:latin typeface="Arial" panose="020B0604020202020204" pitchFamily="34" charset="0"/>
                <a:cs typeface="Arial" panose="020B0604020202020204" pitchFamily="34" charset="0"/>
              </a:rPr>
              <a:t>massives, la quantité de ce métabolite </a:t>
            </a:r>
            <a:r>
              <a:rPr lang="fr-FR" sz="2400" dirty="0" smtClean="0">
                <a:solidFill>
                  <a:schemeClr val="bg1"/>
                </a:solidFill>
                <a:latin typeface="Arial" panose="020B0604020202020204" pitchFamily="34" charset="0"/>
                <a:cs typeface="Arial" panose="020B0604020202020204" pitchFamily="34" charset="0"/>
              </a:rPr>
              <a:t>toxique </a:t>
            </a:r>
            <a:r>
              <a:rPr lang="fr-FR" sz="2400" dirty="0">
                <a:solidFill>
                  <a:schemeClr val="bg1"/>
                </a:solidFill>
                <a:latin typeface="Arial" panose="020B0604020202020204" pitchFamily="34" charset="0"/>
                <a:cs typeface="Arial" panose="020B0604020202020204" pitchFamily="34" charset="0"/>
              </a:rPr>
              <a:t>est augmentée.</a:t>
            </a:r>
          </a:p>
        </p:txBody>
      </p:sp>
    </p:spTree>
    <p:extLst>
      <p:ext uri="{BB962C8B-B14F-4D97-AF65-F5344CB8AC3E}">
        <p14:creationId xmlns:p14="http://schemas.microsoft.com/office/powerpoint/2010/main" val="269376619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188640"/>
            <a:ext cx="7890080" cy="792088"/>
          </a:xfrm>
        </p:spPr>
        <p:txBody>
          <a:bodyPr>
            <a:normAutofit/>
          </a:bodyPr>
          <a:lstStyle/>
          <a:p>
            <a:r>
              <a:rPr lang="fr-FR" dirty="0"/>
              <a:t>Exemple du paracétamol</a:t>
            </a:r>
          </a:p>
        </p:txBody>
      </p:sp>
      <p:sp>
        <p:nvSpPr>
          <p:cNvPr id="3" name="Espace réservé du contenu 2"/>
          <p:cNvSpPr>
            <a:spLocks noGrp="1"/>
          </p:cNvSpPr>
          <p:nvPr>
            <p:ph idx="1"/>
          </p:nvPr>
        </p:nvSpPr>
        <p:spPr>
          <a:xfrm>
            <a:off x="-1" y="1052736"/>
            <a:ext cx="12314903" cy="5805264"/>
          </a:xfrm>
        </p:spPr>
        <p:txBody>
          <a:bodyPr>
            <a:normAutofit/>
          </a:bodyPr>
          <a:lstStyle/>
          <a:p>
            <a:r>
              <a:rPr lang="fr-FR" sz="3100" b="1" dirty="0">
                <a:solidFill>
                  <a:schemeClr val="bg1"/>
                </a:solidFill>
              </a:rPr>
              <a:t>Elimination</a:t>
            </a:r>
          </a:p>
          <a:p>
            <a:pPr>
              <a:buNone/>
            </a:pPr>
            <a:r>
              <a:rPr lang="fr-FR" sz="3100" dirty="0">
                <a:solidFill>
                  <a:schemeClr val="bg1"/>
                </a:solidFill>
              </a:rPr>
              <a:t>L'élimination est essentiellement urinaire. 90% de </a:t>
            </a:r>
            <a:r>
              <a:rPr lang="fr-FR" sz="3100" dirty="0" smtClean="0">
                <a:solidFill>
                  <a:schemeClr val="bg1"/>
                </a:solidFill>
              </a:rPr>
              <a:t>la dose </a:t>
            </a:r>
            <a:r>
              <a:rPr lang="fr-FR" sz="3100" dirty="0">
                <a:solidFill>
                  <a:schemeClr val="bg1"/>
                </a:solidFill>
              </a:rPr>
              <a:t>ingérée est éliminée par le rein en 24 heures</a:t>
            </a:r>
            <a:r>
              <a:rPr lang="fr-FR" sz="3100" dirty="0" smtClean="0">
                <a:solidFill>
                  <a:schemeClr val="bg1"/>
                </a:solidFill>
              </a:rPr>
              <a:t>, principalement </a:t>
            </a:r>
            <a:r>
              <a:rPr lang="fr-FR" sz="3100" dirty="0">
                <a:solidFill>
                  <a:schemeClr val="bg1"/>
                </a:solidFill>
              </a:rPr>
              <a:t>sous forme </a:t>
            </a:r>
            <a:r>
              <a:rPr lang="fr-FR" sz="3100" dirty="0" err="1">
                <a:solidFill>
                  <a:schemeClr val="bg1"/>
                </a:solidFill>
              </a:rPr>
              <a:t>glycuroconjuguée</a:t>
            </a:r>
            <a:r>
              <a:rPr lang="fr-FR" sz="3100" dirty="0">
                <a:solidFill>
                  <a:schemeClr val="bg1"/>
                </a:solidFill>
              </a:rPr>
              <a:t> (60 </a:t>
            </a:r>
            <a:r>
              <a:rPr lang="fr-FR" sz="3100" dirty="0" smtClean="0">
                <a:solidFill>
                  <a:schemeClr val="bg1"/>
                </a:solidFill>
              </a:rPr>
              <a:t>à 80</a:t>
            </a:r>
            <a:r>
              <a:rPr lang="fr-FR" sz="3100" dirty="0">
                <a:solidFill>
                  <a:schemeClr val="bg1"/>
                </a:solidFill>
              </a:rPr>
              <a:t>%) et </a:t>
            </a:r>
            <a:r>
              <a:rPr lang="fr-FR" sz="3100" dirty="0" err="1">
                <a:solidFill>
                  <a:schemeClr val="bg1"/>
                </a:solidFill>
              </a:rPr>
              <a:t>sulfoconjuguée</a:t>
            </a:r>
            <a:r>
              <a:rPr lang="fr-FR" sz="3100" dirty="0">
                <a:solidFill>
                  <a:schemeClr val="bg1"/>
                </a:solidFill>
              </a:rPr>
              <a:t> (20 à 30%).</a:t>
            </a:r>
          </a:p>
          <a:p>
            <a:pPr>
              <a:buNone/>
            </a:pPr>
            <a:r>
              <a:rPr lang="fr-FR" sz="3100" dirty="0">
                <a:solidFill>
                  <a:schemeClr val="bg1"/>
                </a:solidFill>
              </a:rPr>
              <a:t>Moins de 5% est éliminé sous forme inchangée.</a:t>
            </a:r>
          </a:p>
          <a:p>
            <a:r>
              <a:rPr lang="fr-FR" sz="3100" dirty="0">
                <a:solidFill>
                  <a:schemeClr val="bg1"/>
                </a:solidFill>
              </a:rPr>
              <a:t>La </a:t>
            </a:r>
            <a:r>
              <a:rPr lang="fr-FR" sz="3100" b="1" dirty="0">
                <a:solidFill>
                  <a:schemeClr val="bg1"/>
                </a:solidFill>
              </a:rPr>
              <a:t>demi-vie</a:t>
            </a:r>
            <a:r>
              <a:rPr lang="fr-FR" sz="3100" dirty="0">
                <a:solidFill>
                  <a:schemeClr val="bg1"/>
                </a:solidFill>
              </a:rPr>
              <a:t> d'élimination est d'environ 2 heures.</a:t>
            </a:r>
          </a:p>
          <a:p>
            <a:r>
              <a:rPr lang="fr-FR" sz="3100" b="1" dirty="0">
                <a:solidFill>
                  <a:schemeClr val="bg1"/>
                </a:solidFill>
              </a:rPr>
              <a:t>Variations physiopathologiques</a:t>
            </a:r>
          </a:p>
          <a:p>
            <a:pPr lvl="1"/>
            <a:r>
              <a:rPr lang="fr-FR" sz="3100" dirty="0">
                <a:solidFill>
                  <a:schemeClr val="bg1"/>
                </a:solidFill>
              </a:rPr>
              <a:t>Insuffisance rénale: en cas d'insuffisance rénale sévère (clairance de la créatinine inférieure à 10 ml/min.), l'élimination du paracétamol et de ses métabolites est retardée.</a:t>
            </a:r>
          </a:p>
          <a:p>
            <a:pPr lvl="1"/>
            <a:r>
              <a:rPr lang="fr-FR" sz="3100" dirty="0">
                <a:solidFill>
                  <a:schemeClr val="bg1"/>
                </a:solidFill>
              </a:rPr>
              <a:t>Sujet âgé: la capacité de conjugaison n'est pas modifiée.</a:t>
            </a:r>
          </a:p>
          <a:p>
            <a:endParaRPr lang="fr-FR" dirty="0" smtClean="0">
              <a:solidFill>
                <a:schemeClr val="bg1"/>
              </a:solidFill>
            </a:endParaRPr>
          </a:p>
          <a:p>
            <a:endParaRPr lang="fr-FR" dirty="0">
              <a:solidFill>
                <a:schemeClr val="bg1"/>
              </a:solidFill>
            </a:endParaRPr>
          </a:p>
        </p:txBody>
      </p:sp>
    </p:spTree>
    <p:extLst>
      <p:ext uri="{BB962C8B-B14F-4D97-AF65-F5344CB8AC3E}">
        <p14:creationId xmlns:p14="http://schemas.microsoft.com/office/powerpoint/2010/main" val="127561137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dirty="0" err="1" smtClean="0">
                <a:solidFill>
                  <a:srgbClr val="FF6633"/>
                </a:solidFill>
              </a:rPr>
              <a:t>Pharmacodynamique</a:t>
            </a:r>
            <a:endParaRPr lang="en-GB" altLang="fr-FR" sz="3992" dirty="0">
              <a:solidFill>
                <a:srgbClr val="FF6633"/>
              </a:solidFill>
            </a:endParaRPr>
          </a:p>
        </p:txBody>
      </p:sp>
      <p:sp>
        <p:nvSpPr>
          <p:cNvPr id="23555"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9966"/>
                </a:solidFill>
              </a:rPr>
              <a:t>Définition :</a:t>
            </a:r>
          </a:p>
          <a:p>
            <a:pPr eaLnBrk="1"/>
            <a:endParaRPr lang="en-GB" altLang="fr-FR" sz="2540">
              <a:solidFill>
                <a:srgbClr val="FFFFFF"/>
              </a:solidFill>
            </a:endParaRPr>
          </a:p>
          <a:p>
            <a:pPr eaLnBrk="1"/>
            <a:r>
              <a:rPr lang="en-GB" altLang="fr-FR" sz="2540">
                <a:solidFill>
                  <a:srgbClr val="FFFFFF"/>
                </a:solidFill>
              </a:rPr>
              <a:t>	</a:t>
            </a:r>
            <a:r>
              <a:rPr lang="en-GB" altLang="fr-FR" sz="2540" i="1">
                <a:solidFill>
                  <a:srgbClr val="FFFFFF"/>
                </a:solidFill>
              </a:rPr>
              <a:t>« Étude des effets du médicament sur l'organisme. »</a:t>
            </a:r>
          </a:p>
          <a:p>
            <a:pPr eaLnBrk="1"/>
            <a:endParaRPr lang="en-GB" altLang="fr-FR" sz="2540">
              <a:solidFill>
                <a:srgbClr val="FFFFFF"/>
              </a:solidFill>
            </a:endParaRPr>
          </a:p>
          <a:p>
            <a:pPr eaLnBrk="1"/>
            <a:r>
              <a:rPr lang="en-GB" altLang="fr-FR" sz="2540">
                <a:solidFill>
                  <a:srgbClr val="FFFFFF"/>
                </a:solidFill>
              </a:rPr>
              <a:t>	Étudie aussi bien les </a:t>
            </a:r>
            <a:r>
              <a:rPr lang="en-GB" altLang="fr-FR" sz="2540">
                <a:solidFill>
                  <a:srgbClr val="FFFF00"/>
                </a:solidFill>
              </a:rPr>
              <a:t>effets thérapeutiques</a:t>
            </a:r>
            <a:r>
              <a:rPr lang="en-GB" altLang="fr-FR" sz="2540">
                <a:solidFill>
                  <a:srgbClr val="FFFFFF"/>
                </a:solidFill>
              </a:rPr>
              <a:t> recherchés que les </a:t>
            </a:r>
            <a:r>
              <a:rPr lang="en-GB" altLang="fr-FR" sz="2540">
                <a:solidFill>
                  <a:srgbClr val="FFFF00"/>
                </a:solidFill>
              </a:rPr>
              <a:t>effets indésirables</a:t>
            </a:r>
            <a:r>
              <a:rPr lang="en-GB" altLang="fr-FR" sz="2540">
                <a:solidFill>
                  <a:srgbClr val="FFFFFF"/>
                </a:solidFill>
              </a:rPr>
              <a:t>.</a:t>
            </a:r>
          </a:p>
          <a:p>
            <a:pPr eaLnBrk="1"/>
            <a:endParaRPr lang="en-GB" altLang="fr-FR" sz="2540">
              <a:solidFill>
                <a:srgbClr val="FFFFFF"/>
              </a:solidFill>
            </a:endParaRPr>
          </a:p>
          <a:p>
            <a:pPr eaLnBrk="1"/>
            <a:r>
              <a:rPr lang="en-GB" altLang="fr-FR" sz="2540">
                <a:solidFill>
                  <a:srgbClr val="FFFFFF"/>
                </a:solidFill>
              </a:rPr>
              <a:t>	Plusieurs modes d'actions:</a:t>
            </a:r>
          </a:p>
          <a:p>
            <a:pPr eaLnBrk="1"/>
            <a:r>
              <a:rPr lang="en-GB" altLang="fr-FR" sz="2540">
                <a:solidFill>
                  <a:srgbClr val="FFFFFF"/>
                </a:solidFill>
              </a:rPr>
              <a:t>		- Interaction avec un récepteur</a:t>
            </a:r>
          </a:p>
          <a:p>
            <a:pPr eaLnBrk="1"/>
            <a:r>
              <a:rPr lang="en-GB" altLang="fr-FR" sz="2540">
                <a:solidFill>
                  <a:srgbClr val="FFFFFF"/>
                </a:solidFill>
              </a:rPr>
              <a:t>		- Action mécanique simple</a:t>
            </a:r>
          </a:p>
          <a:p>
            <a:pPr eaLnBrk="1"/>
            <a:r>
              <a:rPr lang="en-GB" altLang="fr-FR" sz="2540">
                <a:solidFill>
                  <a:srgbClr val="FFFFFF"/>
                </a:solidFill>
              </a:rPr>
              <a:t>		- Mécanisme passif (osmotique ...)</a:t>
            </a:r>
            <a:r>
              <a:rPr lang="ar-SA" altLang="fr-FR" sz="2540">
                <a:solidFill>
                  <a:srgbClr val="FFFFFF"/>
                </a:solidFill>
                <a:cs typeface="Arial" panose="020B0604020202020204" pitchFamily="34" charset="0"/>
              </a:rPr>
              <a:t>‏</a:t>
            </a:r>
            <a:endParaRPr lang="en-GB" altLang="fr-FR" sz="2540">
              <a:solidFill>
                <a:srgbClr val="FFFFFF"/>
              </a:solidFill>
            </a:endParaRPr>
          </a:p>
          <a:p>
            <a:pPr eaLnBrk="1"/>
            <a:r>
              <a:rPr lang="en-GB" altLang="fr-FR" sz="2540">
                <a:solidFill>
                  <a:srgbClr val="FFFFFF"/>
                </a:solidFill>
              </a:rPr>
              <a:t>		- Modulation de l'expression du génome</a:t>
            </a:r>
          </a:p>
          <a:p>
            <a:pPr eaLnBrk="1"/>
            <a:r>
              <a:rPr lang="en-GB" altLang="fr-FR" sz="2540">
                <a:solidFill>
                  <a:srgbClr val="FFFFFF"/>
                </a:solidFill>
              </a:rPr>
              <a:t>		- ...</a:t>
            </a:r>
          </a:p>
        </p:txBody>
      </p:sp>
    </p:spTree>
    <p:extLst>
      <p:ext uri="{BB962C8B-B14F-4D97-AF65-F5344CB8AC3E}">
        <p14:creationId xmlns:p14="http://schemas.microsoft.com/office/powerpoint/2010/main" val="3457385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dirty="0" err="1" smtClean="0">
                <a:solidFill>
                  <a:srgbClr val="FF6633"/>
                </a:solidFill>
              </a:rPr>
              <a:t>Pharmacodynamique</a:t>
            </a:r>
            <a:endParaRPr lang="en-GB" altLang="fr-FR" sz="3992" dirty="0">
              <a:solidFill>
                <a:srgbClr val="FF6633"/>
              </a:solidFill>
            </a:endParaRPr>
          </a:p>
        </p:txBody>
      </p:sp>
    </p:spTree>
    <p:extLst>
      <p:ext uri="{BB962C8B-B14F-4D97-AF65-F5344CB8AC3E}">
        <p14:creationId xmlns:p14="http://schemas.microsoft.com/office/powerpoint/2010/main" val="1547611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Action des médicaments</a:t>
            </a:r>
          </a:p>
        </p:txBody>
      </p:sp>
      <p:sp>
        <p:nvSpPr>
          <p:cNvPr id="20483"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0484" name="Text Box 3"/>
          <p:cNvSpPr txBox="1">
            <a:spLocks noChangeArrowheads="1"/>
          </p:cNvSpPr>
          <p:nvPr/>
        </p:nvSpPr>
        <p:spPr bwMode="auto">
          <a:xfrm>
            <a:off x="2013172" y="1633132"/>
            <a:ext cx="8655309" cy="441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dirty="0">
                <a:solidFill>
                  <a:srgbClr val="FF6633"/>
                </a:solidFill>
              </a:rPr>
              <a:t>	</a:t>
            </a:r>
            <a:r>
              <a:rPr lang="fr-FR" altLang="fr-FR" sz="2540" dirty="0">
                <a:solidFill>
                  <a:srgbClr val="FFFFFF"/>
                </a:solidFill>
              </a:rPr>
              <a:t>Suit trois phases:</a:t>
            </a:r>
          </a:p>
          <a:p>
            <a:pPr eaLnBrk="1"/>
            <a:r>
              <a:rPr lang="fr-FR" altLang="fr-FR" sz="2540" dirty="0">
                <a:solidFill>
                  <a:srgbClr val="FFFFFF"/>
                </a:solidFill>
              </a:rPr>
              <a:t>		</a:t>
            </a:r>
          </a:p>
          <a:p>
            <a:pPr eaLnBrk="1"/>
            <a:r>
              <a:rPr lang="fr-FR" altLang="fr-FR" sz="2540" dirty="0">
                <a:solidFill>
                  <a:srgbClr val="FFFFFF"/>
                </a:solidFill>
              </a:rPr>
              <a:t>		- La phase </a:t>
            </a:r>
            <a:r>
              <a:rPr lang="fr-FR" altLang="fr-FR" sz="2540" b="1" dirty="0">
                <a:solidFill>
                  <a:srgbClr val="FFFF00"/>
                </a:solidFill>
              </a:rPr>
              <a:t>Biopharmaceutique :</a:t>
            </a:r>
            <a:r>
              <a:rPr lang="fr-FR" altLang="fr-FR" sz="2540" dirty="0">
                <a:solidFill>
                  <a:srgbClr val="FFFFFF"/>
                </a:solidFill>
              </a:rPr>
              <a:t> Correspond à la mise à disposition des </a:t>
            </a:r>
            <a:r>
              <a:rPr lang="fr-FR" altLang="fr-FR" sz="2540" dirty="0" smtClean="0">
                <a:solidFill>
                  <a:srgbClr val="FFFFFF"/>
                </a:solidFill>
              </a:rPr>
              <a:t>principes actifs </a:t>
            </a:r>
            <a:r>
              <a:rPr lang="fr-FR" altLang="fr-FR" sz="2540" dirty="0">
                <a:solidFill>
                  <a:srgbClr val="FFFFFF"/>
                </a:solidFill>
              </a:rPr>
              <a:t>dans l'organisme =&gt; Libération dissolution.</a:t>
            </a:r>
          </a:p>
          <a:p>
            <a:pPr eaLnBrk="1"/>
            <a:endParaRPr lang="fr-FR" altLang="fr-FR" sz="2540" dirty="0">
              <a:solidFill>
                <a:srgbClr val="FFFFFF"/>
              </a:solidFill>
            </a:endParaRPr>
          </a:p>
          <a:p>
            <a:pPr eaLnBrk="1"/>
            <a:r>
              <a:rPr lang="fr-FR" altLang="fr-FR" sz="2540" dirty="0">
                <a:solidFill>
                  <a:srgbClr val="FFFFFF"/>
                </a:solidFill>
              </a:rPr>
              <a:t>		- La </a:t>
            </a:r>
            <a:r>
              <a:rPr lang="fr-FR" altLang="fr-FR" sz="2540" b="1" dirty="0">
                <a:solidFill>
                  <a:srgbClr val="FFFF00"/>
                </a:solidFill>
              </a:rPr>
              <a:t>Pharmacocinétique :</a:t>
            </a:r>
            <a:r>
              <a:rPr lang="fr-FR" altLang="fr-FR" sz="2540" dirty="0">
                <a:solidFill>
                  <a:srgbClr val="FFFFFF"/>
                </a:solidFill>
              </a:rPr>
              <a:t> Correspond à l'étude du devenir du médicament dans l'organisme.</a:t>
            </a:r>
          </a:p>
          <a:p>
            <a:pPr eaLnBrk="1"/>
            <a:endParaRPr lang="fr-FR" altLang="fr-FR" sz="2540" dirty="0">
              <a:solidFill>
                <a:srgbClr val="FFFFFF"/>
              </a:solidFill>
            </a:endParaRPr>
          </a:p>
          <a:p>
            <a:pPr eaLnBrk="1"/>
            <a:r>
              <a:rPr lang="fr-FR" altLang="fr-FR" sz="2540" dirty="0">
                <a:solidFill>
                  <a:srgbClr val="FFFFFF"/>
                </a:solidFill>
              </a:rPr>
              <a:t>		- La </a:t>
            </a:r>
            <a:r>
              <a:rPr lang="fr-FR" altLang="fr-FR" sz="2540" b="1" dirty="0" smtClean="0">
                <a:solidFill>
                  <a:srgbClr val="FFFF00"/>
                </a:solidFill>
              </a:rPr>
              <a:t>Pharmacodynamique</a:t>
            </a:r>
            <a:r>
              <a:rPr lang="fr-FR" altLang="fr-FR" sz="2540" dirty="0" smtClean="0">
                <a:solidFill>
                  <a:srgbClr val="FFFFFF"/>
                </a:solidFill>
              </a:rPr>
              <a:t> </a:t>
            </a:r>
            <a:r>
              <a:rPr lang="fr-FR" altLang="fr-FR" sz="2540" dirty="0">
                <a:solidFill>
                  <a:srgbClr val="FFFFFF"/>
                </a:solidFill>
              </a:rPr>
              <a:t>: Correspond à l'étude des effets du médicament sur l'organisme.</a:t>
            </a:r>
          </a:p>
          <a:p>
            <a:pPr eaLnBrk="1"/>
            <a:endParaRPr lang="en-GB" altLang="fr-FR" sz="2540" dirty="0">
              <a:solidFill>
                <a:srgbClr val="FFFFFF"/>
              </a:solidFill>
            </a:endParaRPr>
          </a:p>
        </p:txBody>
      </p:sp>
    </p:spTree>
    <p:extLst>
      <p:ext uri="{BB962C8B-B14F-4D97-AF65-F5344CB8AC3E}">
        <p14:creationId xmlns:p14="http://schemas.microsoft.com/office/powerpoint/2010/main" val="40559389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jpg"/>
          <p:cNvPicPr/>
          <p:nvPr/>
        </p:nvPicPr>
        <p:blipFill>
          <a:blip r:embed="rId2"/>
          <a:stretch>
            <a:fillRect/>
          </a:stretch>
        </p:blipFill>
        <p:spPr>
          <a:xfrm>
            <a:off x="759656" y="756841"/>
            <a:ext cx="10986868" cy="6797509"/>
          </a:xfrm>
          <a:prstGeom prst="rect">
            <a:avLst/>
          </a:prstGeom>
        </p:spPr>
      </p:pic>
      <p:sp>
        <p:nvSpPr>
          <p:cNvPr id="38" name="Espace réservé du texte 37"/>
          <p:cNvSpPr>
            <a:spLocks noGrp="1"/>
          </p:cNvSpPr>
          <p:nvPr>
            <p:ph type="body" idx="10"/>
          </p:nvPr>
        </p:nvSpPr>
        <p:spPr>
          <a:xfrm>
            <a:off x="618978" y="124373"/>
            <a:ext cx="11573022" cy="1330700"/>
          </a:xfrm>
          <a:prstGeom prst="rect">
            <a:avLst/>
          </a:prstGeom>
          <a:noFill/>
          <a:ln w="0" cmpd="sng">
            <a:noFill/>
            <a:prstDash val="solid"/>
          </a:ln>
        </p:spPr>
        <p:txBody>
          <a:bodyPr vert="horz" lIns="0" tIns="3456" rIns="0" bIns="0" rtlCol="0" anchor="t">
            <a:normAutofit/>
          </a:bodyPr>
          <a:lstStyle/>
          <a:p>
            <a:pPr>
              <a:lnSpc>
                <a:spcPct val="100000"/>
              </a:lnSpc>
              <a:spcAft>
                <a:spcPts val="0"/>
              </a:spcAft>
              <a:buNone/>
            </a:pPr>
            <a:r>
              <a:rPr lang="fr-FR" sz="1800" b="1" dirty="0" smtClean="0">
                <a:solidFill>
                  <a:srgbClr val="FFFF00"/>
                </a:solidFill>
                <a:latin typeface="Arial" panose="02020603050405020304" pitchFamily="2"/>
              </a:rPr>
              <a:t>LES ETAPES ENTRE </a:t>
            </a:r>
            <a:r>
              <a:rPr lang="fr-FR" sz="1800" b="1" dirty="0">
                <a:solidFill>
                  <a:srgbClr val="FFFF00"/>
                </a:solidFill>
                <a:latin typeface="Arial" panose="02020603050405020304" pitchFamily="2"/>
              </a:rPr>
              <a:t>L’ADMINISTRATION DU </a:t>
            </a:r>
            <a:r>
              <a:rPr lang="fr-FR" sz="1800" b="1" dirty="0" smtClean="0">
                <a:solidFill>
                  <a:srgbClr val="FFFF00"/>
                </a:solidFill>
                <a:latin typeface="Arial" panose="02020603050405020304" pitchFamily="2"/>
              </a:rPr>
              <a:t>MEDICAMENT ET </a:t>
            </a:r>
            <a:r>
              <a:rPr lang="fr-FR" sz="1800" b="1" dirty="0">
                <a:solidFill>
                  <a:srgbClr val="FFFF00"/>
                </a:solidFill>
                <a:latin typeface="Arial" panose="02020603050405020304" pitchFamily="2"/>
              </a:rPr>
              <a:t>L’OBTENTION DE </a:t>
            </a:r>
            <a:r>
              <a:rPr lang="fr-FR" sz="1800" b="1" spc="-32" dirty="0" smtClean="0">
                <a:solidFill>
                  <a:srgbClr val="FFFF00"/>
                </a:solidFill>
                <a:latin typeface="Arial" panose="02020603050405020304" pitchFamily="2"/>
              </a:rPr>
              <a:t>L </a:t>
            </a:r>
            <a:r>
              <a:rPr lang="fr-FR" sz="1800" b="1" spc="-32" dirty="0">
                <a:solidFill>
                  <a:srgbClr val="FFFF00"/>
                </a:solidFill>
                <a:latin typeface="Arial" panose="02020603050405020304" pitchFamily="2"/>
              </a:rPr>
              <a:t>’ EFFET PHARMACOTHERAPEUTIQUE </a:t>
            </a:r>
          </a:p>
        </p:txBody>
      </p:sp>
    </p:spTree>
    <p:extLst>
      <p:ext uri="{BB962C8B-B14F-4D97-AF65-F5344CB8AC3E}">
        <p14:creationId xmlns:p14="http://schemas.microsoft.com/office/powerpoint/2010/main" val="3583345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5901" y="2681626"/>
            <a:ext cx="7268336" cy="861774"/>
          </a:xfrm>
          <a:prstGeom prst="rect">
            <a:avLst/>
          </a:prstGeom>
        </p:spPr>
        <p:txBody>
          <a:bodyPr wrap="none">
            <a:spAutoFit/>
          </a:bodyPr>
          <a:lstStyle/>
          <a:p>
            <a:pPr algn="ctr"/>
            <a:r>
              <a:rPr lang="fr-BE" altLang="fr-FR" sz="5000" dirty="0" smtClean="0">
                <a:solidFill>
                  <a:srgbClr val="FFC000"/>
                </a:solidFill>
                <a:latin typeface="Arial" panose="020B0604020202020204" pitchFamily="34" charset="0"/>
                <a:cs typeface="Arial" panose="020B0604020202020204" pitchFamily="34" charset="0"/>
              </a:rPr>
              <a:t>I.  La Pharmacocinétique</a:t>
            </a:r>
            <a:endParaRPr lang="fr-BE" altLang="fr-FR" sz="5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697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Pharmacocinétique</a:t>
            </a:r>
          </a:p>
        </p:txBody>
      </p:sp>
      <p:sp>
        <p:nvSpPr>
          <p:cNvPr id="3075"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3076" name="Text Box 3"/>
          <p:cNvSpPr txBox="1">
            <a:spLocks noChangeArrowheads="1"/>
          </p:cNvSpPr>
          <p:nvPr/>
        </p:nvSpPr>
        <p:spPr bwMode="auto">
          <a:xfrm>
            <a:off x="886265" y="1633132"/>
            <a:ext cx="11043137"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u="sng" dirty="0">
                <a:solidFill>
                  <a:srgbClr val="FF9933"/>
                </a:solidFill>
              </a:rPr>
              <a:t>Généralités</a:t>
            </a:r>
          </a:p>
          <a:p>
            <a:pPr eaLnBrk="1"/>
            <a:endParaRPr lang="fr-FR" altLang="fr-FR" sz="2540" dirty="0">
              <a:solidFill>
                <a:srgbClr val="FFFFFF"/>
              </a:solidFill>
            </a:endParaRPr>
          </a:p>
          <a:p>
            <a:pPr eaLnBrk="1"/>
            <a:r>
              <a:rPr lang="fr-FR" altLang="fr-FR" sz="2540" dirty="0">
                <a:solidFill>
                  <a:srgbClr val="FFFFFF"/>
                </a:solidFill>
              </a:rPr>
              <a:t>	</a:t>
            </a:r>
            <a:r>
              <a:rPr lang="fr-FR" altLang="fr-FR" sz="2540" i="1" dirty="0">
                <a:solidFill>
                  <a:srgbClr val="FFFF00"/>
                </a:solidFill>
              </a:rPr>
              <a:t>« Partie de la pharmacologie qui étudie le 	devenir </a:t>
            </a:r>
            <a:r>
              <a:rPr lang="fr-FR" altLang="fr-FR" sz="2540" i="1" dirty="0" smtClean="0">
                <a:solidFill>
                  <a:srgbClr val="FFFF00"/>
                </a:solidFill>
              </a:rPr>
              <a:t> d’une </a:t>
            </a:r>
            <a:r>
              <a:rPr lang="fr-FR" altLang="fr-FR" sz="2540" i="1" dirty="0">
                <a:solidFill>
                  <a:srgbClr val="FFFF00"/>
                </a:solidFill>
              </a:rPr>
              <a:t>substance active dans 	l’organisme. »</a:t>
            </a:r>
          </a:p>
          <a:p>
            <a:pPr eaLnBrk="1"/>
            <a:endParaRPr lang="fr-FR" altLang="fr-FR" sz="2540" dirty="0">
              <a:solidFill>
                <a:srgbClr val="FFFFFF"/>
              </a:solidFill>
            </a:endParaRPr>
          </a:p>
          <a:p>
            <a:pPr algn="just" eaLnBrk="1"/>
            <a:r>
              <a:rPr lang="fr-FR" altLang="fr-FR" sz="2540" dirty="0">
                <a:solidFill>
                  <a:srgbClr val="FFFFFF"/>
                </a:solidFill>
              </a:rPr>
              <a:t>	Nb : dans le cas qui nous intéresse, elle 	concerne les 	substances actives contenues dans 	un médicament (nuance importante)</a:t>
            </a:r>
          </a:p>
        </p:txBody>
      </p:sp>
    </p:spTree>
    <p:extLst>
      <p:ext uri="{BB962C8B-B14F-4D97-AF65-F5344CB8AC3E}">
        <p14:creationId xmlns:p14="http://schemas.microsoft.com/office/powerpoint/2010/main" val="1616933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Pharmacocinétique</a:t>
            </a:r>
          </a:p>
        </p:txBody>
      </p:sp>
      <p:sp>
        <p:nvSpPr>
          <p:cNvPr id="22531"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22532" name="Text Box 3"/>
          <p:cNvSpPr txBox="1">
            <a:spLocks noChangeArrowheads="1"/>
          </p:cNvSpPr>
          <p:nvPr/>
        </p:nvSpPr>
        <p:spPr bwMode="auto">
          <a:xfrm>
            <a:off x="2013172" y="1633132"/>
            <a:ext cx="8655309"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15367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19939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24511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29083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dirty="0">
                <a:solidFill>
                  <a:srgbClr val="FFFFFF"/>
                </a:solidFill>
              </a:rPr>
              <a:t>Suit </a:t>
            </a:r>
            <a:r>
              <a:rPr lang="en-GB" altLang="fr-FR" sz="2540" dirty="0" err="1">
                <a:solidFill>
                  <a:srgbClr val="FFFFFF"/>
                </a:solidFill>
              </a:rPr>
              <a:t>généralement</a:t>
            </a:r>
            <a:r>
              <a:rPr lang="en-GB" altLang="fr-FR" sz="2540" dirty="0">
                <a:solidFill>
                  <a:srgbClr val="FFFFFF"/>
                </a:solidFill>
              </a:rPr>
              <a:t> 4 phases (ADME)</a:t>
            </a:r>
            <a:r>
              <a:rPr lang="ar-SA" altLang="fr-FR" sz="2540" dirty="0">
                <a:solidFill>
                  <a:srgbClr val="FFFFFF"/>
                </a:solidFill>
                <a:cs typeface="Arial" panose="020B0604020202020204" pitchFamily="34" charset="0"/>
              </a:rPr>
              <a:t>‏</a:t>
            </a:r>
            <a:endParaRPr lang="en-GB" altLang="fr-FR" sz="2540" dirty="0">
              <a:solidFill>
                <a:srgbClr val="FFFFFF"/>
              </a:solidFill>
            </a:endParaRPr>
          </a:p>
          <a:p>
            <a:pPr eaLnBrk="1"/>
            <a:endParaRPr lang="en-GB" altLang="fr-FR" sz="2540" dirty="0">
              <a:solidFill>
                <a:srgbClr val="FFFFFF"/>
              </a:solidFill>
            </a:endParaRPr>
          </a:p>
          <a:p>
            <a:pPr eaLnBrk="1"/>
            <a:r>
              <a:rPr lang="en-GB" altLang="fr-FR" sz="2540" dirty="0">
                <a:solidFill>
                  <a:srgbClr val="FFFFFF"/>
                </a:solidFill>
              </a:rPr>
              <a:t>		-</a:t>
            </a:r>
            <a:r>
              <a:rPr lang="en-GB" altLang="fr-FR" sz="2540" dirty="0">
                <a:solidFill>
                  <a:srgbClr val="FFFF00"/>
                </a:solidFill>
              </a:rPr>
              <a:t> </a:t>
            </a:r>
            <a:r>
              <a:rPr lang="en-GB" altLang="fr-FR" sz="2540" dirty="0" err="1">
                <a:solidFill>
                  <a:srgbClr val="FFFF00"/>
                </a:solidFill>
              </a:rPr>
              <a:t>Aborption</a:t>
            </a:r>
            <a:r>
              <a:rPr lang="en-GB" altLang="fr-FR" sz="2540" dirty="0">
                <a:solidFill>
                  <a:srgbClr val="FFFF00"/>
                </a:solidFill>
              </a:rPr>
              <a:t>: </a:t>
            </a:r>
            <a:r>
              <a:rPr lang="en-GB" altLang="fr-FR" sz="2540" i="1" dirty="0">
                <a:solidFill>
                  <a:srgbClr val="FFFFFF"/>
                </a:solidFill>
              </a:rPr>
              <a:t>Passage du site </a:t>
            </a:r>
            <a:r>
              <a:rPr lang="en-GB" altLang="fr-FR" sz="2540" i="1" dirty="0" err="1">
                <a:solidFill>
                  <a:srgbClr val="FFFFFF"/>
                </a:solidFill>
              </a:rPr>
              <a:t>d'administation</a:t>
            </a:r>
            <a:r>
              <a:rPr lang="en-GB" altLang="fr-FR" sz="2540" i="1" dirty="0">
                <a:solidFill>
                  <a:srgbClr val="FFFFFF"/>
                </a:solidFill>
              </a:rPr>
              <a:t> à la circulation </a:t>
            </a:r>
            <a:r>
              <a:rPr lang="en-GB" altLang="fr-FR" sz="2540" i="1" dirty="0" err="1">
                <a:solidFill>
                  <a:srgbClr val="FFFFFF"/>
                </a:solidFill>
              </a:rPr>
              <a:t>générale</a:t>
            </a:r>
            <a:r>
              <a:rPr lang="en-GB" altLang="fr-FR" sz="2540" i="1" dirty="0">
                <a:solidFill>
                  <a:srgbClr val="FFFFFF"/>
                </a:solidFill>
              </a:rPr>
              <a:t> </a:t>
            </a:r>
            <a:r>
              <a:rPr lang="en-GB" altLang="fr-FR" sz="2540" i="1" dirty="0" err="1">
                <a:solidFill>
                  <a:srgbClr val="FFFFFF"/>
                </a:solidFill>
              </a:rPr>
              <a:t>ou</a:t>
            </a:r>
            <a:r>
              <a:rPr lang="en-GB" altLang="fr-FR" sz="2540" i="1" dirty="0">
                <a:solidFill>
                  <a:srgbClr val="FFFFFF"/>
                </a:solidFill>
              </a:rPr>
              <a:t> </a:t>
            </a:r>
            <a:r>
              <a:rPr lang="en-GB" altLang="fr-FR" sz="2540" i="1" dirty="0" err="1">
                <a:solidFill>
                  <a:srgbClr val="FFFFFF"/>
                </a:solidFill>
              </a:rPr>
              <a:t>directement</a:t>
            </a:r>
            <a:r>
              <a:rPr lang="en-GB" altLang="fr-FR" sz="2540" i="1" dirty="0">
                <a:solidFill>
                  <a:srgbClr val="FFFFFF"/>
                </a:solidFill>
              </a:rPr>
              <a:t> au site </a:t>
            </a:r>
            <a:r>
              <a:rPr lang="en-GB" altLang="fr-FR" sz="2540" i="1" dirty="0" err="1">
                <a:solidFill>
                  <a:srgbClr val="FFFFFF"/>
                </a:solidFill>
              </a:rPr>
              <a:t>d'action</a:t>
            </a:r>
            <a:r>
              <a:rPr lang="en-GB" altLang="fr-FR" sz="2540" i="1" dirty="0">
                <a:solidFill>
                  <a:srgbClr val="FFFFFF"/>
                </a:solidFill>
              </a:rPr>
              <a:t>.</a:t>
            </a:r>
          </a:p>
          <a:p>
            <a:pPr eaLnBrk="1"/>
            <a:endParaRPr lang="en-GB" altLang="fr-FR" sz="2540" i="1" dirty="0">
              <a:solidFill>
                <a:srgbClr val="FFFFFF"/>
              </a:solidFill>
            </a:endParaRPr>
          </a:p>
          <a:p>
            <a:pPr eaLnBrk="1"/>
            <a:r>
              <a:rPr lang="en-GB" altLang="fr-FR" sz="2540" dirty="0">
                <a:solidFill>
                  <a:srgbClr val="FFFFFF"/>
                </a:solidFill>
              </a:rPr>
              <a:t>		-</a:t>
            </a:r>
            <a:r>
              <a:rPr lang="en-GB" altLang="fr-FR" sz="2540" dirty="0">
                <a:solidFill>
                  <a:srgbClr val="FFFF00"/>
                </a:solidFill>
              </a:rPr>
              <a:t> Distribution: </a:t>
            </a:r>
            <a:r>
              <a:rPr lang="en-GB" altLang="fr-FR" sz="2540" i="1" dirty="0" err="1">
                <a:solidFill>
                  <a:srgbClr val="FFFFFF"/>
                </a:solidFill>
              </a:rPr>
              <a:t>Une</a:t>
            </a:r>
            <a:r>
              <a:rPr lang="en-GB" altLang="fr-FR" sz="2540" i="1" dirty="0">
                <a:solidFill>
                  <a:srgbClr val="FFFFFF"/>
                </a:solidFill>
              </a:rPr>
              <a:t> </a:t>
            </a:r>
            <a:r>
              <a:rPr lang="en-GB" altLang="fr-FR" sz="2540" i="1" dirty="0" err="1">
                <a:solidFill>
                  <a:srgbClr val="FFFFFF"/>
                </a:solidFill>
              </a:rPr>
              <a:t>fois</a:t>
            </a:r>
            <a:r>
              <a:rPr lang="en-GB" altLang="fr-FR" sz="2540" i="1" dirty="0">
                <a:solidFill>
                  <a:srgbClr val="FFFFFF"/>
                </a:solidFill>
              </a:rPr>
              <a:t> </a:t>
            </a:r>
            <a:r>
              <a:rPr lang="en-GB" altLang="fr-FR" sz="2540" i="1" dirty="0" err="1">
                <a:solidFill>
                  <a:srgbClr val="FFFFFF"/>
                </a:solidFill>
              </a:rPr>
              <a:t>absorbé</a:t>
            </a:r>
            <a:r>
              <a:rPr lang="en-GB" altLang="fr-FR" sz="2540" i="1" dirty="0">
                <a:solidFill>
                  <a:srgbClr val="FFFFFF"/>
                </a:solidFill>
              </a:rPr>
              <a:t> le PA </a:t>
            </a:r>
            <a:r>
              <a:rPr lang="en-GB" altLang="fr-FR" sz="2540" i="1" dirty="0" err="1">
                <a:solidFill>
                  <a:srgbClr val="FFFFFF"/>
                </a:solidFill>
              </a:rPr>
              <a:t>va</a:t>
            </a:r>
            <a:r>
              <a:rPr lang="en-GB" altLang="fr-FR" sz="2540" i="1" dirty="0">
                <a:solidFill>
                  <a:srgbClr val="FFFFFF"/>
                </a:solidFill>
              </a:rPr>
              <a:t> se </a:t>
            </a:r>
            <a:r>
              <a:rPr lang="en-GB" altLang="fr-FR" sz="2540" i="1" dirty="0" err="1">
                <a:solidFill>
                  <a:srgbClr val="FFFFFF"/>
                </a:solidFill>
              </a:rPr>
              <a:t>distribuer</a:t>
            </a:r>
            <a:r>
              <a:rPr lang="en-GB" altLang="fr-FR" sz="2540" i="1" dirty="0">
                <a:solidFill>
                  <a:srgbClr val="FFFFFF"/>
                </a:solidFill>
              </a:rPr>
              <a:t> </a:t>
            </a:r>
            <a:r>
              <a:rPr lang="en-GB" altLang="fr-FR" sz="2540" i="1" dirty="0" err="1">
                <a:solidFill>
                  <a:srgbClr val="FFFFFF"/>
                </a:solidFill>
              </a:rPr>
              <a:t>dans</a:t>
            </a:r>
            <a:r>
              <a:rPr lang="en-GB" altLang="fr-FR" sz="2540" i="1" dirty="0">
                <a:solidFill>
                  <a:srgbClr val="FFFFFF"/>
                </a:solidFill>
              </a:rPr>
              <a:t> divers </a:t>
            </a:r>
            <a:r>
              <a:rPr lang="en-GB" altLang="fr-FR" sz="2540" i="1" dirty="0" err="1">
                <a:solidFill>
                  <a:srgbClr val="FFFFFF"/>
                </a:solidFill>
              </a:rPr>
              <a:t>tissus</a:t>
            </a:r>
            <a:r>
              <a:rPr lang="en-GB" altLang="fr-FR" sz="2540" i="1" dirty="0">
                <a:solidFill>
                  <a:srgbClr val="FFFFFF"/>
                </a:solidFill>
              </a:rPr>
              <a:t> de </a:t>
            </a:r>
            <a:r>
              <a:rPr lang="en-GB" altLang="fr-FR" sz="2540" i="1" dirty="0" err="1">
                <a:solidFill>
                  <a:srgbClr val="FFFFFF"/>
                </a:solidFill>
              </a:rPr>
              <a:t>l'organisme</a:t>
            </a:r>
            <a:r>
              <a:rPr lang="en-GB" altLang="fr-FR" sz="2540" i="1" dirty="0">
                <a:solidFill>
                  <a:srgbClr val="FFFFFF"/>
                </a:solidFill>
              </a:rPr>
              <a:t>.</a:t>
            </a:r>
          </a:p>
          <a:p>
            <a:pPr eaLnBrk="1"/>
            <a:endParaRPr lang="en-GB" altLang="fr-FR" sz="2540" i="1" dirty="0">
              <a:solidFill>
                <a:srgbClr val="FFFFFF"/>
              </a:solidFill>
            </a:endParaRPr>
          </a:p>
          <a:p>
            <a:pPr eaLnBrk="1"/>
            <a:r>
              <a:rPr lang="en-GB" altLang="fr-FR" sz="2540" dirty="0">
                <a:solidFill>
                  <a:srgbClr val="FFFF00"/>
                </a:solidFill>
              </a:rPr>
              <a:t>	</a:t>
            </a:r>
            <a:r>
              <a:rPr lang="en-GB" altLang="fr-FR" sz="2540" dirty="0">
                <a:solidFill>
                  <a:srgbClr val="FFFFFF"/>
                </a:solidFill>
              </a:rPr>
              <a:t>	-</a:t>
            </a:r>
            <a:r>
              <a:rPr lang="en-GB" altLang="fr-FR" sz="2540" dirty="0">
                <a:solidFill>
                  <a:srgbClr val="FFFF00"/>
                </a:solidFill>
              </a:rPr>
              <a:t> </a:t>
            </a:r>
            <a:r>
              <a:rPr lang="en-GB" altLang="fr-FR" sz="2540" dirty="0" err="1">
                <a:solidFill>
                  <a:srgbClr val="FFFF00"/>
                </a:solidFill>
              </a:rPr>
              <a:t>Métabolisme</a:t>
            </a:r>
            <a:r>
              <a:rPr lang="en-GB" altLang="fr-FR" sz="2540" dirty="0">
                <a:solidFill>
                  <a:srgbClr val="FFFF00"/>
                </a:solidFill>
              </a:rPr>
              <a:t>: </a:t>
            </a:r>
            <a:r>
              <a:rPr lang="en-GB" altLang="fr-FR" sz="2540" i="1" dirty="0">
                <a:solidFill>
                  <a:srgbClr val="FFFFFF"/>
                </a:solidFill>
              </a:rPr>
              <a:t>Transformation </a:t>
            </a:r>
            <a:r>
              <a:rPr lang="en-GB" altLang="fr-FR" sz="2540" i="1" dirty="0" err="1">
                <a:solidFill>
                  <a:srgbClr val="FFFFFF"/>
                </a:solidFill>
              </a:rPr>
              <a:t>chimique</a:t>
            </a:r>
            <a:r>
              <a:rPr lang="en-GB" altLang="fr-FR" sz="2540" i="1" dirty="0">
                <a:solidFill>
                  <a:srgbClr val="FFFFFF"/>
                </a:solidFill>
              </a:rPr>
              <a:t> du PA </a:t>
            </a:r>
            <a:r>
              <a:rPr lang="en-GB" altLang="fr-FR" sz="2540" i="1" dirty="0" err="1">
                <a:solidFill>
                  <a:srgbClr val="FFFFFF"/>
                </a:solidFill>
              </a:rPr>
              <a:t>dans</a:t>
            </a:r>
            <a:r>
              <a:rPr lang="en-GB" altLang="fr-FR" sz="2540" i="1" dirty="0">
                <a:solidFill>
                  <a:srgbClr val="FFFFFF"/>
                </a:solidFill>
              </a:rPr>
              <a:t> </a:t>
            </a:r>
            <a:r>
              <a:rPr lang="en-GB" altLang="fr-FR" sz="2540" i="1" dirty="0" err="1">
                <a:solidFill>
                  <a:srgbClr val="FFFFFF"/>
                </a:solidFill>
              </a:rPr>
              <a:t>l'organisme</a:t>
            </a:r>
            <a:endParaRPr lang="en-GB" altLang="fr-FR" sz="2540" i="1" dirty="0">
              <a:solidFill>
                <a:srgbClr val="FFFFFF"/>
              </a:solidFill>
            </a:endParaRPr>
          </a:p>
          <a:p>
            <a:pPr eaLnBrk="1"/>
            <a:endParaRPr lang="en-GB" altLang="fr-FR" sz="2540" i="1" dirty="0">
              <a:solidFill>
                <a:srgbClr val="FFFFFF"/>
              </a:solidFill>
            </a:endParaRPr>
          </a:p>
          <a:p>
            <a:pPr eaLnBrk="1"/>
            <a:r>
              <a:rPr lang="en-GB" altLang="fr-FR" sz="2540" dirty="0">
                <a:solidFill>
                  <a:srgbClr val="FFFF00"/>
                </a:solidFill>
              </a:rPr>
              <a:t>		</a:t>
            </a:r>
            <a:r>
              <a:rPr lang="en-GB" altLang="fr-FR" sz="2540" dirty="0">
                <a:solidFill>
                  <a:srgbClr val="FFFFFF"/>
                </a:solidFill>
              </a:rPr>
              <a:t>-</a:t>
            </a:r>
            <a:r>
              <a:rPr lang="en-GB" altLang="fr-FR" sz="2540" dirty="0">
                <a:solidFill>
                  <a:srgbClr val="FFFF00"/>
                </a:solidFill>
              </a:rPr>
              <a:t> Elimination</a:t>
            </a:r>
            <a:r>
              <a:rPr lang="en-GB" altLang="fr-FR" sz="2540" dirty="0" smtClean="0">
                <a:solidFill>
                  <a:srgbClr val="FFFF00"/>
                </a:solidFill>
              </a:rPr>
              <a:t>: </a:t>
            </a:r>
            <a:r>
              <a:rPr lang="en-GB" altLang="fr-FR" sz="2540" dirty="0" err="1" smtClean="0">
                <a:solidFill>
                  <a:schemeClr val="bg1"/>
                </a:solidFill>
              </a:rPr>
              <a:t>rénale</a:t>
            </a:r>
            <a:r>
              <a:rPr lang="en-GB" altLang="fr-FR" sz="2540" dirty="0" smtClean="0">
                <a:solidFill>
                  <a:schemeClr val="bg1"/>
                </a:solidFill>
              </a:rPr>
              <a:t> et </a:t>
            </a:r>
            <a:r>
              <a:rPr lang="en-GB" altLang="fr-FR" sz="2540" dirty="0" err="1" smtClean="0">
                <a:solidFill>
                  <a:schemeClr val="bg1"/>
                </a:solidFill>
              </a:rPr>
              <a:t>hépatique</a:t>
            </a:r>
            <a:endParaRPr lang="en-GB" altLang="fr-FR" sz="2540" dirty="0">
              <a:solidFill>
                <a:srgbClr val="FFFF00"/>
              </a:solidFill>
            </a:endParaRPr>
          </a:p>
          <a:p>
            <a:pPr lvl="4" eaLnBrk="1"/>
            <a:endParaRPr lang="en-GB" altLang="fr-FR" sz="2540" dirty="0">
              <a:solidFill>
                <a:srgbClr val="FFFFFF"/>
              </a:solidFill>
            </a:endParaRPr>
          </a:p>
        </p:txBody>
      </p:sp>
    </p:spTree>
    <p:extLst>
      <p:ext uri="{BB962C8B-B14F-4D97-AF65-F5344CB8AC3E}">
        <p14:creationId xmlns:p14="http://schemas.microsoft.com/office/powerpoint/2010/main" val="4016399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429768" y="2706274"/>
            <a:ext cx="7769310" cy="911616"/>
          </a:xfrm>
          <a:prstGeom prst="rect">
            <a:avLst/>
          </a:prstGeom>
          <a:noFill/>
          <a:ln w="360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7976" tIns="57152" rIns="97976" bIns="57152"/>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fr-FR" altLang="fr-FR" sz="4899" dirty="0" smtClean="0">
                <a:solidFill>
                  <a:srgbClr val="FFFFFF"/>
                </a:solidFill>
              </a:rPr>
              <a:t>I.1 Voies </a:t>
            </a:r>
            <a:r>
              <a:rPr lang="fr-FR" altLang="fr-FR" sz="4899" dirty="0">
                <a:solidFill>
                  <a:srgbClr val="FFFFFF"/>
                </a:solidFill>
              </a:rPr>
              <a:t>d’administration</a:t>
            </a:r>
          </a:p>
        </p:txBody>
      </p:sp>
      <p:sp>
        <p:nvSpPr>
          <p:cNvPr id="24579"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39560497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25603" name="Text Box 2"/>
          <p:cNvSpPr txBox="1">
            <a:spLocks noChangeArrowheads="1"/>
          </p:cNvSpPr>
          <p:nvPr/>
        </p:nvSpPr>
        <p:spPr bwMode="auto">
          <a:xfrm>
            <a:off x="2477406" y="1562793"/>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dirty="0" err="1">
                <a:solidFill>
                  <a:srgbClr val="FF9966"/>
                </a:solidFill>
              </a:rPr>
              <a:t>Généralité</a:t>
            </a:r>
            <a:r>
              <a:rPr lang="en-GB" altLang="fr-FR" sz="2540" b="1" u="sng" dirty="0">
                <a:solidFill>
                  <a:srgbClr val="FF9966"/>
                </a:solidFill>
              </a:rPr>
              <a:t> :</a:t>
            </a:r>
          </a:p>
          <a:p>
            <a:pPr eaLnBrk="1"/>
            <a:endParaRPr lang="en-GB" altLang="fr-FR" sz="2540" dirty="0">
              <a:solidFill>
                <a:srgbClr val="FFFFFF"/>
              </a:solidFill>
            </a:endParaRPr>
          </a:p>
          <a:p>
            <a:pPr eaLnBrk="1"/>
            <a:r>
              <a:rPr lang="en-GB" altLang="fr-FR" sz="2540" dirty="0">
                <a:solidFill>
                  <a:srgbClr val="FFFFFF"/>
                </a:solidFill>
              </a:rPr>
              <a:t>	</a:t>
            </a:r>
            <a:r>
              <a:rPr lang="fr-FR" altLang="fr-FR" sz="2540" dirty="0">
                <a:solidFill>
                  <a:srgbClr val="FFFFFF"/>
                </a:solidFill>
              </a:rPr>
              <a:t>Le choix de cette voie dépend:</a:t>
            </a:r>
          </a:p>
          <a:p>
            <a:pPr eaLnBrk="1"/>
            <a:endParaRPr lang="fr-FR" altLang="fr-FR" sz="2540" dirty="0">
              <a:solidFill>
                <a:srgbClr val="FFFFFF"/>
              </a:solidFill>
            </a:endParaRPr>
          </a:p>
          <a:p>
            <a:pPr eaLnBrk="1"/>
            <a:r>
              <a:rPr lang="fr-FR" altLang="fr-FR" sz="2540" dirty="0">
                <a:solidFill>
                  <a:srgbClr val="FFFFFF"/>
                </a:solidFill>
              </a:rPr>
              <a:t>	- du </a:t>
            </a:r>
            <a:r>
              <a:rPr lang="fr-FR" altLang="fr-FR" sz="2540" dirty="0">
                <a:solidFill>
                  <a:srgbClr val="FFFF00"/>
                </a:solidFill>
              </a:rPr>
              <a:t>type d’action </a:t>
            </a:r>
            <a:r>
              <a:rPr lang="fr-FR" altLang="fr-FR" sz="2540" dirty="0">
                <a:solidFill>
                  <a:srgbClr val="FFFFFF"/>
                </a:solidFill>
              </a:rPr>
              <a:t>souhaitée:</a:t>
            </a:r>
          </a:p>
          <a:p>
            <a:pPr eaLnBrk="1"/>
            <a:r>
              <a:rPr lang="fr-FR" altLang="fr-FR" sz="2540" dirty="0">
                <a:solidFill>
                  <a:srgbClr val="FFFFFF"/>
                </a:solidFill>
              </a:rPr>
              <a:t>		- Action locale ou générale</a:t>
            </a:r>
          </a:p>
          <a:p>
            <a:pPr eaLnBrk="1"/>
            <a:endParaRPr lang="fr-FR" altLang="fr-FR" sz="2540" dirty="0">
              <a:solidFill>
                <a:srgbClr val="FFFFFF"/>
              </a:solidFill>
            </a:endParaRPr>
          </a:p>
          <a:p>
            <a:pPr eaLnBrk="1"/>
            <a:r>
              <a:rPr lang="fr-FR" altLang="fr-FR" sz="2540" dirty="0">
                <a:solidFill>
                  <a:srgbClr val="FFFFFF"/>
                </a:solidFill>
              </a:rPr>
              <a:t>	- des </a:t>
            </a:r>
            <a:r>
              <a:rPr lang="fr-FR" altLang="fr-FR" sz="2540" dirty="0">
                <a:solidFill>
                  <a:srgbClr val="FFFF00"/>
                </a:solidFill>
              </a:rPr>
              <a:t>circonstances d’administration</a:t>
            </a:r>
            <a:r>
              <a:rPr lang="fr-FR" altLang="fr-FR" sz="2540" dirty="0">
                <a:solidFill>
                  <a:srgbClr val="FFFFFF"/>
                </a:solidFill>
              </a:rPr>
              <a:t>:</a:t>
            </a:r>
          </a:p>
          <a:p>
            <a:pPr eaLnBrk="1"/>
            <a:r>
              <a:rPr lang="fr-FR" altLang="fr-FR" sz="2540" dirty="0">
                <a:solidFill>
                  <a:srgbClr val="FFFFFF"/>
                </a:solidFill>
              </a:rPr>
              <a:t>		- Urgence, volume important, nature du médicaments ...</a:t>
            </a:r>
          </a:p>
        </p:txBody>
      </p:sp>
    </p:spTree>
    <p:extLst>
      <p:ext uri="{BB962C8B-B14F-4D97-AF65-F5344CB8AC3E}">
        <p14:creationId xmlns:p14="http://schemas.microsoft.com/office/powerpoint/2010/main" val="1119545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26627" name="Text Box 2"/>
          <p:cNvSpPr txBox="1">
            <a:spLocks noChangeArrowheads="1"/>
          </p:cNvSpPr>
          <p:nvPr/>
        </p:nvSpPr>
        <p:spPr bwMode="auto">
          <a:xfrm>
            <a:off x="507929" y="157686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Voie </a:t>
            </a:r>
            <a:r>
              <a:rPr lang="fr-FR" altLang="fr-FR" sz="2540" b="1" u="sng" dirty="0" smtClean="0">
                <a:solidFill>
                  <a:srgbClr val="FF9966"/>
                </a:solidFill>
              </a:rPr>
              <a:t>digestive ou orale </a:t>
            </a:r>
            <a:r>
              <a:rPr lang="fr-FR" altLang="fr-FR" sz="2540" b="1" u="sng" dirty="0">
                <a:solidFill>
                  <a:srgbClr val="FF9966"/>
                </a:solidFill>
              </a:rPr>
              <a:t>( </a:t>
            </a:r>
            <a:r>
              <a:rPr lang="fr-FR" altLang="fr-FR" sz="2540" b="1" i="1" u="sng" dirty="0">
                <a:solidFill>
                  <a:srgbClr val="FF9966"/>
                </a:solidFill>
              </a:rPr>
              <a:t>ou per os</a:t>
            </a:r>
            <a:r>
              <a:rPr lang="fr-FR" altLang="fr-FR" sz="2540" b="1" u="sng" dirty="0">
                <a:solidFill>
                  <a:srgbClr val="FF9966"/>
                </a:solidFill>
              </a:rPr>
              <a:t>):</a:t>
            </a:r>
          </a:p>
          <a:p>
            <a:pPr eaLnBrk="1"/>
            <a:endParaRPr lang="fr-FR" altLang="fr-FR" sz="2540" b="1" u="sng" dirty="0">
              <a:solidFill>
                <a:srgbClr val="FF9966"/>
              </a:solidFill>
            </a:endParaRPr>
          </a:p>
          <a:p>
            <a:pPr eaLnBrk="1"/>
            <a:endParaRPr lang="fr-FR" altLang="fr-FR" sz="2540" dirty="0">
              <a:solidFill>
                <a:srgbClr val="FFFFFF"/>
              </a:solidFill>
            </a:endParaRPr>
          </a:p>
          <a:p>
            <a:pPr eaLnBrk="1"/>
            <a:r>
              <a:rPr lang="fr-FR" altLang="fr-FR" sz="2540" dirty="0" smtClean="0">
                <a:solidFill>
                  <a:srgbClr val="FFFF00"/>
                </a:solidFill>
              </a:rPr>
              <a:t>Voie </a:t>
            </a:r>
            <a:r>
              <a:rPr lang="fr-FR" altLang="fr-FR" sz="2540" dirty="0">
                <a:solidFill>
                  <a:srgbClr val="FFFF00"/>
                </a:solidFill>
              </a:rPr>
              <a:t>à privilégier </a:t>
            </a:r>
            <a:r>
              <a:rPr lang="fr-FR" altLang="fr-FR" sz="2540" dirty="0">
                <a:solidFill>
                  <a:srgbClr val="FFFFFF"/>
                </a:solidFill>
              </a:rPr>
              <a:t>si aucune contre indication.</a:t>
            </a:r>
          </a:p>
          <a:p>
            <a:pPr eaLnBrk="1"/>
            <a:endParaRPr lang="fr-FR" altLang="fr-FR" sz="2540" dirty="0">
              <a:solidFill>
                <a:srgbClr val="FFFFFF"/>
              </a:solidFill>
            </a:endParaRPr>
          </a:p>
          <a:p>
            <a:pPr eaLnBrk="1"/>
            <a:r>
              <a:rPr lang="fr-FR" altLang="fr-FR" sz="2540" dirty="0" smtClean="0">
                <a:solidFill>
                  <a:srgbClr val="FFFFFF"/>
                </a:solidFill>
              </a:rPr>
              <a:t>La </a:t>
            </a:r>
            <a:r>
              <a:rPr lang="fr-FR" altLang="fr-FR" sz="2540" dirty="0">
                <a:solidFill>
                  <a:srgbClr val="FFFFFF"/>
                </a:solidFill>
              </a:rPr>
              <a:t>plus pratique pour les patients</a:t>
            </a:r>
          </a:p>
          <a:p>
            <a:pPr eaLnBrk="1"/>
            <a:endParaRPr lang="fr-FR" altLang="fr-FR" sz="2540" dirty="0">
              <a:solidFill>
                <a:srgbClr val="FFFFFF"/>
              </a:solidFill>
            </a:endParaRPr>
          </a:p>
          <a:p>
            <a:pPr eaLnBrk="1"/>
            <a:r>
              <a:rPr lang="fr-FR" altLang="fr-FR" sz="2540" dirty="0" smtClean="0">
                <a:solidFill>
                  <a:srgbClr val="FFFFFF"/>
                </a:solidFill>
              </a:rPr>
              <a:t>Ne </a:t>
            </a:r>
            <a:r>
              <a:rPr lang="fr-FR" altLang="fr-FR" sz="2540" dirty="0">
                <a:solidFill>
                  <a:srgbClr val="FFFFFF"/>
                </a:solidFill>
              </a:rPr>
              <a:t>présente </a:t>
            </a:r>
            <a:r>
              <a:rPr lang="fr-FR" altLang="fr-FR" sz="2540" dirty="0">
                <a:solidFill>
                  <a:srgbClr val="FFFF00"/>
                </a:solidFill>
              </a:rPr>
              <a:t>pas les risques</a:t>
            </a:r>
            <a:r>
              <a:rPr lang="fr-FR" altLang="fr-FR" sz="2540" dirty="0">
                <a:solidFill>
                  <a:srgbClr val="FFFFFF"/>
                </a:solidFill>
              </a:rPr>
              <a:t>, </a:t>
            </a:r>
            <a:r>
              <a:rPr lang="fr-FR" altLang="fr-FR" sz="2540" dirty="0">
                <a:solidFill>
                  <a:srgbClr val="FFFF00"/>
                </a:solidFill>
              </a:rPr>
              <a:t>ni les précautions </a:t>
            </a:r>
            <a:r>
              <a:rPr lang="fr-FR" altLang="fr-FR" sz="2540" dirty="0">
                <a:solidFill>
                  <a:srgbClr val="FFFFFF"/>
                </a:solidFill>
              </a:rPr>
              <a:t>d’emploi </a:t>
            </a:r>
            <a:r>
              <a:rPr lang="fr-FR" altLang="fr-FR" sz="2540" dirty="0">
                <a:solidFill>
                  <a:srgbClr val="FFFF00"/>
                </a:solidFill>
              </a:rPr>
              <a:t>des voies parentérales</a:t>
            </a:r>
            <a:r>
              <a:rPr lang="fr-FR" altLang="fr-FR" sz="2540" dirty="0">
                <a:solidFill>
                  <a:srgbClr val="FFFFFF"/>
                </a:solidFill>
              </a:rPr>
              <a:t>.</a:t>
            </a:r>
          </a:p>
        </p:txBody>
      </p:sp>
      <p:grpSp>
        <p:nvGrpSpPr>
          <p:cNvPr id="4" name="Groupe 3"/>
          <p:cNvGrpSpPr/>
          <p:nvPr/>
        </p:nvGrpSpPr>
        <p:grpSpPr>
          <a:xfrm>
            <a:off x="7031856" y="1689207"/>
            <a:ext cx="5104635" cy="2384534"/>
            <a:chOff x="6820839" y="1689207"/>
            <a:chExt cx="5104635" cy="2384534"/>
          </a:xfrm>
        </p:grpSpPr>
        <p:grpSp>
          <p:nvGrpSpPr>
            <p:cNvPr id="5" name="Groupe 4"/>
            <p:cNvGrpSpPr/>
            <p:nvPr/>
          </p:nvGrpSpPr>
          <p:grpSpPr>
            <a:xfrm>
              <a:off x="6820839" y="1689207"/>
              <a:ext cx="5104635" cy="1209161"/>
              <a:chOff x="6347784" y="1689207"/>
              <a:chExt cx="5335910" cy="1209161"/>
            </a:xfrm>
          </p:grpSpPr>
          <p:pic>
            <p:nvPicPr>
              <p:cNvPr id="10" name="Picture 4" descr="compr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784" y="1689207"/>
                <a:ext cx="1568926" cy="11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p l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7076" y="1704568"/>
                <a:ext cx="194661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orodispers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6710" y="1704568"/>
                <a:ext cx="1820365" cy="118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e 5"/>
            <p:cNvGrpSpPr/>
            <p:nvPr/>
          </p:nvGrpSpPr>
          <p:grpSpPr>
            <a:xfrm>
              <a:off x="6820839" y="2886409"/>
              <a:ext cx="5104635" cy="1187332"/>
              <a:chOff x="5780173" y="3271490"/>
              <a:chExt cx="5104635" cy="1187332"/>
            </a:xfrm>
          </p:grpSpPr>
          <p:pic>
            <p:nvPicPr>
              <p:cNvPr id="7" name="Picture 6" descr="cp e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0964" y="3271490"/>
                <a:ext cx="1673462" cy="118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p enr"/>
              <p:cNvPicPr>
                <a:picLocks noChangeAspect="1" noChangeArrowheads="1"/>
              </p:cNvPicPr>
              <p:nvPr/>
            </p:nvPicPr>
            <p:blipFill>
              <a:blip r:embed="rId7">
                <a:extLst>
                  <a:ext uri="{28A0092B-C50C-407E-A947-70E740481C1C}">
                    <a14:useLocalDpi xmlns:a14="http://schemas.microsoft.com/office/drawing/2010/main" val="0"/>
                  </a:ext>
                </a:extLst>
              </a:blip>
              <a:srcRect l="6618" r="6618"/>
              <a:stretch>
                <a:fillRect/>
              </a:stretch>
            </p:blipFill>
            <p:spPr bwMode="auto">
              <a:xfrm>
                <a:off x="5780173" y="3271490"/>
                <a:ext cx="1524409" cy="118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omprimes-secables"/>
              <p:cNvPicPr>
                <a:picLocks noChangeAspect="1" noChangeArrowheads="1"/>
              </p:cNvPicPr>
              <p:nvPr/>
            </p:nvPicPr>
            <p:blipFill>
              <a:blip r:embed="rId8">
                <a:extLst>
                  <a:ext uri="{28A0092B-C50C-407E-A947-70E740481C1C}">
                    <a14:useLocalDpi xmlns:a14="http://schemas.microsoft.com/office/drawing/2010/main" val="0"/>
                  </a:ext>
                </a:extLst>
              </a:blip>
              <a:srcRect l="9152" t="18137" r="9085" b="9119"/>
              <a:stretch>
                <a:fillRect/>
              </a:stretch>
            </p:blipFill>
            <p:spPr bwMode="auto">
              <a:xfrm>
                <a:off x="9022562" y="3294962"/>
                <a:ext cx="1862246" cy="116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69750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6147"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6148" name="Text Box 3"/>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dirty="0" err="1">
                <a:solidFill>
                  <a:srgbClr val="FF6633"/>
                </a:solidFill>
              </a:rPr>
              <a:t>Définitions</a:t>
            </a:r>
            <a:r>
              <a:rPr lang="en-GB" altLang="fr-FR" sz="2540" b="1" u="sng" dirty="0">
                <a:solidFill>
                  <a:srgbClr val="FF6633"/>
                </a:solidFill>
              </a:rPr>
              <a:t> :</a:t>
            </a:r>
          </a:p>
          <a:p>
            <a:pPr eaLnBrk="1"/>
            <a:endParaRPr lang="en-GB" altLang="fr-FR" sz="2540" dirty="0">
              <a:solidFill>
                <a:srgbClr val="FFFFFF"/>
              </a:solidFill>
            </a:endParaRPr>
          </a:p>
          <a:p>
            <a:pPr eaLnBrk="1"/>
            <a:r>
              <a:rPr lang="en-GB" altLang="fr-FR" sz="2540" dirty="0">
                <a:solidFill>
                  <a:srgbClr val="FFFFFF"/>
                </a:solidFill>
              </a:rPr>
              <a:t>	- </a:t>
            </a:r>
            <a:r>
              <a:rPr lang="en-GB" altLang="fr-FR" sz="2540" dirty="0" err="1">
                <a:solidFill>
                  <a:srgbClr val="FFFF00"/>
                </a:solidFill>
              </a:rPr>
              <a:t>Pharmacologie</a:t>
            </a:r>
            <a:r>
              <a:rPr lang="en-GB" altLang="fr-FR" sz="2540" dirty="0">
                <a:solidFill>
                  <a:srgbClr val="FFFFFF"/>
                </a:solidFill>
              </a:rPr>
              <a:t> : Science qui </a:t>
            </a:r>
            <a:r>
              <a:rPr lang="en-GB" altLang="fr-FR" sz="2540" dirty="0" err="1">
                <a:solidFill>
                  <a:srgbClr val="FFFFFF"/>
                </a:solidFill>
              </a:rPr>
              <a:t>étudie</a:t>
            </a:r>
            <a:r>
              <a:rPr lang="en-GB" altLang="fr-FR" sz="2540" dirty="0">
                <a:solidFill>
                  <a:srgbClr val="FFFFFF"/>
                </a:solidFill>
              </a:rPr>
              <a:t> les </a:t>
            </a:r>
            <a:r>
              <a:rPr lang="en-GB" altLang="fr-FR" sz="2540" dirty="0" err="1">
                <a:solidFill>
                  <a:srgbClr val="FFFFFF"/>
                </a:solidFill>
              </a:rPr>
              <a:t>mécanismes</a:t>
            </a:r>
            <a:r>
              <a:rPr lang="en-GB" altLang="fr-FR" sz="2540" dirty="0">
                <a:solidFill>
                  <a:srgbClr val="FFFFFF"/>
                </a:solidFill>
              </a:rPr>
              <a:t> </a:t>
            </a:r>
            <a:r>
              <a:rPr lang="en-GB" altLang="fr-FR" sz="2540" dirty="0" err="1">
                <a:solidFill>
                  <a:srgbClr val="FFFFFF"/>
                </a:solidFill>
              </a:rPr>
              <a:t>d'interactions</a:t>
            </a:r>
            <a:r>
              <a:rPr lang="en-GB" altLang="fr-FR" sz="2540" dirty="0">
                <a:solidFill>
                  <a:srgbClr val="FFFFFF"/>
                </a:solidFill>
              </a:rPr>
              <a:t> entre un </a:t>
            </a:r>
            <a:r>
              <a:rPr lang="en-GB" altLang="fr-FR" sz="2540" dirty="0" err="1">
                <a:solidFill>
                  <a:srgbClr val="FFFFFF"/>
                </a:solidFill>
              </a:rPr>
              <a:t>principe</a:t>
            </a:r>
            <a:r>
              <a:rPr lang="en-GB" altLang="fr-FR" sz="2540" dirty="0">
                <a:solidFill>
                  <a:srgbClr val="FFFFFF"/>
                </a:solidFill>
              </a:rPr>
              <a:t> </a:t>
            </a:r>
            <a:r>
              <a:rPr lang="en-GB" altLang="fr-FR" sz="2540" dirty="0" err="1">
                <a:solidFill>
                  <a:srgbClr val="FFFFFF"/>
                </a:solidFill>
              </a:rPr>
              <a:t>actif</a:t>
            </a:r>
            <a:r>
              <a:rPr lang="en-GB" altLang="fr-FR" sz="2540" dirty="0">
                <a:solidFill>
                  <a:srgbClr val="FFFFFF"/>
                </a:solidFill>
              </a:rPr>
              <a:t> et </a:t>
            </a:r>
            <a:r>
              <a:rPr lang="en-GB" altLang="fr-FR" sz="2540" dirty="0" err="1">
                <a:solidFill>
                  <a:srgbClr val="FFFFFF"/>
                </a:solidFill>
              </a:rPr>
              <a:t>l'organisme</a:t>
            </a:r>
            <a:r>
              <a:rPr lang="en-GB" altLang="fr-FR" sz="2540" dirty="0">
                <a:solidFill>
                  <a:srgbClr val="FFFFFF"/>
                </a:solidFill>
              </a:rPr>
              <a:t> </a:t>
            </a:r>
            <a:r>
              <a:rPr lang="en-GB" altLang="fr-FR" sz="2540" dirty="0" err="1">
                <a:solidFill>
                  <a:srgbClr val="FFFFFF"/>
                </a:solidFill>
              </a:rPr>
              <a:t>dans</a:t>
            </a:r>
            <a:r>
              <a:rPr lang="en-GB" altLang="fr-FR" sz="2540" dirty="0">
                <a:solidFill>
                  <a:srgbClr val="FFFFFF"/>
                </a:solidFill>
              </a:rPr>
              <a:t> </a:t>
            </a:r>
            <a:r>
              <a:rPr lang="en-GB" altLang="fr-FR" sz="2540" dirty="0" err="1">
                <a:solidFill>
                  <a:srgbClr val="FFFFFF"/>
                </a:solidFill>
              </a:rPr>
              <a:t>lequel</a:t>
            </a:r>
            <a:r>
              <a:rPr lang="en-GB" altLang="fr-FR" sz="2540" dirty="0">
                <a:solidFill>
                  <a:srgbClr val="FFFFFF"/>
                </a:solidFill>
              </a:rPr>
              <a:t> </a:t>
            </a:r>
            <a:r>
              <a:rPr lang="en-GB" altLang="fr-FR" sz="2540" dirty="0" err="1">
                <a:solidFill>
                  <a:srgbClr val="FFFFFF"/>
                </a:solidFill>
              </a:rPr>
              <a:t>il</a:t>
            </a:r>
            <a:r>
              <a:rPr lang="en-GB" altLang="fr-FR" sz="2540" dirty="0">
                <a:solidFill>
                  <a:srgbClr val="FFFFFF"/>
                </a:solidFill>
              </a:rPr>
              <a:t> </a:t>
            </a:r>
            <a:r>
              <a:rPr lang="en-GB" altLang="fr-FR" sz="2540" dirty="0" err="1">
                <a:solidFill>
                  <a:srgbClr val="FFFFFF"/>
                </a:solidFill>
              </a:rPr>
              <a:t>évolue</a:t>
            </a:r>
            <a:endParaRPr lang="en-GB" altLang="fr-FR" sz="2540" dirty="0">
              <a:solidFill>
                <a:srgbClr val="FFFFFF"/>
              </a:solidFill>
            </a:endParaRPr>
          </a:p>
          <a:p>
            <a:pPr eaLnBrk="1"/>
            <a:endParaRPr lang="en-GB" altLang="fr-FR" sz="2540" dirty="0">
              <a:solidFill>
                <a:srgbClr val="FFFFFF"/>
              </a:solidFill>
            </a:endParaRPr>
          </a:p>
          <a:p>
            <a:pPr eaLnBrk="1"/>
            <a:r>
              <a:rPr lang="en-GB" altLang="fr-FR" sz="2540" dirty="0">
                <a:solidFill>
                  <a:srgbClr val="FFFFFF"/>
                </a:solidFill>
              </a:rPr>
              <a:t>	- </a:t>
            </a:r>
            <a:r>
              <a:rPr lang="en-GB" altLang="fr-FR" sz="2540" dirty="0" err="1">
                <a:solidFill>
                  <a:srgbClr val="FFFF00"/>
                </a:solidFill>
              </a:rPr>
              <a:t>Médicament</a:t>
            </a:r>
            <a:r>
              <a:rPr lang="en-GB" altLang="fr-FR" sz="2540" dirty="0">
                <a:solidFill>
                  <a:srgbClr val="FFFFFF"/>
                </a:solidFill>
              </a:rPr>
              <a:t> : </a:t>
            </a:r>
            <a:r>
              <a:rPr lang="en-GB" altLang="fr-FR" sz="2540" dirty="0" err="1">
                <a:solidFill>
                  <a:srgbClr val="FFFFFF"/>
                </a:solidFill>
              </a:rPr>
              <a:t>toute</a:t>
            </a:r>
            <a:r>
              <a:rPr lang="en-GB" altLang="fr-FR" sz="2540" dirty="0">
                <a:solidFill>
                  <a:srgbClr val="FFFFFF"/>
                </a:solidFill>
              </a:rPr>
              <a:t> substance </a:t>
            </a:r>
            <a:r>
              <a:rPr lang="en-GB" altLang="fr-FR" sz="2540" dirty="0" err="1">
                <a:solidFill>
                  <a:srgbClr val="FFFFFF"/>
                </a:solidFill>
              </a:rPr>
              <a:t>présentée</a:t>
            </a:r>
            <a:r>
              <a:rPr lang="en-GB" altLang="fr-FR" sz="2540" dirty="0">
                <a:solidFill>
                  <a:srgbClr val="FFFFFF"/>
                </a:solidFill>
              </a:rPr>
              <a:t> </a:t>
            </a:r>
            <a:r>
              <a:rPr lang="en-GB" altLang="fr-FR" sz="2540" dirty="0" err="1">
                <a:solidFill>
                  <a:srgbClr val="FFFFFF"/>
                </a:solidFill>
              </a:rPr>
              <a:t>comme</a:t>
            </a:r>
            <a:r>
              <a:rPr lang="en-GB" altLang="fr-FR" sz="2540" dirty="0">
                <a:solidFill>
                  <a:srgbClr val="FFFFFF"/>
                </a:solidFill>
              </a:rPr>
              <a:t> </a:t>
            </a:r>
            <a:r>
              <a:rPr lang="en-GB" altLang="fr-FR" sz="2540" dirty="0" err="1">
                <a:solidFill>
                  <a:srgbClr val="FFFFFF"/>
                </a:solidFill>
              </a:rPr>
              <a:t>possédant</a:t>
            </a:r>
            <a:r>
              <a:rPr lang="en-GB" altLang="fr-FR" sz="2540" dirty="0">
                <a:solidFill>
                  <a:srgbClr val="FFFFFF"/>
                </a:solidFill>
              </a:rPr>
              <a:t> des </a:t>
            </a:r>
            <a:r>
              <a:rPr lang="en-GB" altLang="fr-FR" sz="2540" dirty="0" err="1">
                <a:solidFill>
                  <a:srgbClr val="FFFFFF"/>
                </a:solidFill>
              </a:rPr>
              <a:t>propriétés</a:t>
            </a:r>
            <a:r>
              <a:rPr lang="en-GB" altLang="fr-FR" sz="2540" dirty="0">
                <a:solidFill>
                  <a:srgbClr val="FFFFFF"/>
                </a:solidFill>
              </a:rPr>
              <a:t> curatives </a:t>
            </a:r>
            <a:r>
              <a:rPr lang="en-GB" altLang="fr-FR" sz="2540" dirty="0" err="1">
                <a:solidFill>
                  <a:srgbClr val="FFFFFF"/>
                </a:solidFill>
              </a:rPr>
              <a:t>ou</a:t>
            </a:r>
            <a:r>
              <a:rPr lang="en-GB" altLang="fr-FR" sz="2540" dirty="0">
                <a:solidFill>
                  <a:srgbClr val="FFFFFF"/>
                </a:solidFill>
              </a:rPr>
              <a:t> </a:t>
            </a:r>
            <a:r>
              <a:rPr lang="en-GB" altLang="fr-FR" sz="2540" dirty="0" err="1">
                <a:solidFill>
                  <a:srgbClr val="FFFFFF"/>
                </a:solidFill>
              </a:rPr>
              <a:t>préventives</a:t>
            </a:r>
            <a:r>
              <a:rPr lang="en-GB" altLang="fr-FR" sz="2540" dirty="0">
                <a:solidFill>
                  <a:srgbClr val="FFFFFF"/>
                </a:solidFill>
              </a:rPr>
              <a:t> à </a:t>
            </a:r>
            <a:r>
              <a:rPr lang="en-GB" altLang="fr-FR" sz="2540" dirty="0" err="1">
                <a:solidFill>
                  <a:srgbClr val="FFFFFF"/>
                </a:solidFill>
              </a:rPr>
              <a:t>l'égard</a:t>
            </a:r>
            <a:r>
              <a:rPr lang="en-GB" altLang="fr-FR" sz="2540" dirty="0">
                <a:solidFill>
                  <a:srgbClr val="FFFFFF"/>
                </a:solidFill>
              </a:rPr>
              <a:t> des maladies </a:t>
            </a:r>
            <a:r>
              <a:rPr lang="en-GB" altLang="fr-FR" sz="2540" dirty="0" err="1">
                <a:solidFill>
                  <a:srgbClr val="FFFFFF"/>
                </a:solidFill>
              </a:rPr>
              <a:t>humaines</a:t>
            </a:r>
            <a:r>
              <a:rPr lang="en-GB" altLang="fr-FR" sz="2540" dirty="0">
                <a:solidFill>
                  <a:srgbClr val="FFFFFF"/>
                </a:solidFill>
              </a:rPr>
              <a:t> </a:t>
            </a:r>
            <a:r>
              <a:rPr lang="en-GB" altLang="fr-FR" sz="2540" dirty="0" err="1">
                <a:solidFill>
                  <a:srgbClr val="FFFFFF"/>
                </a:solidFill>
              </a:rPr>
              <a:t>ou</a:t>
            </a:r>
            <a:r>
              <a:rPr lang="en-GB" altLang="fr-FR" sz="2540" dirty="0">
                <a:solidFill>
                  <a:srgbClr val="FFFFFF"/>
                </a:solidFill>
              </a:rPr>
              <a:t> </a:t>
            </a:r>
            <a:r>
              <a:rPr lang="en-GB" altLang="fr-FR" sz="2540" dirty="0" err="1">
                <a:solidFill>
                  <a:srgbClr val="FFFFFF"/>
                </a:solidFill>
              </a:rPr>
              <a:t>animales</a:t>
            </a:r>
            <a:r>
              <a:rPr lang="en-GB" altLang="fr-FR" sz="2540" dirty="0">
                <a:solidFill>
                  <a:srgbClr val="FFFFFF"/>
                </a:solidFill>
              </a:rPr>
              <a:t>, </a:t>
            </a:r>
            <a:r>
              <a:rPr lang="en-GB" altLang="fr-FR" sz="2540" dirty="0" err="1">
                <a:solidFill>
                  <a:srgbClr val="FFFFFF"/>
                </a:solidFill>
              </a:rPr>
              <a:t>ainsi</a:t>
            </a:r>
            <a:r>
              <a:rPr lang="en-GB" altLang="fr-FR" sz="2540" dirty="0">
                <a:solidFill>
                  <a:srgbClr val="FFFFFF"/>
                </a:solidFill>
              </a:rPr>
              <a:t> que </a:t>
            </a:r>
            <a:r>
              <a:rPr lang="en-GB" altLang="fr-FR" sz="2540" dirty="0" err="1">
                <a:solidFill>
                  <a:srgbClr val="FFFFFF"/>
                </a:solidFill>
              </a:rPr>
              <a:t>toute</a:t>
            </a:r>
            <a:r>
              <a:rPr lang="en-GB" altLang="fr-FR" sz="2540" dirty="0">
                <a:solidFill>
                  <a:srgbClr val="FFFFFF"/>
                </a:solidFill>
              </a:rPr>
              <a:t> substance </a:t>
            </a:r>
            <a:r>
              <a:rPr lang="en-GB" altLang="fr-FR" sz="2540" dirty="0" err="1">
                <a:solidFill>
                  <a:srgbClr val="FFFFFF"/>
                </a:solidFill>
              </a:rPr>
              <a:t>pouvant</a:t>
            </a:r>
            <a:r>
              <a:rPr lang="en-GB" altLang="fr-FR" sz="2540" dirty="0">
                <a:solidFill>
                  <a:srgbClr val="FFFFFF"/>
                </a:solidFill>
              </a:rPr>
              <a:t> </a:t>
            </a:r>
            <a:r>
              <a:rPr lang="en-GB" altLang="fr-FR" sz="2540" dirty="0" err="1">
                <a:solidFill>
                  <a:srgbClr val="FFFFFF"/>
                </a:solidFill>
              </a:rPr>
              <a:t>être</a:t>
            </a:r>
            <a:r>
              <a:rPr lang="en-GB" altLang="fr-FR" sz="2540" dirty="0">
                <a:solidFill>
                  <a:srgbClr val="FFFFFF"/>
                </a:solidFill>
              </a:rPr>
              <a:t> </a:t>
            </a:r>
            <a:r>
              <a:rPr lang="en-GB" altLang="fr-FR" sz="2540" dirty="0" err="1">
                <a:solidFill>
                  <a:srgbClr val="FFFFFF"/>
                </a:solidFill>
              </a:rPr>
              <a:t>utilisée</a:t>
            </a:r>
            <a:r>
              <a:rPr lang="en-GB" altLang="fr-FR" sz="2540" dirty="0">
                <a:solidFill>
                  <a:srgbClr val="FFFFFF"/>
                </a:solidFill>
              </a:rPr>
              <a:t> chez </a:t>
            </a:r>
            <a:r>
              <a:rPr lang="en-GB" altLang="fr-FR" sz="2540" dirty="0" err="1">
                <a:solidFill>
                  <a:srgbClr val="FFFFFF"/>
                </a:solidFill>
              </a:rPr>
              <a:t>l'homme</a:t>
            </a:r>
            <a:r>
              <a:rPr lang="en-GB" altLang="fr-FR" sz="2540" dirty="0">
                <a:solidFill>
                  <a:srgbClr val="FFFFFF"/>
                </a:solidFill>
              </a:rPr>
              <a:t> </a:t>
            </a:r>
            <a:r>
              <a:rPr lang="en-GB" altLang="fr-FR" sz="2540" dirty="0" err="1">
                <a:solidFill>
                  <a:srgbClr val="FFFFFF"/>
                </a:solidFill>
              </a:rPr>
              <a:t>ou</a:t>
            </a:r>
            <a:r>
              <a:rPr lang="en-GB" altLang="fr-FR" sz="2540" dirty="0">
                <a:solidFill>
                  <a:srgbClr val="FFFFFF"/>
                </a:solidFill>
              </a:rPr>
              <a:t> chez </a:t>
            </a:r>
            <a:r>
              <a:rPr lang="en-GB" altLang="fr-FR" sz="2540" dirty="0" err="1">
                <a:solidFill>
                  <a:srgbClr val="FFFFFF"/>
                </a:solidFill>
              </a:rPr>
              <a:t>l'animal</a:t>
            </a:r>
            <a:r>
              <a:rPr lang="en-GB" altLang="fr-FR" sz="2540" dirty="0">
                <a:solidFill>
                  <a:srgbClr val="FFFFFF"/>
                </a:solidFill>
              </a:rPr>
              <a:t> </a:t>
            </a:r>
            <a:r>
              <a:rPr lang="en-GB" altLang="fr-FR" sz="2540" dirty="0" err="1">
                <a:solidFill>
                  <a:srgbClr val="FFFFFF"/>
                </a:solidFill>
              </a:rPr>
              <a:t>en</a:t>
            </a:r>
            <a:r>
              <a:rPr lang="en-GB" altLang="fr-FR" sz="2540" dirty="0">
                <a:solidFill>
                  <a:srgbClr val="FFFFFF"/>
                </a:solidFill>
              </a:rPr>
              <a:t> </a:t>
            </a:r>
            <a:r>
              <a:rPr lang="en-GB" altLang="fr-FR" sz="2540" dirty="0" err="1">
                <a:solidFill>
                  <a:srgbClr val="FFFFFF"/>
                </a:solidFill>
              </a:rPr>
              <a:t>vue</a:t>
            </a:r>
            <a:r>
              <a:rPr lang="en-GB" altLang="fr-FR" sz="2540" dirty="0">
                <a:solidFill>
                  <a:srgbClr val="FFFFFF"/>
                </a:solidFill>
              </a:rPr>
              <a:t> </a:t>
            </a:r>
            <a:r>
              <a:rPr lang="en-GB" altLang="fr-FR" sz="2540" dirty="0" err="1">
                <a:solidFill>
                  <a:srgbClr val="FFFFFF"/>
                </a:solidFill>
              </a:rPr>
              <a:t>d'établir</a:t>
            </a:r>
            <a:r>
              <a:rPr lang="en-GB" altLang="fr-FR" sz="2540" dirty="0">
                <a:solidFill>
                  <a:srgbClr val="FFFFFF"/>
                </a:solidFill>
              </a:rPr>
              <a:t> un diagnostic </a:t>
            </a:r>
            <a:r>
              <a:rPr lang="en-GB" altLang="fr-FR" sz="2540" dirty="0" err="1">
                <a:solidFill>
                  <a:srgbClr val="FFFFFF"/>
                </a:solidFill>
              </a:rPr>
              <a:t>médical</a:t>
            </a:r>
            <a:r>
              <a:rPr lang="en-GB" altLang="fr-FR" sz="2540" dirty="0">
                <a:solidFill>
                  <a:srgbClr val="FFFFFF"/>
                </a:solidFill>
              </a:rPr>
              <a:t> </a:t>
            </a:r>
            <a:r>
              <a:rPr lang="en-GB" altLang="fr-FR" sz="2540" dirty="0" err="1">
                <a:solidFill>
                  <a:srgbClr val="FFFFFF"/>
                </a:solidFill>
              </a:rPr>
              <a:t>ou</a:t>
            </a:r>
            <a:r>
              <a:rPr lang="en-GB" altLang="fr-FR" sz="2540" dirty="0">
                <a:solidFill>
                  <a:srgbClr val="FFFFFF"/>
                </a:solidFill>
              </a:rPr>
              <a:t> de </a:t>
            </a:r>
            <a:r>
              <a:rPr lang="en-GB" altLang="fr-FR" sz="2540" dirty="0" err="1">
                <a:solidFill>
                  <a:srgbClr val="FFFFFF"/>
                </a:solidFill>
              </a:rPr>
              <a:t>restaurer</a:t>
            </a:r>
            <a:r>
              <a:rPr lang="en-GB" altLang="fr-FR" sz="2540" dirty="0">
                <a:solidFill>
                  <a:srgbClr val="FFFFFF"/>
                </a:solidFill>
              </a:rPr>
              <a:t>, </a:t>
            </a:r>
            <a:r>
              <a:rPr lang="en-GB" altLang="fr-FR" sz="2540" dirty="0" err="1">
                <a:solidFill>
                  <a:srgbClr val="FFFFFF"/>
                </a:solidFill>
              </a:rPr>
              <a:t>corriger</a:t>
            </a:r>
            <a:r>
              <a:rPr lang="en-GB" altLang="fr-FR" sz="2540" dirty="0">
                <a:solidFill>
                  <a:srgbClr val="FFFFFF"/>
                </a:solidFill>
              </a:rPr>
              <a:t> </a:t>
            </a:r>
            <a:r>
              <a:rPr lang="en-GB" altLang="fr-FR" sz="2540" dirty="0" err="1">
                <a:solidFill>
                  <a:srgbClr val="FFFFFF"/>
                </a:solidFill>
              </a:rPr>
              <a:t>ou</a:t>
            </a:r>
            <a:r>
              <a:rPr lang="en-GB" altLang="fr-FR" sz="2540" dirty="0">
                <a:solidFill>
                  <a:srgbClr val="FFFFFF"/>
                </a:solidFill>
              </a:rPr>
              <a:t> modifier </a:t>
            </a:r>
            <a:r>
              <a:rPr lang="en-GB" altLang="fr-FR" sz="2540" dirty="0" err="1">
                <a:solidFill>
                  <a:srgbClr val="FFFFFF"/>
                </a:solidFill>
              </a:rPr>
              <a:t>leurs</a:t>
            </a:r>
            <a:r>
              <a:rPr lang="en-GB" altLang="fr-FR" sz="2540" dirty="0">
                <a:solidFill>
                  <a:srgbClr val="FFFFFF"/>
                </a:solidFill>
              </a:rPr>
              <a:t> </a:t>
            </a:r>
            <a:r>
              <a:rPr lang="en-GB" altLang="fr-FR" sz="2540" dirty="0" err="1">
                <a:solidFill>
                  <a:srgbClr val="FFFFFF"/>
                </a:solidFill>
              </a:rPr>
              <a:t>fonctions</a:t>
            </a:r>
            <a:r>
              <a:rPr lang="en-GB" altLang="fr-FR" sz="2540" dirty="0">
                <a:solidFill>
                  <a:srgbClr val="FFFFFF"/>
                </a:solidFill>
              </a:rPr>
              <a:t> </a:t>
            </a:r>
            <a:r>
              <a:rPr lang="en-GB" altLang="fr-FR" sz="2540" dirty="0" err="1">
                <a:solidFill>
                  <a:srgbClr val="FFFFFF"/>
                </a:solidFill>
              </a:rPr>
              <a:t>physiologiques</a:t>
            </a:r>
            <a:r>
              <a:rPr lang="en-GB" altLang="fr-FR" sz="2540" dirty="0">
                <a:solidFill>
                  <a:srgbClr val="FFFFFF"/>
                </a:solidFill>
              </a:rPr>
              <a:t>.</a:t>
            </a:r>
          </a:p>
        </p:txBody>
      </p:sp>
      <p:sp>
        <p:nvSpPr>
          <p:cNvPr id="6149"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3712631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27651"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 digestive ( </a:t>
            </a:r>
            <a:r>
              <a:rPr lang="fr-FR" altLang="fr-FR" sz="2540" b="1" i="1" u="sng">
                <a:solidFill>
                  <a:srgbClr val="FF9966"/>
                </a:solidFill>
              </a:rPr>
              <a:t>ou per os</a:t>
            </a:r>
            <a:r>
              <a:rPr lang="fr-FR" altLang="fr-FR" sz="2540" b="1" u="sng">
                <a:solidFill>
                  <a:srgbClr val="FF9966"/>
                </a:solidFill>
              </a:rPr>
              <a:t>):</a:t>
            </a:r>
          </a:p>
          <a:p>
            <a:pPr eaLnBrk="1"/>
            <a:endParaRPr lang="fr-FR" altLang="fr-FR" sz="2540">
              <a:solidFill>
                <a:srgbClr val="FFFFFF"/>
              </a:solidFill>
            </a:endParaRPr>
          </a:p>
          <a:p>
            <a:pPr eaLnBrk="1"/>
            <a:r>
              <a:rPr lang="fr-FR" altLang="fr-FR" sz="2540">
                <a:solidFill>
                  <a:srgbClr val="FFFFFF"/>
                </a:solidFill>
              </a:rPr>
              <a:t>	</a:t>
            </a:r>
            <a:r>
              <a:rPr lang="fr-FR" altLang="fr-FR" sz="2540" u="sng">
                <a:solidFill>
                  <a:schemeClr val="bg1"/>
                </a:solidFill>
              </a:rPr>
              <a:t>Néanmoins n’est pas toujours utilisable:</a:t>
            </a:r>
          </a:p>
          <a:p>
            <a:pPr eaLnBrk="1"/>
            <a:endParaRPr lang="fr-FR" altLang="fr-FR" sz="2540" u="sng">
              <a:solidFill>
                <a:schemeClr val="bg1"/>
              </a:solidFill>
            </a:endParaRPr>
          </a:p>
          <a:p>
            <a:pPr eaLnBrk="1"/>
            <a:r>
              <a:rPr lang="fr-FR" altLang="fr-FR" sz="2540">
                <a:solidFill>
                  <a:schemeClr val="bg1"/>
                </a:solidFill>
              </a:rPr>
              <a:t>		- Patient qui ne </a:t>
            </a:r>
            <a:r>
              <a:rPr lang="fr-FR" altLang="fr-FR" sz="2540">
                <a:solidFill>
                  <a:srgbClr val="FFFF00"/>
                </a:solidFill>
              </a:rPr>
              <a:t>s’alimente pas</a:t>
            </a:r>
            <a:r>
              <a:rPr lang="fr-FR" altLang="fr-FR" sz="2540">
                <a:solidFill>
                  <a:schemeClr val="bg1"/>
                </a:solidFill>
              </a:rPr>
              <a:t>, </a:t>
            </a:r>
            <a:r>
              <a:rPr lang="fr-FR" altLang="fr-FR" sz="2540">
                <a:solidFill>
                  <a:srgbClr val="FFFF00"/>
                </a:solidFill>
              </a:rPr>
              <a:t>vomit</a:t>
            </a:r>
            <a:r>
              <a:rPr lang="fr-FR" altLang="fr-FR" sz="2540">
                <a:solidFill>
                  <a:schemeClr val="bg1"/>
                </a:solidFill>
              </a:rPr>
              <a:t>…</a:t>
            </a:r>
          </a:p>
          <a:p>
            <a:pPr eaLnBrk="1"/>
            <a:r>
              <a:rPr lang="fr-FR" altLang="fr-FR" sz="2540">
                <a:solidFill>
                  <a:schemeClr val="bg1"/>
                </a:solidFill>
              </a:rPr>
              <a:t>		- </a:t>
            </a:r>
            <a:r>
              <a:rPr lang="fr-FR" altLang="fr-FR" sz="2540">
                <a:solidFill>
                  <a:srgbClr val="FFFF00"/>
                </a:solidFill>
              </a:rPr>
              <a:t>Si médicament dégradé </a:t>
            </a:r>
            <a:r>
              <a:rPr lang="fr-FR" altLang="fr-FR" sz="2540">
                <a:solidFill>
                  <a:schemeClr val="bg1"/>
                </a:solidFill>
              </a:rPr>
              <a:t>à Ph acide</a:t>
            </a:r>
          </a:p>
          <a:p>
            <a:pPr eaLnBrk="1"/>
            <a:r>
              <a:rPr lang="fr-FR" altLang="fr-FR" sz="2540">
                <a:solidFill>
                  <a:schemeClr val="bg1"/>
                </a:solidFill>
              </a:rPr>
              <a:t>		- </a:t>
            </a:r>
            <a:r>
              <a:rPr lang="fr-FR" altLang="fr-FR" sz="2540">
                <a:solidFill>
                  <a:srgbClr val="FFFF00"/>
                </a:solidFill>
              </a:rPr>
              <a:t>Non coopération </a:t>
            </a:r>
            <a:r>
              <a:rPr lang="fr-FR" altLang="fr-FR" sz="2540">
                <a:solidFill>
                  <a:schemeClr val="bg1"/>
                </a:solidFill>
              </a:rPr>
              <a:t>du patient (enfant, coma)</a:t>
            </a:r>
          </a:p>
          <a:p>
            <a:pPr eaLnBrk="1"/>
            <a:r>
              <a:rPr lang="fr-FR" altLang="fr-FR" sz="2540">
                <a:solidFill>
                  <a:schemeClr val="bg1"/>
                </a:solidFill>
              </a:rPr>
              <a:t>		- Si </a:t>
            </a:r>
            <a:r>
              <a:rPr lang="fr-FR" altLang="fr-FR" sz="2540">
                <a:solidFill>
                  <a:srgbClr val="FFFF00"/>
                </a:solidFill>
              </a:rPr>
              <a:t>médicament irritant </a:t>
            </a:r>
            <a:r>
              <a:rPr lang="fr-FR" altLang="fr-FR" sz="2540">
                <a:solidFill>
                  <a:schemeClr val="bg1"/>
                </a:solidFill>
              </a:rPr>
              <a:t>ou caustique</a:t>
            </a:r>
          </a:p>
          <a:p>
            <a:pPr eaLnBrk="1"/>
            <a:r>
              <a:rPr lang="fr-FR" altLang="fr-FR" sz="2540">
                <a:solidFill>
                  <a:schemeClr val="bg1"/>
                </a:solidFill>
              </a:rPr>
              <a:t>		- Si </a:t>
            </a:r>
            <a:r>
              <a:rPr lang="fr-FR" altLang="fr-FR" sz="2540">
                <a:solidFill>
                  <a:srgbClr val="FFFF00"/>
                </a:solidFill>
              </a:rPr>
              <a:t>médicament non résorbé </a:t>
            </a:r>
            <a:r>
              <a:rPr lang="fr-FR" altLang="fr-FR" sz="2540">
                <a:solidFill>
                  <a:schemeClr val="bg1"/>
                </a:solidFill>
              </a:rPr>
              <a:t>et que l’on veut une action systémique</a:t>
            </a:r>
          </a:p>
          <a:p>
            <a:pPr eaLnBrk="1"/>
            <a:r>
              <a:rPr lang="fr-FR" altLang="fr-FR" sz="2540">
                <a:solidFill>
                  <a:schemeClr val="bg1"/>
                </a:solidFill>
              </a:rPr>
              <a:t>		- …</a:t>
            </a:r>
          </a:p>
        </p:txBody>
      </p:sp>
    </p:spTree>
    <p:extLst>
      <p:ext uri="{BB962C8B-B14F-4D97-AF65-F5344CB8AC3E}">
        <p14:creationId xmlns:p14="http://schemas.microsoft.com/office/powerpoint/2010/main" val="8637726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28675"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Voie </a:t>
            </a:r>
            <a:r>
              <a:rPr lang="fr-FR" altLang="fr-FR" sz="2540" b="1" u="sng" dirty="0" smtClean="0">
                <a:solidFill>
                  <a:srgbClr val="FF9966"/>
                </a:solidFill>
              </a:rPr>
              <a:t>digestive ou orale </a:t>
            </a:r>
            <a:r>
              <a:rPr lang="fr-FR" altLang="fr-FR" sz="2540" b="1" u="sng" dirty="0">
                <a:solidFill>
                  <a:srgbClr val="FF9966"/>
                </a:solidFill>
              </a:rPr>
              <a:t>( </a:t>
            </a:r>
            <a:r>
              <a:rPr lang="fr-FR" altLang="fr-FR" sz="2540" b="1" i="1" u="sng" dirty="0">
                <a:solidFill>
                  <a:srgbClr val="FF9966"/>
                </a:solidFill>
              </a:rPr>
              <a:t>ou per os</a:t>
            </a:r>
            <a:r>
              <a:rPr lang="fr-FR" altLang="fr-FR" sz="2540" b="1" u="sng" dirty="0">
                <a:solidFill>
                  <a:srgbClr val="FF9966"/>
                </a:solidFill>
              </a:rPr>
              <a:t>):</a:t>
            </a:r>
          </a:p>
          <a:p>
            <a:pPr eaLnBrk="1"/>
            <a:endParaRPr lang="fr-FR" altLang="fr-FR" sz="2540" dirty="0">
              <a:solidFill>
                <a:srgbClr val="FFFFFF"/>
              </a:solidFill>
            </a:endParaRPr>
          </a:p>
          <a:p>
            <a:pPr eaLnBrk="1"/>
            <a:r>
              <a:rPr lang="fr-FR" altLang="fr-FR" sz="2540" dirty="0">
                <a:solidFill>
                  <a:srgbClr val="FFFFFF"/>
                </a:solidFill>
              </a:rPr>
              <a:t>	</a:t>
            </a:r>
            <a:r>
              <a:rPr lang="fr-FR" altLang="fr-FR" sz="2540" u="sng" dirty="0">
                <a:solidFill>
                  <a:schemeClr val="bg1"/>
                </a:solidFill>
              </a:rPr>
              <a:t>Remarque:</a:t>
            </a:r>
          </a:p>
          <a:p>
            <a:pPr eaLnBrk="1"/>
            <a:endParaRPr lang="fr-FR" altLang="fr-FR" sz="2540" u="sng" dirty="0">
              <a:solidFill>
                <a:schemeClr val="bg1"/>
              </a:solidFill>
            </a:endParaRPr>
          </a:p>
          <a:p>
            <a:pPr eaLnBrk="1"/>
            <a:r>
              <a:rPr lang="fr-FR" altLang="fr-FR" sz="2540" dirty="0">
                <a:solidFill>
                  <a:schemeClr val="bg1"/>
                </a:solidFill>
              </a:rPr>
              <a:t>	Parfois le médicament n’est pas résorbable mais est administré per os parce l’on souhaite </a:t>
            </a:r>
            <a:r>
              <a:rPr lang="fr-FR" altLang="fr-FR" sz="2540" dirty="0">
                <a:solidFill>
                  <a:srgbClr val="FFFF00"/>
                </a:solidFill>
              </a:rPr>
              <a:t>une action locale:</a:t>
            </a:r>
          </a:p>
          <a:p>
            <a:pPr eaLnBrk="1"/>
            <a:endParaRPr lang="fr-FR" altLang="fr-FR" sz="2540" dirty="0">
              <a:solidFill>
                <a:schemeClr val="bg1"/>
              </a:solidFill>
            </a:endParaRPr>
          </a:p>
          <a:p>
            <a:pPr eaLnBrk="1"/>
            <a:r>
              <a:rPr lang="fr-FR" altLang="fr-FR" sz="2540" dirty="0">
                <a:solidFill>
                  <a:schemeClr val="bg1"/>
                </a:solidFill>
              </a:rPr>
              <a:t>		- pansements gastriques, antiparasitaires intestinaux, anti-infectieux intestinaux…</a:t>
            </a:r>
          </a:p>
        </p:txBody>
      </p:sp>
    </p:spTree>
    <p:extLst>
      <p:ext uri="{BB962C8B-B14F-4D97-AF65-F5344CB8AC3E}">
        <p14:creationId xmlns:p14="http://schemas.microsoft.com/office/powerpoint/2010/main" val="1086512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29699"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 sublinguale</a:t>
            </a:r>
          </a:p>
          <a:p>
            <a:pPr eaLnBrk="1"/>
            <a:endParaRPr lang="fr-FR" altLang="fr-FR" sz="2540">
              <a:solidFill>
                <a:srgbClr val="FFFFFF"/>
              </a:solidFill>
            </a:endParaRPr>
          </a:p>
          <a:p>
            <a:pPr eaLnBrk="1"/>
            <a:r>
              <a:rPr lang="fr-FR" altLang="fr-FR" sz="2540">
                <a:solidFill>
                  <a:srgbClr val="FFFFFF"/>
                </a:solidFill>
              </a:rPr>
              <a:t>	</a:t>
            </a:r>
            <a:r>
              <a:rPr lang="fr-FR" altLang="fr-FR" sz="2540">
                <a:solidFill>
                  <a:schemeClr val="bg1"/>
                </a:solidFill>
              </a:rPr>
              <a:t>Proche de la voie per os classique mais apporte quelques différences intéressantes.</a:t>
            </a:r>
          </a:p>
          <a:p>
            <a:pPr eaLnBrk="1"/>
            <a:endParaRPr lang="fr-FR" altLang="fr-FR" sz="2540">
              <a:solidFill>
                <a:schemeClr val="bg1"/>
              </a:solidFill>
            </a:endParaRPr>
          </a:p>
          <a:p>
            <a:pPr eaLnBrk="1"/>
            <a:r>
              <a:rPr lang="fr-FR" altLang="fr-FR" sz="2540">
                <a:solidFill>
                  <a:schemeClr val="bg1"/>
                </a:solidFill>
              </a:rPr>
              <a:t>	Médicament résorbé par la </a:t>
            </a:r>
            <a:r>
              <a:rPr lang="fr-FR" altLang="fr-FR" sz="2540">
                <a:solidFill>
                  <a:srgbClr val="FFFF00"/>
                </a:solidFill>
              </a:rPr>
              <a:t>muqueuse linguale</a:t>
            </a:r>
            <a:r>
              <a:rPr lang="fr-FR" altLang="fr-FR" sz="2540">
                <a:solidFill>
                  <a:schemeClr val="bg1"/>
                </a:solidFill>
              </a:rPr>
              <a:t>.</a:t>
            </a:r>
          </a:p>
          <a:p>
            <a:pPr eaLnBrk="1"/>
            <a:endParaRPr lang="fr-FR" altLang="fr-FR" sz="2540">
              <a:solidFill>
                <a:schemeClr val="bg1"/>
              </a:solidFill>
            </a:endParaRPr>
          </a:p>
          <a:p>
            <a:pPr eaLnBrk="1"/>
            <a:r>
              <a:rPr lang="fr-FR" altLang="fr-FR" sz="2540">
                <a:solidFill>
                  <a:schemeClr val="bg1"/>
                </a:solidFill>
              </a:rPr>
              <a:t>	</a:t>
            </a:r>
            <a:r>
              <a:rPr lang="fr-FR" altLang="fr-FR" sz="2540" u="sng">
                <a:solidFill>
                  <a:schemeClr val="bg1"/>
                </a:solidFill>
              </a:rPr>
              <a:t>Même avantages que la voie orale, plus :</a:t>
            </a:r>
          </a:p>
          <a:p>
            <a:pPr eaLnBrk="1"/>
            <a:r>
              <a:rPr lang="fr-FR" altLang="fr-FR" sz="2540">
                <a:solidFill>
                  <a:schemeClr val="bg1"/>
                </a:solidFill>
              </a:rPr>
              <a:t>		- </a:t>
            </a:r>
            <a:r>
              <a:rPr lang="fr-FR" altLang="fr-FR" sz="2540">
                <a:solidFill>
                  <a:srgbClr val="FFFF00"/>
                </a:solidFill>
              </a:rPr>
              <a:t>Pas d’effet de premier passage hépatique</a:t>
            </a:r>
          </a:p>
          <a:p>
            <a:pPr eaLnBrk="1"/>
            <a:r>
              <a:rPr lang="fr-FR" altLang="fr-FR" sz="2540">
                <a:solidFill>
                  <a:schemeClr val="bg1"/>
                </a:solidFill>
              </a:rPr>
              <a:t>		- Action </a:t>
            </a:r>
            <a:r>
              <a:rPr lang="fr-FR" altLang="fr-FR" sz="2540">
                <a:solidFill>
                  <a:srgbClr val="FFFF00"/>
                </a:solidFill>
              </a:rPr>
              <a:t>plus rapide</a:t>
            </a:r>
          </a:p>
          <a:p>
            <a:pPr eaLnBrk="1"/>
            <a:r>
              <a:rPr lang="fr-FR" altLang="fr-FR" sz="2540">
                <a:solidFill>
                  <a:schemeClr val="bg1"/>
                </a:solidFill>
              </a:rPr>
              <a:t>		- Plus facilement utilisable </a:t>
            </a:r>
            <a:r>
              <a:rPr lang="fr-FR" altLang="fr-FR" sz="2540">
                <a:solidFill>
                  <a:srgbClr val="FFFF00"/>
                </a:solidFill>
              </a:rPr>
              <a:t>chez les enfants</a:t>
            </a:r>
            <a:r>
              <a:rPr lang="fr-FR" altLang="fr-FR" sz="2540">
                <a:solidFill>
                  <a:schemeClr val="bg1"/>
                </a:solidFill>
              </a:rPr>
              <a:t>.</a:t>
            </a:r>
          </a:p>
        </p:txBody>
      </p:sp>
    </p:spTree>
    <p:extLst>
      <p:ext uri="{BB962C8B-B14F-4D97-AF65-F5344CB8AC3E}">
        <p14:creationId xmlns:p14="http://schemas.microsoft.com/office/powerpoint/2010/main" val="4250830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0723" name="Text Box 2"/>
          <p:cNvSpPr txBox="1">
            <a:spLocks noChangeArrowheads="1"/>
          </p:cNvSpPr>
          <p:nvPr/>
        </p:nvSpPr>
        <p:spPr bwMode="auto">
          <a:xfrm>
            <a:off x="817418" y="1619065"/>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Voie rectale</a:t>
            </a:r>
          </a:p>
          <a:p>
            <a:pPr eaLnBrk="1"/>
            <a:endParaRPr lang="fr-FR" altLang="fr-FR" sz="2540" dirty="0">
              <a:solidFill>
                <a:srgbClr val="FFFFFF"/>
              </a:solidFill>
            </a:endParaRPr>
          </a:p>
          <a:p>
            <a:pPr eaLnBrk="1"/>
            <a:r>
              <a:rPr lang="fr-FR" altLang="fr-FR" sz="2540" dirty="0">
                <a:solidFill>
                  <a:srgbClr val="FFFFFF"/>
                </a:solidFill>
              </a:rPr>
              <a:t>	</a:t>
            </a:r>
            <a:r>
              <a:rPr lang="fr-FR" altLang="fr-FR" sz="2540" u="sng" dirty="0">
                <a:solidFill>
                  <a:srgbClr val="FFFFFF"/>
                </a:solidFill>
              </a:rPr>
              <a:t>Avantages:</a:t>
            </a:r>
          </a:p>
          <a:p>
            <a:pPr eaLnBrk="1"/>
            <a:r>
              <a:rPr lang="fr-FR" altLang="fr-FR" sz="2540" dirty="0">
                <a:solidFill>
                  <a:srgbClr val="FFFFFF"/>
                </a:solidFill>
              </a:rPr>
              <a:t>		- </a:t>
            </a:r>
            <a:r>
              <a:rPr lang="fr-FR" altLang="fr-FR" sz="2540" dirty="0">
                <a:solidFill>
                  <a:srgbClr val="FFFF00"/>
                </a:solidFill>
              </a:rPr>
              <a:t>Pas de destruction gastrique</a:t>
            </a:r>
          </a:p>
          <a:p>
            <a:pPr eaLnBrk="1"/>
            <a:r>
              <a:rPr lang="fr-FR" altLang="fr-FR" sz="2540" dirty="0">
                <a:solidFill>
                  <a:srgbClr val="FFFFFF"/>
                </a:solidFill>
              </a:rPr>
              <a:t>		- Utilisable chez les patients ayant des difficultés a avaler (pédiatrie…)</a:t>
            </a:r>
          </a:p>
          <a:p>
            <a:pPr eaLnBrk="1"/>
            <a:r>
              <a:rPr lang="fr-FR" altLang="fr-FR" sz="2540" dirty="0">
                <a:solidFill>
                  <a:srgbClr val="FFFFFF"/>
                </a:solidFill>
              </a:rPr>
              <a:t>		</a:t>
            </a:r>
            <a:r>
              <a:rPr lang="fr-FR" altLang="fr-FR" sz="2540" dirty="0">
                <a:solidFill>
                  <a:srgbClr val="FFFF00"/>
                </a:solidFill>
              </a:rPr>
              <a:t>- Effet de premier passage hépatique limité</a:t>
            </a:r>
          </a:p>
          <a:p>
            <a:pPr eaLnBrk="1"/>
            <a:r>
              <a:rPr lang="fr-FR" altLang="fr-FR" sz="2540" dirty="0">
                <a:solidFill>
                  <a:srgbClr val="FFFFFF"/>
                </a:solidFill>
              </a:rPr>
              <a:t>		</a:t>
            </a:r>
          </a:p>
          <a:p>
            <a:pPr eaLnBrk="1"/>
            <a:r>
              <a:rPr lang="fr-FR" altLang="fr-FR" sz="2540" dirty="0">
                <a:solidFill>
                  <a:srgbClr val="FFFFFF"/>
                </a:solidFill>
              </a:rPr>
              <a:t>	</a:t>
            </a:r>
            <a:r>
              <a:rPr lang="fr-FR" altLang="fr-FR" sz="2540" u="sng" dirty="0">
                <a:solidFill>
                  <a:srgbClr val="FFFFFF"/>
                </a:solidFill>
              </a:rPr>
              <a:t>Inconvénients:</a:t>
            </a:r>
          </a:p>
          <a:p>
            <a:pPr eaLnBrk="1"/>
            <a:r>
              <a:rPr lang="fr-FR" altLang="fr-FR" sz="2540" dirty="0">
                <a:solidFill>
                  <a:srgbClr val="FFFFFF"/>
                </a:solidFill>
              </a:rPr>
              <a:t>		- </a:t>
            </a:r>
            <a:r>
              <a:rPr lang="fr-FR" altLang="fr-FR" sz="2540" dirty="0">
                <a:solidFill>
                  <a:srgbClr val="FFFF00"/>
                </a:solidFill>
              </a:rPr>
              <a:t>Coopération</a:t>
            </a:r>
            <a:r>
              <a:rPr lang="fr-FR" altLang="fr-FR" sz="2540" dirty="0">
                <a:solidFill>
                  <a:srgbClr val="FFFFFF"/>
                </a:solidFill>
              </a:rPr>
              <a:t> du patient</a:t>
            </a:r>
          </a:p>
          <a:p>
            <a:pPr eaLnBrk="1"/>
            <a:r>
              <a:rPr lang="fr-FR" altLang="fr-FR" sz="2540" dirty="0">
                <a:solidFill>
                  <a:srgbClr val="FFFFFF"/>
                </a:solidFill>
              </a:rPr>
              <a:t>		- Mise en </a:t>
            </a:r>
            <a:r>
              <a:rPr lang="fr-FR" altLang="fr-FR" sz="2540" dirty="0">
                <a:solidFill>
                  <a:srgbClr val="FFFF00"/>
                </a:solidFill>
              </a:rPr>
              <a:t>forme galénique</a:t>
            </a:r>
            <a:r>
              <a:rPr lang="fr-FR" altLang="fr-FR" sz="2540" dirty="0">
                <a:solidFill>
                  <a:srgbClr val="FFFFFF"/>
                </a:solidFill>
              </a:rPr>
              <a:t>.</a:t>
            </a:r>
            <a:endParaRPr lang="fr-FR" altLang="fr-FR" sz="2540" dirty="0">
              <a:solidFill>
                <a:schemeClr val="bg1"/>
              </a:solidFill>
            </a:endParaRPr>
          </a:p>
        </p:txBody>
      </p:sp>
      <p:pic>
        <p:nvPicPr>
          <p:cNvPr id="4" name="Picture 4" descr="supp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527" y="1443917"/>
            <a:ext cx="3190533" cy="152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5493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1747"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 parentérale</a:t>
            </a:r>
          </a:p>
          <a:p>
            <a:pPr eaLnBrk="1"/>
            <a:endParaRPr lang="fr-FR" altLang="fr-FR" sz="2540">
              <a:solidFill>
                <a:srgbClr val="FFFFFF"/>
              </a:solidFill>
            </a:endParaRPr>
          </a:p>
          <a:p>
            <a:pPr eaLnBrk="1"/>
            <a:r>
              <a:rPr lang="fr-FR" altLang="fr-FR" sz="2540">
                <a:solidFill>
                  <a:srgbClr val="FFFFFF"/>
                </a:solidFill>
              </a:rPr>
              <a:t>	</a:t>
            </a:r>
          </a:p>
          <a:p>
            <a:pPr eaLnBrk="1"/>
            <a:endParaRPr lang="fr-FR" altLang="fr-FR" sz="2540">
              <a:solidFill>
                <a:srgbClr val="FFFFFF"/>
              </a:solidFill>
            </a:endParaRPr>
          </a:p>
          <a:p>
            <a:pPr algn="just" eaLnBrk="1"/>
            <a:r>
              <a:rPr lang="fr-FR" altLang="fr-FR" sz="2540">
                <a:solidFill>
                  <a:srgbClr val="FFFFFF"/>
                </a:solidFill>
              </a:rPr>
              <a:t>	Contrairement aux voies précédentes, celles-ci consistent à administrer le médicament directement dans l’organisme </a:t>
            </a:r>
            <a:r>
              <a:rPr lang="fr-FR" altLang="fr-FR" sz="2540">
                <a:solidFill>
                  <a:srgbClr val="FFFF00"/>
                </a:solidFill>
              </a:rPr>
              <a:t>à travers les barrières naturelles </a:t>
            </a:r>
            <a:r>
              <a:rPr lang="fr-FR" altLang="fr-FR" sz="2540">
                <a:solidFill>
                  <a:srgbClr val="FFFFFF"/>
                </a:solidFill>
              </a:rPr>
              <a:t>(derme, épiderme …)</a:t>
            </a:r>
            <a:endParaRPr lang="fr-FR" altLang="fr-FR" sz="2540">
              <a:solidFill>
                <a:schemeClr val="bg1"/>
              </a:solidFill>
            </a:endParaRPr>
          </a:p>
        </p:txBody>
      </p:sp>
    </p:spTree>
    <p:extLst>
      <p:ext uri="{BB962C8B-B14F-4D97-AF65-F5344CB8AC3E}">
        <p14:creationId xmlns:p14="http://schemas.microsoft.com/office/powerpoint/2010/main" val="4250030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perfusionIV"/>
          <p:cNvPicPr>
            <a:picLocks noChangeAspect="1" noChangeArrowheads="1"/>
          </p:cNvPicPr>
          <p:nvPr/>
        </p:nvPicPr>
        <p:blipFill>
          <a:blip r:embed="rId2">
            <a:extLst>
              <a:ext uri="{28A0092B-C50C-407E-A947-70E740481C1C}">
                <a14:useLocalDpi xmlns:a14="http://schemas.microsoft.com/office/drawing/2010/main" val="0"/>
              </a:ext>
            </a:extLst>
          </a:blip>
          <a:srcRect r="43875"/>
          <a:stretch>
            <a:fillRect/>
          </a:stretch>
        </p:blipFill>
        <p:spPr bwMode="auto">
          <a:xfrm>
            <a:off x="9479941" y="1963885"/>
            <a:ext cx="1508771" cy="355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usse serin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684" y="4164880"/>
            <a:ext cx="2873473" cy="191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I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229" y="1382407"/>
            <a:ext cx="1939396" cy="192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seringue"/>
          <p:cNvPicPr>
            <a:picLocks noChangeAspect="1" noChangeArrowheads="1"/>
          </p:cNvPicPr>
          <p:nvPr/>
        </p:nvPicPr>
        <p:blipFill>
          <a:blip r:embed="rId5">
            <a:extLst>
              <a:ext uri="{28A0092B-C50C-407E-A947-70E740481C1C}">
                <a14:useLocalDpi xmlns:a14="http://schemas.microsoft.com/office/drawing/2010/main" val="0"/>
              </a:ext>
            </a:extLst>
          </a:blip>
          <a:srcRect b="28583"/>
          <a:stretch>
            <a:fillRect/>
          </a:stretch>
        </p:blipFill>
        <p:spPr bwMode="auto">
          <a:xfrm>
            <a:off x="3919140" y="1594553"/>
            <a:ext cx="2802230" cy="150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p:nvSpPr>
        <p:spPr bwMode="auto">
          <a:xfrm>
            <a:off x="3142247" y="3271048"/>
            <a:ext cx="4811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ltLang="fr-FR" dirty="0">
                <a:solidFill>
                  <a:schemeClr val="bg1"/>
                </a:solidFill>
              </a:rPr>
              <a:t>Seringue + aiguille (cathéter court souvent)</a:t>
            </a:r>
          </a:p>
        </p:txBody>
      </p:sp>
      <p:sp>
        <p:nvSpPr>
          <p:cNvPr id="10" name="Text Box 16"/>
          <p:cNvSpPr txBox="1">
            <a:spLocks noChangeArrowheads="1"/>
          </p:cNvSpPr>
          <p:nvPr/>
        </p:nvSpPr>
        <p:spPr bwMode="auto">
          <a:xfrm>
            <a:off x="4180136" y="6189876"/>
            <a:ext cx="2010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ltLang="fr-FR" dirty="0">
                <a:solidFill>
                  <a:schemeClr val="bg1"/>
                </a:solidFill>
              </a:rPr>
              <a:t>Pousse seringue</a:t>
            </a:r>
          </a:p>
        </p:txBody>
      </p:sp>
      <p:sp>
        <p:nvSpPr>
          <p:cNvPr id="11" name="Text Box 17"/>
          <p:cNvSpPr txBox="1">
            <a:spLocks noChangeArrowheads="1"/>
          </p:cNvSpPr>
          <p:nvPr/>
        </p:nvSpPr>
        <p:spPr bwMode="auto">
          <a:xfrm>
            <a:off x="9552768" y="1594553"/>
            <a:ext cx="1435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r-FR" altLang="fr-FR" dirty="0">
                <a:solidFill>
                  <a:schemeClr val="bg1"/>
                </a:solidFill>
              </a:rPr>
              <a:t>Perfusion</a:t>
            </a:r>
          </a:p>
        </p:txBody>
      </p:sp>
      <p:sp>
        <p:nvSpPr>
          <p:cNvPr id="12" name="Rectangle 11"/>
          <p:cNvSpPr/>
          <p:nvPr/>
        </p:nvSpPr>
        <p:spPr>
          <a:xfrm>
            <a:off x="2990625" y="688961"/>
            <a:ext cx="4389663" cy="553998"/>
          </a:xfrm>
          <a:prstGeom prst="rect">
            <a:avLst/>
          </a:prstGeom>
        </p:spPr>
        <p:txBody>
          <a:bodyPr wrap="none">
            <a:spAutoFit/>
          </a:bodyPr>
          <a:lstStyle/>
          <a:p>
            <a:r>
              <a:rPr lang="fr-FR" altLang="fr-FR" sz="3000" b="1" u="sng" dirty="0" smtClean="0">
                <a:solidFill>
                  <a:srgbClr val="FF9966"/>
                </a:solidFill>
                <a:latin typeface="Arial" panose="020B0604020202020204" pitchFamily="34" charset="0"/>
                <a:cs typeface="Arial" panose="020B0604020202020204" pitchFamily="34" charset="0"/>
              </a:rPr>
              <a:t>Voie Intra veineuse (IV)</a:t>
            </a:r>
            <a:endParaRPr lang="fr-FR" altLang="fr-FR" sz="3000" b="1" u="sng" dirty="0">
              <a:solidFill>
                <a:srgbClr val="FF99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191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2771"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Voie Intra veineuse (IV)</a:t>
            </a:r>
          </a:p>
          <a:p>
            <a:pPr eaLnBrk="1"/>
            <a:endParaRPr lang="fr-FR" altLang="fr-FR" sz="2540" b="1" u="sng" dirty="0">
              <a:solidFill>
                <a:srgbClr val="FF9966"/>
              </a:solidFill>
            </a:endParaRPr>
          </a:p>
          <a:p>
            <a:pPr eaLnBrk="1"/>
            <a:endParaRPr lang="fr-FR" altLang="fr-FR" sz="2540" dirty="0">
              <a:solidFill>
                <a:srgbClr val="FFFFFF"/>
              </a:solidFill>
            </a:endParaRPr>
          </a:p>
          <a:p>
            <a:pPr eaLnBrk="1"/>
            <a:r>
              <a:rPr lang="fr-FR" altLang="fr-FR" sz="2540" dirty="0">
                <a:solidFill>
                  <a:srgbClr val="FFFFFF"/>
                </a:solidFill>
              </a:rPr>
              <a:t>	</a:t>
            </a:r>
            <a:r>
              <a:rPr lang="fr-FR" altLang="fr-FR" sz="2540" u="sng" dirty="0">
                <a:solidFill>
                  <a:srgbClr val="FFFFFF"/>
                </a:solidFill>
              </a:rPr>
              <a:t>Avantages:</a:t>
            </a:r>
          </a:p>
          <a:p>
            <a:pPr eaLnBrk="1"/>
            <a:endParaRPr lang="fr-FR" altLang="fr-FR" sz="2540" dirty="0">
              <a:solidFill>
                <a:srgbClr val="FFFFFF"/>
              </a:solidFill>
            </a:endParaRPr>
          </a:p>
          <a:p>
            <a:pPr eaLnBrk="1"/>
            <a:r>
              <a:rPr lang="fr-FR" altLang="fr-FR" sz="2540" dirty="0">
                <a:solidFill>
                  <a:srgbClr val="FFFFFF"/>
                </a:solidFill>
              </a:rPr>
              <a:t>		- Effet </a:t>
            </a:r>
            <a:r>
              <a:rPr lang="fr-FR" altLang="fr-FR" sz="2540" dirty="0">
                <a:solidFill>
                  <a:srgbClr val="FFFF00"/>
                </a:solidFill>
              </a:rPr>
              <a:t>très rapide </a:t>
            </a:r>
            <a:r>
              <a:rPr lang="fr-FR" altLang="fr-FR" sz="2540" dirty="0">
                <a:solidFill>
                  <a:srgbClr val="FFFFFF"/>
                </a:solidFill>
              </a:rPr>
              <a:t>(voie d’urgence)</a:t>
            </a:r>
          </a:p>
          <a:p>
            <a:pPr eaLnBrk="1"/>
            <a:endParaRPr lang="fr-FR" altLang="fr-FR" sz="2540" dirty="0">
              <a:solidFill>
                <a:srgbClr val="FFFFFF"/>
              </a:solidFill>
            </a:endParaRPr>
          </a:p>
          <a:p>
            <a:pPr eaLnBrk="1"/>
            <a:r>
              <a:rPr lang="fr-FR" altLang="fr-FR" sz="2540" dirty="0">
                <a:solidFill>
                  <a:srgbClr val="FFFFFF"/>
                </a:solidFill>
              </a:rPr>
              <a:t>		- </a:t>
            </a:r>
            <a:r>
              <a:rPr lang="fr-FR" altLang="fr-FR" sz="2540" dirty="0">
                <a:solidFill>
                  <a:srgbClr val="FFFF00"/>
                </a:solidFill>
              </a:rPr>
              <a:t>Pas de premier passage hépatique</a:t>
            </a:r>
          </a:p>
          <a:p>
            <a:pPr eaLnBrk="1"/>
            <a:endParaRPr lang="fr-FR" altLang="fr-FR" sz="2540" dirty="0">
              <a:solidFill>
                <a:srgbClr val="FFFFFF"/>
              </a:solidFill>
            </a:endParaRPr>
          </a:p>
          <a:p>
            <a:pPr eaLnBrk="1"/>
            <a:r>
              <a:rPr lang="fr-FR" altLang="fr-FR" sz="2540" dirty="0">
                <a:solidFill>
                  <a:srgbClr val="FFFFFF"/>
                </a:solidFill>
              </a:rPr>
              <a:t>		- </a:t>
            </a:r>
            <a:r>
              <a:rPr lang="fr-FR" altLang="fr-FR" sz="2540" dirty="0">
                <a:solidFill>
                  <a:srgbClr val="FFFF00"/>
                </a:solidFill>
              </a:rPr>
              <a:t>Contrôle précis des quantités</a:t>
            </a:r>
          </a:p>
          <a:p>
            <a:pPr eaLnBrk="1"/>
            <a:endParaRPr lang="fr-FR" altLang="fr-FR" sz="2540" dirty="0">
              <a:solidFill>
                <a:srgbClr val="FFFFFF"/>
              </a:solidFill>
            </a:endParaRPr>
          </a:p>
          <a:p>
            <a:pPr eaLnBrk="1"/>
            <a:r>
              <a:rPr lang="fr-FR" altLang="fr-FR" sz="2540" dirty="0">
                <a:solidFill>
                  <a:srgbClr val="FFFFFF"/>
                </a:solidFill>
              </a:rPr>
              <a:t>	</a:t>
            </a:r>
          </a:p>
          <a:p>
            <a:pPr eaLnBrk="1"/>
            <a:r>
              <a:rPr lang="fr-FR" altLang="fr-FR" sz="2540" dirty="0">
                <a:solidFill>
                  <a:srgbClr val="FFFFFF"/>
                </a:solidFill>
              </a:rPr>
              <a:t>	</a:t>
            </a:r>
            <a:endParaRPr lang="fr-FR" altLang="fr-FR" sz="2540" dirty="0">
              <a:solidFill>
                <a:schemeClr val="bg1"/>
              </a:solidFill>
            </a:endParaRPr>
          </a:p>
        </p:txBody>
      </p:sp>
    </p:spTree>
    <p:extLst>
      <p:ext uri="{BB962C8B-B14F-4D97-AF65-F5344CB8AC3E}">
        <p14:creationId xmlns:p14="http://schemas.microsoft.com/office/powerpoint/2010/main" val="14812327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3795"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 Intra veineuse (IV)</a:t>
            </a:r>
          </a:p>
          <a:p>
            <a:pPr eaLnBrk="1"/>
            <a:endParaRPr lang="fr-FR" altLang="fr-FR" sz="2540">
              <a:solidFill>
                <a:srgbClr val="FFFFFF"/>
              </a:solidFill>
            </a:endParaRPr>
          </a:p>
          <a:p>
            <a:pPr eaLnBrk="1"/>
            <a:r>
              <a:rPr lang="fr-FR" altLang="fr-FR" sz="2540">
                <a:solidFill>
                  <a:srgbClr val="FFFFFF"/>
                </a:solidFill>
              </a:rPr>
              <a:t>	</a:t>
            </a:r>
            <a:r>
              <a:rPr lang="fr-FR" altLang="fr-FR" sz="2540" u="sng">
                <a:solidFill>
                  <a:srgbClr val="FFFFFF"/>
                </a:solidFill>
              </a:rPr>
              <a:t>Inconvénients:</a:t>
            </a:r>
          </a:p>
          <a:p>
            <a:pPr eaLnBrk="1"/>
            <a:endParaRPr lang="fr-FR" altLang="fr-FR" sz="2540">
              <a:solidFill>
                <a:srgbClr val="FFFFFF"/>
              </a:solidFill>
            </a:endParaRPr>
          </a:p>
          <a:p>
            <a:pPr eaLnBrk="1"/>
            <a:r>
              <a:rPr lang="fr-FR" altLang="fr-FR" sz="2540">
                <a:solidFill>
                  <a:srgbClr val="FFFFFF"/>
                </a:solidFill>
              </a:rPr>
              <a:t>		- </a:t>
            </a:r>
            <a:r>
              <a:rPr lang="fr-FR" altLang="fr-FR" sz="2540">
                <a:solidFill>
                  <a:srgbClr val="FFFF00"/>
                </a:solidFill>
              </a:rPr>
              <a:t>Difficulté d’administration </a:t>
            </a:r>
            <a:r>
              <a:rPr lang="fr-FR" altLang="fr-FR" sz="2540">
                <a:solidFill>
                  <a:srgbClr val="FFFFFF"/>
                </a:solidFill>
              </a:rPr>
              <a:t>(geste technique)</a:t>
            </a:r>
          </a:p>
          <a:p>
            <a:pPr eaLnBrk="1"/>
            <a:r>
              <a:rPr lang="fr-FR" altLang="fr-FR" sz="2540">
                <a:solidFill>
                  <a:srgbClr val="FFFFFF"/>
                </a:solidFill>
              </a:rPr>
              <a:t>		- </a:t>
            </a:r>
            <a:r>
              <a:rPr lang="fr-FR" altLang="fr-FR" sz="2540">
                <a:solidFill>
                  <a:srgbClr val="FFFF00"/>
                </a:solidFill>
              </a:rPr>
              <a:t>Risque technique </a:t>
            </a:r>
            <a:r>
              <a:rPr lang="fr-FR" altLang="fr-FR" sz="2540">
                <a:solidFill>
                  <a:srgbClr val="FFFFFF"/>
                </a:solidFill>
              </a:rPr>
              <a:t>(extravasation, piqûre artérielle …)</a:t>
            </a:r>
          </a:p>
          <a:p>
            <a:pPr eaLnBrk="1"/>
            <a:r>
              <a:rPr lang="fr-FR" altLang="fr-FR" sz="2540">
                <a:solidFill>
                  <a:srgbClr val="FFFFFF"/>
                </a:solidFill>
              </a:rPr>
              <a:t>		- Risque </a:t>
            </a:r>
            <a:r>
              <a:rPr lang="fr-FR" altLang="fr-FR" sz="2540">
                <a:solidFill>
                  <a:srgbClr val="FFFF00"/>
                </a:solidFill>
              </a:rPr>
              <a:t>infectieux</a:t>
            </a:r>
          </a:p>
          <a:p>
            <a:pPr eaLnBrk="1"/>
            <a:r>
              <a:rPr lang="fr-FR" altLang="fr-FR" sz="2540">
                <a:solidFill>
                  <a:srgbClr val="FFFFFF"/>
                </a:solidFill>
              </a:rPr>
              <a:t>		- </a:t>
            </a:r>
            <a:r>
              <a:rPr lang="fr-FR" altLang="fr-FR" sz="2540">
                <a:solidFill>
                  <a:srgbClr val="FFFF00"/>
                </a:solidFill>
              </a:rPr>
              <a:t>Coût</a:t>
            </a:r>
          </a:p>
          <a:p>
            <a:pPr eaLnBrk="1"/>
            <a:r>
              <a:rPr lang="fr-FR" altLang="fr-FR" sz="2540">
                <a:solidFill>
                  <a:srgbClr val="FFFFFF"/>
                </a:solidFill>
              </a:rPr>
              <a:t>		- </a:t>
            </a:r>
            <a:r>
              <a:rPr lang="fr-FR" altLang="fr-FR" sz="2540">
                <a:solidFill>
                  <a:srgbClr val="FFFF00"/>
                </a:solidFill>
              </a:rPr>
              <a:t>Conditions pharmaceutiques </a:t>
            </a:r>
            <a:r>
              <a:rPr lang="fr-FR" altLang="fr-FR" sz="2540">
                <a:solidFill>
                  <a:srgbClr val="FFFFFF"/>
                </a:solidFill>
              </a:rPr>
              <a:t>: stérilité, osmolarité, apyrogène…</a:t>
            </a:r>
          </a:p>
          <a:p>
            <a:pPr eaLnBrk="1"/>
            <a:r>
              <a:rPr lang="fr-FR" altLang="fr-FR" sz="2540">
                <a:solidFill>
                  <a:srgbClr val="FFFFFF"/>
                </a:solidFill>
              </a:rPr>
              <a:t>		- </a:t>
            </a:r>
            <a:r>
              <a:rPr lang="fr-FR" altLang="fr-FR" sz="2540">
                <a:solidFill>
                  <a:srgbClr val="FFFF00"/>
                </a:solidFill>
              </a:rPr>
              <a:t>En cas d’erreur pas de retour possible </a:t>
            </a:r>
            <a:r>
              <a:rPr lang="fr-FR" altLang="fr-FR" sz="2540">
                <a:solidFill>
                  <a:srgbClr val="FFFFFF"/>
                </a:solidFill>
              </a:rPr>
              <a:t>!!</a:t>
            </a:r>
          </a:p>
          <a:p>
            <a:pPr eaLnBrk="1"/>
            <a:endParaRPr lang="fr-FR" altLang="fr-FR" sz="2540">
              <a:solidFill>
                <a:srgbClr val="FFFFFF"/>
              </a:solidFill>
            </a:endParaRPr>
          </a:p>
          <a:p>
            <a:pPr eaLnBrk="1"/>
            <a:r>
              <a:rPr lang="fr-FR" altLang="fr-FR" sz="2540">
                <a:solidFill>
                  <a:srgbClr val="FFFFFF"/>
                </a:solidFill>
              </a:rPr>
              <a:t>	</a:t>
            </a:r>
            <a:endParaRPr lang="fr-FR" altLang="fr-FR" sz="2540">
              <a:solidFill>
                <a:schemeClr val="bg1"/>
              </a:solidFill>
            </a:endParaRPr>
          </a:p>
        </p:txBody>
      </p:sp>
    </p:spTree>
    <p:extLst>
      <p:ext uri="{BB962C8B-B14F-4D97-AF65-F5344CB8AC3E}">
        <p14:creationId xmlns:p14="http://schemas.microsoft.com/office/powerpoint/2010/main" val="2483104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4819"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Voie Intra veineuse (IV)</a:t>
            </a:r>
          </a:p>
          <a:p>
            <a:pPr eaLnBrk="1"/>
            <a:endParaRPr lang="fr-FR" altLang="fr-FR" sz="2540" dirty="0">
              <a:solidFill>
                <a:srgbClr val="FFFFFF"/>
              </a:solidFill>
            </a:endParaRPr>
          </a:p>
          <a:p>
            <a:pPr eaLnBrk="1"/>
            <a:r>
              <a:rPr lang="fr-FR" altLang="fr-FR" sz="2540" dirty="0">
                <a:solidFill>
                  <a:srgbClr val="FFFFFF"/>
                </a:solidFill>
              </a:rPr>
              <a:t>	</a:t>
            </a:r>
            <a:r>
              <a:rPr lang="fr-FR" altLang="fr-FR" sz="2540" u="sng" dirty="0">
                <a:solidFill>
                  <a:srgbClr val="FFFFFF"/>
                </a:solidFill>
              </a:rPr>
              <a:t>En pratique on n’injecte jamais en IV:</a:t>
            </a:r>
          </a:p>
          <a:p>
            <a:pPr eaLnBrk="1"/>
            <a:r>
              <a:rPr lang="fr-FR" altLang="fr-FR" sz="2540" dirty="0">
                <a:solidFill>
                  <a:srgbClr val="FFFFFF"/>
                </a:solidFill>
              </a:rPr>
              <a:t>		- </a:t>
            </a:r>
            <a:r>
              <a:rPr lang="fr-FR" altLang="fr-FR" sz="2540" dirty="0">
                <a:solidFill>
                  <a:srgbClr val="FFFF00"/>
                </a:solidFill>
              </a:rPr>
              <a:t>D’air</a:t>
            </a:r>
          </a:p>
          <a:p>
            <a:pPr eaLnBrk="1"/>
            <a:r>
              <a:rPr lang="fr-FR" altLang="fr-FR" sz="2540" dirty="0">
                <a:solidFill>
                  <a:srgbClr val="FFFFFF"/>
                </a:solidFill>
              </a:rPr>
              <a:t>		- De solution </a:t>
            </a:r>
            <a:r>
              <a:rPr lang="fr-FR" altLang="fr-FR" sz="2540" dirty="0">
                <a:solidFill>
                  <a:srgbClr val="FFFF00"/>
                </a:solidFill>
              </a:rPr>
              <a:t>huileuse</a:t>
            </a:r>
            <a:r>
              <a:rPr lang="fr-FR" altLang="fr-FR" sz="2540" dirty="0">
                <a:solidFill>
                  <a:srgbClr val="FFFFFF"/>
                </a:solidFill>
              </a:rPr>
              <a:t>, de </a:t>
            </a:r>
            <a:r>
              <a:rPr lang="fr-FR" altLang="fr-FR" sz="2540" dirty="0">
                <a:solidFill>
                  <a:srgbClr val="FFFF00"/>
                </a:solidFill>
              </a:rPr>
              <a:t>suspension</a:t>
            </a:r>
          </a:p>
          <a:p>
            <a:pPr eaLnBrk="1"/>
            <a:r>
              <a:rPr lang="fr-FR" altLang="fr-FR" sz="2540" dirty="0">
                <a:solidFill>
                  <a:srgbClr val="FFFFFF"/>
                </a:solidFill>
              </a:rPr>
              <a:t>		- De solution présentant un </a:t>
            </a:r>
            <a:r>
              <a:rPr lang="fr-FR" altLang="fr-FR" sz="2540" dirty="0">
                <a:solidFill>
                  <a:srgbClr val="FFFF00"/>
                </a:solidFill>
              </a:rPr>
              <a:t>trouble</a:t>
            </a:r>
            <a:r>
              <a:rPr lang="fr-FR" altLang="fr-FR" sz="2540" dirty="0">
                <a:solidFill>
                  <a:srgbClr val="FFFFFF"/>
                </a:solidFill>
              </a:rPr>
              <a:t> ou un </a:t>
            </a:r>
            <a:r>
              <a:rPr lang="fr-FR" altLang="fr-FR" sz="2540" dirty="0">
                <a:solidFill>
                  <a:srgbClr val="FFFF00"/>
                </a:solidFill>
              </a:rPr>
              <a:t>précipité</a:t>
            </a:r>
            <a:r>
              <a:rPr lang="fr-FR" altLang="fr-FR" sz="2540" dirty="0">
                <a:solidFill>
                  <a:srgbClr val="FFFFFF"/>
                </a:solidFill>
              </a:rPr>
              <a:t> (ATTENTION AUX MELANGES DANS LES PERF!!!!!)</a:t>
            </a:r>
          </a:p>
          <a:p>
            <a:pPr eaLnBrk="1"/>
            <a:endParaRPr lang="fr-FR" altLang="fr-FR" sz="2540" dirty="0">
              <a:solidFill>
                <a:srgbClr val="FFFFFF"/>
              </a:solidFill>
            </a:endParaRPr>
          </a:p>
          <a:p>
            <a:pPr eaLnBrk="1"/>
            <a:r>
              <a:rPr lang="fr-FR" altLang="fr-FR" sz="2540" dirty="0">
                <a:solidFill>
                  <a:srgbClr val="FFFFFF"/>
                </a:solidFill>
              </a:rPr>
              <a:t>		- </a:t>
            </a:r>
            <a:r>
              <a:rPr lang="fr-FR" altLang="fr-FR" sz="2540" i="1" dirty="0">
                <a:solidFill>
                  <a:srgbClr val="FFFFFF"/>
                </a:solidFill>
              </a:rPr>
              <a:t>Ex: cas de mort de nourrisson par administration de </a:t>
            </a:r>
            <a:r>
              <a:rPr lang="fr-FR" altLang="fr-FR" sz="2540" i="1" dirty="0" err="1">
                <a:solidFill>
                  <a:srgbClr val="FFFFFF"/>
                </a:solidFill>
              </a:rPr>
              <a:t>rocéphine</a:t>
            </a:r>
            <a:r>
              <a:rPr lang="fr-FR" altLang="fr-FR" sz="2540" i="1" dirty="0">
                <a:solidFill>
                  <a:srgbClr val="FFFFFF"/>
                </a:solidFill>
              </a:rPr>
              <a:t> dans un soluté contenant un sel de calcium.</a:t>
            </a:r>
          </a:p>
          <a:p>
            <a:pPr eaLnBrk="1"/>
            <a:endParaRPr lang="fr-FR" altLang="fr-FR" sz="2540" dirty="0">
              <a:solidFill>
                <a:srgbClr val="FFFFFF"/>
              </a:solidFill>
            </a:endParaRPr>
          </a:p>
          <a:p>
            <a:pPr eaLnBrk="1"/>
            <a:r>
              <a:rPr lang="fr-FR" altLang="fr-FR" sz="2540" dirty="0">
                <a:solidFill>
                  <a:srgbClr val="FFFFFF"/>
                </a:solidFill>
              </a:rPr>
              <a:t>	</a:t>
            </a:r>
            <a:endParaRPr lang="fr-FR" altLang="fr-FR" sz="2540" dirty="0">
              <a:solidFill>
                <a:schemeClr val="bg1"/>
              </a:solidFill>
            </a:endParaRPr>
          </a:p>
        </p:txBody>
      </p:sp>
    </p:spTree>
    <p:extLst>
      <p:ext uri="{BB962C8B-B14F-4D97-AF65-F5344CB8AC3E}">
        <p14:creationId xmlns:p14="http://schemas.microsoft.com/office/powerpoint/2010/main" val="41317187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5843"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Voie Intra musculaire (IM)</a:t>
            </a:r>
          </a:p>
          <a:p>
            <a:pPr eaLnBrk="1"/>
            <a:endParaRPr lang="fr-FR" altLang="fr-FR" sz="2540" b="1" u="sng" dirty="0">
              <a:solidFill>
                <a:srgbClr val="FF9966"/>
              </a:solidFill>
            </a:endParaRPr>
          </a:p>
          <a:p>
            <a:pPr eaLnBrk="1"/>
            <a:endParaRPr lang="fr-FR" altLang="fr-FR" sz="2540" dirty="0">
              <a:solidFill>
                <a:srgbClr val="FFFFFF"/>
              </a:solidFill>
            </a:endParaRPr>
          </a:p>
          <a:p>
            <a:pPr eaLnBrk="1"/>
            <a:r>
              <a:rPr lang="fr-FR" altLang="fr-FR" sz="2540" dirty="0">
                <a:solidFill>
                  <a:srgbClr val="FFFFFF"/>
                </a:solidFill>
              </a:rPr>
              <a:t>	</a:t>
            </a:r>
            <a:r>
              <a:rPr lang="fr-FR" altLang="fr-FR" sz="2540" u="sng" dirty="0">
                <a:solidFill>
                  <a:srgbClr val="FFFFFF"/>
                </a:solidFill>
              </a:rPr>
              <a:t>Avantages</a:t>
            </a:r>
          </a:p>
          <a:p>
            <a:pPr eaLnBrk="1"/>
            <a:endParaRPr lang="fr-FR" altLang="fr-FR" sz="2540" dirty="0">
              <a:solidFill>
                <a:srgbClr val="FFFFFF"/>
              </a:solidFill>
            </a:endParaRPr>
          </a:p>
          <a:p>
            <a:pPr eaLnBrk="1"/>
            <a:r>
              <a:rPr lang="fr-FR" altLang="fr-FR" sz="2540" dirty="0">
                <a:solidFill>
                  <a:srgbClr val="FFFFFF"/>
                </a:solidFill>
              </a:rPr>
              <a:t>		- Effets </a:t>
            </a:r>
            <a:r>
              <a:rPr lang="fr-FR" altLang="fr-FR" sz="2540" dirty="0">
                <a:solidFill>
                  <a:srgbClr val="FFFF00"/>
                </a:solidFill>
              </a:rPr>
              <a:t>rapide</a:t>
            </a:r>
            <a:r>
              <a:rPr lang="fr-FR" altLang="fr-FR" sz="2540" dirty="0">
                <a:solidFill>
                  <a:srgbClr val="FFFFFF"/>
                </a:solidFill>
              </a:rPr>
              <a:t> (moins que IV)</a:t>
            </a:r>
          </a:p>
          <a:p>
            <a:pPr eaLnBrk="1"/>
            <a:r>
              <a:rPr lang="fr-FR" altLang="fr-FR" sz="2540" dirty="0">
                <a:solidFill>
                  <a:srgbClr val="FFFFFF"/>
                </a:solidFill>
              </a:rPr>
              <a:t>		- Contrôle précis des </a:t>
            </a:r>
            <a:r>
              <a:rPr lang="fr-FR" altLang="fr-FR" sz="2540" dirty="0">
                <a:solidFill>
                  <a:srgbClr val="FFFF00"/>
                </a:solidFill>
              </a:rPr>
              <a:t>quantités</a:t>
            </a:r>
          </a:p>
          <a:p>
            <a:pPr eaLnBrk="1"/>
            <a:r>
              <a:rPr lang="fr-FR" altLang="fr-FR" sz="2540" dirty="0">
                <a:solidFill>
                  <a:srgbClr val="FFFFFF"/>
                </a:solidFill>
              </a:rPr>
              <a:t>		- </a:t>
            </a:r>
            <a:r>
              <a:rPr lang="fr-FR" altLang="fr-FR" sz="2540" dirty="0">
                <a:solidFill>
                  <a:srgbClr val="FFFF00"/>
                </a:solidFill>
              </a:rPr>
              <a:t>Possible pour solutions non miscibles </a:t>
            </a:r>
            <a:r>
              <a:rPr lang="fr-FR" altLang="fr-FR" sz="2540" dirty="0">
                <a:solidFill>
                  <a:srgbClr val="FFFFFF"/>
                </a:solidFill>
              </a:rPr>
              <a:t>(huiles…)</a:t>
            </a:r>
          </a:p>
          <a:p>
            <a:pPr eaLnBrk="1"/>
            <a:r>
              <a:rPr lang="fr-FR" altLang="fr-FR" sz="2540" dirty="0">
                <a:solidFill>
                  <a:srgbClr val="FFFFFF"/>
                </a:solidFill>
              </a:rPr>
              <a:t>			</a:t>
            </a:r>
            <a:endParaRPr lang="fr-FR" altLang="fr-FR" sz="2540" dirty="0">
              <a:solidFill>
                <a:schemeClr val="bg1"/>
              </a:solidFill>
            </a:endParaRPr>
          </a:p>
        </p:txBody>
      </p:sp>
      <p:pic>
        <p:nvPicPr>
          <p:cNvPr id="4" name="Picture 7" descr="IM"/>
          <p:cNvPicPr>
            <a:picLocks noChangeAspect="1" noChangeArrowheads="1"/>
          </p:cNvPicPr>
          <p:nvPr/>
        </p:nvPicPr>
        <p:blipFill>
          <a:blip r:embed="rId3">
            <a:extLst>
              <a:ext uri="{28A0092B-C50C-407E-A947-70E740481C1C}">
                <a14:useLocalDpi xmlns:a14="http://schemas.microsoft.com/office/drawing/2010/main" val="0"/>
              </a:ext>
            </a:extLst>
          </a:blip>
          <a:srcRect l="17639" r="16833"/>
          <a:stretch>
            <a:fillRect/>
          </a:stretch>
        </p:blipFill>
        <p:spPr bwMode="auto">
          <a:xfrm>
            <a:off x="8936087" y="1303338"/>
            <a:ext cx="26876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1988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7171"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7172" name="Text Box 3"/>
          <p:cNvSpPr txBox="1">
            <a:spLocks noChangeArrowheads="1"/>
          </p:cNvSpPr>
          <p:nvPr/>
        </p:nvSpPr>
        <p:spPr bwMode="auto">
          <a:xfrm>
            <a:off x="2013172" y="1633132"/>
            <a:ext cx="8655309" cy="36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6633"/>
                </a:solidFill>
              </a:rPr>
              <a:t>Définitions :</a:t>
            </a:r>
          </a:p>
          <a:p>
            <a:pPr eaLnBrk="1"/>
            <a:endParaRPr lang="en-GB" altLang="fr-FR" sz="2540">
              <a:solidFill>
                <a:srgbClr val="FFFFFF"/>
              </a:solidFill>
            </a:endParaRPr>
          </a:p>
          <a:p>
            <a:pPr eaLnBrk="1"/>
            <a:r>
              <a:rPr lang="en-GB" altLang="fr-FR" sz="2540">
                <a:solidFill>
                  <a:srgbClr val="FFFFFF"/>
                </a:solidFill>
              </a:rPr>
              <a:t>	- </a:t>
            </a:r>
            <a:r>
              <a:rPr lang="en-GB" altLang="fr-FR" sz="2540">
                <a:solidFill>
                  <a:srgbClr val="FFFF00"/>
                </a:solidFill>
              </a:rPr>
              <a:t>Spécialité pharmaceutique</a:t>
            </a:r>
            <a:r>
              <a:rPr lang="en-GB" altLang="fr-FR" sz="2540">
                <a:solidFill>
                  <a:srgbClr val="FFFFFF"/>
                </a:solidFill>
              </a:rPr>
              <a:t> : tout médicament préparé à l'avance, présenté sous un conditionnement particulier et caractérisé par une dénomination spéciale.</a:t>
            </a:r>
          </a:p>
          <a:p>
            <a:pPr eaLnBrk="1"/>
            <a:endParaRPr lang="en-GB" altLang="fr-FR" sz="2540">
              <a:solidFill>
                <a:srgbClr val="FFFFFF"/>
              </a:solidFill>
            </a:endParaRPr>
          </a:p>
          <a:p>
            <a:pPr eaLnBrk="1"/>
            <a:r>
              <a:rPr lang="en-GB" altLang="fr-FR" sz="2540">
                <a:solidFill>
                  <a:srgbClr val="FFFFFF"/>
                </a:solidFill>
              </a:rPr>
              <a:t>	</a:t>
            </a:r>
          </a:p>
          <a:p>
            <a:pPr eaLnBrk="1"/>
            <a:r>
              <a:rPr lang="en-GB" altLang="fr-FR" sz="2540">
                <a:solidFill>
                  <a:srgbClr val="FFFFFF"/>
                </a:solidFill>
              </a:rPr>
              <a:t>	Pour nous : </a:t>
            </a:r>
          </a:p>
          <a:p>
            <a:pPr eaLnBrk="1"/>
            <a:endParaRPr lang="en-GB" altLang="fr-FR" sz="2540">
              <a:solidFill>
                <a:srgbClr val="FFFFFF"/>
              </a:solidFill>
            </a:endParaRPr>
          </a:p>
          <a:p>
            <a:pPr algn="ctr" eaLnBrk="1"/>
            <a:r>
              <a:rPr lang="en-GB" altLang="fr-FR" sz="2540">
                <a:solidFill>
                  <a:srgbClr val="FFFFFF"/>
                </a:solidFill>
              </a:rPr>
              <a:t>Médicament = principe actif + excipient</a:t>
            </a:r>
          </a:p>
        </p:txBody>
      </p:sp>
      <p:sp>
        <p:nvSpPr>
          <p:cNvPr id="7173"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7174" name="AutoShape 5"/>
          <p:cNvSpPr>
            <a:spLocks noChangeArrowheads="1"/>
          </p:cNvSpPr>
          <p:nvPr/>
        </p:nvSpPr>
        <p:spPr bwMode="auto">
          <a:xfrm>
            <a:off x="3156652" y="4572481"/>
            <a:ext cx="6368349" cy="1143480"/>
          </a:xfrm>
          <a:prstGeom prst="roundRect">
            <a:avLst>
              <a:gd name="adj" fmla="val 125"/>
            </a:avLst>
          </a:prstGeom>
          <a:noFill/>
          <a:ln w="36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39919523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6867"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Voie Intra musculaire (IM)</a:t>
            </a:r>
          </a:p>
          <a:p>
            <a:pPr eaLnBrk="1"/>
            <a:endParaRPr lang="fr-FR" altLang="fr-FR" sz="2540" b="1" u="sng" dirty="0">
              <a:solidFill>
                <a:srgbClr val="FF9966"/>
              </a:solidFill>
            </a:endParaRPr>
          </a:p>
          <a:p>
            <a:pPr eaLnBrk="1"/>
            <a:endParaRPr lang="fr-FR" altLang="fr-FR" sz="2540" dirty="0">
              <a:solidFill>
                <a:srgbClr val="FFFFFF"/>
              </a:solidFill>
            </a:endParaRPr>
          </a:p>
          <a:p>
            <a:pPr eaLnBrk="1"/>
            <a:r>
              <a:rPr lang="fr-FR" altLang="fr-FR" sz="2540" dirty="0">
                <a:solidFill>
                  <a:srgbClr val="FFFFFF"/>
                </a:solidFill>
              </a:rPr>
              <a:t>	</a:t>
            </a:r>
            <a:r>
              <a:rPr lang="fr-FR" altLang="fr-FR" sz="2540" u="sng" dirty="0">
                <a:solidFill>
                  <a:srgbClr val="FFFFFF"/>
                </a:solidFill>
              </a:rPr>
              <a:t>Inconvénients</a:t>
            </a:r>
          </a:p>
          <a:p>
            <a:pPr eaLnBrk="1"/>
            <a:endParaRPr lang="fr-FR" altLang="fr-FR" sz="2540" dirty="0">
              <a:solidFill>
                <a:srgbClr val="FFFFFF"/>
              </a:solidFill>
            </a:endParaRPr>
          </a:p>
          <a:p>
            <a:pPr eaLnBrk="1"/>
            <a:r>
              <a:rPr lang="fr-FR" altLang="fr-FR" sz="2540" dirty="0">
                <a:solidFill>
                  <a:srgbClr val="FFFFFF"/>
                </a:solidFill>
              </a:rPr>
              <a:t>		- </a:t>
            </a:r>
            <a:r>
              <a:rPr lang="fr-FR" altLang="fr-FR" sz="2540" dirty="0">
                <a:solidFill>
                  <a:srgbClr val="FFFF00"/>
                </a:solidFill>
              </a:rPr>
              <a:t>Technique</a:t>
            </a:r>
            <a:r>
              <a:rPr lang="fr-FR" altLang="fr-FR" sz="2540" dirty="0">
                <a:solidFill>
                  <a:srgbClr val="FFFFFF"/>
                </a:solidFill>
              </a:rPr>
              <a:t> ( risque de toucher un tronc nerveux =&gt; Nerf sciatique chez le NN par exemple…)</a:t>
            </a:r>
          </a:p>
          <a:p>
            <a:pPr eaLnBrk="1"/>
            <a:r>
              <a:rPr lang="fr-FR" altLang="fr-FR" sz="2540" dirty="0">
                <a:solidFill>
                  <a:srgbClr val="FFFFFF"/>
                </a:solidFill>
              </a:rPr>
              <a:t>		- Même </a:t>
            </a:r>
            <a:r>
              <a:rPr lang="fr-FR" altLang="fr-FR" sz="2540" dirty="0">
                <a:solidFill>
                  <a:srgbClr val="FFFF00"/>
                </a:solidFill>
              </a:rPr>
              <a:t>conditions pharmaceutiques </a:t>
            </a:r>
            <a:r>
              <a:rPr lang="fr-FR" altLang="fr-FR" sz="2540" dirty="0">
                <a:solidFill>
                  <a:srgbClr val="FFFFFF"/>
                </a:solidFill>
              </a:rPr>
              <a:t>que IV</a:t>
            </a:r>
          </a:p>
          <a:p>
            <a:pPr eaLnBrk="1"/>
            <a:r>
              <a:rPr lang="fr-FR" altLang="fr-FR" sz="2540" dirty="0">
                <a:solidFill>
                  <a:srgbClr val="FFFFFF"/>
                </a:solidFill>
              </a:rPr>
              <a:t>		</a:t>
            </a:r>
            <a:endParaRPr lang="fr-FR" altLang="fr-FR" sz="2540" dirty="0">
              <a:solidFill>
                <a:schemeClr val="bg1"/>
              </a:solidFill>
            </a:endParaRPr>
          </a:p>
        </p:txBody>
      </p:sp>
    </p:spTree>
    <p:extLst>
      <p:ext uri="{BB962C8B-B14F-4D97-AF65-F5344CB8AC3E}">
        <p14:creationId xmlns:p14="http://schemas.microsoft.com/office/powerpoint/2010/main" val="22766371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7891"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 sous cutanée (SC)</a:t>
            </a:r>
          </a:p>
          <a:p>
            <a:pPr eaLnBrk="1"/>
            <a:endParaRPr lang="fr-FR" altLang="fr-FR" sz="2540" b="1" u="sng">
              <a:solidFill>
                <a:srgbClr val="FF9966"/>
              </a:solidFill>
            </a:endParaRPr>
          </a:p>
          <a:p>
            <a:pPr eaLnBrk="1"/>
            <a:endParaRPr lang="fr-FR" altLang="fr-FR" sz="2540">
              <a:solidFill>
                <a:srgbClr val="FFFFFF"/>
              </a:solidFill>
            </a:endParaRPr>
          </a:p>
          <a:p>
            <a:pPr eaLnBrk="1"/>
            <a:r>
              <a:rPr lang="fr-FR" altLang="fr-FR" sz="2540">
                <a:solidFill>
                  <a:srgbClr val="FFFFFF"/>
                </a:solidFill>
              </a:rPr>
              <a:t>	</a:t>
            </a:r>
            <a:r>
              <a:rPr lang="fr-FR" altLang="fr-FR" sz="2540" u="sng">
                <a:solidFill>
                  <a:srgbClr val="FFFFFF"/>
                </a:solidFill>
              </a:rPr>
              <a:t>Avantages</a:t>
            </a:r>
          </a:p>
          <a:p>
            <a:pPr eaLnBrk="1"/>
            <a:endParaRPr lang="fr-FR" altLang="fr-FR" sz="2540">
              <a:solidFill>
                <a:srgbClr val="FFFFFF"/>
              </a:solidFill>
            </a:endParaRPr>
          </a:p>
          <a:p>
            <a:pPr eaLnBrk="1"/>
            <a:r>
              <a:rPr lang="fr-FR" altLang="fr-FR" sz="2540">
                <a:solidFill>
                  <a:srgbClr val="FFFFFF"/>
                </a:solidFill>
              </a:rPr>
              <a:t>		- Effet </a:t>
            </a:r>
            <a:r>
              <a:rPr lang="fr-FR" altLang="fr-FR" sz="2540">
                <a:solidFill>
                  <a:srgbClr val="FFFF00"/>
                </a:solidFill>
              </a:rPr>
              <a:t>moyennement rapide </a:t>
            </a:r>
            <a:r>
              <a:rPr lang="fr-FR" altLang="fr-FR" sz="2540">
                <a:solidFill>
                  <a:srgbClr val="FFFFFF"/>
                </a:solidFill>
              </a:rPr>
              <a:t>(moins que IM ou IV)</a:t>
            </a:r>
          </a:p>
          <a:p>
            <a:pPr eaLnBrk="1"/>
            <a:r>
              <a:rPr lang="fr-FR" altLang="fr-FR" sz="2540">
                <a:solidFill>
                  <a:srgbClr val="FFFFFF"/>
                </a:solidFill>
              </a:rPr>
              <a:t>		- contrôle précis des </a:t>
            </a:r>
            <a:r>
              <a:rPr lang="fr-FR" altLang="fr-FR" sz="2540">
                <a:solidFill>
                  <a:srgbClr val="FFFF00"/>
                </a:solidFill>
              </a:rPr>
              <a:t>quantités</a:t>
            </a:r>
          </a:p>
          <a:p>
            <a:pPr eaLnBrk="1"/>
            <a:r>
              <a:rPr lang="fr-FR" altLang="fr-FR" sz="2540">
                <a:solidFill>
                  <a:srgbClr val="FFFFFF"/>
                </a:solidFill>
              </a:rPr>
              <a:t>		- Préparation </a:t>
            </a:r>
            <a:r>
              <a:rPr lang="fr-FR" altLang="fr-FR" sz="2540">
                <a:solidFill>
                  <a:srgbClr val="FFFF00"/>
                </a:solidFill>
              </a:rPr>
              <a:t>non miscibles</a:t>
            </a:r>
          </a:p>
          <a:p>
            <a:pPr eaLnBrk="1"/>
            <a:r>
              <a:rPr lang="fr-FR" altLang="fr-FR" sz="2540">
                <a:solidFill>
                  <a:srgbClr val="FFFFFF"/>
                </a:solidFill>
              </a:rPr>
              <a:t>		- Préparation </a:t>
            </a:r>
            <a:r>
              <a:rPr lang="fr-FR" altLang="fr-FR" sz="2540">
                <a:solidFill>
                  <a:srgbClr val="FFFF00"/>
                </a:solidFill>
              </a:rPr>
              <a:t>retard</a:t>
            </a:r>
          </a:p>
        </p:txBody>
      </p:sp>
      <p:pic>
        <p:nvPicPr>
          <p:cNvPr id="4" name="Picture 14" descr="SC"/>
          <p:cNvPicPr>
            <a:picLocks noChangeAspect="1" noChangeArrowheads="1"/>
          </p:cNvPicPr>
          <p:nvPr/>
        </p:nvPicPr>
        <p:blipFill>
          <a:blip r:embed="rId3">
            <a:extLst>
              <a:ext uri="{28A0092B-C50C-407E-A947-70E740481C1C}">
                <a14:useLocalDpi xmlns:a14="http://schemas.microsoft.com/office/drawing/2010/main" val="0"/>
              </a:ext>
            </a:extLst>
          </a:blip>
          <a:srcRect l="17639" r="18083"/>
          <a:stretch>
            <a:fillRect/>
          </a:stretch>
        </p:blipFill>
        <p:spPr bwMode="auto">
          <a:xfrm>
            <a:off x="9352443" y="783102"/>
            <a:ext cx="26320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147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8915"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 sous cutanée (SC)</a:t>
            </a:r>
          </a:p>
          <a:p>
            <a:pPr eaLnBrk="1"/>
            <a:endParaRPr lang="fr-FR" altLang="fr-FR" sz="2540" b="1" u="sng">
              <a:solidFill>
                <a:srgbClr val="FF9966"/>
              </a:solidFill>
            </a:endParaRPr>
          </a:p>
          <a:p>
            <a:pPr eaLnBrk="1"/>
            <a:endParaRPr lang="fr-FR" altLang="fr-FR" sz="2540">
              <a:solidFill>
                <a:srgbClr val="FFFFFF"/>
              </a:solidFill>
            </a:endParaRPr>
          </a:p>
          <a:p>
            <a:pPr eaLnBrk="1"/>
            <a:r>
              <a:rPr lang="fr-FR" altLang="fr-FR" sz="2540">
                <a:solidFill>
                  <a:srgbClr val="FFFFFF"/>
                </a:solidFill>
              </a:rPr>
              <a:t>	</a:t>
            </a:r>
            <a:r>
              <a:rPr lang="fr-FR" altLang="fr-FR" sz="2540" u="sng">
                <a:solidFill>
                  <a:srgbClr val="FFFFFF"/>
                </a:solidFill>
              </a:rPr>
              <a:t>Inconvénients</a:t>
            </a:r>
          </a:p>
          <a:p>
            <a:pPr eaLnBrk="1"/>
            <a:endParaRPr lang="fr-FR" altLang="fr-FR" sz="2540">
              <a:solidFill>
                <a:srgbClr val="FFFFFF"/>
              </a:solidFill>
            </a:endParaRPr>
          </a:p>
          <a:p>
            <a:pPr eaLnBrk="1"/>
            <a:r>
              <a:rPr lang="fr-FR" altLang="fr-FR" sz="2540">
                <a:solidFill>
                  <a:srgbClr val="FFFFFF"/>
                </a:solidFill>
              </a:rPr>
              <a:t>		- </a:t>
            </a:r>
            <a:r>
              <a:rPr lang="fr-FR" altLang="fr-FR" sz="2540">
                <a:solidFill>
                  <a:srgbClr val="FFFF00"/>
                </a:solidFill>
              </a:rPr>
              <a:t>Quantités injectables limitées</a:t>
            </a:r>
          </a:p>
          <a:p>
            <a:pPr eaLnBrk="1"/>
            <a:r>
              <a:rPr lang="fr-FR" altLang="fr-FR" sz="2540">
                <a:solidFill>
                  <a:srgbClr val="FFFFFF"/>
                </a:solidFill>
              </a:rPr>
              <a:t>		- Non utilisable pour substances irritantes</a:t>
            </a:r>
          </a:p>
          <a:p>
            <a:pPr eaLnBrk="1"/>
            <a:r>
              <a:rPr lang="fr-FR" altLang="fr-FR" sz="2540">
                <a:solidFill>
                  <a:srgbClr val="FFFFFF"/>
                </a:solidFill>
              </a:rPr>
              <a:t>		- Peut être </a:t>
            </a:r>
            <a:r>
              <a:rPr lang="fr-FR" altLang="fr-FR" sz="2540">
                <a:solidFill>
                  <a:srgbClr val="FFFF00"/>
                </a:solidFill>
              </a:rPr>
              <a:t>douloureuse</a:t>
            </a:r>
            <a:r>
              <a:rPr lang="fr-FR" altLang="fr-FR" sz="2540">
                <a:solidFill>
                  <a:srgbClr val="FFFFFF"/>
                </a:solidFill>
              </a:rPr>
              <a:t> en cas de quantité importante</a:t>
            </a:r>
            <a:endParaRPr lang="fr-FR" altLang="fr-FR" sz="2540">
              <a:solidFill>
                <a:srgbClr val="FFFF00"/>
              </a:solidFill>
            </a:endParaRPr>
          </a:p>
        </p:txBody>
      </p:sp>
    </p:spTree>
    <p:extLst>
      <p:ext uri="{BB962C8B-B14F-4D97-AF65-F5344CB8AC3E}">
        <p14:creationId xmlns:p14="http://schemas.microsoft.com/office/powerpoint/2010/main" val="2217842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39939"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Voie sous cutanée (SC)</a:t>
            </a:r>
          </a:p>
          <a:p>
            <a:pPr eaLnBrk="1"/>
            <a:endParaRPr lang="fr-FR" altLang="fr-FR" sz="2540" b="1" u="sng" dirty="0">
              <a:solidFill>
                <a:srgbClr val="FF9966"/>
              </a:solidFill>
            </a:endParaRPr>
          </a:p>
          <a:p>
            <a:pPr eaLnBrk="1"/>
            <a:r>
              <a:rPr lang="fr-FR" altLang="fr-FR" sz="2540" dirty="0">
                <a:solidFill>
                  <a:srgbClr val="FF9966"/>
                </a:solidFill>
              </a:rPr>
              <a:t>	</a:t>
            </a:r>
            <a:r>
              <a:rPr lang="fr-FR" altLang="fr-FR" sz="2540" dirty="0">
                <a:solidFill>
                  <a:srgbClr val="FFFF00"/>
                </a:solidFill>
              </a:rPr>
              <a:t>Cas particulier en cas de choc</a:t>
            </a:r>
          </a:p>
          <a:p>
            <a:pPr eaLnBrk="1"/>
            <a:r>
              <a:rPr lang="fr-FR" altLang="fr-FR" sz="2540" dirty="0">
                <a:solidFill>
                  <a:schemeClr val="bg1"/>
                </a:solidFill>
              </a:rPr>
              <a:t>	</a:t>
            </a:r>
          </a:p>
          <a:p>
            <a:pPr eaLnBrk="1"/>
            <a:r>
              <a:rPr lang="fr-FR" altLang="fr-FR" sz="2540" dirty="0">
                <a:solidFill>
                  <a:schemeClr val="bg1"/>
                </a:solidFill>
              </a:rPr>
              <a:t>	=&gt; </a:t>
            </a:r>
            <a:r>
              <a:rPr lang="fr-FR" altLang="fr-FR" sz="2540" dirty="0">
                <a:solidFill>
                  <a:srgbClr val="FFFF00"/>
                </a:solidFill>
              </a:rPr>
              <a:t>Vasoconstriction périphérique</a:t>
            </a:r>
            <a:r>
              <a:rPr lang="fr-FR" altLang="fr-FR" sz="2540" dirty="0">
                <a:solidFill>
                  <a:schemeClr val="bg1"/>
                </a:solidFill>
              </a:rPr>
              <a:t>, inefficacité primaire constatée. =&gt; Risque de </a:t>
            </a:r>
            <a:r>
              <a:rPr lang="fr-FR" altLang="fr-FR" sz="2540" dirty="0" err="1">
                <a:solidFill>
                  <a:schemeClr val="bg1"/>
                </a:solidFill>
              </a:rPr>
              <a:t>réadministration</a:t>
            </a:r>
            <a:r>
              <a:rPr lang="fr-FR" altLang="fr-FR" sz="2540" dirty="0">
                <a:solidFill>
                  <a:schemeClr val="bg1"/>
                </a:solidFill>
              </a:rPr>
              <a:t> avec risque de surdosage ultérieur.</a:t>
            </a:r>
          </a:p>
          <a:p>
            <a:pPr eaLnBrk="1"/>
            <a:endParaRPr lang="fr-FR" altLang="fr-FR" sz="2540" dirty="0">
              <a:solidFill>
                <a:schemeClr val="bg1"/>
              </a:solidFill>
            </a:endParaRPr>
          </a:p>
          <a:p>
            <a:pPr eaLnBrk="1"/>
            <a:r>
              <a:rPr lang="fr-FR" altLang="fr-FR" sz="2540" dirty="0">
                <a:solidFill>
                  <a:schemeClr val="bg1"/>
                </a:solidFill>
              </a:rPr>
              <a:t>	</a:t>
            </a:r>
            <a:r>
              <a:rPr lang="fr-FR" altLang="fr-FR" sz="2540" i="1" dirty="0">
                <a:solidFill>
                  <a:schemeClr val="bg1"/>
                </a:solidFill>
              </a:rPr>
              <a:t>Ex: choc traumatique avec douleur : injection SC d’antalgique morphinique. </a:t>
            </a:r>
            <a:r>
              <a:rPr lang="fr-FR" altLang="fr-FR" sz="2540" i="1" dirty="0">
                <a:solidFill>
                  <a:srgbClr val="FFCC66"/>
                </a:solidFill>
              </a:rPr>
              <a:t>Cas de décès rapportés</a:t>
            </a:r>
            <a:r>
              <a:rPr lang="fr-FR" altLang="fr-FR" sz="2540" i="1" dirty="0">
                <a:solidFill>
                  <a:schemeClr val="bg1"/>
                </a:solidFill>
              </a:rPr>
              <a:t>.</a:t>
            </a:r>
          </a:p>
        </p:txBody>
      </p:sp>
      <p:pic>
        <p:nvPicPr>
          <p:cNvPr id="4" name="Picture 14" descr="SC"/>
          <p:cNvPicPr>
            <a:picLocks noChangeAspect="1" noChangeArrowheads="1"/>
          </p:cNvPicPr>
          <p:nvPr/>
        </p:nvPicPr>
        <p:blipFill>
          <a:blip r:embed="rId3">
            <a:extLst>
              <a:ext uri="{28A0092B-C50C-407E-A947-70E740481C1C}">
                <a14:useLocalDpi xmlns:a14="http://schemas.microsoft.com/office/drawing/2010/main" val="0"/>
              </a:ext>
            </a:extLst>
          </a:blip>
          <a:srcRect l="17639" r="18083"/>
          <a:stretch>
            <a:fillRect/>
          </a:stretch>
        </p:blipFill>
        <p:spPr bwMode="auto">
          <a:xfrm>
            <a:off x="9352443" y="267882"/>
            <a:ext cx="26320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4770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40963" name="Text Box 2"/>
          <p:cNvSpPr txBox="1">
            <a:spLocks noChangeArrowheads="1"/>
          </p:cNvSpPr>
          <p:nvPr/>
        </p:nvSpPr>
        <p:spPr bwMode="auto">
          <a:xfrm>
            <a:off x="1164404"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dirty="0">
                <a:solidFill>
                  <a:srgbClr val="FF9966"/>
                </a:solidFill>
              </a:rPr>
              <a:t>Voie </a:t>
            </a:r>
            <a:r>
              <a:rPr lang="fr-FR" altLang="fr-FR" sz="2540" b="1" u="sng" dirty="0" smtClean="0">
                <a:solidFill>
                  <a:srgbClr val="FF9966"/>
                </a:solidFill>
              </a:rPr>
              <a:t>Percutanée (</a:t>
            </a:r>
            <a:r>
              <a:rPr lang="fr-FR" altLang="fr-FR" sz="2400" b="1" u="sng" dirty="0" smtClean="0">
                <a:solidFill>
                  <a:srgbClr val="FF9966"/>
                </a:solidFill>
              </a:rPr>
              <a:t>Intradermique</a:t>
            </a:r>
            <a:r>
              <a:rPr lang="fr-FR" altLang="fr-FR" dirty="0" smtClean="0">
                <a:solidFill>
                  <a:schemeClr val="bg1"/>
                </a:solidFill>
              </a:rPr>
              <a:t>)</a:t>
            </a:r>
            <a:endParaRPr lang="fr-FR" altLang="fr-FR" sz="2540" b="1" u="sng" dirty="0">
              <a:solidFill>
                <a:schemeClr val="bg1"/>
              </a:solidFill>
            </a:endParaRPr>
          </a:p>
          <a:p>
            <a:pPr eaLnBrk="1"/>
            <a:endParaRPr lang="fr-FR" altLang="fr-FR" sz="2540" b="1" u="sng" dirty="0">
              <a:solidFill>
                <a:srgbClr val="FF9966"/>
              </a:solidFill>
            </a:endParaRPr>
          </a:p>
          <a:p>
            <a:pPr eaLnBrk="1"/>
            <a:r>
              <a:rPr lang="fr-FR" altLang="fr-FR" sz="2540" dirty="0">
                <a:solidFill>
                  <a:srgbClr val="FF9966"/>
                </a:solidFill>
              </a:rPr>
              <a:t>	</a:t>
            </a:r>
            <a:r>
              <a:rPr lang="fr-FR" altLang="fr-FR" sz="2540" dirty="0">
                <a:solidFill>
                  <a:schemeClr val="bg1"/>
                </a:solidFill>
              </a:rPr>
              <a:t>« A travers la peau pour une diffusion générale »</a:t>
            </a:r>
          </a:p>
          <a:p>
            <a:pPr eaLnBrk="1"/>
            <a:endParaRPr lang="fr-FR" altLang="fr-FR" sz="2540" i="1" dirty="0">
              <a:solidFill>
                <a:schemeClr val="bg1"/>
              </a:solidFill>
            </a:endParaRPr>
          </a:p>
          <a:p>
            <a:pPr eaLnBrk="1"/>
            <a:r>
              <a:rPr lang="fr-FR" altLang="fr-FR" sz="2540" i="1" dirty="0">
                <a:solidFill>
                  <a:schemeClr val="bg1"/>
                </a:solidFill>
              </a:rPr>
              <a:t>	=&gt; </a:t>
            </a:r>
            <a:r>
              <a:rPr lang="fr-FR" altLang="fr-FR" sz="2540" i="1" dirty="0">
                <a:solidFill>
                  <a:srgbClr val="FFFF00"/>
                </a:solidFill>
              </a:rPr>
              <a:t>Par opposition a la voie cutanée </a:t>
            </a:r>
            <a:r>
              <a:rPr lang="fr-FR" altLang="fr-FR" sz="2540" i="1" dirty="0">
                <a:solidFill>
                  <a:schemeClr val="bg1"/>
                </a:solidFill>
              </a:rPr>
              <a:t>qui a une action locale : ex pommade anti inflammatoire…</a:t>
            </a:r>
          </a:p>
          <a:p>
            <a:pPr eaLnBrk="1"/>
            <a:endParaRPr lang="fr-FR" altLang="fr-FR" sz="2540" i="1" dirty="0">
              <a:solidFill>
                <a:schemeClr val="bg1"/>
              </a:solidFill>
            </a:endParaRPr>
          </a:p>
          <a:p>
            <a:pPr eaLnBrk="1"/>
            <a:r>
              <a:rPr lang="fr-FR" altLang="fr-FR" sz="2540" dirty="0">
                <a:solidFill>
                  <a:schemeClr val="bg1"/>
                </a:solidFill>
              </a:rPr>
              <a:t>	</a:t>
            </a:r>
            <a:r>
              <a:rPr lang="fr-FR" altLang="fr-FR" sz="2540" u="sng" dirty="0">
                <a:solidFill>
                  <a:schemeClr val="bg1"/>
                </a:solidFill>
              </a:rPr>
              <a:t>Avantages</a:t>
            </a:r>
          </a:p>
          <a:p>
            <a:pPr eaLnBrk="1"/>
            <a:endParaRPr lang="fr-FR" altLang="fr-FR" sz="2540" u="sng" dirty="0">
              <a:solidFill>
                <a:schemeClr val="bg1"/>
              </a:solidFill>
            </a:endParaRPr>
          </a:p>
          <a:p>
            <a:pPr eaLnBrk="1"/>
            <a:r>
              <a:rPr lang="fr-FR" altLang="fr-FR" sz="2540" dirty="0">
                <a:solidFill>
                  <a:schemeClr val="bg1"/>
                </a:solidFill>
              </a:rPr>
              <a:t>		- </a:t>
            </a:r>
            <a:r>
              <a:rPr lang="fr-FR" altLang="fr-FR" sz="2540" dirty="0">
                <a:solidFill>
                  <a:srgbClr val="FFFF00"/>
                </a:solidFill>
              </a:rPr>
              <a:t>Facilité</a:t>
            </a:r>
            <a:r>
              <a:rPr lang="fr-FR" altLang="fr-FR" sz="2540" dirty="0">
                <a:solidFill>
                  <a:schemeClr val="bg1"/>
                </a:solidFill>
              </a:rPr>
              <a:t> d’emploi</a:t>
            </a:r>
          </a:p>
          <a:p>
            <a:pPr eaLnBrk="1"/>
            <a:r>
              <a:rPr lang="fr-FR" altLang="fr-FR" sz="2540" dirty="0">
                <a:solidFill>
                  <a:schemeClr val="bg1"/>
                </a:solidFill>
              </a:rPr>
              <a:t>		- </a:t>
            </a:r>
            <a:r>
              <a:rPr lang="fr-FR" altLang="fr-FR" sz="2540" dirty="0">
                <a:solidFill>
                  <a:srgbClr val="FFFF00"/>
                </a:solidFill>
              </a:rPr>
              <a:t>Forme LP possible</a:t>
            </a:r>
          </a:p>
        </p:txBody>
      </p:sp>
      <p:pic>
        <p:nvPicPr>
          <p:cNvPr id="4" name="Picture 13" descr="ID"/>
          <p:cNvPicPr>
            <a:picLocks noChangeAspect="1" noChangeArrowheads="1"/>
          </p:cNvPicPr>
          <p:nvPr/>
        </p:nvPicPr>
        <p:blipFill>
          <a:blip r:embed="rId3">
            <a:extLst>
              <a:ext uri="{28A0092B-C50C-407E-A947-70E740481C1C}">
                <a14:useLocalDpi xmlns:a14="http://schemas.microsoft.com/office/drawing/2010/main" val="0"/>
              </a:ext>
            </a:extLst>
          </a:blip>
          <a:srcRect l="17000" r="17473"/>
          <a:stretch>
            <a:fillRect/>
          </a:stretch>
        </p:blipFill>
        <p:spPr bwMode="auto">
          <a:xfrm>
            <a:off x="9348030" y="447588"/>
            <a:ext cx="26892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70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41987"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 Percutanée</a:t>
            </a:r>
          </a:p>
          <a:p>
            <a:pPr eaLnBrk="1"/>
            <a:endParaRPr lang="fr-FR" altLang="fr-FR" sz="2540" b="1" u="sng">
              <a:solidFill>
                <a:srgbClr val="FF9966"/>
              </a:solidFill>
            </a:endParaRPr>
          </a:p>
          <a:p>
            <a:pPr eaLnBrk="1"/>
            <a:r>
              <a:rPr lang="fr-FR" altLang="fr-FR" sz="2540">
                <a:solidFill>
                  <a:schemeClr val="bg1"/>
                </a:solidFill>
              </a:rPr>
              <a:t>	</a:t>
            </a:r>
            <a:r>
              <a:rPr lang="fr-FR" altLang="fr-FR" sz="2540" u="sng">
                <a:solidFill>
                  <a:schemeClr val="bg1"/>
                </a:solidFill>
              </a:rPr>
              <a:t>Inconvénients:</a:t>
            </a:r>
          </a:p>
          <a:p>
            <a:pPr eaLnBrk="1"/>
            <a:endParaRPr lang="fr-FR" altLang="fr-FR" sz="2540" u="sng">
              <a:solidFill>
                <a:schemeClr val="bg1"/>
              </a:solidFill>
            </a:endParaRPr>
          </a:p>
          <a:p>
            <a:pPr eaLnBrk="1"/>
            <a:r>
              <a:rPr lang="fr-FR" altLang="fr-FR" sz="2540">
                <a:solidFill>
                  <a:schemeClr val="bg1"/>
                </a:solidFill>
              </a:rPr>
              <a:t>		</a:t>
            </a:r>
          </a:p>
          <a:p>
            <a:pPr eaLnBrk="1"/>
            <a:r>
              <a:rPr lang="fr-FR" altLang="fr-FR" sz="2540">
                <a:solidFill>
                  <a:schemeClr val="bg1"/>
                </a:solidFill>
              </a:rPr>
              <a:t>		- </a:t>
            </a:r>
            <a:r>
              <a:rPr lang="fr-FR" altLang="fr-FR" sz="2540">
                <a:solidFill>
                  <a:srgbClr val="FFFF00"/>
                </a:solidFill>
              </a:rPr>
              <a:t>Effets indésirables locaux </a:t>
            </a:r>
            <a:r>
              <a:rPr lang="fr-FR" altLang="fr-FR" sz="2540">
                <a:solidFill>
                  <a:schemeClr val="bg1"/>
                </a:solidFill>
              </a:rPr>
              <a:t>(souvent dispositifs laissés en place sur de longues périodes)</a:t>
            </a:r>
          </a:p>
          <a:p>
            <a:pPr eaLnBrk="1"/>
            <a:r>
              <a:rPr lang="fr-FR" altLang="fr-FR" sz="2540">
                <a:solidFill>
                  <a:schemeClr val="bg1"/>
                </a:solidFill>
              </a:rPr>
              <a:t>		- Importance de </a:t>
            </a:r>
            <a:r>
              <a:rPr lang="fr-FR" altLang="fr-FR" sz="2540">
                <a:solidFill>
                  <a:srgbClr val="FFFF00"/>
                </a:solidFill>
              </a:rPr>
              <a:t>l’état de la peau</a:t>
            </a:r>
          </a:p>
          <a:p>
            <a:pPr eaLnBrk="1"/>
            <a:r>
              <a:rPr lang="fr-FR" altLang="fr-FR" sz="2540">
                <a:solidFill>
                  <a:schemeClr val="bg1"/>
                </a:solidFill>
              </a:rPr>
              <a:t>		- Résorption aléatoire (température, activité physique…)</a:t>
            </a:r>
          </a:p>
          <a:p>
            <a:pPr eaLnBrk="1"/>
            <a:r>
              <a:rPr lang="fr-FR" altLang="fr-FR" sz="2540">
                <a:solidFill>
                  <a:schemeClr val="bg1"/>
                </a:solidFill>
              </a:rPr>
              <a:t>		- Attention !! Patchs peu visibles (Nbx cas rapporté de surdosage par pose de plusieurs patchs.)</a:t>
            </a:r>
          </a:p>
        </p:txBody>
      </p:sp>
    </p:spTree>
    <p:extLst>
      <p:ext uri="{BB962C8B-B14F-4D97-AF65-F5344CB8AC3E}">
        <p14:creationId xmlns:p14="http://schemas.microsoft.com/office/powerpoint/2010/main" val="18511597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43011"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 Pulmonaire</a:t>
            </a:r>
          </a:p>
          <a:p>
            <a:pPr eaLnBrk="1"/>
            <a:endParaRPr lang="fr-FR" altLang="fr-FR" sz="2540" b="1" u="sng">
              <a:solidFill>
                <a:srgbClr val="FF9966"/>
              </a:solidFill>
            </a:endParaRPr>
          </a:p>
          <a:p>
            <a:pPr eaLnBrk="1"/>
            <a:endParaRPr lang="fr-FR" altLang="fr-FR" sz="2540" b="1" u="sng">
              <a:solidFill>
                <a:srgbClr val="FF9966"/>
              </a:solidFill>
            </a:endParaRPr>
          </a:p>
          <a:p>
            <a:pPr eaLnBrk="1"/>
            <a:r>
              <a:rPr lang="fr-FR" altLang="fr-FR" sz="2540">
                <a:solidFill>
                  <a:schemeClr val="bg1"/>
                </a:solidFill>
              </a:rPr>
              <a:t>	Peut être à usage </a:t>
            </a:r>
            <a:r>
              <a:rPr lang="fr-FR" altLang="fr-FR" sz="2540">
                <a:solidFill>
                  <a:srgbClr val="FFFF00"/>
                </a:solidFill>
              </a:rPr>
              <a:t>local</a:t>
            </a:r>
            <a:r>
              <a:rPr lang="fr-FR" altLang="fr-FR" sz="2540">
                <a:solidFill>
                  <a:schemeClr val="bg1"/>
                </a:solidFill>
              </a:rPr>
              <a:t> ou </a:t>
            </a:r>
            <a:r>
              <a:rPr lang="fr-FR" altLang="fr-FR" sz="2540">
                <a:solidFill>
                  <a:srgbClr val="FFFF00"/>
                </a:solidFill>
              </a:rPr>
              <a:t>général</a:t>
            </a:r>
            <a:r>
              <a:rPr lang="fr-FR" altLang="fr-FR" sz="2540">
                <a:solidFill>
                  <a:schemeClr val="bg1"/>
                </a:solidFill>
              </a:rPr>
              <a:t>.</a:t>
            </a:r>
          </a:p>
          <a:p>
            <a:pPr eaLnBrk="1"/>
            <a:endParaRPr lang="fr-FR" altLang="fr-FR" sz="2540">
              <a:solidFill>
                <a:schemeClr val="bg1"/>
              </a:solidFill>
            </a:endParaRPr>
          </a:p>
          <a:p>
            <a:pPr eaLnBrk="1"/>
            <a:r>
              <a:rPr lang="fr-FR" altLang="fr-FR" sz="2540">
                <a:solidFill>
                  <a:schemeClr val="bg1"/>
                </a:solidFill>
              </a:rPr>
              <a:t>	Modalité particulière</a:t>
            </a:r>
          </a:p>
          <a:p>
            <a:pPr eaLnBrk="1"/>
            <a:r>
              <a:rPr lang="fr-FR" altLang="fr-FR" sz="2540">
                <a:solidFill>
                  <a:schemeClr val="bg1"/>
                </a:solidFill>
              </a:rPr>
              <a:t>	Cf cours pneumologie</a:t>
            </a:r>
          </a:p>
        </p:txBody>
      </p:sp>
      <p:pic>
        <p:nvPicPr>
          <p:cNvPr id="4" name="Picture 5" descr="aerosol spray"/>
          <p:cNvPicPr>
            <a:picLocks noChangeAspect="1" noChangeArrowheads="1"/>
          </p:cNvPicPr>
          <p:nvPr/>
        </p:nvPicPr>
        <p:blipFill>
          <a:blip r:embed="rId3">
            <a:extLst>
              <a:ext uri="{28A0092B-C50C-407E-A947-70E740481C1C}">
                <a14:useLocalDpi xmlns:a14="http://schemas.microsoft.com/office/drawing/2010/main" val="0"/>
              </a:ext>
            </a:extLst>
          </a:blip>
          <a:srcRect l="18236" b="15781"/>
          <a:stretch>
            <a:fillRect/>
          </a:stretch>
        </p:blipFill>
        <p:spPr bwMode="auto">
          <a:xfrm>
            <a:off x="9656054" y="1193091"/>
            <a:ext cx="19431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erosol thérapie"/>
          <p:cNvPicPr>
            <a:picLocks noChangeAspect="1" noChangeArrowheads="1"/>
          </p:cNvPicPr>
          <p:nvPr/>
        </p:nvPicPr>
        <p:blipFill>
          <a:blip r:embed="rId4">
            <a:extLst>
              <a:ext uri="{28A0092B-C50C-407E-A947-70E740481C1C}">
                <a14:useLocalDpi xmlns:a14="http://schemas.microsoft.com/office/drawing/2010/main" val="0"/>
              </a:ext>
            </a:extLst>
          </a:blip>
          <a:srcRect l="28526" t="13280" b="16801"/>
          <a:stretch>
            <a:fillRect/>
          </a:stretch>
        </p:blipFill>
        <p:spPr bwMode="auto">
          <a:xfrm>
            <a:off x="9588187" y="2821990"/>
            <a:ext cx="2010967"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erosol thérapie 2"/>
          <p:cNvPicPr>
            <a:picLocks noChangeAspect="1" noChangeArrowheads="1"/>
          </p:cNvPicPr>
          <p:nvPr/>
        </p:nvPicPr>
        <p:blipFill>
          <a:blip r:embed="rId5">
            <a:extLst>
              <a:ext uri="{28A0092B-C50C-407E-A947-70E740481C1C}">
                <a14:useLocalDpi xmlns:a14="http://schemas.microsoft.com/office/drawing/2010/main" val="0"/>
              </a:ext>
            </a:extLst>
          </a:blip>
          <a:srcRect l="21619" t="22331" r="13571"/>
          <a:stretch>
            <a:fillRect/>
          </a:stretch>
        </p:blipFill>
        <p:spPr bwMode="auto">
          <a:xfrm>
            <a:off x="9624700" y="4784139"/>
            <a:ext cx="1974454"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5746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44035"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Voies particulières = acte médical</a:t>
            </a:r>
          </a:p>
          <a:p>
            <a:pPr eaLnBrk="1"/>
            <a:endParaRPr lang="fr-FR" altLang="fr-FR" sz="2540" b="1" u="sng">
              <a:solidFill>
                <a:srgbClr val="FF9966"/>
              </a:solidFill>
            </a:endParaRPr>
          </a:p>
          <a:p>
            <a:pPr eaLnBrk="1"/>
            <a:endParaRPr lang="fr-FR" altLang="fr-FR" sz="2540" b="1" u="sng">
              <a:solidFill>
                <a:srgbClr val="FF9966"/>
              </a:solidFill>
            </a:endParaRPr>
          </a:p>
          <a:p>
            <a:pPr eaLnBrk="1"/>
            <a:r>
              <a:rPr lang="fr-FR" altLang="fr-FR" sz="2540">
                <a:solidFill>
                  <a:schemeClr val="bg1"/>
                </a:solidFill>
              </a:rPr>
              <a:t>	Intra </a:t>
            </a:r>
            <a:r>
              <a:rPr lang="fr-FR" altLang="fr-FR" sz="2540">
                <a:solidFill>
                  <a:srgbClr val="FFFF00"/>
                </a:solidFill>
              </a:rPr>
              <a:t>artérielle</a:t>
            </a:r>
          </a:p>
          <a:p>
            <a:pPr eaLnBrk="1"/>
            <a:r>
              <a:rPr lang="fr-FR" altLang="fr-FR" sz="2540">
                <a:solidFill>
                  <a:schemeClr val="bg1"/>
                </a:solidFill>
              </a:rPr>
              <a:t>	Intra </a:t>
            </a:r>
            <a:r>
              <a:rPr lang="fr-FR" altLang="fr-FR" sz="2540">
                <a:solidFill>
                  <a:srgbClr val="FFFF00"/>
                </a:solidFill>
              </a:rPr>
              <a:t>rachidienne</a:t>
            </a:r>
          </a:p>
          <a:p>
            <a:pPr eaLnBrk="1"/>
            <a:r>
              <a:rPr lang="fr-FR" altLang="fr-FR" sz="2540">
                <a:solidFill>
                  <a:schemeClr val="bg1"/>
                </a:solidFill>
              </a:rPr>
              <a:t>	Intra </a:t>
            </a:r>
            <a:r>
              <a:rPr lang="fr-FR" altLang="fr-FR" sz="2540">
                <a:solidFill>
                  <a:srgbClr val="FFFF00"/>
                </a:solidFill>
              </a:rPr>
              <a:t>cardiaque</a:t>
            </a:r>
          </a:p>
          <a:p>
            <a:pPr eaLnBrk="1"/>
            <a:r>
              <a:rPr lang="fr-FR" altLang="fr-FR" sz="2540">
                <a:solidFill>
                  <a:schemeClr val="bg1"/>
                </a:solidFill>
              </a:rPr>
              <a:t>	Intra </a:t>
            </a:r>
            <a:r>
              <a:rPr lang="fr-FR" altLang="fr-FR" sz="2540">
                <a:solidFill>
                  <a:srgbClr val="FFFF00"/>
                </a:solidFill>
              </a:rPr>
              <a:t>articulaire</a:t>
            </a:r>
          </a:p>
          <a:p>
            <a:pPr eaLnBrk="1"/>
            <a:r>
              <a:rPr lang="fr-FR" altLang="fr-FR" sz="2540">
                <a:solidFill>
                  <a:schemeClr val="bg1"/>
                </a:solidFill>
              </a:rPr>
              <a:t>	</a:t>
            </a:r>
            <a:r>
              <a:rPr lang="fr-FR" altLang="fr-FR" sz="2540">
                <a:solidFill>
                  <a:srgbClr val="FFFF00"/>
                </a:solidFill>
              </a:rPr>
              <a:t>Péri-durale</a:t>
            </a:r>
          </a:p>
        </p:txBody>
      </p:sp>
    </p:spTree>
    <p:extLst>
      <p:ext uri="{BB962C8B-B14F-4D97-AF65-F5344CB8AC3E}">
        <p14:creationId xmlns:p14="http://schemas.microsoft.com/office/powerpoint/2010/main" val="40586407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6633"/>
                </a:solidFill>
              </a:rPr>
              <a:t>Voie d’administration</a:t>
            </a:r>
          </a:p>
        </p:txBody>
      </p:sp>
      <p:sp>
        <p:nvSpPr>
          <p:cNvPr id="45059" name="Text Box 2"/>
          <p:cNvSpPr txBox="1">
            <a:spLocks noChangeArrowheads="1"/>
          </p:cNvSpPr>
          <p:nvPr/>
        </p:nvSpPr>
        <p:spPr bwMode="auto">
          <a:xfrm>
            <a:off x="2013172" y="1633132"/>
            <a:ext cx="8655309" cy="47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fr-FR" altLang="fr-FR" sz="2540" b="1" u="sng">
                <a:solidFill>
                  <a:srgbClr val="FF9966"/>
                </a:solidFill>
              </a:rPr>
              <a:t>Voies locales</a:t>
            </a:r>
          </a:p>
          <a:p>
            <a:pPr eaLnBrk="1"/>
            <a:endParaRPr lang="fr-FR" altLang="fr-FR" sz="2540" b="1" u="sng">
              <a:solidFill>
                <a:srgbClr val="FF9966"/>
              </a:solidFill>
            </a:endParaRPr>
          </a:p>
          <a:p>
            <a:pPr eaLnBrk="1"/>
            <a:endParaRPr lang="fr-FR" altLang="fr-FR" sz="2540" b="1" u="sng">
              <a:solidFill>
                <a:srgbClr val="FF9966"/>
              </a:solidFill>
            </a:endParaRPr>
          </a:p>
          <a:p>
            <a:pPr eaLnBrk="1"/>
            <a:r>
              <a:rPr lang="fr-FR" altLang="fr-FR" sz="2540">
                <a:solidFill>
                  <a:schemeClr val="bg1"/>
                </a:solidFill>
              </a:rPr>
              <a:t>	</a:t>
            </a:r>
            <a:r>
              <a:rPr lang="fr-FR" altLang="fr-FR" sz="2540">
                <a:solidFill>
                  <a:srgbClr val="FFFF00"/>
                </a:solidFill>
              </a:rPr>
              <a:t>Cutané</a:t>
            </a:r>
          </a:p>
          <a:p>
            <a:pPr eaLnBrk="1"/>
            <a:r>
              <a:rPr lang="fr-FR" altLang="fr-FR" sz="2540">
                <a:solidFill>
                  <a:schemeClr val="bg1"/>
                </a:solidFill>
              </a:rPr>
              <a:t>	</a:t>
            </a:r>
            <a:r>
              <a:rPr lang="fr-FR" altLang="fr-FR" sz="2540">
                <a:solidFill>
                  <a:srgbClr val="FFFF00"/>
                </a:solidFill>
              </a:rPr>
              <a:t>Oculaire</a:t>
            </a:r>
          </a:p>
          <a:p>
            <a:pPr eaLnBrk="1"/>
            <a:r>
              <a:rPr lang="fr-FR" altLang="fr-FR" sz="2540">
                <a:solidFill>
                  <a:schemeClr val="bg1"/>
                </a:solidFill>
              </a:rPr>
              <a:t>	</a:t>
            </a:r>
            <a:r>
              <a:rPr lang="fr-FR" altLang="fr-FR" sz="2540">
                <a:solidFill>
                  <a:srgbClr val="FFFF00"/>
                </a:solidFill>
              </a:rPr>
              <a:t>Auriculaire</a:t>
            </a:r>
          </a:p>
          <a:p>
            <a:pPr eaLnBrk="1"/>
            <a:r>
              <a:rPr lang="fr-FR" altLang="fr-FR" sz="2540">
                <a:solidFill>
                  <a:schemeClr val="bg1"/>
                </a:solidFill>
              </a:rPr>
              <a:t>	…</a:t>
            </a:r>
          </a:p>
          <a:p>
            <a:pPr eaLnBrk="1"/>
            <a:endParaRPr lang="fr-FR" altLang="fr-FR" sz="2540">
              <a:solidFill>
                <a:schemeClr val="bg1"/>
              </a:solidFill>
            </a:endParaRPr>
          </a:p>
          <a:p>
            <a:pPr eaLnBrk="1"/>
            <a:r>
              <a:rPr lang="fr-FR" altLang="fr-FR" sz="2540">
                <a:solidFill>
                  <a:schemeClr val="bg1"/>
                </a:solidFill>
              </a:rPr>
              <a:t>	En générale la diffusion systémique est limitée mais il ne faut jamais exclure ce cas !!</a:t>
            </a:r>
            <a:endParaRPr lang="fr-FR" altLang="fr-FR" sz="2540">
              <a:solidFill>
                <a:srgbClr val="FFFF00"/>
              </a:solidFill>
            </a:endParaRPr>
          </a:p>
        </p:txBody>
      </p:sp>
    </p:spTree>
    <p:extLst>
      <p:ext uri="{BB962C8B-B14F-4D97-AF65-F5344CB8AC3E}">
        <p14:creationId xmlns:p14="http://schemas.microsoft.com/office/powerpoint/2010/main" val="3097627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85071" y="1236186"/>
            <a:ext cx="6904892" cy="4123604"/>
          </a:xfrm>
        </p:spPr>
        <p:txBody>
          <a:bodyPr>
            <a:normAutofit/>
          </a:bodyPr>
          <a:lstStyle/>
          <a:p>
            <a:r>
              <a:rPr lang="fr-FR" dirty="0" smtClean="0">
                <a:solidFill>
                  <a:schemeClr val="bg1"/>
                </a:solidFill>
              </a:rPr>
              <a:t>       I.2)  </a:t>
            </a:r>
            <a:r>
              <a:rPr lang="fr-FR" sz="5400" b="1" dirty="0" smtClean="0">
                <a:solidFill>
                  <a:schemeClr val="bg1"/>
                </a:solidFill>
              </a:rPr>
              <a:t>ABSORPTION</a:t>
            </a:r>
            <a:r>
              <a:rPr lang="fr-FR" sz="5400" dirty="0">
                <a:solidFill>
                  <a:schemeClr val="bg1"/>
                </a:solidFill>
              </a:rPr>
              <a:t/>
            </a:r>
            <a:br>
              <a:rPr lang="fr-FR" sz="5400" dirty="0">
                <a:solidFill>
                  <a:schemeClr val="bg1"/>
                </a:solidFill>
              </a:rPr>
            </a:br>
            <a:r>
              <a:rPr lang="fr-FR" sz="5400" dirty="0">
                <a:solidFill>
                  <a:schemeClr val="bg1"/>
                </a:solidFill>
              </a:rPr>
              <a:t/>
            </a:r>
            <a:br>
              <a:rPr lang="fr-FR" sz="5400" dirty="0">
                <a:solidFill>
                  <a:schemeClr val="bg1"/>
                </a:solidFill>
              </a:rPr>
            </a:br>
            <a:r>
              <a:rPr lang="fr-FR" sz="5400" dirty="0">
                <a:solidFill>
                  <a:schemeClr val="bg1"/>
                </a:solidFill>
              </a:rPr>
              <a:t/>
            </a:r>
            <a:br>
              <a:rPr lang="fr-FR" sz="5400" dirty="0">
                <a:solidFill>
                  <a:schemeClr val="bg1"/>
                </a:solidFill>
              </a:rPr>
            </a:br>
            <a:r>
              <a:rPr lang="fr-FR" sz="5400" dirty="0">
                <a:solidFill>
                  <a:schemeClr val="bg1"/>
                </a:solidFill>
              </a:rPr>
              <a:t>         </a:t>
            </a:r>
          </a:p>
        </p:txBody>
      </p:sp>
    </p:spTree>
    <p:extLst>
      <p:ext uri="{BB962C8B-B14F-4D97-AF65-F5344CB8AC3E}">
        <p14:creationId xmlns:p14="http://schemas.microsoft.com/office/powerpoint/2010/main" val="2616864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8195"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8196" name="Text Box 3"/>
          <p:cNvSpPr txBox="1">
            <a:spLocks noChangeArrowheads="1"/>
          </p:cNvSpPr>
          <p:nvPr/>
        </p:nvSpPr>
        <p:spPr bwMode="auto">
          <a:xfrm>
            <a:off x="2013172" y="1633133"/>
            <a:ext cx="8655309" cy="440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6633"/>
                </a:solidFill>
              </a:rPr>
              <a:t>Définitions :</a:t>
            </a:r>
          </a:p>
          <a:p>
            <a:pPr eaLnBrk="1"/>
            <a:endParaRPr lang="en-GB" altLang="fr-FR" sz="2540">
              <a:solidFill>
                <a:srgbClr val="FFFFFF"/>
              </a:solidFill>
            </a:endParaRPr>
          </a:p>
          <a:p>
            <a:pPr eaLnBrk="1"/>
            <a:r>
              <a:rPr lang="en-GB" altLang="fr-FR" sz="2540">
                <a:solidFill>
                  <a:srgbClr val="FFFFFF"/>
                </a:solidFill>
              </a:rPr>
              <a:t>	- </a:t>
            </a:r>
            <a:r>
              <a:rPr lang="fr-FR" altLang="fr-FR" sz="2540">
                <a:solidFill>
                  <a:srgbClr val="FFFF00"/>
                </a:solidFill>
              </a:rPr>
              <a:t>Principe actif </a:t>
            </a:r>
            <a:r>
              <a:rPr lang="fr-FR" altLang="fr-FR" sz="2540">
                <a:solidFill>
                  <a:srgbClr val="FFFFFF"/>
                </a:solidFill>
              </a:rPr>
              <a:t>: substance responsable de l'action pharmacologique (étudiée).</a:t>
            </a:r>
          </a:p>
          <a:p>
            <a:pPr eaLnBrk="1"/>
            <a:endParaRPr lang="fr-FR" altLang="fr-FR" sz="2540">
              <a:solidFill>
                <a:srgbClr val="FFFFFF"/>
              </a:solidFill>
            </a:endParaRPr>
          </a:p>
          <a:p>
            <a:pPr eaLnBrk="1"/>
            <a:r>
              <a:rPr lang="fr-FR" altLang="fr-FR" sz="2540">
                <a:solidFill>
                  <a:srgbClr val="FFFFFF"/>
                </a:solidFill>
              </a:rPr>
              <a:t>	- </a:t>
            </a:r>
            <a:r>
              <a:rPr lang="fr-FR" altLang="fr-FR" sz="2540">
                <a:solidFill>
                  <a:srgbClr val="FFFF00"/>
                </a:solidFill>
              </a:rPr>
              <a:t>Excipient</a:t>
            </a:r>
            <a:r>
              <a:rPr lang="fr-FR" altLang="fr-FR" sz="2540">
                <a:solidFill>
                  <a:srgbClr val="FFFFFF"/>
                </a:solidFill>
              </a:rPr>
              <a:t> : Toute substance autre que le principe actif dans un médicament ou un cosmétique.</a:t>
            </a:r>
          </a:p>
          <a:p>
            <a:pPr eaLnBrk="1"/>
            <a:endParaRPr lang="fr-FR" altLang="fr-FR" sz="2540">
              <a:solidFill>
                <a:srgbClr val="FFFFFF"/>
              </a:solidFill>
            </a:endParaRPr>
          </a:p>
          <a:p>
            <a:pPr eaLnBrk="1"/>
            <a:r>
              <a:rPr lang="fr-FR" altLang="fr-FR" sz="2540">
                <a:solidFill>
                  <a:srgbClr val="FFFFFF"/>
                </a:solidFill>
              </a:rPr>
              <a:t>	Ex :	</a:t>
            </a:r>
            <a:r>
              <a:rPr lang="fr-FR" altLang="fr-FR" sz="2540">
                <a:solidFill>
                  <a:srgbClr val="FFFF99"/>
                </a:solidFill>
              </a:rPr>
              <a:t>Spécialité</a:t>
            </a:r>
            <a:r>
              <a:rPr lang="fr-FR" altLang="fr-FR" sz="2540">
                <a:solidFill>
                  <a:srgbClr val="FFFFFF"/>
                </a:solidFill>
              </a:rPr>
              <a:t>			</a:t>
            </a:r>
            <a:r>
              <a:rPr lang="fr-FR" altLang="fr-FR" sz="2540" i="1">
                <a:solidFill>
                  <a:srgbClr val="FFFFFF"/>
                </a:solidFill>
              </a:rPr>
              <a:t>Doliprane</a:t>
            </a:r>
            <a:r>
              <a:rPr lang="fr-FR" altLang="fr-FR" sz="2540" baseline="33000">
                <a:solidFill>
                  <a:srgbClr val="FFFFFF"/>
                </a:solidFill>
                <a:cs typeface="Arial" panose="020B0604020202020204" pitchFamily="34" charset="0"/>
              </a:rPr>
              <a:t>®</a:t>
            </a:r>
          </a:p>
          <a:p>
            <a:pPr eaLnBrk="1"/>
            <a:r>
              <a:rPr lang="fr-FR" altLang="fr-FR" sz="2540">
                <a:solidFill>
                  <a:srgbClr val="FFFFFF"/>
                </a:solidFill>
              </a:rPr>
              <a:t>		</a:t>
            </a:r>
            <a:r>
              <a:rPr lang="fr-FR" altLang="fr-FR" sz="2540">
                <a:solidFill>
                  <a:srgbClr val="FFFF99"/>
                </a:solidFill>
              </a:rPr>
              <a:t>Principe actif	</a:t>
            </a:r>
            <a:r>
              <a:rPr lang="fr-FR" altLang="fr-FR" sz="2540">
                <a:solidFill>
                  <a:srgbClr val="FFFFFF"/>
                </a:solidFill>
              </a:rPr>
              <a:t>		</a:t>
            </a:r>
            <a:r>
              <a:rPr lang="fr-FR" altLang="fr-FR" sz="2540" i="1">
                <a:solidFill>
                  <a:srgbClr val="FFFFFF"/>
                </a:solidFill>
              </a:rPr>
              <a:t>Paracétamol</a:t>
            </a:r>
          </a:p>
          <a:p>
            <a:pPr eaLnBrk="1"/>
            <a:r>
              <a:rPr lang="fr-FR" altLang="fr-FR" sz="2540">
                <a:solidFill>
                  <a:srgbClr val="FFFFFF"/>
                </a:solidFill>
              </a:rPr>
              <a:t>		</a:t>
            </a:r>
            <a:r>
              <a:rPr lang="fr-FR" altLang="fr-FR" sz="2540">
                <a:solidFill>
                  <a:srgbClr val="FFFF99"/>
                </a:solidFill>
              </a:rPr>
              <a:t>Excipient</a:t>
            </a:r>
            <a:r>
              <a:rPr lang="fr-FR" altLang="fr-FR" sz="2540">
                <a:solidFill>
                  <a:srgbClr val="FFFFFF"/>
                </a:solidFill>
              </a:rPr>
              <a:t>				</a:t>
            </a:r>
            <a:r>
              <a:rPr lang="fr-FR" altLang="fr-FR" sz="2540" i="1">
                <a:solidFill>
                  <a:srgbClr val="FFFFFF"/>
                </a:solidFill>
              </a:rPr>
              <a:t>Lactose, amidon, talc, stéarate de magnésium</a:t>
            </a:r>
          </a:p>
        </p:txBody>
      </p:sp>
      <p:sp>
        <p:nvSpPr>
          <p:cNvPr id="8197"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3398860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2030" y="911304"/>
            <a:ext cx="11197883" cy="5405090"/>
          </a:xfrm>
          <a:noFill/>
          <a:ln>
            <a:noFill/>
          </a:ln>
        </p:spPr>
        <p:txBody>
          <a:bodyPr>
            <a:normAutofit fontScale="90000"/>
          </a:bodyPr>
          <a:lstStyle/>
          <a:p>
            <a:pPr>
              <a:lnSpc>
                <a:spcPct val="150000"/>
              </a:lnSpc>
            </a:pPr>
            <a:r>
              <a:rPr lang="fr-FR" sz="2400" dirty="0">
                <a:solidFill>
                  <a:schemeClr val="bg1"/>
                </a:solidFill>
                <a:latin typeface="Arial" panose="020B0604020202020204" pitchFamily="34" charset="0"/>
                <a:cs typeface="Arial" panose="020B0604020202020204" pitchFamily="34" charset="0"/>
              </a:rPr>
              <a:t>	</a:t>
            </a:r>
            <a:r>
              <a:rPr lang="fr-FR" sz="2400" dirty="0" smtClean="0">
                <a:solidFill>
                  <a:schemeClr val="bg1"/>
                </a:solidFill>
                <a:latin typeface="Arial" panose="020B0604020202020204" pitchFamily="34" charset="0"/>
                <a:cs typeface="Arial" panose="020B0604020202020204" pitchFamily="34" charset="0"/>
              </a:rPr>
              <a:t>Avant </a:t>
            </a:r>
            <a:r>
              <a:rPr lang="fr-FR" sz="2400" dirty="0">
                <a:solidFill>
                  <a:schemeClr val="bg1"/>
                </a:solidFill>
                <a:latin typeface="Arial" panose="020B0604020202020204" pitchFamily="34" charset="0"/>
                <a:cs typeface="Arial" panose="020B0604020202020204" pitchFamily="34" charset="0"/>
              </a:rPr>
              <a:t>de gagner les organes ou les tissus, </a:t>
            </a:r>
            <a:r>
              <a:rPr lang="fr-FR" sz="2400" dirty="0" smtClean="0">
                <a:solidFill>
                  <a:schemeClr val="bg1"/>
                </a:solidFill>
                <a:latin typeface="Arial" panose="020B0604020202020204" pitchFamily="34" charset="0"/>
                <a:cs typeface="Arial" panose="020B0604020202020204" pitchFamily="34" charset="0"/>
              </a:rPr>
              <a:t>sièges </a:t>
            </a:r>
            <a:r>
              <a:rPr lang="fr-FR" sz="2400" dirty="0">
                <a:solidFill>
                  <a:schemeClr val="bg1"/>
                </a:solidFill>
                <a:latin typeface="Arial" panose="020B0604020202020204" pitchFamily="34" charset="0"/>
                <a:cs typeface="Arial" panose="020B0604020202020204" pitchFamily="34" charset="0"/>
              </a:rPr>
              <a:t>de l’action pharmacologique, le Médicament doit, dans un premier temps être absorbé, c'est-à-dire pénétrer dans le liquide circulant  </a:t>
            </a:r>
            <a:r>
              <a:rPr lang="fr-FR" sz="2400" dirty="0" smtClean="0">
                <a:solidFill>
                  <a:schemeClr val="bg1"/>
                </a:solidFill>
                <a:latin typeface="Arial" panose="020B0604020202020204" pitchFamily="34" charset="0"/>
                <a:cs typeface="Arial" panose="020B0604020202020204" pitchFamily="34" charset="0"/>
              </a:rPr>
              <a:t/>
            </a:r>
            <a:br>
              <a:rPr lang="fr-FR" sz="2400" dirty="0" smtClean="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a:r>
            <a:br>
              <a:rPr lang="fr-FR" sz="2400" dirty="0">
                <a:solidFill>
                  <a:schemeClr val="bg1"/>
                </a:solidFill>
                <a:latin typeface="Arial" panose="020B0604020202020204" pitchFamily="34" charset="0"/>
                <a:cs typeface="Arial" panose="020B0604020202020204" pitchFamily="34" charset="0"/>
              </a:rPr>
            </a:br>
            <a:r>
              <a:rPr lang="fr-FR" sz="3300" i="1" u="sng" dirty="0" smtClean="0">
                <a:solidFill>
                  <a:srgbClr val="FFC000"/>
                </a:solidFill>
                <a:latin typeface="Arial" panose="020B0604020202020204" pitchFamily="34" charset="0"/>
                <a:cs typeface="Arial" panose="020B0604020202020204" pitchFamily="34" charset="0"/>
              </a:rPr>
              <a:t>Définition </a:t>
            </a:r>
            <a:r>
              <a:rPr lang="fr-FR" sz="3300" i="1" u="sng" dirty="0">
                <a:solidFill>
                  <a:srgbClr val="FFC000"/>
                </a:solidFill>
                <a:latin typeface="Arial" panose="020B0604020202020204" pitchFamily="34" charset="0"/>
                <a:cs typeface="Arial" panose="020B0604020202020204" pitchFamily="34" charset="0"/>
              </a:rPr>
              <a:t>de l’absorption :</a:t>
            </a:r>
            <a:r>
              <a:rPr lang="fr-FR" sz="2400" i="1" u="sng" dirty="0">
                <a:solidFill>
                  <a:schemeClr val="bg1"/>
                </a:solidFill>
                <a:latin typeface="Arial" panose="020B0604020202020204" pitchFamily="34" charset="0"/>
                <a:cs typeface="Arial" panose="020B0604020202020204" pitchFamily="34" charset="0"/>
              </a:rPr>
              <a:t/>
            </a:r>
            <a:br>
              <a:rPr lang="fr-FR" sz="2400" i="1" u="sng" dirty="0">
                <a:solidFill>
                  <a:schemeClr val="bg1"/>
                </a:solidFill>
                <a:latin typeface="Arial" panose="020B0604020202020204" pitchFamily="34" charset="0"/>
                <a:cs typeface="Arial" panose="020B0604020202020204" pitchFamily="34" charset="0"/>
              </a:rPr>
            </a:br>
            <a:r>
              <a:rPr lang="fr-FR" sz="2400" dirty="0" smtClean="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C’est le passage du médicament du site d’administration jusqu’à la circulation générale</a:t>
            </a:r>
            <a:r>
              <a:rPr lang="fr-FR" sz="2400" dirty="0" smtClean="0">
                <a:solidFill>
                  <a:schemeClr val="bg1"/>
                </a:solidFill>
                <a:latin typeface="Arial" panose="020B0604020202020204" pitchFamily="34" charset="0"/>
                <a:cs typeface="Arial" panose="020B0604020202020204" pitchFamily="34" charset="0"/>
              </a:rPr>
              <a:t>.</a:t>
            </a:r>
            <a:br>
              <a:rPr lang="fr-FR" sz="2400" dirty="0" smtClean="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a:r>
            <a:br>
              <a:rPr lang="fr-FR" sz="2400" dirty="0">
                <a:solidFill>
                  <a:schemeClr val="bg1"/>
                </a:solidFill>
                <a:latin typeface="Arial" panose="020B0604020202020204" pitchFamily="34" charset="0"/>
                <a:cs typeface="Arial" panose="020B0604020202020204" pitchFamily="34" charset="0"/>
              </a:rPr>
            </a:br>
            <a:r>
              <a:rPr lang="fr-FR" sz="2400" dirty="0" smtClean="0">
                <a:solidFill>
                  <a:schemeClr val="bg1"/>
                </a:solidFill>
                <a:latin typeface="Arial" panose="020B0604020202020204" pitchFamily="34" charset="0"/>
                <a:cs typeface="Arial" panose="020B0604020202020204" pitchFamily="34" charset="0"/>
              </a:rPr>
              <a:t/>
            </a:r>
            <a:br>
              <a:rPr lang="fr-FR" sz="2400" dirty="0" smtClean="0">
                <a:solidFill>
                  <a:schemeClr val="bg1"/>
                </a:solidFill>
                <a:latin typeface="Arial" panose="020B0604020202020204" pitchFamily="34" charset="0"/>
                <a:cs typeface="Arial" panose="020B0604020202020204" pitchFamily="34" charset="0"/>
              </a:rPr>
            </a:br>
            <a:r>
              <a:rPr lang="fr-FR" sz="2400" dirty="0" smtClean="0">
                <a:solidFill>
                  <a:schemeClr val="bg1"/>
                </a:solidFill>
                <a:latin typeface="Arial" panose="020B0604020202020204" pitchFamily="34" charset="0"/>
                <a:cs typeface="Arial" panose="020B0604020202020204" pitchFamily="34" charset="0"/>
              </a:rPr>
              <a:t>NB: Cette étape n’existe pas lorsque le médicament est introduit directement dans la circulation par voie intraveineuse</a:t>
            </a:r>
            <a:br>
              <a:rPr lang="fr-FR" sz="2400" dirty="0" smtClean="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
            </a:r>
            <a:br>
              <a:rPr lang="fr-FR" sz="2400" dirty="0">
                <a:solidFill>
                  <a:schemeClr val="bg1"/>
                </a:solidFill>
                <a:latin typeface="Arial" panose="020B0604020202020204" pitchFamily="34" charset="0"/>
                <a:cs typeface="Arial" panose="020B0604020202020204" pitchFamily="34" charset="0"/>
              </a:rPr>
            </a:br>
            <a:endParaRPr lang="fr-F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009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64234" y="285752"/>
            <a:ext cx="10888394" cy="6286520"/>
          </a:xfrm>
        </p:spPr>
        <p:txBody>
          <a:bodyPr>
            <a:normAutofit lnSpcReduction="10000"/>
          </a:bodyPr>
          <a:lstStyle/>
          <a:p>
            <a:pPr>
              <a:buNone/>
            </a:pPr>
            <a:r>
              <a:rPr lang="fr-FR" sz="2400" dirty="0" smtClean="0">
                <a:solidFill>
                  <a:schemeClr val="bg1"/>
                </a:solidFill>
                <a:latin typeface="Arial" panose="020B0604020202020204" pitchFamily="34" charset="0"/>
                <a:cs typeface="Arial" panose="020B0604020202020204" pitchFamily="34" charset="0"/>
              </a:rPr>
              <a:t>Le médicament doit d’abord être mis en solution avant de franchir les membranes. </a:t>
            </a:r>
          </a:p>
          <a:p>
            <a:pPr>
              <a:buNone/>
            </a:pPr>
            <a:r>
              <a:rPr lang="fr-FR" altLang="fr-FR" sz="2400" dirty="0" smtClean="0">
                <a:solidFill>
                  <a:srgbClr val="FFFFFF"/>
                </a:solidFill>
                <a:latin typeface="Arial" panose="020B0604020202020204" pitchFamily="34" charset="0"/>
                <a:cs typeface="Arial" panose="020B0604020202020204" pitchFamily="34" charset="0"/>
              </a:rPr>
              <a:t>La phase </a:t>
            </a:r>
            <a:r>
              <a:rPr lang="fr-FR" altLang="fr-FR" sz="2400" b="1" dirty="0" smtClean="0">
                <a:solidFill>
                  <a:srgbClr val="FFFF00"/>
                </a:solidFill>
                <a:latin typeface="Arial" panose="020B0604020202020204" pitchFamily="34" charset="0"/>
                <a:cs typeface="Arial" panose="020B0604020202020204" pitchFamily="34" charset="0"/>
              </a:rPr>
              <a:t>Biopharmaceutique :</a:t>
            </a:r>
            <a:r>
              <a:rPr lang="fr-FR" altLang="fr-FR" sz="2400" dirty="0" smtClean="0">
                <a:solidFill>
                  <a:srgbClr val="FFFFFF"/>
                </a:solidFill>
                <a:latin typeface="Arial" panose="020B0604020202020204" pitchFamily="34" charset="0"/>
                <a:cs typeface="Arial" panose="020B0604020202020204" pitchFamily="34" charset="0"/>
              </a:rPr>
              <a:t> est une phase extravasculaire, elle correspond à la mise à disposition des PA dans l'organisme =&gt; Libération dissolution.</a:t>
            </a:r>
          </a:p>
          <a:p>
            <a:pPr>
              <a:buNone/>
            </a:pPr>
            <a:endParaRPr lang="fr-FR" sz="2400" dirty="0">
              <a:solidFill>
                <a:schemeClr val="bg1"/>
              </a:solidFill>
              <a:latin typeface="Arial" panose="020B0604020202020204" pitchFamily="34" charset="0"/>
              <a:cs typeface="Arial" panose="020B0604020202020204" pitchFamily="34" charset="0"/>
            </a:endParaRPr>
          </a:p>
          <a:p>
            <a:pPr>
              <a:buNone/>
            </a:pPr>
            <a:r>
              <a:rPr lang="fr-FR" sz="2400" b="1" dirty="0" smtClean="0">
                <a:solidFill>
                  <a:srgbClr val="FFC000"/>
                </a:solidFill>
                <a:latin typeface="Arial" panose="020B0604020202020204" pitchFamily="34" charset="0"/>
                <a:cs typeface="Arial" panose="020B0604020202020204" pitchFamily="34" charset="0"/>
              </a:rPr>
              <a:t>Libération</a:t>
            </a:r>
            <a:r>
              <a:rPr lang="fr-FR" sz="2400" b="1" dirty="0">
                <a:solidFill>
                  <a:schemeClr val="bg1"/>
                </a:solidFill>
                <a:latin typeface="Arial" panose="020B0604020202020204" pitchFamily="34" charset="0"/>
                <a:cs typeface="Arial" panose="020B0604020202020204" pitchFamily="34" charset="0"/>
              </a:rPr>
              <a:t>: </a:t>
            </a:r>
            <a:r>
              <a:rPr lang="fr-FR" sz="2600" dirty="0">
                <a:solidFill>
                  <a:schemeClr val="bg1"/>
                </a:solidFill>
                <a:latin typeface="Arial" panose="020B0604020202020204" pitchFamily="34" charset="0"/>
                <a:ea typeface="+mj-ea"/>
                <a:cs typeface="Arial" panose="020B0604020202020204" pitchFamily="34" charset="0"/>
              </a:rPr>
              <a:t>mise à disposition du PA après l’administration extravasculaire d’une forme pharmaceutique solide.</a:t>
            </a:r>
          </a:p>
          <a:p>
            <a:pPr lvl="1" eaLnBrk="1" hangingPunct="1"/>
            <a:r>
              <a:rPr lang="fr-FR" sz="2600" dirty="0">
                <a:solidFill>
                  <a:schemeClr val="bg1"/>
                </a:solidFill>
                <a:latin typeface="Arial" panose="020B0604020202020204" pitchFamily="34" charset="0"/>
                <a:ea typeface="+mj-ea"/>
                <a:cs typeface="Arial" panose="020B0604020202020204" pitchFamily="34" charset="0"/>
              </a:rPr>
              <a:t>Elle peut se faire :</a:t>
            </a:r>
          </a:p>
          <a:p>
            <a:pPr lvl="2" eaLnBrk="1" hangingPunct="1"/>
            <a:r>
              <a:rPr lang="fr-FR" sz="2600" dirty="0">
                <a:solidFill>
                  <a:schemeClr val="bg1"/>
                </a:solidFill>
                <a:latin typeface="Arial" panose="020B0604020202020204" pitchFamily="34" charset="0"/>
                <a:cs typeface="Arial" panose="020B0604020202020204" pitchFamily="34" charset="0"/>
              </a:rPr>
              <a:t>Rapidement dans le cas d’une forme pharmaceutique à libération rapide</a:t>
            </a:r>
          </a:p>
          <a:p>
            <a:pPr lvl="2" eaLnBrk="1" hangingPunct="1"/>
            <a:r>
              <a:rPr lang="fr-FR" sz="2600" dirty="0">
                <a:solidFill>
                  <a:schemeClr val="bg1"/>
                </a:solidFill>
                <a:latin typeface="Arial" panose="020B0604020202020204" pitchFamily="34" charset="0"/>
                <a:cs typeface="Arial" panose="020B0604020202020204" pitchFamily="34" charset="0"/>
              </a:rPr>
              <a:t>Lentement dans le cas d’une forme à libération prolongée </a:t>
            </a:r>
          </a:p>
          <a:p>
            <a:pPr>
              <a:buNone/>
            </a:pPr>
            <a:endParaRPr lang="fr-FR" sz="2400" dirty="0">
              <a:solidFill>
                <a:schemeClr val="bg1"/>
              </a:solidFill>
              <a:latin typeface="Arial" panose="020B0604020202020204" pitchFamily="34" charset="0"/>
              <a:cs typeface="Arial" panose="020B0604020202020204" pitchFamily="34" charset="0"/>
            </a:endParaRPr>
          </a:p>
          <a:p>
            <a:pPr>
              <a:buNone/>
            </a:pPr>
            <a:r>
              <a:rPr lang="fr-FR" sz="2400" b="1" dirty="0">
                <a:solidFill>
                  <a:srgbClr val="FFC000"/>
                </a:solidFill>
                <a:latin typeface="Arial" panose="020B0604020202020204" pitchFamily="34" charset="0"/>
                <a:cs typeface="Arial" panose="020B0604020202020204" pitchFamily="34" charset="0"/>
              </a:rPr>
              <a:t>Dissolution</a:t>
            </a:r>
            <a:r>
              <a:rPr lang="fr-FR" sz="2400" b="1" dirty="0">
                <a:solidFill>
                  <a:schemeClr val="bg1"/>
                </a:solidFill>
                <a:latin typeface="Arial" panose="020B0604020202020204" pitchFamily="34" charset="0"/>
                <a:cs typeface="Arial" panose="020B0604020202020204" pitchFamily="34" charset="0"/>
              </a:rPr>
              <a:t>:</a:t>
            </a:r>
          </a:p>
          <a:p>
            <a:pPr lvl="1"/>
            <a:r>
              <a:rPr lang="fr-FR" sz="2600" dirty="0">
                <a:solidFill>
                  <a:schemeClr val="bg1"/>
                </a:solidFill>
                <a:latin typeface="Arial" panose="020B0604020202020204" pitchFamily="34" charset="0"/>
                <a:ea typeface="+mj-ea"/>
                <a:cs typeface="Arial" panose="020B0604020202020204" pitchFamily="34" charset="0"/>
              </a:rPr>
              <a:t>Pour pouvoir traverser les membranes, le PA doit être dispersé à l’état de molécules.</a:t>
            </a:r>
          </a:p>
          <a:p>
            <a:pPr lvl="1"/>
            <a:endParaRPr lang="fr-FR" sz="2600" dirty="0">
              <a:solidFill>
                <a:schemeClr val="bg1"/>
              </a:solidFill>
              <a:latin typeface="Arial" panose="020B0604020202020204" pitchFamily="34" charset="0"/>
              <a:ea typeface="+mj-ea"/>
              <a:cs typeface="Arial" panose="020B0604020202020204" pitchFamily="34" charset="0"/>
            </a:endParaRPr>
          </a:p>
          <a:p>
            <a:pPr eaLnBrk="1" hangingPunct="1"/>
            <a:endParaRPr lang="fr-FR"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885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8" name="Rectangle 6"/>
          <p:cNvSpPr>
            <a:spLocks noChangeArrowheads="1"/>
          </p:cNvSpPr>
          <p:nvPr/>
        </p:nvSpPr>
        <p:spPr bwMode="auto">
          <a:xfrm>
            <a:off x="1255543" y="1231914"/>
            <a:ext cx="917213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sz="2000" b="1" dirty="0">
                <a:solidFill>
                  <a:srgbClr val="FFFF00"/>
                </a:solidFill>
                <a:latin typeface="Arial" panose="020B0604020202020204" pitchFamily="34" charset="0"/>
                <a:cs typeface="Arial" panose="020B0604020202020204" pitchFamily="34" charset="0"/>
              </a:rPr>
              <a:t>FORME PHARMACEUTIQUE SOLIDE</a:t>
            </a:r>
          </a:p>
          <a:p>
            <a:pPr algn="ctr"/>
            <a:endParaRPr lang="fr-FR" altLang="fr-FR" sz="2000" b="1" dirty="0">
              <a:solidFill>
                <a:srgbClr val="008000"/>
              </a:solidFill>
              <a:latin typeface="Arial" panose="020B0604020202020204" pitchFamily="34" charset="0"/>
              <a:cs typeface="Arial" panose="020B0604020202020204" pitchFamily="34" charset="0"/>
            </a:endParaRPr>
          </a:p>
          <a:p>
            <a:pPr algn="ctr"/>
            <a:r>
              <a:rPr lang="fr-FR" altLang="fr-FR" sz="2000" b="1" dirty="0">
                <a:solidFill>
                  <a:srgbClr val="008000"/>
                </a:solidFill>
                <a:latin typeface="Arial" panose="020B0604020202020204" pitchFamily="34" charset="0"/>
                <a:cs typeface="Arial" panose="020B0604020202020204" pitchFamily="34" charset="0"/>
              </a:rPr>
              <a:t>			</a:t>
            </a:r>
            <a:r>
              <a:rPr lang="fr-FR" altLang="fr-FR" sz="2000" b="1" dirty="0">
                <a:solidFill>
                  <a:srgbClr val="FF3300"/>
                </a:solidFill>
                <a:latin typeface="Arial" panose="020B0604020202020204" pitchFamily="34" charset="0"/>
                <a:cs typeface="Arial" panose="020B0604020202020204" pitchFamily="34" charset="0"/>
              </a:rPr>
              <a:t>désintégration</a:t>
            </a:r>
          </a:p>
          <a:p>
            <a:pPr algn="ctr"/>
            <a:endParaRPr lang="fr-FR" altLang="fr-FR" sz="2000" b="1" dirty="0">
              <a:solidFill>
                <a:srgbClr val="FFFF00"/>
              </a:solidFill>
              <a:latin typeface="Arial" panose="020B0604020202020204" pitchFamily="34" charset="0"/>
              <a:cs typeface="Arial" panose="020B0604020202020204" pitchFamily="34" charset="0"/>
            </a:endParaRPr>
          </a:p>
          <a:p>
            <a:pPr algn="ctr"/>
            <a:r>
              <a:rPr lang="fr-FR" altLang="fr-FR" sz="2000" b="1" dirty="0">
                <a:solidFill>
                  <a:srgbClr val="FFFF00"/>
                </a:solidFill>
                <a:latin typeface="Arial" panose="020B0604020202020204" pitchFamily="34" charset="0"/>
                <a:cs typeface="Arial" panose="020B0604020202020204" pitchFamily="34" charset="0"/>
              </a:rPr>
              <a:t>AGREGATS</a:t>
            </a:r>
          </a:p>
          <a:p>
            <a:pPr algn="ctr"/>
            <a:r>
              <a:rPr lang="fr-FR" altLang="fr-FR" sz="2000" b="1" dirty="0">
                <a:solidFill>
                  <a:srgbClr val="008000"/>
                </a:solidFill>
                <a:latin typeface="Arial" panose="020B0604020202020204" pitchFamily="34" charset="0"/>
                <a:cs typeface="Arial" panose="020B0604020202020204" pitchFamily="34" charset="0"/>
              </a:rPr>
              <a:t>			</a:t>
            </a:r>
            <a:r>
              <a:rPr lang="fr-FR" altLang="fr-FR" sz="2000" b="1" dirty="0">
                <a:solidFill>
                  <a:srgbClr val="FF3300"/>
                </a:solidFill>
                <a:latin typeface="Arial" panose="020B0604020202020204" pitchFamily="34" charset="0"/>
                <a:cs typeface="Arial" panose="020B0604020202020204" pitchFamily="34" charset="0"/>
              </a:rPr>
              <a:t>désagrégation</a:t>
            </a:r>
          </a:p>
          <a:p>
            <a:pPr algn="ctr"/>
            <a:endParaRPr lang="fr-FR" altLang="fr-FR" sz="2000" b="1" dirty="0">
              <a:solidFill>
                <a:srgbClr val="FFFF00"/>
              </a:solidFill>
              <a:latin typeface="Arial" panose="020B0604020202020204" pitchFamily="34" charset="0"/>
              <a:cs typeface="Arial" panose="020B0604020202020204" pitchFamily="34" charset="0"/>
            </a:endParaRPr>
          </a:p>
          <a:p>
            <a:pPr algn="ctr"/>
            <a:r>
              <a:rPr lang="fr-FR" altLang="fr-FR" sz="2000" b="1" dirty="0">
                <a:solidFill>
                  <a:srgbClr val="FFFF00"/>
                </a:solidFill>
                <a:latin typeface="Arial" panose="020B0604020202020204" pitchFamily="34" charset="0"/>
                <a:cs typeface="Arial" panose="020B0604020202020204" pitchFamily="34" charset="0"/>
              </a:rPr>
              <a:t>PARTICULES</a:t>
            </a:r>
          </a:p>
          <a:p>
            <a:pPr algn="ctr"/>
            <a:r>
              <a:rPr lang="fr-FR" altLang="fr-FR" sz="2000" b="1" dirty="0">
                <a:solidFill>
                  <a:srgbClr val="008000"/>
                </a:solidFill>
                <a:latin typeface="Arial" panose="020B0604020202020204" pitchFamily="34" charset="0"/>
                <a:cs typeface="Arial" panose="020B0604020202020204" pitchFamily="34" charset="0"/>
              </a:rPr>
              <a:t>			</a:t>
            </a:r>
            <a:r>
              <a:rPr lang="fr-FR" altLang="fr-FR" sz="2000" b="1" dirty="0">
                <a:solidFill>
                  <a:srgbClr val="FF3300"/>
                </a:solidFill>
                <a:latin typeface="Arial" panose="020B0604020202020204" pitchFamily="34" charset="0"/>
                <a:cs typeface="Arial" panose="020B0604020202020204" pitchFamily="34" charset="0"/>
              </a:rPr>
              <a:t>dissolution</a:t>
            </a:r>
          </a:p>
          <a:p>
            <a:pPr algn="ctr"/>
            <a:endParaRPr lang="fr-FR" altLang="fr-FR" sz="2000" b="1" dirty="0">
              <a:solidFill>
                <a:srgbClr val="FFFF00"/>
              </a:solidFill>
              <a:latin typeface="Arial" panose="020B0604020202020204" pitchFamily="34" charset="0"/>
              <a:cs typeface="Arial" panose="020B0604020202020204" pitchFamily="34" charset="0"/>
            </a:endParaRPr>
          </a:p>
          <a:p>
            <a:pPr algn="ctr"/>
            <a:r>
              <a:rPr lang="fr-FR" altLang="fr-FR" sz="2000" b="1" dirty="0">
                <a:solidFill>
                  <a:srgbClr val="FFFF00"/>
                </a:solidFill>
                <a:latin typeface="Arial" panose="020B0604020202020204" pitchFamily="34" charset="0"/>
                <a:cs typeface="Arial" panose="020B0604020202020204" pitchFamily="34" charset="0"/>
              </a:rPr>
              <a:t>PRINCIPE ACTIF EN SOLUTION</a:t>
            </a:r>
          </a:p>
          <a:p>
            <a:pPr algn="ctr"/>
            <a:endParaRPr lang="fr-FR" altLang="fr-FR" sz="2000" b="1" dirty="0">
              <a:solidFill>
                <a:srgbClr val="008000"/>
              </a:solidFill>
              <a:latin typeface="Arial" panose="020B0604020202020204" pitchFamily="34" charset="0"/>
              <a:cs typeface="Arial" panose="020B0604020202020204" pitchFamily="34" charset="0"/>
            </a:endParaRPr>
          </a:p>
          <a:p>
            <a:pPr algn="ctr"/>
            <a:endParaRPr lang="fr-FR" altLang="fr-FR" sz="2000" b="1" dirty="0">
              <a:solidFill>
                <a:srgbClr val="FFC000"/>
              </a:solidFill>
              <a:latin typeface="Arial" panose="020B0604020202020204" pitchFamily="34" charset="0"/>
              <a:cs typeface="Arial" panose="020B0604020202020204" pitchFamily="34" charset="0"/>
            </a:endParaRPr>
          </a:p>
          <a:p>
            <a:pPr algn="ctr"/>
            <a:r>
              <a:rPr lang="fr-FR" altLang="fr-FR" sz="2000" b="1" dirty="0">
                <a:solidFill>
                  <a:srgbClr val="FFC000"/>
                </a:solidFill>
                <a:latin typeface="Arial" panose="020B0604020202020204" pitchFamily="34" charset="0"/>
                <a:cs typeface="Arial" panose="020B0604020202020204" pitchFamily="34" charset="0"/>
              </a:rPr>
              <a:t>RESORPTIION</a:t>
            </a:r>
          </a:p>
        </p:txBody>
      </p:sp>
      <p:sp>
        <p:nvSpPr>
          <p:cNvPr id="310279" name="Line 7"/>
          <p:cNvSpPr>
            <a:spLocks noChangeShapeType="1"/>
          </p:cNvSpPr>
          <p:nvPr/>
        </p:nvSpPr>
        <p:spPr bwMode="auto">
          <a:xfrm>
            <a:off x="5743136" y="1756117"/>
            <a:ext cx="0" cy="6858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latin typeface="Arial" panose="020B0604020202020204" pitchFamily="34" charset="0"/>
              <a:cs typeface="Arial" panose="020B0604020202020204" pitchFamily="34" charset="0"/>
            </a:endParaRPr>
          </a:p>
        </p:txBody>
      </p:sp>
      <p:sp>
        <p:nvSpPr>
          <p:cNvPr id="310280" name="Line 8"/>
          <p:cNvSpPr>
            <a:spLocks noChangeShapeType="1"/>
          </p:cNvSpPr>
          <p:nvPr/>
        </p:nvSpPr>
        <p:spPr bwMode="auto">
          <a:xfrm>
            <a:off x="5743136" y="3051517"/>
            <a:ext cx="0" cy="3810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latin typeface="Arial" panose="020B0604020202020204" pitchFamily="34" charset="0"/>
              <a:cs typeface="Arial" panose="020B0604020202020204" pitchFamily="34" charset="0"/>
            </a:endParaRPr>
          </a:p>
        </p:txBody>
      </p:sp>
      <p:sp>
        <p:nvSpPr>
          <p:cNvPr id="310281" name="Line 9"/>
          <p:cNvSpPr>
            <a:spLocks noChangeShapeType="1"/>
          </p:cNvSpPr>
          <p:nvPr/>
        </p:nvSpPr>
        <p:spPr bwMode="auto">
          <a:xfrm>
            <a:off x="5743136" y="3813517"/>
            <a:ext cx="0" cy="3810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latin typeface="Arial" panose="020B0604020202020204" pitchFamily="34" charset="0"/>
              <a:cs typeface="Arial" panose="020B0604020202020204" pitchFamily="34" charset="0"/>
            </a:endParaRPr>
          </a:p>
        </p:txBody>
      </p:sp>
      <p:sp>
        <p:nvSpPr>
          <p:cNvPr id="310282" name="Line 10"/>
          <p:cNvSpPr>
            <a:spLocks noChangeShapeType="1"/>
          </p:cNvSpPr>
          <p:nvPr/>
        </p:nvSpPr>
        <p:spPr bwMode="auto">
          <a:xfrm>
            <a:off x="5743136" y="4651717"/>
            <a:ext cx="0" cy="3810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076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548680"/>
            <a:ext cx="8208912" cy="5760640"/>
          </a:xfrm>
          <a:prstGeom prst="rect">
            <a:avLst/>
          </a:prstGeom>
        </p:spPr>
      </p:pic>
    </p:spTree>
    <p:extLst>
      <p:ext uri="{BB962C8B-B14F-4D97-AF65-F5344CB8AC3E}">
        <p14:creationId xmlns:p14="http://schemas.microsoft.com/office/powerpoint/2010/main" val="21405348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9"/>
          <p:cNvSpPr txBox="1">
            <a:spLocks noChangeArrowheads="1"/>
          </p:cNvSpPr>
          <p:nvPr/>
        </p:nvSpPr>
        <p:spPr bwMode="auto">
          <a:xfrm>
            <a:off x="4829519" y="1214422"/>
            <a:ext cx="298099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73038" algn="l"/>
              </a:tabLst>
              <a:defRPr>
                <a:solidFill>
                  <a:schemeClr val="tx1"/>
                </a:solidFill>
                <a:latin typeface="Arial" charset="0"/>
              </a:defRPr>
            </a:lvl1pPr>
            <a:lvl2pPr>
              <a:tabLst>
                <a:tab pos="173038" algn="l"/>
              </a:tabLst>
              <a:defRPr>
                <a:solidFill>
                  <a:schemeClr val="tx1"/>
                </a:solidFill>
                <a:latin typeface="Arial" charset="0"/>
              </a:defRPr>
            </a:lvl2pPr>
            <a:lvl3pPr>
              <a:tabLst>
                <a:tab pos="173038" algn="l"/>
              </a:tabLst>
              <a:defRPr>
                <a:solidFill>
                  <a:schemeClr val="tx1"/>
                </a:solidFill>
                <a:latin typeface="Arial" charset="0"/>
              </a:defRPr>
            </a:lvl3pPr>
            <a:lvl4pPr>
              <a:tabLst>
                <a:tab pos="173038" algn="l"/>
              </a:tabLst>
              <a:defRPr>
                <a:solidFill>
                  <a:schemeClr val="tx1"/>
                </a:solidFill>
                <a:latin typeface="Arial" charset="0"/>
              </a:defRPr>
            </a:lvl4pPr>
            <a:lvl5pPr>
              <a:tabLst>
                <a:tab pos="173038" algn="l"/>
              </a:tabLst>
              <a:defRPr>
                <a:solidFill>
                  <a:schemeClr val="tx1"/>
                </a:solidFill>
                <a:latin typeface="Arial" charset="0"/>
              </a:defRPr>
            </a:lvl5pPr>
            <a:lvl6pPr fontAlgn="base">
              <a:spcBef>
                <a:spcPct val="0"/>
              </a:spcBef>
              <a:spcAft>
                <a:spcPct val="0"/>
              </a:spcAft>
              <a:tabLst>
                <a:tab pos="173038" algn="l"/>
              </a:tabLst>
              <a:defRPr>
                <a:solidFill>
                  <a:schemeClr val="tx1"/>
                </a:solidFill>
                <a:latin typeface="Arial" charset="0"/>
              </a:defRPr>
            </a:lvl6pPr>
            <a:lvl7pPr fontAlgn="base">
              <a:spcBef>
                <a:spcPct val="0"/>
              </a:spcBef>
              <a:spcAft>
                <a:spcPct val="0"/>
              </a:spcAft>
              <a:tabLst>
                <a:tab pos="173038" algn="l"/>
              </a:tabLst>
              <a:defRPr>
                <a:solidFill>
                  <a:schemeClr val="tx1"/>
                </a:solidFill>
                <a:latin typeface="Arial" charset="0"/>
              </a:defRPr>
            </a:lvl7pPr>
            <a:lvl8pPr fontAlgn="base">
              <a:spcBef>
                <a:spcPct val="0"/>
              </a:spcBef>
              <a:spcAft>
                <a:spcPct val="0"/>
              </a:spcAft>
              <a:tabLst>
                <a:tab pos="173038" algn="l"/>
              </a:tabLst>
              <a:defRPr>
                <a:solidFill>
                  <a:schemeClr val="tx1"/>
                </a:solidFill>
                <a:latin typeface="Arial" charset="0"/>
              </a:defRPr>
            </a:lvl8pPr>
            <a:lvl9pPr fontAlgn="base">
              <a:spcBef>
                <a:spcPct val="0"/>
              </a:spcBef>
              <a:spcAft>
                <a:spcPct val="0"/>
              </a:spcAft>
              <a:tabLst>
                <a:tab pos="173038" algn="l"/>
              </a:tabLst>
              <a:defRPr>
                <a:solidFill>
                  <a:schemeClr val="tx1"/>
                </a:solidFill>
                <a:latin typeface="Arial" charset="0"/>
              </a:defRPr>
            </a:lvl9pPr>
          </a:lstStyle>
          <a:p>
            <a:pPr eaLnBrk="0" hangingPunct="0"/>
            <a:r>
              <a:rPr lang="fr-FR" sz="2400" b="1" dirty="0">
                <a:solidFill>
                  <a:srgbClr val="FFC000"/>
                </a:solidFill>
                <a:latin typeface="Arial" panose="020B0604020202020204" pitchFamily="34" charset="0"/>
                <a:cs typeface="Arial" panose="020B0604020202020204" pitchFamily="34" charset="0"/>
              </a:rPr>
              <a:t>Diffusion facilitée</a:t>
            </a:r>
          </a:p>
          <a:p>
            <a:pPr eaLnBrk="0" hangingPunct="0"/>
            <a:r>
              <a:rPr lang="fr-FR" sz="2400" dirty="0">
                <a:solidFill>
                  <a:schemeClr val="bg1"/>
                </a:solidFill>
                <a:latin typeface="Arial" panose="020B0604020202020204" pitchFamily="34" charset="0"/>
                <a:cs typeface="Arial" panose="020B0604020202020204" pitchFamily="34" charset="0"/>
              </a:rPr>
              <a:t>- Selon un gradient </a:t>
            </a:r>
          </a:p>
          <a:p>
            <a:pPr eaLnBrk="0" hangingPunct="0">
              <a:lnSpc>
                <a:spcPct val="110000"/>
              </a:lnSpc>
              <a:buSzPct val="85000"/>
            </a:pPr>
            <a:r>
              <a:rPr lang="fr-FR" sz="2400" dirty="0">
                <a:solidFill>
                  <a:schemeClr val="bg1"/>
                </a:solidFill>
                <a:latin typeface="Arial" panose="020B0604020202020204" pitchFamily="34" charset="0"/>
                <a:cs typeface="Arial" panose="020B0604020202020204" pitchFamily="34" charset="0"/>
              </a:rPr>
              <a:t>- Protéine de transport</a:t>
            </a:r>
          </a:p>
          <a:p>
            <a:pPr eaLnBrk="0" hangingPunct="0">
              <a:lnSpc>
                <a:spcPct val="110000"/>
              </a:lnSpc>
              <a:buSzPct val="85000"/>
            </a:pPr>
            <a:r>
              <a:rPr lang="fr-FR" sz="2400" dirty="0">
                <a:solidFill>
                  <a:schemeClr val="bg1"/>
                </a:solidFill>
                <a:latin typeface="Arial" panose="020B0604020202020204" pitchFamily="34" charset="0"/>
                <a:cs typeface="Arial" panose="020B0604020202020204" pitchFamily="34" charset="0"/>
              </a:rPr>
              <a:t>- Spécifique (AA)</a:t>
            </a:r>
          </a:p>
          <a:p>
            <a:pPr eaLnBrk="0" hangingPunct="0">
              <a:lnSpc>
                <a:spcPct val="110000"/>
              </a:lnSpc>
              <a:buSzPct val="85000"/>
              <a:buFontTx/>
              <a:buChar char="-"/>
            </a:pPr>
            <a:r>
              <a:rPr lang="fr-FR" sz="2400" dirty="0">
                <a:solidFill>
                  <a:schemeClr val="bg1"/>
                </a:solidFill>
                <a:latin typeface="Arial" panose="020B0604020202020204" pitchFamily="34" charset="0"/>
                <a:cs typeface="Arial" panose="020B0604020202020204" pitchFamily="34" charset="0"/>
              </a:rPr>
              <a:t>Saturable </a:t>
            </a:r>
          </a:p>
          <a:p>
            <a:pPr eaLnBrk="0" hangingPunct="0">
              <a:lnSpc>
                <a:spcPct val="110000"/>
              </a:lnSpc>
              <a:buSzPct val="85000"/>
              <a:buFontTx/>
              <a:buChar char="-"/>
            </a:pPr>
            <a:r>
              <a:rPr lang="fr-FR" sz="2400" dirty="0">
                <a:solidFill>
                  <a:schemeClr val="bg1"/>
                </a:solidFill>
                <a:latin typeface="Arial" panose="020B0604020202020204" pitchFamily="34" charset="0"/>
                <a:cs typeface="Arial" panose="020B0604020202020204" pitchFamily="34" charset="0"/>
              </a:rPr>
              <a:t>Compétition</a:t>
            </a:r>
          </a:p>
        </p:txBody>
      </p:sp>
      <p:sp>
        <p:nvSpPr>
          <p:cNvPr id="7" name="Rectangle 47"/>
          <p:cNvSpPr>
            <a:spLocks noGrp="1" noChangeArrowheads="1"/>
          </p:cNvSpPr>
          <p:nvPr>
            <p:ph idx="1"/>
          </p:nvPr>
        </p:nvSpPr>
        <p:spPr>
          <a:xfrm>
            <a:off x="1991545" y="1214422"/>
            <a:ext cx="2601913" cy="2862650"/>
          </a:xfrm>
          <a:noFill/>
          <a:ln/>
          <a:extLst>
            <a:ext uri="{909E8E84-426E-40DD-AFC4-6F175D3DCCD1}">
              <a14:hiddenFill xmlns:a14="http://schemas.microsoft.com/office/drawing/2010/main">
                <a:solidFill>
                  <a:srgbClr val="990099"/>
                </a:solidFill>
              </a14:hiddenFill>
            </a:ext>
          </a:extLst>
        </p:spPr>
        <p:txBody>
          <a:bodyPr>
            <a:noAutofit/>
          </a:bodyPr>
          <a:lstStyle/>
          <a:p>
            <a:pPr>
              <a:buFontTx/>
              <a:buNone/>
            </a:pPr>
            <a:r>
              <a:rPr lang="fr-FR" sz="2400" b="1" dirty="0">
                <a:solidFill>
                  <a:srgbClr val="FFC000"/>
                </a:solidFill>
                <a:latin typeface="Arial" panose="020B0604020202020204" pitchFamily="34" charset="0"/>
                <a:cs typeface="Arial" panose="020B0604020202020204" pitchFamily="34" charset="0"/>
              </a:rPr>
              <a:t>Diffusion passive</a:t>
            </a:r>
          </a:p>
          <a:p>
            <a:pPr marL="0" indent="0">
              <a:buClr>
                <a:schemeClr val="tx1"/>
              </a:buClr>
              <a:buSzPct val="80000"/>
              <a:buFontTx/>
              <a:buChar char="-"/>
            </a:pPr>
            <a:r>
              <a:rPr lang="fr-FR" sz="2400" dirty="0">
                <a:solidFill>
                  <a:schemeClr val="bg1"/>
                </a:solidFill>
                <a:latin typeface="Arial" panose="020B0604020202020204" pitchFamily="34" charset="0"/>
                <a:cs typeface="Arial" panose="020B0604020202020204" pitchFamily="34" charset="0"/>
              </a:rPr>
              <a:t>(Cas le + fréquent)</a:t>
            </a:r>
          </a:p>
          <a:p>
            <a:pPr marL="0" indent="0">
              <a:buClr>
                <a:schemeClr val="tx1"/>
              </a:buClr>
              <a:buSzPct val="80000"/>
              <a:buFontTx/>
              <a:buChar char="-"/>
            </a:pPr>
            <a:r>
              <a:rPr lang="fr-FR" sz="2400" dirty="0">
                <a:solidFill>
                  <a:schemeClr val="bg1"/>
                </a:solidFill>
                <a:latin typeface="Arial" panose="020B0604020202020204" pitchFamily="34" charset="0"/>
                <a:cs typeface="Arial" panose="020B0604020202020204" pitchFamily="34" charset="0"/>
              </a:rPr>
              <a:t>Selon un gradient </a:t>
            </a:r>
          </a:p>
          <a:p>
            <a:pPr marL="0" indent="0">
              <a:buClr>
                <a:schemeClr val="tx1"/>
              </a:buClr>
              <a:buSzPct val="80000"/>
              <a:buNone/>
            </a:pPr>
            <a:r>
              <a:rPr lang="fr-FR" sz="2400" dirty="0">
                <a:solidFill>
                  <a:schemeClr val="bg1"/>
                </a:solidFill>
                <a:latin typeface="Arial" panose="020B0604020202020204" pitchFamily="34" charset="0"/>
                <a:cs typeface="Arial" panose="020B0604020202020204" pitchFamily="34" charset="0"/>
              </a:rPr>
              <a:t>- Non spécifique</a:t>
            </a:r>
          </a:p>
          <a:p>
            <a:pPr marL="0" indent="0">
              <a:buClr>
                <a:schemeClr val="tx1"/>
              </a:buClr>
              <a:buSzPct val="80000"/>
              <a:buNone/>
            </a:pPr>
            <a:r>
              <a:rPr lang="fr-FR" sz="2400" dirty="0">
                <a:solidFill>
                  <a:schemeClr val="bg1"/>
                </a:solidFill>
                <a:latin typeface="Arial" panose="020B0604020202020204" pitchFamily="34" charset="0"/>
                <a:cs typeface="Arial" panose="020B0604020202020204" pitchFamily="34" charset="0"/>
              </a:rPr>
              <a:t>- Pas de compétition</a:t>
            </a:r>
          </a:p>
          <a:p>
            <a:pPr marL="0" indent="0">
              <a:buClr>
                <a:schemeClr val="tx1"/>
              </a:buClr>
              <a:buSzPct val="80000"/>
              <a:buNone/>
            </a:pPr>
            <a:r>
              <a:rPr lang="fr-FR" sz="2400" dirty="0">
                <a:solidFill>
                  <a:schemeClr val="bg1"/>
                </a:solidFill>
                <a:latin typeface="Arial" panose="020B0604020202020204" pitchFamily="34" charset="0"/>
                <a:cs typeface="Arial" panose="020B0604020202020204" pitchFamily="34" charset="0"/>
              </a:rPr>
              <a:t>- Pas de saturation</a:t>
            </a:r>
          </a:p>
        </p:txBody>
      </p:sp>
      <p:sp>
        <p:nvSpPr>
          <p:cNvPr id="8" name="Rectangle 48"/>
          <p:cNvSpPr>
            <a:spLocks noChangeArrowheads="1"/>
          </p:cNvSpPr>
          <p:nvPr/>
        </p:nvSpPr>
        <p:spPr bwMode="auto">
          <a:xfrm>
            <a:off x="7464152" y="1285860"/>
            <a:ext cx="3059832" cy="284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pPr>
            <a:r>
              <a:rPr lang="fr-FR" sz="2400" b="1" dirty="0">
                <a:solidFill>
                  <a:srgbClr val="FFC000"/>
                </a:solidFill>
                <a:latin typeface="Arial" panose="020B0604020202020204" pitchFamily="34" charset="0"/>
                <a:cs typeface="Arial" panose="020B0604020202020204" pitchFamily="34" charset="0"/>
              </a:rPr>
              <a:t>Transport actif</a:t>
            </a:r>
          </a:p>
          <a:p>
            <a:pPr marL="742950" lvl="1" indent="-285750">
              <a:lnSpc>
                <a:spcPct val="90000"/>
              </a:lnSpc>
              <a:spcBef>
                <a:spcPct val="20000"/>
              </a:spcBef>
            </a:pPr>
            <a:r>
              <a:rPr lang="fr-FR" sz="2400" dirty="0">
                <a:solidFill>
                  <a:schemeClr val="bg1"/>
                </a:solidFill>
                <a:latin typeface="Arial" panose="020B0604020202020204" pitchFamily="34" charset="0"/>
                <a:cs typeface="Arial" panose="020B0604020202020204" pitchFamily="34" charset="0"/>
              </a:rPr>
              <a:t>- Contre un gradient</a:t>
            </a:r>
          </a:p>
          <a:p>
            <a:pPr marL="742950" lvl="1" indent="-285750">
              <a:lnSpc>
                <a:spcPct val="90000"/>
              </a:lnSpc>
              <a:spcBef>
                <a:spcPct val="20000"/>
              </a:spcBef>
            </a:pPr>
            <a:r>
              <a:rPr lang="fr-FR" sz="2400" dirty="0">
                <a:solidFill>
                  <a:schemeClr val="bg1"/>
                </a:solidFill>
                <a:latin typeface="Arial" panose="020B0604020202020204" pitchFamily="34" charset="0"/>
                <a:cs typeface="Arial" panose="020B0604020202020204" pitchFamily="34" charset="0"/>
              </a:rPr>
              <a:t>- Saturable</a:t>
            </a:r>
          </a:p>
          <a:p>
            <a:pPr marL="742950" lvl="1" indent="-285750">
              <a:lnSpc>
                <a:spcPct val="90000"/>
              </a:lnSpc>
              <a:spcBef>
                <a:spcPct val="20000"/>
              </a:spcBef>
            </a:pPr>
            <a:r>
              <a:rPr lang="fr-FR" sz="2400" dirty="0">
                <a:solidFill>
                  <a:schemeClr val="bg1"/>
                </a:solidFill>
                <a:latin typeface="Arial" panose="020B0604020202020204" pitchFamily="34" charset="0"/>
                <a:cs typeface="Arial" panose="020B0604020202020204" pitchFamily="34" charset="0"/>
              </a:rPr>
              <a:t>- Spécifique</a:t>
            </a:r>
          </a:p>
          <a:p>
            <a:pPr marL="742950" lvl="1" indent="-285750">
              <a:lnSpc>
                <a:spcPct val="90000"/>
              </a:lnSpc>
              <a:spcBef>
                <a:spcPct val="20000"/>
              </a:spcBef>
            </a:pPr>
            <a:r>
              <a:rPr lang="fr-FR" sz="2400" dirty="0">
                <a:solidFill>
                  <a:schemeClr val="bg1"/>
                </a:solidFill>
                <a:latin typeface="Arial" panose="020B0604020202020204" pitchFamily="34" charset="0"/>
                <a:cs typeface="Arial" panose="020B0604020202020204" pitchFamily="34" charset="0"/>
              </a:rPr>
              <a:t>- Compétition +++</a:t>
            </a:r>
          </a:p>
          <a:p>
            <a:pPr marL="742950" lvl="1" indent="-285750">
              <a:lnSpc>
                <a:spcPct val="90000"/>
              </a:lnSpc>
              <a:spcBef>
                <a:spcPct val="20000"/>
              </a:spcBef>
            </a:pPr>
            <a:r>
              <a:rPr lang="fr-FR" sz="2400" dirty="0">
                <a:solidFill>
                  <a:schemeClr val="bg1"/>
                </a:solidFill>
                <a:latin typeface="Arial" panose="020B0604020202020204" pitchFamily="34" charset="0"/>
                <a:cs typeface="Arial" panose="020B0604020202020204" pitchFamily="34" charset="0"/>
              </a:rPr>
              <a:t>- Énergie +++</a:t>
            </a:r>
          </a:p>
        </p:txBody>
      </p:sp>
      <p:pic>
        <p:nvPicPr>
          <p:cNvPr id="9" name="Image 8"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946" y="4613314"/>
            <a:ext cx="7992887" cy="1800200"/>
          </a:xfrm>
          <a:prstGeom prst="rect">
            <a:avLst/>
          </a:prstGeom>
        </p:spPr>
      </p:pic>
      <p:sp>
        <p:nvSpPr>
          <p:cNvPr id="6" name="Rectangle 5"/>
          <p:cNvSpPr/>
          <p:nvPr/>
        </p:nvSpPr>
        <p:spPr>
          <a:xfrm>
            <a:off x="2452662" y="500042"/>
            <a:ext cx="6215106" cy="1446550"/>
          </a:xfrm>
          <a:prstGeom prst="rect">
            <a:avLst/>
          </a:prstGeom>
        </p:spPr>
        <p:txBody>
          <a:bodyPr wrap="square">
            <a:spAutoFit/>
          </a:bodyPr>
          <a:lstStyle/>
          <a:p>
            <a:r>
              <a:rPr lang="fr-FR" sz="3200" i="1" u="sng" dirty="0">
                <a:solidFill>
                  <a:schemeClr val="bg1"/>
                </a:solidFill>
                <a:latin typeface="Arial" panose="020B0604020202020204" pitchFamily="34" charset="0"/>
                <a:cs typeface="Arial" panose="020B0604020202020204" pitchFamily="34" charset="0"/>
              </a:rPr>
              <a:t>B .Mécanisme de passage</a:t>
            </a:r>
            <a:r>
              <a:rPr lang="fr-FR" sz="2400" dirty="0">
                <a:solidFill>
                  <a:schemeClr val="bg1"/>
                </a:solidFill>
                <a:latin typeface="Arial" panose="020B0604020202020204" pitchFamily="34" charset="0"/>
                <a:cs typeface="Arial" panose="020B0604020202020204" pitchFamily="34" charset="0"/>
              </a:rPr>
              <a:t/>
            </a:r>
            <a:br>
              <a:rPr lang="fr-FR" sz="2400"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anose="020B0604020202020204" pitchFamily="34" charset="0"/>
                <a:cs typeface="Arial" panose="020B0604020202020204" pitchFamily="34" charset="0"/>
              </a:rPr>
              <a:t/>
            </a:r>
            <a:br>
              <a:rPr lang="fr-FR" sz="2400" dirty="0">
                <a:solidFill>
                  <a:schemeClr val="bg1"/>
                </a:solidFill>
                <a:latin typeface="Arial" panose="020B0604020202020204" pitchFamily="34" charset="0"/>
                <a:cs typeface="Arial" panose="020B0604020202020204" pitchFamily="34" charset="0"/>
              </a:rPr>
            </a:br>
            <a:endParaRPr lang="fr-F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084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1115616" y="116632"/>
            <a:ext cx="7818072" cy="778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smtClean="0"/>
              <a:t>Absorption / Résorption</a:t>
            </a:r>
            <a:endParaRPr lang="fr-FR" sz="4000" dirty="0"/>
          </a:p>
        </p:txBody>
      </p:sp>
      <p:pic>
        <p:nvPicPr>
          <p:cNvPr id="9" name="Espace réservé du contenu 3" descr="2TyprTransport.png"/>
          <p:cNvPicPr>
            <a:picLocks noChangeAspect="1"/>
          </p:cNvPicPr>
          <p:nvPr/>
        </p:nvPicPr>
        <p:blipFill>
          <a:blip r:embed="rId2" cstate="print"/>
          <a:stretch>
            <a:fillRect/>
          </a:stretch>
        </p:blipFill>
        <p:spPr>
          <a:xfrm>
            <a:off x="801859" y="271377"/>
            <a:ext cx="10775851" cy="6270611"/>
          </a:xfrm>
          <a:prstGeom prst="rect">
            <a:avLst/>
          </a:prstGeom>
        </p:spPr>
      </p:pic>
    </p:spTree>
    <p:extLst>
      <p:ext uri="{BB962C8B-B14F-4D97-AF65-F5344CB8AC3E}">
        <p14:creationId xmlns:p14="http://schemas.microsoft.com/office/powerpoint/2010/main" val="29037623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47826" y="1008954"/>
            <a:ext cx="8486748" cy="1143000"/>
          </a:xfrm>
        </p:spPr>
        <p:txBody>
          <a:bodyPr>
            <a:normAutofit/>
          </a:bodyPr>
          <a:lstStyle/>
          <a:p>
            <a:r>
              <a:rPr lang="fr-FR" sz="2500" b="1" dirty="0">
                <a:solidFill>
                  <a:srgbClr val="FFFF00"/>
                </a:solidFill>
                <a:latin typeface="Arial" panose="020B0604020202020204" pitchFamily="34" charset="0"/>
                <a:cs typeface="Arial" panose="020B0604020202020204" pitchFamily="34" charset="0"/>
              </a:rPr>
              <a:t>I -Les facteurs liés aux propriétés physico-chimique des médicaments</a:t>
            </a:r>
          </a:p>
        </p:txBody>
      </p:sp>
      <p:sp>
        <p:nvSpPr>
          <p:cNvPr id="58372" name="Rectangle 4"/>
          <p:cNvSpPr>
            <a:spLocks noChangeArrowheads="1"/>
          </p:cNvSpPr>
          <p:nvPr/>
        </p:nvSpPr>
        <p:spPr bwMode="auto">
          <a:xfrm>
            <a:off x="1871003" y="3733800"/>
            <a:ext cx="2396197" cy="10668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lgn="ctr"/>
            <a:r>
              <a:rPr lang="fr-FR" sz="2400" b="1" dirty="0">
                <a:latin typeface="Arial" panose="020B0604020202020204" pitchFamily="34" charset="0"/>
                <a:cs typeface="Arial" panose="020B0604020202020204" pitchFamily="34" charset="0"/>
              </a:rPr>
              <a:t>Caractère de </a:t>
            </a:r>
          </a:p>
          <a:p>
            <a:pPr algn="ctr"/>
            <a:r>
              <a:rPr lang="fr-FR" sz="2400" b="1" dirty="0">
                <a:latin typeface="Arial" panose="020B0604020202020204" pitchFamily="34" charset="0"/>
                <a:cs typeface="Arial" panose="020B0604020202020204" pitchFamily="34" charset="0"/>
              </a:rPr>
              <a:t>solubilité</a:t>
            </a:r>
          </a:p>
        </p:txBody>
      </p:sp>
      <p:sp>
        <p:nvSpPr>
          <p:cNvPr id="58373" name="Rectangle 5"/>
          <p:cNvSpPr>
            <a:spLocks noChangeArrowheads="1"/>
          </p:cNvSpPr>
          <p:nvPr/>
        </p:nvSpPr>
        <p:spPr bwMode="auto">
          <a:xfrm>
            <a:off x="4648200" y="3733800"/>
            <a:ext cx="1905000" cy="10668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lgn="ctr"/>
            <a:r>
              <a:rPr lang="fr-FR" sz="2400" b="1" dirty="0">
                <a:latin typeface="Arial" panose="020B0604020202020204" pitchFamily="34" charset="0"/>
                <a:cs typeface="Arial" panose="020B0604020202020204" pitchFamily="34" charset="0"/>
              </a:rPr>
              <a:t>Taille de la</a:t>
            </a:r>
          </a:p>
          <a:p>
            <a:pPr algn="ctr"/>
            <a:r>
              <a:rPr lang="fr-FR" sz="2400" b="1" dirty="0">
                <a:latin typeface="Arial" panose="020B0604020202020204" pitchFamily="34" charset="0"/>
                <a:cs typeface="Arial" panose="020B0604020202020204" pitchFamily="34" charset="0"/>
              </a:rPr>
              <a:t>molécule</a:t>
            </a:r>
          </a:p>
        </p:txBody>
      </p:sp>
      <p:sp>
        <p:nvSpPr>
          <p:cNvPr id="58374" name="Rectangle 6"/>
          <p:cNvSpPr>
            <a:spLocks noChangeArrowheads="1"/>
          </p:cNvSpPr>
          <p:nvPr/>
        </p:nvSpPr>
        <p:spPr bwMode="auto">
          <a:xfrm>
            <a:off x="7010400" y="3733800"/>
            <a:ext cx="1905000" cy="10668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lgn="ctr"/>
            <a:r>
              <a:rPr lang="fr-FR" sz="2400" b="1" dirty="0">
                <a:latin typeface="Arial" panose="020B0604020202020204" pitchFamily="34" charset="0"/>
                <a:cs typeface="Arial" panose="020B0604020202020204" pitchFamily="34" charset="0"/>
              </a:rPr>
              <a:t>État </a:t>
            </a:r>
          </a:p>
          <a:p>
            <a:pPr algn="ctr"/>
            <a:r>
              <a:rPr lang="fr-FR" sz="2400" b="1" dirty="0">
                <a:latin typeface="Arial" panose="020B0604020202020204" pitchFamily="34" charset="0"/>
                <a:cs typeface="Arial" panose="020B0604020202020204" pitchFamily="34" charset="0"/>
              </a:rPr>
              <a:t>D’ionisation</a:t>
            </a:r>
          </a:p>
        </p:txBody>
      </p:sp>
      <p:sp>
        <p:nvSpPr>
          <p:cNvPr id="58375" name="AutoShape 7"/>
          <p:cNvSpPr>
            <a:spLocks noChangeArrowheads="1"/>
          </p:cNvSpPr>
          <p:nvPr/>
        </p:nvSpPr>
        <p:spPr bwMode="auto">
          <a:xfrm rot="885524">
            <a:off x="3200400" y="2286000"/>
            <a:ext cx="304800" cy="1219200"/>
          </a:xfrm>
          <a:prstGeom prst="downArrow">
            <a:avLst>
              <a:gd name="adj1" fmla="val 50000"/>
              <a:gd name="adj2" fmla="val 100000"/>
            </a:avLst>
          </a:prstGeom>
          <a:solidFill>
            <a:schemeClr val="accent1">
              <a:lumMod val="75000"/>
            </a:schemeClr>
          </a:solidFill>
          <a:ln w="9525">
            <a:solidFill>
              <a:schemeClr val="tx1"/>
            </a:solidFill>
            <a:miter lim="800000"/>
            <a:headEnd/>
            <a:tailEnd/>
          </a:ln>
          <a:effectLst/>
        </p:spPr>
        <p:txBody>
          <a:bodyPr wrap="none" anchor="ctr"/>
          <a:lstStyle/>
          <a:p>
            <a:endParaRPr lang="fr-FR">
              <a:solidFill>
                <a:srgbClr val="FFFF00"/>
              </a:solidFill>
              <a:latin typeface="Arial" panose="020B0604020202020204" pitchFamily="34" charset="0"/>
              <a:cs typeface="Arial" panose="020B0604020202020204" pitchFamily="34" charset="0"/>
            </a:endParaRPr>
          </a:p>
        </p:txBody>
      </p:sp>
      <p:sp>
        <p:nvSpPr>
          <p:cNvPr id="58376" name="Rectangle 8"/>
          <p:cNvSpPr>
            <a:spLocks noChangeArrowheads="1"/>
          </p:cNvSpPr>
          <p:nvPr/>
        </p:nvSpPr>
        <p:spPr bwMode="auto">
          <a:xfrm>
            <a:off x="2133600" y="2133600"/>
            <a:ext cx="8229600" cy="4114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Char char="n"/>
            </a:pPr>
            <a:endParaRPr lang="fr-FR" sz="32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indent="-342900">
              <a:spcBef>
                <a:spcPct val="20000"/>
              </a:spcBef>
              <a:buClr>
                <a:schemeClr val="hlink"/>
              </a:buClr>
              <a:buSzPct val="65000"/>
              <a:buFont typeface="Wingdings" pitchFamily="2" charset="2"/>
              <a:buChar char="n"/>
            </a:pPr>
            <a:endParaRPr lang="fr-FR" sz="32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indent="-342900">
              <a:spcBef>
                <a:spcPct val="20000"/>
              </a:spcBef>
              <a:buClr>
                <a:schemeClr val="hlink"/>
              </a:buClr>
              <a:buSzPct val="65000"/>
              <a:buFont typeface="Wingdings" pitchFamily="2" charset="2"/>
              <a:buChar char="n"/>
            </a:pPr>
            <a:endParaRPr lang="fr-FR" sz="32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8377" name="AutoShape 9"/>
          <p:cNvSpPr>
            <a:spLocks noChangeArrowheads="1"/>
          </p:cNvSpPr>
          <p:nvPr/>
        </p:nvSpPr>
        <p:spPr bwMode="auto">
          <a:xfrm>
            <a:off x="5486400" y="2362200"/>
            <a:ext cx="304800" cy="1219200"/>
          </a:xfrm>
          <a:prstGeom prst="downArrow">
            <a:avLst>
              <a:gd name="adj1" fmla="val 50000"/>
              <a:gd name="adj2" fmla="val 100000"/>
            </a:avLst>
          </a:prstGeom>
          <a:solidFill>
            <a:schemeClr val="accent1">
              <a:lumMod val="75000"/>
            </a:schemeClr>
          </a:solidFill>
          <a:ln w="9525">
            <a:solidFill>
              <a:schemeClr val="tx1"/>
            </a:solidFill>
            <a:miter lim="800000"/>
            <a:headEnd/>
            <a:tailEnd/>
          </a:ln>
          <a:effectLst/>
        </p:spPr>
        <p:txBody>
          <a:bodyPr wrap="none" anchor="ctr"/>
          <a:lstStyle/>
          <a:p>
            <a:endParaRPr lang="fr-FR">
              <a:solidFill>
                <a:srgbClr val="FFFF00"/>
              </a:solidFill>
              <a:latin typeface="Arial" panose="020B0604020202020204" pitchFamily="34" charset="0"/>
              <a:cs typeface="Arial" panose="020B0604020202020204" pitchFamily="34" charset="0"/>
            </a:endParaRPr>
          </a:p>
        </p:txBody>
      </p:sp>
      <p:sp>
        <p:nvSpPr>
          <p:cNvPr id="58378" name="AutoShape 10"/>
          <p:cNvSpPr>
            <a:spLocks noChangeArrowheads="1"/>
          </p:cNvSpPr>
          <p:nvPr/>
        </p:nvSpPr>
        <p:spPr bwMode="auto">
          <a:xfrm rot="-1205099">
            <a:off x="7772400" y="2362200"/>
            <a:ext cx="304800" cy="1219200"/>
          </a:xfrm>
          <a:prstGeom prst="downArrow">
            <a:avLst>
              <a:gd name="adj1" fmla="val 50000"/>
              <a:gd name="adj2" fmla="val 100000"/>
            </a:avLst>
          </a:prstGeom>
          <a:solidFill>
            <a:schemeClr val="accent1">
              <a:lumMod val="75000"/>
            </a:schemeClr>
          </a:solidFill>
          <a:ln w="9525">
            <a:solidFill>
              <a:schemeClr val="tx1"/>
            </a:solidFill>
            <a:miter lim="800000"/>
            <a:headEnd/>
            <a:tailEnd/>
          </a:ln>
          <a:effectLst/>
        </p:spPr>
        <p:txBody>
          <a:bodyPr wrap="none" anchor="ctr"/>
          <a:lstStyle/>
          <a:p>
            <a:endParaRPr lang="fr-FR">
              <a:solidFill>
                <a:srgbClr val="FFFF00"/>
              </a:solidFill>
              <a:latin typeface="Arial" panose="020B0604020202020204" pitchFamily="34" charset="0"/>
              <a:cs typeface="Arial" panose="020B0604020202020204" pitchFamily="34" charset="0"/>
            </a:endParaRPr>
          </a:p>
        </p:txBody>
      </p:sp>
      <p:sp>
        <p:nvSpPr>
          <p:cNvPr id="12" name="Rectangle 11"/>
          <p:cNvSpPr/>
          <p:nvPr/>
        </p:nvSpPr>
        <p:spPr>
          <a:xfrm>
            <a:off x="1738282" y="214291"/>
            <a:ext cx="8929718" cy="584775"/>
          </a:xfrm>
          <a:prstGeom prst="rect">
            <a:avLst/>
          </a:prstGeom>
        </p:spPr>
        <p:txBody>
          <a:bodyPr wrap="square">
            <a:spAutoFit/>
          </a:bodyPr>
          <a:lstStyle/>
          <a:p>
            <a:r>
              <a:rPr lang="fr-FR" sz="3200" b="1" dirty="0">
                <a:solidFill>
                  <a:srgbClr val="FFFF00"/>
                </a:solidFill>
                <a:latin typeface="Arial" panose="020B0604020202020204" pitchFamily="34" charset="0"/>
                <a:cs typeface="Arial" panose="020B0604020202020204" pitchFamily="34" charset="0"/>
              </a:rPr>
              <a:t>FACTEURS INFLUENÇANT L’ABSORPTION</a:t>
            </a:r>
          </a:p>
        </p:txBody>
      </p:sp>
    </p:spTree>
    <p:extLst>
      <p:ext uri="{BB962C8B-B14F-4D97-AF65-F5344CB8AC3E}">
        <p14:creationId xmlns:p14="http://schemas.microsoft.com/office/powerpoint/2010/main" val="41726971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endParaRPr lang="fr-FR" dirty="0">
              <a:solidFill>
                <a:schemeClr val="bg1"/>
              </a:solidFill>
            </a:endParaRPr>
          </a:p>
          <a:p>
            <a:endParaRPr lang="fr-FR" dirty="0">
              <a:solidFill>
                <a:schemeClr val="bg1"/>
              </a:solidFill>
            </a:endParaRPr>
          </a:p>
          <a:p>
            <a:endParaRPr lang="fr-FR" dirty="0">
              <a:solidFill>
                <a:schemeClr val="bg1"/>
              </a:solidFill>
            </a:endParaRPr>
          </a:p>
        </p:txBody>
      </p:sp>
      <p:sp>
        <p:nvSpPr>
          <p:cNvPr id="58376" name="Rectangle 8"/>
          <p:cNvSpPr>
            <a:spLocks noChangeArrowheads="1"/>
          </p:cNvSpPr>
          <p:nvPr/>
        </p:nvSpPr>
        <p:spPr bwMode="auto">
          <a:xfrm>
            <a:off x="2133600" y="2133600"/>
            <a:ext cx="8229600" cy="4114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Char char="n"/>
            </a:pPr>
            <a:endParaRPr lang="fr-FR" sz="3200" dirty="0">
              <a:solidFill>
                <a:schemeClr val="bg1"/>
              </a:solidFill>
              <a:effectLst>
                <a:outerShdw blurRad="38100" dist="38100" dir="2700000" algn="tl">
                  <a:srgbClr val="000000"/>
                </a:outerShdw>
              </a:effectLst>
            </a:endParaRPr>
          </a:p>
          <a:p>
            <a:pPr marL="342900" indent="-342900">
              <a:spcBef>
                <a:spcPct val="20000"/>
              </a:spcBef>
              <a:buClr>
                <a:schemeClr val="hlink"/>
              </a:buClr>
              <a:buSzPct val="65000"/>
              <a:buFont typeface="Wingdings" pitchFamily="2" charset="2"/>
              <a:buChar char="n"/>
            </a:pPr>
            <a:endParaRPr lang="fr-FR" sz="3200" dirty="0">
              <a:solidFill>
                <a:schemeClr val="bg1"/>
              </a:solidFill>
              <a:effectLst>
                <a:outerShdw blurRad="38100" dist="38100" dir="2700000" algn="tl">
                  <a:srgbClr val="000000"/>
                </a:outerShdw>
              </a:effectLst>
            </a:endParaRPr>
          </a:p>
          <a:p>
            <a:pPr marL="342900" indent="-342900">
              <a:spcBef>
                <a:spcPct val="20000"/>
              </a:spcBef>
              <a:buClr>
                <a:schemeClr val="hlink"/>
              </a:buClr>
              <a:buSzPct val="65000"/>
              <a:buFont typeface="Wingdings" pitchFamily="2" charset="2"/>
              <a:buChar char="n"/>
            </a:pPr>
            <a:endParaRPr lang="fr-FR" sz="3200" dirty="0">
              <a:solidFill>
                <a:schemeClr val="bg1"/>
              </a:solidFill>
              <a:effectLst>
                <a:outerShdw blurRad="38100" dist="38100" dir="2700000" algn="tl">
                  <a:srgbClr val="000000"/>
                </a:outerShdw>
              </a:effectLst>
            </a:endParaRPr>
          </a:p>
        </p:txBody>
      </p:sp>
      <p:sp>
        <p:nvSpPr>
          <p:cNvPr id="12" name="Rectangle 3"/>
          <p:cNvSpPr txBox="1">
            <a:spLocks noChangeArrowheads="1"/>
          </p:cNvSpPr>
          <p:nvPr/>
        </p:nvSpPr>
        <p:spPr>
          <a:xfrm>
            <a:off x="2024034" y="500042"/>
            <a:ext cx="8229600" cy="4929190"/>
          </a:xfrm>
          <a:prstGeom prst="rect">
            <a:avLst/>
          </a:prstGeom>
        </p:spPr>
        <p:txBody>
          <a:bodyPr>
            <a:noAutofit/>
          </a:bodyPr>
          <a:lstStyle/>
          <a:p>
            <a:pPr marL="365760" indent="-283464">
              <a:lnSpc>
                <a:spcPct val="80000"/>
              </a:lnSpc>
              <a:spcBef>
                <a:spcPts val="600"/>
              </a:spcBef>
              <a:buClr>
                <a:srgbClr val="006600"/>
              </a:buClr>
              <a:buSzPct val="80000"/>
            </a:pPr>
            <a:r>
              <a:rPr lang="fr-FR" sz="2800" b="1" dirty="0">
                <a:solidFill>
                  <a:srgbClr val="FFFF00"/>
                </a:solidFill>
                <a:latin typeface="Arial" panose="020B0604020202020204" pitchFamily="34" charset="0"/>
                <a:cs typeface="Arial" panose="020B0604020202020204" pitchFamily="34" charset="0"/>
              </a:rPr>
              <a:t>1-</a:t>
            </a:r>
            <a:r>
              <a:rPr lang="fr-FR" sz="2800" dirty="0">
                <a:solidFill>
                  <a:schemeClr val="bg1"/>
                </a:solidFill>
                <a:latin typeface="Arial" panose="020B0604020202020204" pitchFamily="34" charset="0"/>
                <a:cs typeface="Arial" panose="020B0604020202020204" pitchFamily="34" charset="0"/>
              </a:rPr>
              <a:t> </a:t>
            </a:r>
            <a:r>
              <a:rPr lang="fr-FR" sz="2800" b="1" dirty="0">
                <a:solidFill>
                  <a:srgbClr val="FFFF00"/>
                </a:solidFill>
                <a:latin typeface="Arial" panose="020B0604020202020204" pitchFamily="34" charset="0"/>
                <a:ea typeface="+mj-ea"/>
                <a:cs typeface="Arial" panose="020B0604020202020204" pitchFamily="34" charset="0"/>
              </a:rPr>
              <a:t>Caractère de solubilité</a:t>
            </a:r>
          </a:p>
          <a:p>
            <a:pPr marL="365760" indent="-283464">
              <a:lnSpc>
                <a:spcPct val="80000"/>
              </a:lnSpc>
              <a:spcBef>
                <a:spcPts val="600"/>
              </a:spcBef>
              <a:buClr>
                <a:srgbClr val="006600"/>
              </a:buClr>
              <a:buSzPct val="80000"/>
            </a:pPr>
            <a:endParaRPr lang="fr-FR" sz="3600" dirty="0">
              <a:solidFill>
                <a:schemeClr val="bg1"/>
              </a:solidFill>
              <a:latin typeface="Arial" panose="020B0604020202020204" pitchFamily="34" charset="0"/>
              <a:ea typeface="+mj-ea"/>
              <a:cs typeface="Arial" panose="020B0604020202020204" pitchFamily="34" charset="0"/>
            </a:endParaRPr>
          </a:p>
          <a:p>
            <a:pPr marL="365760" indent="-283464">
              <a:lnSpc>
                <a:spcPct val="80000"/>
              </a:lnSpc>
              <a:spcBef>
                <a:spcPts val="600"/>
              </a:spcBef>
              <a:buClr>
                <a:srgbClr val="006600"/>
              </a:buClr>
              <a:buSzPct val="80000"/>
              <a:buFont typeface="Wingdings" pitchFamily="2" charset="2"/>
              <a:buChar char="v"/>
            </a:pPr>
            <a:r>
              <a:rPr lang="fr-FR" sz="2800" dirty="0">
                <a:solidFill>
                  <a:schemeClr val="bg1"/>
                </a:solidFill>
                <a:latin typeface="Arial" panose="020B0604020202020204" pitchFamily="34" charset="0"/>
                <a:cs typeface="Arial" panose="020B0604020202020204" pitchFamily="34" charset="0"/>
              </a:rPr>
              <a:t>Hydrosolubilité: Afin d’être résorbée toute substance doit être en solution</a:t>
            </a:r>
          </a:p>
          <a:p>
            <a:pPr marL="365760" indent="-283464">
              <a:lnSpc>
                <a:spcPct val="80000"/>
              </a:lnSpc>
              <a:spcBef>
                <a:spcPts val="600"/>
              </a:spcBef>
              <a:buClr>
                <a:srgbClr val="006600"/>
              </a:buClr>
              <a:buSzPct val="80000"/>
              <a:buFont typeface="Wingdings" pitchFamily="2" charset="2"/>
              <a:buChar char="v"/>
              <a:defRPr/>
            </a:pPr>
            <a:r>
              <a:rPr lang="fr-FR" sz="2800" dirty="0">
                <a:solidFill>
                  <a:schemeClr val="bg1"/>
                </a:solidFill>
                <a:latin typeface="Arial" panose="020B0604020202020204" pitchFamily="34" charset="0"/>
                <a:cs typeface="Arial" panose="020B0604020202020204" pitchFamily="34" charset="0"/>
              </a:rPr>
              <a:t>Liposolubilité: traverser par diffusion la membrane de nature lipidique</a:t>
            </a:r>
          </a:p>
          <a:p>
            <a:pPr marL="365760" indent="-283464">
              <a:lnSpc>
                <a:spcPct val="80000"/>
              </a:lnSpc>
              <a:spcBef>
                <a:spcPts val="600"/>
              </a:spcBef>
              <a:buClr>
                <a:srgbClr val="006600"/>
              </a:buClr>
              <a:buSzPct val="80000"/>
              <a:buFont typeface="Wingdings" pitchFamily="2" charset="2"/>
              <a:buChar char="v"/>
              <a:defRPr/>
            </a:pPr>
            <a:endParaRPr lang="fr-FR" sz="2800" dirty="0">
              <a:solidFill>
                <a:schemeClr val="bg1"/>
              </a:solidFill>
              <a:latin typeface="Arial" panose="020B0604020202020204" pitchFamily="34" charset="0"/>
              <a:cs typeface="Arial" panose="020B0604020202020204" pitchFamily="34" charset="0"/>
            </a:endParaRPr>
          </a:p>
          <a:p>
            <a:pPr marL="365760" indent="-283464">
              <a:lnSpc>
                <a:spcPct val="80000"/>
              </a:lnSpc>
              <a:spcBef>
                <a:spcPts val="600"/>
              </a:spcBef>
              <a:buClr>
                <a:schemeClr val="accent1"/>
              </a:buClr>
              <a:buSzPct val="80000"/>
              <a:defRPr/>
            </a:pPr>
            <a:r>
              <a:rPr lang="fr-FR" sz="2800" dirty="0">
                <a:solidFill>
                  <a:schemeClr val="bg1"/>
                </a:solidFill>
                <a:latin typeface="Arial" panose="020B0604020202020204" pitchFamily="34" charset="0"/>
                <a:cs typeface="Arial" panose="020B0604020202020204" pitchFamily="34" charset="0"/>
              </a:rPr>
              <a:t>         </a:t>
            </a:r>
            <a:endParaRPr lang="fr-FR" sz="2400" dirty="0">
              <a:solidFill>
                <a:schemeClr val="bg1"/>
              </a:solidFill>
              <a:latin typeface="Arial" panose="020B0604020202020204" pitchFamily="34" charset="0"/>
              <a:cs typeface="Arial" panose="020B0604020202020204" pitchFamily="34" charset="0"/>
            </a:endParaRPr>
          </a:p>
          <a:p>
            <a:pPr marL="365760" indent="-283464">
              <a:lnSpc>
                <a:spcPct val="80000"/>
              </a:lnSpc>
              <a:spcBef>
                <a:spcPts val="600"/>
              </a:spcBef>
              <a:buClr>
                <a:schemeClr val="accent1"/>
              </a:buClr>
              <a:buSzPct val="80000"/>
              <a:defRPr/>
            </a:pPr>
            <a:r>
              <a:rPr lang="fr-FR" sz="2800" dirty="0">
                <a:solidFill>
                  <a:schemeClr val="bg1"/>
                </a:solidFill>
                <a:latin typeface="Arial" panose="020B0604020202020204" pitchFamily="34" charset="0"/>
                <a:cs typeface="Arial" panose="020B0604020202020204" pitchFamily="34" charset="0"/>
              </a:rPr>
              <a:t>Un état d’équilibre doit exister entre l’hydrosolubilité et la liposolubilité</a:t>
            </a:r>
          </a:p>
          <a:p>
            <a:pPr marL="365760" indent="-283464">
              <a:lnSpc>
                <a:spcPct val="80000"/>
              </a:lnSpc>
              <a:spcBef>
                <a:spcPts val="600"/>
              </a:spcBef>
              <a:buClr>
                <a:schemeClr val="accent1"/>
              </a:buClr>
              <a:buSzPct val="80000"/>
              <a:defRPr/>
            </a:pPr>
            <a:endParaRPr lang="fr-FR" sz="2800" dirty="0">
              <a:solidFill>
                <a:schemeClr val="bg1"/>
              </a:solidFill>
              <a:latin typeface="Arial" panose="020B0604020202020204" pitchFamily="34" charset="0"/>
              <a:cs typeface="Arial" panose="020B0604020202020204" pitchFamily="34" charset="0"/>
            </a:endParaRPr>
          </a:p>
          <a:p>
            <a:pPr marL="365760" indent="-283464">
              <a:lnSpc>
                <a:spcPct val="80000"/>
              </a:lnSpc>
              <a:spcBef>
                <a:spcPts val="600"/>
              </a:spcBef>
              <a:buClr>
                <a:schemeClr val="accent1"/>
              </a:buClr>
              <a:buSzPct val="80000"/>
              <a:buFont typeface="Wingdings 2"/>
              <a:buChar char=""/>
              <a:defRPr/>
            </a:pPr>
            <a:endParaRPr lang="fr-FR" sz="2800" dirty="0">
              <a:solidFill>
                <a:schemeClr val="bg1"/>
              </a:solidFill>
              <a:latin typeface="Arial" panose="020B0604020202020204" pitchFamily="34" charset="0"/>
              <a:cs typeface="Arial" panose="020B0604020202020204" pitchFamily="34" charset="0"/>
            </a:endParaRPr>
          </a:p>
          <a:p>
            <a:pPr marL="365760" indent="-283464">
              <a:lnSpc>
                <a:spcPct val="80000"/>
              </a:lnSpc>
              <a:spcBef>
                <a:spcPts val="600"/>
              </a:spcBef>
              <a:buClr>
                <a:schemeClr val="accent1"/>
              </a:buClr>
              <a:buSzPct val="80000"/>
              <a:defRPr/>
            </a:pPr>
            <a:r>
              <a:rPr lang="fr-FR" sz="28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98794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2000"/>
                                        <p:tgtEl>
                                          <p:spTgt spid="583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fr-FR" sz="3600" dirty="0">
                <a:solidFill>
                  <a:srgbClr val="FFFF00"/>
                </a:solidFill>
                <a:latin typeface="Arial" panose="020B0604020202020204" pitchFamily="34" charset="0"/>
                <a:cs typeface="Arial" panose="020B0604020202020204" pitchFamily="34" charset="0"/>
              </a:rPr>
              <a:t>2- </a:t>
            </a:r>
            <a:r>
              <a:rPr lang="fr-FR" sz="3600" u="sng" dirty="0">
                <a:solidFill>
                  <a:srgbClr val="FFFF00"/>
                </a:solidFill>
                <a:latin typeface="Arial" panose="020B0604020202020204" pitchFamily="34" charset="0"/>
                <a:cs typeface="Arial" panose="020B0604020202020204" pitchFamily="34" charset="0"/>
              </a:rPr>
              <a:t>taille de la molécule</a:t>
            </a:r>
          </a:p>
        </p:txBody>
      </p:sp>
      <p:sp>
        <p:nvSpPr>
          <p:cNvPr id="59395" name="Rectangle 3"/>
          <p:cNvSpPr>
            <a:spLocks noGrp="1" noChangeArrowheads="1"/>
          </p:cNvSpPr>
          <p:nvPr>
            <p:ph idx="1"/>
          </p:nvPr>
        </p:nvSpPr>
        <p:spPr>
          <a:xfrm>
            <a:off x="703385" y="2189164"/>
            <a:ext cx="9507415" cy="3906837"/>
          </a:xfrm>
        </p:spPr>
        <p:txBody>
          <a:bodyPr/>
          <a:lstStyle/>
          <a:p>
            <a:pPr>
              <a:buFont typeface="Wingdings" pitchFamily="2" charset="2"/>
              <a:buNone/>
            </a:pPr>
            <a:r>
              <a:rPr lang="fr-FR" dirty="0">
                <a:solidFill>
                  <a:schemeClr val="bg1"/>
                </a:solidFill>
                <a:latin typeface="Arial" panose="020B0604020202020204" pitchFamily="34" charset="0"/>
                <a:cs typeface="Arial" panose="020B0604020202020204" pitchFamily="34" charset="0"/>
              </a:rPr>
              <a:t>Une   </a:t>
            </a:r>
            <a:r>
              <a:rPr lang="fr-FR" dirty="0" smtClean="0">
                <a:solidFill>
                  <a:schemeClr val="bg1"/>
                </a:solidFill>
                <a:latin typeface="Arial" panose="020B0604020202020204" pitchFamily="34" charset="0"/>
                <a:cs typeface="Arial" panose="020B0604020202020204" pitchFamily="34" charset="0"/>
              </a:rPr>
              <a:t>de </a:t>
            </a:r>
            <a:r>
              <a:rPr lang="fr-FR" dirty="0">
                <a:solidFill>
                  <a:schemeClr val="bg1"/>
                </a:solidFill>
                <a:latin typeface="Arial" panose="020B0604020202020204" pitchFamily="34" charset="0"/>
                <a:cs typeface="Arial" panose="020B0604020202020204" pitchFamily="34" charset="0"/>
              </a:rPr>
              <a:t>la taille                    </a:t>
            </a:r>
            <a:r>
              <a:rPr lang="fr-FR" dirty="0" smtClean="0">
                <a:solidFill>
                  <a:schemeClr val="bg1"/>
                </a:solidFill>
                <a:latin typeface="Arial" panose="020B0604020202020204" pitchFamily="34" charset="0"/>
                <a:cs typeface="Arial" panose="020B0604020202020204" pitchFamily="34" charset="0"/>
              </a:rPr>
              <a:t>    de l’agitation moléculaire                  </a:t>
            </a:r>
          </a:p>
          <a:p>
            <a:pPr>
              <a:buFont typeface="Wingdings" pitchFamily="2" charset="2"/>
              <a:buNone/>
            </a:pPr>
            <a:endParaRPr lang="fr-FR" dirty="0" smtClean="0">
              <a:solidFill>
                <a:schemeClr val="bg1"/>
              </a:solidFill>
              <a:latin typeface="Arial" panose="020B0604020202020204" pitchFamily="34" charset="0"/>
              <a:cs typeface="Arial" panose="020B0604020202020204" pitchFamily="34" charset="0"/>
            </a:endParaRPr>
          </a:p>
          <a:p>
            <a:pPr>
              <a:buFont typeface="Wingdings" pitchFamily="2" charset="2"/>
              <a:buNone/>
            </a:pPr>
            <a:r>
              <a:rPr lang="fr-FR" dirty="0" smtClean="0">
                <a:solidFill>
                  <a:schemeClr val="bg1"/>
                </a:solidFill>
                <a:latin typeface="Arial" panose="020B0604020202020204" pitchFamily="34" charset="0"/>
                <a:cs typeface="Arial" panose="020B0604020202020204" pitchFamily="34" charset="0"/>
              </a:rPr>
              <a:t>                           de </a:t>
            </a:r>
            <a:r>
              <a:rPr lang="fr-FR" dirty="0">
                <a:solidFill>
                  <a:schemeClr val="bg1"/>
                </a:solidFill>
                <a:latin typeface="Arial" panose="020B0604020202020204" pitchFamily="34" charset="0"/>
                <a:cs typeface="Arial" panose="020B0604020202020204" pitchFamily="34" charset="0"/>
              </a:rPr>
              <a:t>la probabilité de transfert transmembranaire</a:t>
            </a:r>
          </a:p>
          <a:p>
            <a:endParaRPr lang="fr-FR" dirty="0">
              <a:solidFill>
                <a:schemeClr val="bg1"/>
              </a:solidFill>
              <a:latin typeface="Arial" panose="020B0604020202020204" pitchFamily="34" charset="0"/>
              <a:cs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p:txBody>
      </p:sp>
      <p:sp>
        <p:nvSpPr>
          <p:cNvPr id="59396" name="Line 4"/>
          <p:cNvSpPr>
            <a:spLocks noChangeShapeType="1"/>
          </p:cNvSpPr>
          <p:nvPr/>
        </p:nvSpPr>
        <p:spPr bwMode="auto">
          <a:xfrm flipV="1">
            <a:off x="1529692" y="1922464"/>
            <a:ext cx="0" cy="533400"/>
          </a:xfrm>
          <a:prstGeom prst="line">
            <a:avLst/>
          </a:prstGeom>
          <a:noFill/>
          <a:ln w="38100">
            <a:solidFill>
              <a:srgbClr val="FF0000"/>
            </a:solidFill>
            <a:round/>
            <a:headEnd/>
            <a:tailEnd type="triangle" w="med" len="med"/>
          </a:ln>
          <a:effectLst/>
        </p:spPr>
        <p:txBody>
          <a:bodyPr/>
          <a:lstStyle/>
          <a:p>
            <a:endParaRPr lang="fr-FR">
              <a:latin typeface="Arial" panose="020B0604020202020204" pitchFamily="34" charset="0"/>
              <a:cs typeface="Arial" panose="020B0604020202020204" pitchFamily="34" charset="0"/>
            </a:endParaRPr>
          </a:p>
        </p:txBody>
      </p:sp>
      <p:sp>
        <p:nvSpPr>
          <p:cNvPr id="59397" name="AutoShape 5"/>
          <p:cNvSpPr>
            <a:spLocks noChangeArrowheads="1"/>
          </p:cNvSpPr>
          <p:nvPr/>
        </p:nvSpPr>
        <p:spPr bwMode="auto">
          <a:xfrm>
            <a:off x="3305160" y="2291169"/>
            <a:ext cx="1295400" cy="228600"/>
          </a:xfrm>
          <a:prstGeom prst="rightArrow">
            <a:avLst>
              <a:gd name="adj1" fmla="val 50000"/>
              <a:gd name="adj2" fmla="val 141667"/>
            </a:avLst>
          </a:prstGeom>
          <a:solidFill>
            <a:schemeClr val="accent1"/>
          </a:solidFill>
          <a:ln w="9525">
            <a:solidFill>
              <a:schemeClr val="tx1"/>
            </a:solidFill>
            <a:miter lim="800000"/>
            <a:headEnd/>
            <a:tailEnd/>
          </a:ln>
          <a:effectLst/>
        </p:spPr>
        <p:txBody>
          <a:bodyPr wrap="none" anchor="ctr"/>
          <a:lstStyle/>
          <a:p>
            <a:endParaRPr lang="fr-FR">
              <a:latin typeface="Arial" panose="020B0604020202020204" pitchFamily="34" charset="0"/>
              <a:cs typeface="Arial" panose="020B0604020202020204" pitchFamily="34" charset="0"/>
            </a:endParaRPr>
          </a:p>
        </p:txBody>
      </p:sp>
      <p:sp>
        <p:nvSpPr>
          <p:cNvPr id="59400" name="AutoShape 8"/>
          <p:cNvSpPr>
            <a:spLocks noChangeArrowheads="1"/>
          </p:cNvSpPr>
          <p:nvPr/>
        </p:nvSpPr>
        <p:spPr bwMode="auto">
          <a:xfrm>
            <a:off x="385023" y="3282156"/>
            <a:ext cx="1295400" cy="228600"/>
          </a:xfrm>
          <a:prstGeom prst="rightArrow">
            <a:avLst>
              <a:gd name="adj1" fmla="val 50000"/>
              <a:gd name="adj2" fmla="val 141667"/>
            </a:avLst>
          </a:prstGeom>
          <a:solidFill>
            <a:schemeClr val="accent1"/>
          </a:solidFill>
          <a:ln w="9525">
            <a:solidFill>
              <a:schemeClr val="tx1"/>
            </a:solidFill>
            <a:miter lim="800000"/>
            <a:headEnd/>
            <a:tailEnd/>
          </a:ln>
          <a:effectLst/>
        </p:spPr>
        <p:txBody>
          <a:bodyPr wrap="none" anchor="ctr"/>
          <a:lstStyle/>
          <a:p>
            <a:endParaRPr lang="fr-FR">
              <a:latin typeface="Arial" panose="020B0604020202020204" pitchFamily="34" charset="0"/>
              <a:cs typeface="Arial" panose="020B0604020202020204" pitchFamily="34" charset="0"/>
            </a:endParaRPr>
          </a:p>
        </p:txBody>
      </p:sp>
      <p:sp>
        <p:nvSpPr>
          <p:cNvPr id="59402" name="Line 10"/>
          <p:cNvSpPr>
            <a:spLocks noChangeShapeType="1"/>
          </p:cNvSpPr>
          <p:nvPr/>
        </p:nvSpPr>
        <p:spPr bwMode="auto">
          <a:xfrm>
            <a:off x="2377278" y="3095977"/>
            <a:ext cx="0" cy="457200"/>
          </a:xfrm>
          <a:prstGeom prst="line">
            <a:avLst/>
          </a:prstGeom>
          <a:noFill/>
          <a:ln w="38100">
            <a:solidFill>
              <a:srgbClr val="FF0000"/>
            </a:solidFill>
            <a:round/>
            <a:headEnd/>
            <a:tailEnd type="triangle" w="med" len="med"/>
          </a:ln>
          <a:effectLst/>
        </p:spPr>
        <p:txBody>
          <a:bodyPr/>
          <a:lstStyle/>
          <a:p>
            <a:endParaRPr lang="fr-FR">
              <a:latin typeface="Arial" panose="020B0604020202020204" pitchFamily="34" charset="0"/>
              <a:cs typeface="Arial" panose="020B0604020202020204" pitchFamily="34" charset="0"/>
            </a:endParaRPr>
          </a:p>
        </p:txBody>
      </p:sp>
      <p:sp>
        <p:nvSpPr>
          <p:cNvPr id="59403" name="Line 11"/>
          <p:cNvSpPr>
            <a:spLocks noChangeShapeType="1"/>
          </p:cNvSpPr>
          <p:nvPr/>
        </p:nvSpPr>
        <p:spPr bwMode="auto">
          <a:xfrm>
            <a:off x="4801772" y="2055924"/>
            <a:ext cx="45719" cy="500066"/>
          </a:xfrm>
          <a:prstGeom prst="line">
            <a:avLst/>
          </a:prstGeom>
          <a:noFill/>
          <a:ln w="38100">
            <a:solidFill>
              <a:srgbClr val="FF0000"/>
            </a:solidFill>
            <a:round/>
            <a:headEnd/>
            <a:tailEnd type="triangle" w="med" len="med"/>
          </a:ln>
          <a:effectLst/>
        </p:spPr>
        <p:txBody>
          <a:bodyPr/>
          <a:lstStyle/>
          <a:p>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997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395"/>
                                        </p:tgtEl>
                                        <p:attrNameLst>
                                          <p:attrName>style.visibility</p:attrName>
                                        </p:attrNameLst>
                                      </p:cBhvr>
                                      <p:to>
                                        <p:strVal val="visible"/>
                                      </p:to>
                                    </p:set>
                                    <p:animEffect transition="in" filter="fade">
                                      <p:cBhvr>
                                        <p:cTn id="10" dur="20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52267" y="252584"/>
            <a:ext cx="10515600" cy="1325563"/>
          </a:xfrm>
        </p:spPr>
        <p:txBody>
          <a:bodyPr>
            <a:normAutofit/>
          </a:bodyPr>
          <a:lstStyle/>
          <a:p>
            <a:r>
              <a:rPr lang="fr-FR" sz="3200" u="sng" dirty="0">
                <a:solidFill>
                  <a:srgbClr val="FFFF00"/>
                </a:solidFill>
                <a:latin typeface="Arial" panose="020B0604020202020204" pitchFamily="34" charset="0"/>
                <a:cs typeface="Arial" panose="020B0604020202020204" pitchFamily="34" charset="0"/>
              </a:rPr>
              <a:t>3-État d’ionisation:</a:t>
            </a:r>
            <a:endParaRPr lang="fr-FR" sz="2800" u="sng" dirty="0">
              <a:solidFill>
                <a:srgbClr val="FFFF00"/>
              </a:solidFill>
              <a:latin typeface="Arial" panose="020B0604020202020204" pitchFamily="34" charset="0"/>
              <a:cs typeface="Arial" panose="020B0604020202020204" pitchFamily="34" charset="0"/>
            </a:endParaRPr>
          </a:p>
        </p:txBody>
      </p:sp>
      <p:sp>
        <p:nvSpPr>
          <p:cNvPr id="19459" name="Rectangle 3"/>
          <p:cNvSpPr>
            <a:spLocks noGrp="1" noChangeArrowheads="1"/>
          </p:cNvSpPr>
          <p:nvPr>
            <p:ph idx="1"/>
          </p:nvPr>
        </p:nvSpPr>
        <p:spPr>
          <a:xfrm>
            <a:off x="1895225" y="1173319"/>
            <a:ext cx="9963840" cy="4572000"/>
          </a:xfrm>
        </p:spPr>
        <p:txBody>
          <a:bodyPr>
            <a:normAutofit/>
          </a:bodyPr>
          <a:lstStyle/>
          <a:p>
            <a:r>
              <a:rPr lang="fr-FR" dirty="0">
                <a:solidFill>
                  <a:schemeClr val="bg1"/>
                </a:solidFill>
                <a:latin typeface="Arial" panose="020B0604020202020204" pitchFamily="34" charset="0"/>
                <a:cs typeface="Arial" panose="020B0604020202020204" pitchFamily="34" charset="0"/>
              </a:rPr>
              <a:t>La plus part des médicaments sont des acides ou des bases faibles ,caractérisés par leur PKa, et qui se dissocient comme suite :  </a:t>
            </a:r>
            <a:endParaRPr lang="fr-FR" dirty="0" smtClean="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fr-FR" dirty="0" smtClean="0">
                <a:solidFill>
                  <a:schemeClr val="bg1"/>
                </a:solidFill>
                <a:latin typeface="Arial" panose="020B0604020202020204" pitchFamily="34" charset="0"/>
                <a:cs typeface="Arial" panose="020B0604020202020204" pitchFamily="34" charset="0"/>
              </a:rPr>
              <a:t> A</a:t>
            </a:r>
            <a:r>
              <a:rPr lang="en-US" dirty="0">
                <a:solidFill>
                  <a:schemeClr val="bg1"/>
                </a:solidFill>
                <a:latin typeface="Arial" panose="020B0604020202020204" pitchFamily="34" charset="0"/>
                <a:cs typeface="Arial" panose="020B0604020202020204" pitchFamily="34" charset="0"/>
              </a:rPr>
              <a:t>H                    pH basique            A- + H</a:t>
            </a:r>
            <a:r>
              <a:rPr lang="en-US" baseline="30000" dirty="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a:t>
            </a:r>
            <a:r>
              <a:rPr lang="en-US" dirty="0" err="1" smtClean="0">
                <a:solidFill>
                  <a:schemeClr val="bg1"/>
                </a:solidFill>
                <a:latin typeface="Arial" panose="020B0604020202020204" pitchFamily="34" charset="0"/>
                <a:cs typeface="Arial" panose="020B0604020202020204" pitchFamily="34" charset="0"/>
              </a:rPr>
              <a:t>hydrophile</a:t>
            </a:r>
            <a:r>
              <a:rPr lang="en-US" dirty="0" smtClean="0">
                <a:solidFill>
                  <a:schemeClr val="bg1"/>
                </a:solidFill>
                <a:latin typeface="Arial" panose="020B0604020202020204" pitchFamily="34" charset="0"/>
                <a:cs typeface="Arial" panose="020B0604020202020204" pitchFamily="34" charset="0"/>
              </a:rPr>
              <a:t>)</a:t>
            </a:r>
            <a:r>
              <a:rPr lang="fr-FR" dirty="0">
                <a:solidFill>
                  <a:schemeClr val="bg1"/>
                </a:solidFill>
                <a:latin typeface="Arial" panose="020B0604020202020204" pitchFamily="34" charset="0"/>
                <a:cs typeface="Arial" panose="020B0604020202020204" pitchFamily="34" charset="0"/>
              </a:rPr>
              <a:t/>
            </a:r>
            <a:br>
              <a:rPr lang="fr-FR"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p>
          <a:p>
            <a:pPr>
              <a:buFont typeface="Wingdings" panose="05000000000000000000" pitchFamily="2" charset="2"/>
              <a:buChar char="Ø"/>
            </a:pPr>
            <a:r>
              <a:rPr lang="fr-FR" dirty="0">
                <a:solidFill>
                  <a:schemeClr val="bg1"/>
                </a:solidFill>
                <a:latin typeface="Arial" panose="020B0604020202020204" pitchFamily="34" charset="0"/>
                <a:cs typeface="Arial" panose="020B0604020202020204" pitchFamily="34" charset="0"/>
              </a:rPr>
              <a:t>B + H</a:t>
            </a:r>
            <a:r>
              <a:rPr lang="fr-FR" baseline="30000"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pH </a:t>
            </a:r>
            <a:r>
              <a:rPr lang="fr-FR" dirty="0">
                <a:solidFill>
                  <a:schemeClr val="bg1"/>
                </a:solidFill>
                <a:latin typeface="Arial" panose="020B0604020202020204" pitchFamily="34" charset="0"/>
                <a:cs typeface="Arial" panose="020B0604020202020204" pitchFamily="34" charset="0"/>
              </a:rPr>
              <a:t>acide</a:t>
            </a:r>
            <a:r>
              <a:rPr lang="fr-FR" baseline="30000"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 BH</a:t>
            </a:r>
            <a:r>
              <a:rPr lang="fr-FR" baseline="30000"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   (lipophile) </a:t>
            </a:r>
            <a:endParaRPr lang="fr-FR" dirty="0">
              <a:solidFill>
                <a:schemeClr val="bg1"/>
              </a:solidFill>
              <a:latin typeface="Arial" panose="020B0604020202020204" pitchFamily="34" charset="0"/>
              <a:cs typeface="Arial" panose="020B0604020202020204" pitchFamily="34" charset="0"/>
            </a:endParaRPr>
          </a:p>
          <a:p>
            <a:pPr>
              <a:buFont typeface="Wingdings" pitchFamily="2" charset="2"/>
              <a:buNone/>
            </a:pPr>
            <a:endParaRPr lang="fr-FR" dirty="0">
              <a:solidFill>
                <a:schemeClr val="bg1"/>
              </a:solidFill>
              <a:latin typeface="Arial" panose="020B0604020202020204" pitchFamily="34" charset="0"/>
              <a:cs typeface="Arial" panose="020B0604020202020204" pitchFamily="34" charset="0"/>
            </a:endParaRPr>
          </a:p>
          <a:p>
            <a:pPr>
              <a:buFont typeface="Wingdings" pitchFamily="2" charset="2"/>
              <a:buNone/>
            </a:pPr>
            <a:r>
              <a:rPr lang="fr-FR"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          </a:t>
            </a:r>
            <a:endParaRPr lang="fr-FR" sz="2400" b="1" dirty="0">
              <a:solidFill>
                <a:schemeClr val="bg1"/>
              </a:solidFill>
              <a:latin typeface="Arial" panose="020B0604020202020204" pitchFamily="34" charset="0"/>
              <a:cs typeface="Arial" panose="020B0604020202020204" pitchFamily="34" charset="0"/>
            </a:endParaRPr>
          </a:p>
        </p:txBody>
      </p:sp>
      <p:sp>
        <p:nvSpPr>
          <p:cNvPr id="5" name="Double flèche horizontale 4"/>
          <p:cNvSpPr/>
          <p:nvPr/>
        </p:nvSpPr>
        <p:spPr>
          <a:xfrm>
            <a:off x="4473364" y="2944860"/>
            <a:ext cx="2286016" cy="214314"/>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latin typeface="Arial" panose="020B0604020202020204" pitchFamily="34" charset="0"/>
              <a:cs typeface="Arial" panose="020B0604020202020204" pitchFamily="34" charset="0"/>
            </a:endParaRPr>
          </a:p>
        </p:txBody>
      </p:sp>
      <p:sp>
        <p:nvSpPr>
          <p:cNvPr id="6" name="Double flèche horizontale 5"/>
          <p:cNvSpPr/>
          <p:nvPr/>
        </p:nvSpPr>
        <p:spPr>
          <a:xfrm>
            <a:off x="3571930" y="3803710"/>
            <a:ext cx="2449041" cy="243078"/>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490463" y="5121546"/>
            <a:ext cx="8501090" cy="1200329"/>
          </a:xfrm>
          <a:prstGeom prst="rect">
            <a:avLst/>
          </a:prstGeom>
        </p:spPr>
        <p:txBody>
          <a:bodyPr wrap="square">
            <a:spAutoFit/>
          </a:bodyPr>
          <a:lstStyle/>
          <a:p>
            <a:pPr lvl="1">
              <a:buFont typeface="Arial" pitchFamily="34" charset="0"/>
              <a:buChar char="•"/>
            </a:pPr>
            <a:r>
              <a:rPr lang="fr-FR" sz="2400" dirty="0">
                <a:solidFill>
                  <a:schemeClr val="bg1"/>
                </a:solidFill>
                <a:latin typeface="Arial" panose="020B0604020202020204" pitchFamily="34" charset="0"/>
                <a:cs typeface="Arial" panose="020B0604020202020204" pitchFamily="34" charset="0"/>
              </a:rPr>
              <a:t>Forme </a:t>
            </a:r>
            <a:r>
              <a:rPr lang="fr-FR" sz="2400" b="1" dirty="0">
                <a:solidFill>
                  <a:schemeClr val="bg1"/>
                </a:solidFill>
                <a:latin typeface="Arial" panose="020B0604020202020204" pitchFamily="34" charset="0"/>
                <a:cs typeface="Arial" panose="020B0604020202020204" pitchFamily="34" charset="0"/>
              </a:rPr>
              <a:t>non ionisé liposolubles </a:t>
            </a:r>
            <a:r>
              <a:rPr lang="fr-FR" sz="2400" dirty="0">
                <a:solidFill>
                  <a:schemeClr val="bg1"/>
                </a:solidFill>
                <a:latin typeface="Arial" panose="020B0604020202020204" pitchFamily="34" charset="0"/>
                <a:cs typeface="Arial" panose="020B0604020202020204" pitchFamily="34" charset="0"/>
              </a:rPr>
              <a:t>: diffuse à travers les membranes cellulaires, </a:t>
            </a:r>
          </a:p>
          <a:p>
            <a:pPr lvl="1">
              <a:buFont typeface="Arial" pitchFamily="34" charset="0"/>
              <a:buChar char="•"/>
            </a:pPr>
            <a:r>
              <a:rPr lang="fr-FR" sz="2400" dirty="0">
                <a:solidFill>
                  <a:schemeClr val="bg1"/>
                </a:solidFill>
                <a:latin typeface="Arial" panose="020B0604020202020204" pitchFamily="34" charset="0"/>
                <a:cs typeface="Arial" panose="020B0604020202020204" pitchFamily="34" charset="0"/>
              </a:rPr>
              <a:t>Forme </a:t>
            </a:r>
            <a:r>
              <a:rPr lang="fr-FR" sz="2400" b="1" dirty="0">
                <a:solidFill>
                  <a:schemeClr val="bg1"/>
                </a:solidFill>
                <a:latin typeface="Arial" panose="020B0604020202020204" pitchFamily="34" charset="0"/>
                <a:cs typeface="Arial" panose="020B0604020202020204" pitchFamily="34" charset="0"/>
              </a:rPr>
              <a:t>ionisée</a:t>
            </a:r>
            <a:r>
              <a:rPr lang="fr-FR" sz="2400" dirty="0">
                <a:solidFill>
                  <a:schemeClr val="bg1"/>
                </a:solidFill>
                <a:latin typeface="Arial" panose="020B0604020202020204" pitchFamily="34" charset="0"/>
                <a:cs typeface="Arial" panose="020B0604020202020204" pitchFamily="34" charset="0"/>
              </a:rPr>
              <a:t> hydrosolubles est non diffusibles</a:t>
            </a:r>
          </a:p>
        </p:txBody>
      </p:sp>
    </p:spTree>
    <p:extLst>
      <p:ext uri="{BB962C8B-B14F-4D97-AF65-F5344CB8AC3E}">
        <p14:creationId xmlns:p14="http://schemas.microsoft.com/office/powerpoint/2010/main" val="23708004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9219"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9220" name="Text Box 3"/>
          <p:cNvSpPr txBox="1">
            <a:spLocks noChangeArrowheads="1"/>
          </p:cNvSpPr>
          <p:nvPr/>
        </p:nvSpPr>
        <p:spPr bwMode="auto">
          <a:xfrm>
            <a:off x="2013172" y="1633132"/>
            <a:ext cx="8655309" cy="36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6633"/>
                </a:solidFill>
              </a:rPr>
              <a:t>Excipient :</a:t>
            </a:r>
          </a:p>
          <a:p>
            <a:pPr eaLnBrk="1"/>
            <a:endParaRPr lang="en-GB" altLang="fr-FR" sz="2540">
              <a:solidFill>
                <a:srgbClr val="FFFFFF"/>
              </a:solidFill>
            </a:endParaRPr>
          </a:p>
          <a:p>
            <a:pPr eaLnBrk="1"/>
            <a:r>
              <a:rPr lang="en-GB" altLang="fr-FR" sz="2540">
                <a:solidFill>
                  <a:srgbClr val="FFFFFF"/>
                </a:solidFill>
              </a:rPr>
              <a:t>	Les excipients sont les substances qui:</a:t>
            </a:r>
          </a:p>
          <a:p>
            <a:pPr eaLnBrk="1"/>
            <a:endParaRPr lang="en-GB" altLang="fr-FR" sz="2540">
              <a:solidFill>
                <a:srgbClr val="FFFFFF"/>
              </a:solidFill>
            </a:endParaRPr>
          </a:p>
          <a:p>
            <a:pPr eaLnBrk="1"/>
            <a:r>
              <a:rPr lang="en-GB" altLang="fr-FR" sz="2540">
                <a:solidFill>
                  <a:srgbClr val="FFFFFF"/>
                </a:solidFill>
              </a:rPr>
              <a:t>		- transportent le PA</a:t>
            </a:r>
          </a:p>
          <a:p>
            <a:pPr eaLnBrk="1"/>
            <a:r>
              <a:rPr lang="en-GB" altLang="fr-FR" sz="2540">
                <a:solidFill>
                  <a:srgbClr val="FFFFFF"/>
                </a:solidFill>
              </a:rPr>
              <a:t>		- stabilisent un PA (conservation)</a:t>
            </a:r>
            <a:r>
              <a:rPr lang="ar-SA" altLang="fr-FR" sz="2540">
                <a:solidFill>
                  <a:srgbClr val="FFFFFF"/>
                </a:solidFill>
                <a:cs typeface="Arial" panose="020B0604020202020204" pitchFamily="34" charset="0"/>
              </a:rPr>
              <a:t>‏</a:t>
            </a:r>
            <a:endParaRPr lang="en-GB" altLang="fr-FR" sz="2540">
              <a:solidFill>
                <a:srgbClr val="FFFFFF"/>
              </a:solidFill>
            </a:endParaRPr>
          </a:p>
          <a:p>
            <a:pPr eaLnBrk="1"/>
            <a:r>
              <a:rPr lang="en-GB" altLang="fr-FR" sz="2540">
                <a:solidFill>
                  <a:srgbClr val="FFFFFF"/>
                </a:solidFill>
              </a:rPr>
              <a:t>		- donnent forme, goût, couleur au médicament</a:t>
            </a:r>
          </a:p>
          <a:p>
            <a:pPr eaLnBrk="1"/>
            <a:r>
              <a:rPr lang="en-GB" altLang="fr-FR" sz="2540">
                <a:solidFill>
                  <a:srgbClr val="FFFFFF"/>
                </a:solidFill>
              </a:rPr>
              <a:t>		- solubilisent un PA</a:t>
            </a:r>
          </a:p>
          <a:p>
            <a:pPr eaLnBrk="1"/>
            <a:r>
              <a:rPr lang="en-GB" altLang="fr-FR" sz="2540">
                <a:solidFill>
                  <a:srgbClr val="FFFFFF"/>
                </a:solidFill>
              </a:rPr>
              <a:t>		- permettent une dissolution correcte à l'endroit voulu</a:t>
            </a:r>
          </a:p>
          <a:p>
            <a:pPr eaLnBrk="1"/>
            <a:r>
              <a:rPr lang="en-GB" altLang="fr-FR" sz="2540">
                <a:solidFill>
                  <a:srgbClr val="FFFFFF"/>
                </a:solidFill>
              </a:rPr>
              <a:t>		- modifient la biodisponibilité générale du PA</a:t>
            </a:r>
          </a:p>
        </p:txBody>
      </p:sp>
      <p:sp>
        <p:nvSpPr>
          <p:cNvPr id="9221"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344718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733476" y="1312933"/>
            <a:ext cx="11167490"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3000">
              <a:cs typeface="Arial" panose="020B0604020202020204" pitchFamily="34" charset="0"/>
            </a:endParaRPr>
          </a:p>
        </p:txBody>
      </p:sp>
      <p:sp>
        <p:nvSpPr>
          <p:cNvPr id="16388" name="Text Box 3"/>
          <p:cNvSpPr txBox="1">
            <a:spLocks noChangeArrowheads="1"/>
          </p:cNvSpPr>
          <p:nvPr/>
        </p:nvSpPr>
        <p:spPr bwMode="auto">
          <a:xfrm>
            <a:off x="689317" y="986018"/>
            <a:ext cx="11605847" cy="440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endParaRPr lang="fr-FR" altLang="fr-FR" sz="3000" dirty="0">
              <a:solidFill>
                <a:schemeClr val="bg1"/>
              </a:solidFill>
              <a:cs typeface="Arial" panose="020B0604020202020204" pitchFamily="34" charset="0"/>
            </a:endParaRPr>
          </a:p>
          <a:p>
            <a:pPr eaLnBrk="1"/>
            <a:r>
              <a:rPr lang="fr-FR" altLang="fr-FR" sz="3000" dirty="0">
                <a:solidFill>
                  <a:schemeClr val="bg1"/>
                </a:solidFill>
                <a:cs typeface="Arial" panose="020B0604020202020204" pitchFamily="34" charset="0"/>
              </a:rPr>
              <a:t>	</a:t>
            </a:r>
            <a:r>
              <a:rPr lang="fr-FR" altLang="fr-FR" sz="3000" u="sng" dirty="0">
                <a:solidFill>
                  <a:schemeClr val="bg1"/>
                </a:solidFill>
                <a:cs typeface="Arial" panose="020B0604020202020204" pitchFamily="34" charset="0"/>
              </a:rPr>
              <a:t>NB:</a:t>
            </a:r>
            <a:r>
              <a:rPr lang="fr-FR" altLang="fr-FR" sz="3000" dirty="0">
                <a:solidFill>
                  <a:schemeClr val="bg1"/>
                </a:solidFill>
                <a:cs typeface="Arial" panose="020B0604020202020204" pitchFamily="34" charset="0"/>
              </a:rPr>
              <a:t> Une même forme galénique et une même substance n’assurent pas une même biodisponibilité.</a:t>
            </a:r>
          </a:p>
          <a:p>
            <a:pPr eaLnBrk="1"/>
            <a:endParaRPr lang="fr-FR" altLang="fr-FR" sz="3000" dirty="0">
              <a:solidFill>
                <a:schemeClr val="bg1"/>
              </a:solidFill>
              <a:cs typeface="Arial" panose="020B0604020202020204" pitchFamily="34" charset="0"/>
            </a:endParaRPr>
          </a:p>
          <a:p>
            <a:pPr eaLnBrk="1"/>
            <a:r>
              <a:rPr lang="fr-FR" altLang="fr-FR" sz="3000" dirty="0">
                <a:solidFill>
                  <a:schemeClr val="bg1"/>
                </a:solidFill>
                <a:cs typeface="Arial" panose="020B0604020202020204" pitchFamily="34" charset="0"/>
              </a:rPr>
              <a:t>	Ex: Comprimé d’ibuprofène 200mg</a:t>
            </a:r>
          </a:p>
          <a:p>
            <a:pPr eaLnBrk="1"/>
            <a:r>
              <a:rPr lang="fr-FR" altLang="fr-FR" sz="3000" dirty="0">
                <a:solidFill>
                  <a:schemeClr val="bg1"/>
                </a:solidFill>
                <a:cs typeface="Arial" panose="020B0604020202020204" pitchFamily="34" charset="0"/>
              </a:rPr>
              <a:t>		- </a:t>
            </a:r>
            <a:r>
              <a:rPr lang="fr-FR" altLang="fr-FR" sz="3000" dirty="0" err="1">
                <a:solidFill>
                  <a:srgbClr val="FFFF00"/>
                </a:solidFill>
                <a:cs typeface="Arial" panose="020B0604020202020204" pitchFamily="34" charset="0"/>
              </a:rPr>
              <a:t>Advil</a:t>
            </a:r>
            <a:r>
              <a:rPr lang="fr-FR" altLang="fr-FR" sz="3000" baseline="30000" dirty="0">
                <a:solidFill>
                  <a:srgbClr val="FFFF00"/>
                </a:solidFill>
                <a:cs typeface="Arial" panose="020B0604020202020204" pitchFamily="34" charset="0"/>
              </a:rPr>
              <a:t>®</a:t>
            </a:r>
            <a:r>
              <a:rPr lang="fr-FR" altLang="fr-FR" sz="3000" dirty="0">
                <a:solidFill>
                  <a:schemeClr val="bg1"/>
                </a:solidFill>
                <a:cs typeface="Arial" panose="020B0604020202020204" pitchFamily="34" charset="0"/>
              </a:rPr>
              <a:t> : 		</a:t>
            </a:r>
            <a:r>
              <a:rPr lang="fr-FR" altLang="fr-FR" sz="3000" dirty="0" err="1">
                <a:solidFill>
                  <a:schemeClr val="bg1"/>
                </a:solidFill>
                <a:cs typeface="Arial" panose="020B0604020202020204" pitchFamily="34" charset="0"/>
              </a:rPr>
              <a:t>Cmax</a:t>
            </a:r>
            <a:r>
              <a:rPr lang="fr-FR" altLang="fr-FR" sz="3000" dirty="0">
                <a:solidFill>
                  <a:schemeClr val="bg1"/>
                </a:solidFill>
                <a:cs typeface="Arial" panose="020B0604020202020204" pitchFamily="34" charset="0"/>
              </a:rPr>
              <a:t> : 17µg/ml		</a:t>
            </a:r>
            <a:r>
              <a:rPr lang="fr-FR" altLang="fr-FR" sz="3000" dirty="0" err="1">
                <a:solidFill>
                  <a:schemeClr val="bg1"/>
                </a:solidFill>
                <a:cs typeface="Arial" panose="020B0604020202020204" pitchFamily="34" charset="0"/>
              </a:rPr>
              <a:t>Tmax</a:t>
            </a:r>
            <a:r>
              <a:rPr lang="fr-FR" altLang="fr-FR" sz="3000" dirty="0">
                <a:solidFill>
                  <a:schemeClr val="bg1"/>
                </a:solidFill>
                <a:cs typeface="Arial" panose="020B0604020202020204" pitchFamily="34" charset="0"/>
              </a:rPr>
              <a:t>: 90 min</a:t>
            </a:r>
          </a:p>
          <a:p>
            <a:pPr eaLnBrk="1"/>
            <a:r>
              <a:rPr lang="fr-FR" altLang="fr-FR" sz="3000" dirty="0">
                <a:solidFill>
                  <a:schemeClr val="bg1"/>
                </a:solidFill>
                <a:cs typeface="Arial" panose="020B0604020202020204" pitchFamily="34" charset="0"/>
              </a:rPr>
              <a:t>		- </a:t>
            </a:r>
            <a:r>
              <a:rPr lang="fr-FR" altLang="fr-FR" sz="3000" dirty="0" err="1">
                <a:solidFill>
                  <a:srgbClr val="FFFF00"/>
                </a:solidFill>
                <a:cs typeface="Arial" panose="020B0604020202020204" pitchFamily="34" charset="0"/>
              </a:rPr>
              <a:t>Intralgis</a:t>
            </a:r>
            <a:r>
              <a:rPr lang="fr-FR" altLang="fr-FR" sz="3000" baseline="30000" dirty="0">
                <a:solidFill>
                  <a:srgbClr val="FFFF00"/>
                </a:solidFill>
                <a:cs typeface="Arial" panose="020B0604020202020204" pitchFamily="34" charset="0"/>
              </a:rPr>
              <a:t>®</a:t>
            </a:r>
            <a:r>
              <a:rPr lang="fr-FR" altLang="fr-FR" sz="3000" dirty="0">
                <a:solidFill>
                  <a:schemeClr val="bg1"/>
                </a:solidFill>
                <a:cs typeface="Arial" panose="020B0604020202020204" pitchFamily="34" charset="0"/>
              </a:rPr>
              <a:t> : 	</a:t>
            </a:r>
            <a:r>
              <a:rPr lang="fr-FR" altLang="fr-FR" sz="3000" dirty="0" err="1">
                <a:solidFill>
                  <a:schemeClr val="bg1"/>
                </a:solidFill>
                <a:cs typeface="Arial" panose="020B0604020202020204" pitchFamily="34" charset="0"/>
              </a:rPr>
              <a:t>Cmax</a:t>
            </a:r>
            <a:r>
              <a:rPr lang="fr-FR" altLang="fr-FR" sz="3000" dirty="0">
                <a:solidFill>
                  <a:schemeClr val="bg1"/>
                </a:solidFill>
                <a:cs typeface="Arial" panose="020B0604020202020204" pitchFamily="34" charset="0"/>
              </a:rPr>
              <a:t> : 14µg/ml		</a:t>
            </a:r>
            <a:r>
              <a:rPr lang="fr-FR" altLang="fr-FR" sz="3000" dirty="0" err="1">
                <a:solidFill>
                  <a:schemeClr val="bg1"/>
                </a:solidFill>
                <a:cs typeface="Arial" panose="020B0604020202020204" pitchFamily="34" charset="0"/>
              </a:rPr>
              <a:t>Tmax</a:t>
            </a:r>
            <a:r>
              <a:rPr lang="fr-FR" altLang="fr-FR" sz="3000" dirty="0">
                <a:solidFill>
                  <a:schemeClr val="bg1"/>
                </a:solidFill>
                <a:cs typeface="Arial" panose="020B0604020202020204" pitchFamily="34" charset="0"/>
              </a:rPr>
              <a:t>: 90 min</a:t>
            </a:r>
          </a:p>
          <a:p>
            <a:pPr eaLnBrk="1"/>
            <a:r>
              <a:rPr lang="fr-FR" altLang="fr-FR" sz="3000" dirty="0">
                <a:solidFill>
                  <a:schemeClr val="bg1"/>
                </a:solidFill>
                <a:cs typeface="Arial" panose="020B0604020202020204" pitchFamily="34" charset="0"/>
              </a:rPr>
              <a:t>		- </a:t>
            </a:r>
            <a:r>
              <a:rPr lang="fr-FR" altLang="fr-FR" sz="3000" dirty="0" err="1">
                <a:solidFill>
                  <a:srgbClr val="FFFF00"/>
                </a:solidFill>
                <a:cs typeface="Arial" panose="020B0604020202020204" pitchFamily="34" charset="0"/>
              </a:rPr>
              <a:t>Spédifen</a:t>
            </a:r>
            <a:r>
              <a:rPr lang="fr-FR" altLang="fr-FR" sz="3000" baseline="30000" dirty="0">
                <a:solidFill>
                  <a:srgbClr val="FFFF00"/>
                </a:solidFill>
                <a:cs typeface="Arial" panose="020B0604020202020204" pitchFamily="34" charset="0"/>
              </a:rPr>
              <a:t>®</a:t>
            </a:r>
            <a:r>
              <a:rPr lang="fr-FR" altLang="fr-FR" sz="3000" dirty="0">
                <a:solidFill>
                  <a:schemeClr val="bg1"/>
                </a:solidFill>
                <a:cs typeface="Arial" panose="020B0604020202020204" pitchFamily="34" charset="0"/>
              </a:rPr>
              <a:t> : 	</a:t>
            </a:r>
            <a:r>
              <a:rPr lang="fr-FR" altLang="fr-FR" sz="3000" dirty="0" err="1">
                <a:solidFill>
                  <a:schemeClr val="bg1"/>
                </a:solidFill>
                <a:cs typeface="Arial" panose="020B0604020202020204" pitchFamily="34" charset="0"/>
              </a:rPr>
              <a:t>Cmax</a:t>
            </a:r>
            <a:r>
              <a:rPr lang="fr-FR" altLang="fr-FR" sz="3000" dirty="0">
                <a:solidFill>
                  <a:schemeClr val="bg1"/>
                </a:solidFill>
                <a:cs typeface="Arial" panose="020B0604020202020204" pitchFamily="34" charset="0"/>
              </a:rPr>
              <a:t> : 23µg/ml		</a:t>
            </a:r>
            <a:r>
              <a:rPr lang="fr-FR" altLang="fr-FR" sz="3000" dirty="0" err="1">
                <a:solidFill>
                  <a:schemeClr val="bg1"/>
                </a:solidFill>
                <a:cs typeface="Arial" panose="020B0604020202020204" pitchFamily="34" charset="0"/>
              </a:rPr>
              <a:t>Tmax</a:t>
            </a:r>
            <a:r>
              <a:rPr lang="fr-FR" altLang="fr-FR" sz="3000" dirty="0">
                <a:solidFill>
                  <a:schemeClr val="bg1"/>
                </a:solidFill>
                <a:cs typeface="Arial" panose="020B0604020202020204" pitchFamily="34" charset="0"/>
              </a:rPr>
              <a:t>: 30 min</a:t>
            </a:r>
          </a:p>
        </p:txBody>
      </p:sp>
    </p:spTree>
    <p:extLst>
      <p:ext uri="{BB962C8B-B14F-4D97-AF65-F5344CB8AC3E}">
        <p14:creationId xmlns:p14="http://schemas.microsoft.com/office/powerpoint/2010/main" val="16044512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904" y="348370"/>
            <a:ext cx="8355336" cy="1143000"/>
          </a:xfrm>
        </p:spPr>
        <p:txBody>
          <a:bodyPr>
            <a:normAutofit/>
          </a:bodyPr>
          <a:lstStyle/>
          <a:p>
            <a:r>
              <a:rPr lang="fr-FR" sz="2500" b="1" dirty="0">
                <a:solidFill>
                  <a:srgbClr val="FFFF00"/>
                </a:solidFill>
                <a:latin typeface="Arial" panose="020B0604020202020204" pitchFamily="34" charset="0"/>
                <a:cs typeface="Arial" panose="020B0604020202020204" pitchFamily="34" charset="0"/>
              </a:rPr>
              <a:t>II-Facteurs liés aux propriétés de la membrane et du milieu</a:t>
            </a:r>
          </a:p>
        </p:txBody>
      </p:sp>
      <p:sp>
        <p:nvSpPr>
          <p:cNvPr id="27651" name="Rectangle 3"/>
          <p:cNvSpPr>
            <a:spLocks noGrp="1" noChangeArrowheads="1"/>
          </p:cNvSpPr>
          <p:nvPr>
            <p:ph idx="1"/>
          </p:nvPr>
        </p:nvSpPr>
        <p:spPr>
          <a:xfrm>
            <a:off x="1672341" y="2010508"/>
            <a:ext cx="9609947" cy="3841652"/>
          </a:xfrm>
        </p:spPr>
        <p:txBody>
          <a:bodyPr>
            <a:normAutofit/>
          </a:bodyPr>
          <a:lstStyle/>
          <a:p>
            <a:pPr>
              <a:buClr>
                <a:srgbClr val="993300"/>
              </a:buClr>
              <a:buFont typeface="Wingdings" pitchFamily="2" charset="2"/>
              <a:buChar char="Ø"/>
            </a:pPr>
            <a:r>
              <a:rPr lang="fr-FR" sz="2500" b="1" dirty="0">
                <a:solidFill>
                  <a:srgbClr val="FFC000"/>
                </a:solidFill>
                <a:latin typeface="Arial" panose="020B0604020202020204" pitchFamily="34" charset="0"/>
                <a:cs typeface="Arial" panose="020B0604020202020204" pitchFamily="34" charset="0"/>
              </a:rPr>
              <a:t>Surface de contact</a:t>
            </a:r>
          </a:p>
          <a:p>
            <a:pPr>
              <a:buNone/>
            </a:pPr>
            <a:r>
              <a:rPr lang="fr-FR" sz="2500" dirty="0" smtClean="0">
                <a:solidFill>
                  <a:schemeClr val="bg1"/>
                </a:solidFill>
                <a:latin typeface="Arial" panose="020B0604020202020204" pitchFamily="34" charset="0"/>
                <a:cs typeface="Arial" panose="020B0604020202020204" pitchFamily="34" charset="0"/>
              </a:rPr>
              <a:t> L’augmentation de la surface de contact membranaire augmente l’absorption, Ex : muqueuse intestinale, </a:t>
            </a:r>
          </a:p>
          <a:p>
            <a:pPr>
              <a:buNone/>
            </a:pPr>
            <a:endParaRPr lang="fr-FR" sz="2500" dirty="0">
              <a:solidFill>
                <a:schemeClr val="bg1"/>
              </a:solidFill>
              <a:latin typeface="Arial" panose="020B0604020202020204" pitchFamily="34" charset="0"/>
              <a:cs typeface="Arial" panose="020B0604020202020204" pitchFamily="34" charset="0"/>
            </a:endParaRPr>
          </a:p>
          <a:p>
            <a:pPr>
              <a:buClr>
                <a:srgbClr val="993300"/>
              </a:buClr>
              <a:buFont typeface="Wingdings" pitchFamily="2" charset="2"/>
              <a:buChar char="Ø"/>
            </a:pPr>
            <a:r>
              <a:rPr lang="fr-FR" sz="2500" b="1" dirty="0">
                <a:solidFill>
                  <a:srgbClr val="FFC000"/>
                </a:solidFill>
                <a:latin typeface="Arial" panose="020B0604020202020204" pitchFamily="34" charset="0"/>
                <a:cs typeface="Arial" panose="020B0604020202020204" pitchFamily="34" charset="0"/>
              </a:rPr>
              <a:t>Épaisseur de la membrane</a:t>
            </a:r>
          </a:p>
          <a:p>
            <a:pPr>
              <a:buClr>
                <a:srgbClr val="993300"/>
              </a:buClr>
              <a:buFont typeface="Wingdings" pitchFamily="2" charset="2"/>
              <a:buNone/>
            </a:pPr>
            <a:r>
              <a:rPr lang="fr-FR" sz="2500" dirty="0" smtClean="0">
                <a:solidFill>
                  <a:schemeClr val="bg1"/>
                </a:solidFill>
                <a:latin typeface="Arial" panose="020B0604020202020204" pitchFamily="34" charset="0"/>
                <a:cs typeface="Arial" panose="020B0604020202020204" pitchFamily="34" charset="0"/>
              </a:rPr>
              <a:t> Elle est presque constante, mais une éventuelle diminution introduit une augmentation de l’absorption (cas de la paroi alvéolaire).</a:t>
            </a:r>
            <a:endParaRPr lang="fr-FR" sz="2500" dirty="0">
              <a:solidFill>
                <a:schemeClr val="bg1"/>
              </a:solidFill>
              <a:latin typeface="Arial" panose="020B0604020202020204" pitchFamily="34" charset="0"/>
              <a:cs typeface="Arial" panose="020B0604020202020204" pitchFamily="34" charset="0"/>
            </a:endParaRPr>
          </a:p>
          <a:p>
            <a:pPr>
              <a:buFont typeface="Wingdings" pitchFamily="2" charset="2"/>
              <a:buNone/>
            </a:pPr>
            <a:endParaRPr lang="fr-FR"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72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500"/>
                                        <p:tgtEl>
                                          <p:spTgt spid="27651">
                                            <p:txEl>
                                              <p:pRg st="1" end="1"/>
                                            </p:txEl>
                                          </p:spTgt>
                                        </p:tgtEl>
                                      </p:cBhvr>
                                    </p:animEffect>
                                    <p:anim calcmode="lin" valueType="num">
                                      <p:cBhvr>
                                        <p:cTn id="22"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Effect transition="in" filter="fade">
                                      <p:cBhvr>
                                        <p:cTn id="28" dur="500"/>
                                        <p:tgtEl>
                                          <p:spTgt spid="27651">
                                            <p:txEl>
                                              <p:pRg st="3" end="3"/>
                                            </p:txEl>
                                          </p:spTgt>
                                        </p:tgtEl>
                                      </p:cBhvr>
                                    </p:animEffect>
                                    <p:anim calcmode="lin" valueType="num">
                                      <p:cBhvr>
                                        <p:cTn id="2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765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7651">
                                            <p:txEl>
                                              <p:pRg st="4" end="4"/>
                                            </p:txEl>
                                          </p:spTgt>
                                        </p:tgtEl>
                                        <p:attrNameLst>
                                          <p:attrName>style.visibility</p:attrName>
                                        </p:attrNameLst>
                                      </p:cBhvr>
                                      <p:to>
                                        <p:strVal val="visible"/>
                                      </p:to>
                                    </p:set>
                                    <p:animEffect transition="in" filter="fade">
                                      <p:cBhvr>
                                        <p:cTn id="35" dur="500"/>
                                        <p:tgtEl>
                                          <p:spTgt spid="27651">
                                            <p:txEl>
                                              <p:pRg st="4" end="4"/>
                                            </p:txEl>
                                          </p:spTgt>
                                        </p:tgtEl>
                                      </p:cBhvr>
                                    </p:animEffect>
                                    <p:anim calcmode="lin" valueType="num">
                                      <p:cBhvr>
                                        <p:cTn id="36"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765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ppareil_digestif"/>
          <p:cNvPicPr>
            <a:picLocks noChangeAspect="1" noChangeArrowheads="1"/>
          </p:cNvPicPr>
          <p:nvPr/>
        </p:nvPicPr>
        <p:blipFill>
          <a:blip r:embed="rId3"/>
          <a:srcRect/>
          <a:stretch>
            <a:fillRect/>
          </a:stretch>
        </p:blipFill>
        <p:spPr bwMode="auto">
          <a:xfrm>
            <a:off x="6575448" y="1285861"/>
            <a:ext cx="3878271" cy="5120365"/>
          </a:xfrm>
          <a:prstGeom prst="rect">
            <a:avLst/>
          </a:prstGeom>
          <a:noFill/>
          <a:ln w="9525">
            <a:noFill/>
            <a:miter lim="800000"/>
            <a:headEnd/>
            <a:tailEnd/>
          </a:ln>
        </p:spPr>
      </p:pic>
      <p:sp>
        <p:nvSpPr>
          <p:cNvPr id="2" name="ZoneTexte 1"/>
          <p:cNvSpPr txBox="1"/>
          <p:nvPr/>
        </p:nvSpPr>
        <p:spPr>
          <a:xfrm>
            <a:off x="3809984" y="928670"/>
            <a:ext cx="378621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000" dirty="0"/>
              <a:t>1. L’absorption par voie orale</a:t>
            </a:r>
          </a:p>
        </p:txBody>
      </p:sp>
      <p:sp>
        <p:nvSpPr>
          <p:cNvPr id="3" name="ZoneTexte 2"/>
          <p:cNvSpPr txBox="1"/>
          <p:nvPr/>
        </p:nvSpPr>
        <p:spPr>
          <a:xfrm>
            <a:off x="9489306" y="1930563"/>
            <a:ext cx="192882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a:t>Bouche (voie perlinguale et bucco pharyngée )</a:t>
            </a:r>
          </a:p>
        </p:txBody>
      </p:sp>
      <p:sp>
        <p:nvSpPr>
          <p:cNvPr id="4" name="ZoneTexte 3"/>
          <p:cNvSpPr txBox="1"/>
          <p:nvPr/>
        </p:nvSpPr>
        <p:spPr>
          <a:xfrm>
            <a:off x="2024034" y="3143248"/>
            <a:ext cx="107157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a:t>Estomac</a:t>
            </a:r>
          </a:p>
        </p:txBody>
      </p:sp>
      <p:sp>
        <p:nvSpPr>
          <p:cNvPr id="5" name="ZoneTexte 4"/>
          <p:cNvSpPr txBox="1"/>
          <p:nvPr/>
        </p:nvSpPr>
        <p:spPr>
          <a:xfrm>
            <a:off x="2024034" y="5202808"/>
            <a:ext cx="142876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a:t>Intestins </a:t>
            </a:r>
          </a:p>
        </p:txBody>
      </p:sp>
      <p:sp>
        <p:nvSpPr>
          <p:cNvPr id="7" name="ZoneTexte 6"/>
          <p:cNvSpPr txBox="1"/>
          <p:nvPr/>
        </p:nvSpPr>
        <p:spPr>
          <a:xfrm>
            <a:off x="4952992" y="1714488"/>
            <a:ext cx="428628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Surface 1 m carré, pH acide, débit sanguin </a:t>
            </a:r>
          </a:p>
          <a:p>
            <a:r>
              <a:rPr lang="fr-FR" dirty="0"/>
              <a:t>Faible 0.2l/mn </a:t>
            </a:r>
          </a:p>
          <a:p>
            <a:r>
              <a:rPr lang="fr-FR" dirty="0"/>
              <a:t>Absorption des molécules acides non ionisés à ce pH</a:t>
            </a:r>
          </a:p>
          <a:p>
            <a:endParaRPr lang="fr-FR" dirty="0"/>
          </a:p>
        </p:txBody>
      </p:sp>
      <p:sp>
        <p:nvSpPr>
          <p:cNvPr id="8" name="ZoneTexte 7"/>
          <p:cNvSpPr txBox="1"/>
          <p:nvPr/>
        </p:nvSpPr>
        <p:spPr>
          <a:xfrm>
            <a:off x="4952992" y="4211430"/>
            <a:ext cx="50006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Surface 200m carré , pH 6-8, débit 1 l/mn</a:t>
            </a:r>
          </a:p>
          <a:p>
            <a:r>
              <a:rPr lang="fr-FR" dirty="0"/>
              <a:t>Absorption de la majorité des médicaments</a:t>
            </a:r>
          </a:p>
        </p:txBody>
      </p:sp>
      <p:cxnSp>
        <p:nvCxnSpPr>
          <p:cNvPr id="15" name="Connecteur en angle 14"/>
          <p:cNvCxnSpPr>
            <a:stCxn id="4" idx="3"/>
            <a:endCxn id="7" idx="1"/>
          </p:cNvCxnSpPr>
          <p:nvPr/>
        </p:nvCxnSpPr>
        <p:spPr>
          <a:xfrm flipV="1">
            <a:off x="3095604" y="2453152"/>
            <a:ext cx="1857388" cy="8747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en angle 16"/>
          <p:cNvCxnSpPr>
            <a:stCxn id="5" idx="3"/>
            <a:endCxn id="8" idx="1"/>
          </p:cNvCxnSpPr>
          <p:nvPr/>
        </p:nvCxnSpPr>
        <p:spPr>
          <a:xfrm flipV="1">
            <a:off x="3452794" y="4534596"/>
            <a:ext cx="1500198" cy="85287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52597" y="214290"/>
            <a:ext cx="7654660" cy="523220"/>
          </a:xfrm>
          <a:prstGeom prst="rect">
            <a:avLst/>
          </a:prstGeom>
        </p:spPr>
        <p:txBody>
          <a:bodyPr wrap="none">
            <a:spAutoFit/>
          </a:bodyPr>
          <a:lstStyle/>
          <a:p>
            <a:r>
              <a:rPr lang="fr-FR" sz="2800" b="1" dirty="0">
                <a:solidFill>
                  <a:srgbClr val="FFFF00"/>
                </a:solidFill>
                <a:latin typeface="Arial" panose="020B0604020202020204" pitchFamily="34" charset="0"/>
                <a:cs typeface="Arial" panose="020B0604020202020204" pitchFamily="34" charset="0"/>
              </a:rPr>
              <a:t>Absorption selon les voies d’administration</a:t>
            </a:r>
          </a:p>
        </p:txBody>
      </p:sp>
    </p:spTree>
    <p:extLst>
      <p:ext uri="{BB962C8B-B14F-4D97-AF65-F5344CB8AC3E}">
        <p14:creationId xmlns:p14="http://schemas.microsoft.com/office/powerpoint/2010/main" val="206592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ppt_x</p:attrName>
                                        </p:attrNameLst>
                                      </p:cBhvr>
                                      <p:tavLst>
                                        <p:tav tm="0">
                                          <p:val>
                                            <p:strVal val="#ppt_x-.2"/>
                                          </p:val>
                                        </p:tav>
                                        <p:tav tm="100000">
                                          <p:val>
                                            <p:strVal val="#ppt_x"/>
                                          </p:val>
                                        </p:tav>
                                      </p:tavLst>
                                    </p:anim>
                                    <p:anim calcmode="lin" valueType="num">
                                      <p:cBhvr>
                                        <p:cTn id="2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4"/>
                                        </p:tgtEl>
                                        <p:attrNameLst>
                                          <p:attrName>ppt_x</p:attrName>
                                        </p:attrNameLst>
                                      </p:cBhvr>
                                      <p:tavLst>
                                        <p:tav tm="0">
                                          <p:val>
                                            <p:strVal val="ppt_x"/>
                                          </p:val>
                                        </p:tav>
                                        <p:tav tm="100000">
                                          <p:val>
                                            <p:strVal val="ppt_x"/>
                                          </p:val>
                                        </p:tav>
                                      </p:tavLst>
                                    </p:anim>
                                    <p:anim calcmode="lin" valueType="num">
                                      <p:cBhvr additive="base">
                                        <p:cTn id="42" dur="500"/>
                                        <p:tgtEl>
                                          <p:spTgt spid="4"/>
                                        </p:tgtEl>
                                        <p:attrNameLst>
                                          <p:attrName>ppt_y</p:attrName>
                                        </p:attrNameLst>
                                      </p:cBhvr>
                                      <p:tavLst>
                                        <p:tav tm="0">
                                          <p:val>
                                            <p:strVal val="ppt_y"/>
                                          </p:val>
                                        </p:tav>
                                        <p:tav tm="100000">
                                          <p:val>
                                            <p:strVal val="1+ppt_h/2"/>
                                          </p:val>
                                        </p:tav>
                                      </p:tavLst>
                                    </p:anim>
                                    <p:set>
                                      <p:cBhvr>
                                        <p:cTn id="43" dur="1" fill="hold">
                                          <p:stCondLst>
                                            <p:cond delay="499"/>
                                          </p:stCondLst>
                                        </p:cTn>
                                        <p:tgtEl>
                                          <p:spTgt spid="4"/>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15"/>
                                        </p:tgtEl>
                                        <p:attrNameLst>
                                          <p:attrName>ppt_x</p:attrName>
                                        </p:attrNameLst>
                                      </p:cBhvr>
                                      <p:tavLst>
                                        <p:tav tm="0">
                                          <p:val>
                                            <p:strVal val="ppt_x"/>
                                          </p:val>
                                        </p:tav>
                                        <p:tav tm="100000">
                                          <p:val>
                                            <p:strVal val="ppt_x"/>
                                          </p:val>
                                        </p:tav>
                                      </p:tavLst>
                                    </p:anim>
                                    <p:anim calcmode="lin" valueType="num">
                                      <p:cBhvr additive="base">
                                        <p:cTn id="46" dur="500"/>
                                        <p:tgtEl>
                                          <p:spTgt spid="15"/>
                                        </p:tgtEl>
                                        <p:attrNameLst>
                                          <p:attrName>ppt_y</p:attrName>
                                        </p:attrNameLst>
                                      </p:cBhvr>
                                      <p:tavLst>
                                        <p:tav tm="0">
                                          <p:val>
                                            <p:strVal val="ppt_y"/>
                                          </p:val>
                                        </p:tav>
                                        <p:tav tm="100000">
                                          <p:val>
                                            <p:strVal val="1+ppt_h/2"/>
                                          </p:val>
                                        </p:tav>
                                      </p:tavLst>
                                    </p:anim>
                                    <p:set>
                                      <p:cBhvr>
                                        <p:cTn id="47" dur="1" fill="hold">
                                          <p:stCondLst>
                                            <p:cond delay="499"/>
                                          </p:stCondLst>
                                        </p:cTn>
                                        <p:tgtEl>
                                          <p:spTgt spid="15"/>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7"/>
                                        </p:tgtEl>
                                        <p:attrNameLst>
                                          <p:attrName>ppt_x</p:attrName>
                                        </p:attrNameLst>
                                      </p:cBhvr>
                                      <p:tavLst>
                                        <p:tav tm="0">
                                          <p:val>
                                            <p:strVal val="ppt_x"/>
                                          </p:val>
                                        </p:tav>
                                        <p:tav tm="100000">
                                          <p:val>
                                            <p:strVal val="ppt_x"/>
                                          </p:val>
                                        </p:tav>
                                      </p:tavLst>
                                    </p:anim>
                                    <p:anim calcmode="lin" valueType="num">
                                      <p:cBhvr additive="base">
                                        <p:cTn id="50" dur="500"/>
                                        <p:tgtEl>
                                          <p:spTgt spid="7"/>
                                        </p:tgtEl>
                                        <p:attrNameLst>
                                          <p:attrName>ppt_y</p:attrName>
                                        </p:attrNameLst>
                                      </p:cBhvr>
                                      <p:tavLst>
                                        <p:tav tm="0">
                                          <p:val>
                                            <p:strVal val="ppt_y"/>
                                          </p:val>
                                        </p:tav>
                                        <p:tav tm="100000">
                                          <p:val>
                                            <p:strVal val="1+ppt_h/2"/>
                                          </p:val>
                                        </p:tav>
                                      </p:tavLst>
                                    </p:anim>
                                    <p:set>
                                      <p:cBhvr>
                                        <p:cTn id="51" dur="1" fill="hold">
                                          <p:stCondLst>
                                            <p:cond delay="499"/>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ppt_x</p:attrName>
                                        </p:attrNameLst>
                                      </p:cBhvr>
                                      <p:tavLst>
                                        <p:tav tm="0">
                                          <p:val>
                                            <p:strVal val="#ppt_x-.2"/>
                                          </p:val>
                                        </p:tav>
                                        <p:tav tm="100000">
                                          <p:val>
                                            <p:strVal val="#ppt_x"/>
                                          </p:val>
                                        </p:tav>
                                      </p:tavLst>
                                    </p:anim>
                                    <p:anim calcmode="lin" valueType="num">
                                      <p:cBhvr>
                                        <p:cTn id="5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5"/>
                                        </p:tgtEl>
                                        <p:attrNameLst>
                                          <p:attrName>ppt_x</p:attrName>
                                        </p:attrNameLst>
                                      </p:cBhvr>
                                      <p:tavLst>
                                        <p:tav tm="0">
                                          <p:val>
                                            <p:strVal val="ppt_x"/>
                                          </p:val>
                                        </p:tav>
                                        <p:tav tm="100000">
                                          <p:val>
                                            <p:strVal val="ppt_x"/>
                                          </p:val>
                                        </p:tav>
                                      </p:tavLst>
                                    </p:anim>
                                    <p:anim calcmode="lin" valueType="num">
                                      <p:cBhvr additive="base">
                                        <p:cTn id="71" dur="500"/>
                                        <p:tgtEl>
                                          <p:spTgt spid="5"/>
                                        </p:tgtEl>
                                        <p:attrNameLst>
                                          <p:attrName>ppt_y</p:attrName>
                                        </p:attrNameLst>
                                      </p:cBhvr>
                                      <p:tavLst>
                                        <p:tav tm="0">
                                          <p:val>
                                            <p:strVal val="ppt_y"/>
                                          </p:val>
                                        </p:tav>
                                        <p:tav tm="100000">
                                          <p:val>
                                            <p:strVal val="1+ppt_h/2"/>
                                          </p:val>
                                        </p:tav>
                                      </p:tavLst>
                                    </p:anim>
                                    <p:set>
                                      <p:cBhvr>
                                        <p:cTn id="72" dur="1" fill="hold">
                                          <p:stCondLst>
                                            <p:cond delay="499"/>
                                          </p:stCondLst>
                                        </p:cTn>
                                        <p:tgtEl>
                                          <p:spTgt spid="5"/>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17"/>
                                        </p:tgtEl>
                                        <p:attrNameLst>
                                          <p:attrName>ppt_x</p:attrName>
                                        </p:attrNameLst>
                                      </p:cBhvr>
                                      <p:tavLst>
                                        <p:tav tm="0">
                                          <p:val>
                                            <p:strVal val="ppt_x"/>
                                          </p:val>
                                        </p:tav>
                                        <p:tav tm="100000">
                                          <p:val>
                                            <p:strVal val="ppt_x"/>
                                          </p:val>
                                        </p:tav>
                                      </p:tavLst>
                                    </p:anim>
                                    <p:anim calcmode="lin" valueType="num">
                                      <p:cBhvr additive="base">
                                        <p:cTn id="75" dur="500"/>
                                        <p:tgtEl>
                                          <p:spTgt spid="17"/>
                                        </p:tgtEl>
                                        <p:attrNameLst>
                                          <p:attrName>ppt_y</p:attrName>
                                        </p:attrNameLst>
                                      </p:cBhvr>
                                      <p:tavLst>
                                        <p:tav tm="0">
                                          <p:val>
                                            <p:strVal val="ppt_y"/>
                                          </p:val>
                                        </p:tav>
                                        <p:tav tm="100000">
                                          <p:val>
                                            <p:strVal val="1+ppt_h/2"/>
                                          </p:val>
                                        </p:tav>
                                      </p:tavLst>
                                    </p:anim>
                                    <p:set>
                                      <p:cBhvr>
                                        <p:cTn id="76" dur="1" fill="hold">
                                          <p:stCondLst>
                                            <p:cond delay="499"/>
                                          </p:stCondLst>
                                        </p:cTn>
                                        <p:tgtEl>
                                          <p:spTgt spid="17"/>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8"/>
                                        </p:tgtEl>
                                        <p:attrNameLst>
                                          <p:attrName>ppt_x</p:attrName>
                                        </p:attrNameLst>
                                      </p:cBhvr>
                                      <p:tavLst>
                                        <p:tav tm="0">
                                          <p:val>
                                            <p:strVal val="ppt_x"/>
                                          </p:val>
                                        </p:tav>
                                        <p:tav tm="100000">
                                          <p:val>
                                            <p:strVal val="ppt_x"/>
                                          </p:val>
                                        </p:tav>
                                      </p:tavLst>
                                    </p:anim>
                                    <p:anim calcmode="lin" valueType="num">
                                      <p:cBhvr additive="base">
                                        <p:cTn id="79" dur="500"/>
                                        <p:tgtEl>
                                          <p:spTgt spid="8"/>
                                        </p:tgtEl>
                                        <p:attrNameLst>
                                          <p:attrName>ppt_y</p:attrName>
                                        </p:attrNameLst>
                                      </p:cBhvr>
                                      <p:tavLst>
                                        <p:tav tm="0">
                                          <p:val>
                                            <p:strVal val="ppt_y"/>
                                          </p:val>
                                        </p:tav>
                                        <p:tav tm="100000">
                                          <p:val>
                                            <p:strVal val="1+ppt_h/2"/>
                                          </p:val>
                                        </p:tav>
                                      </p:tavLst>
                                    </p:anim>
                                    <p:set>
                                      <p:cBhvr>
                                        <p:cTn id="8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animBg="1"/>
      <p:bldP spid="7" grpId="1" animBg="1"/>
      <p:bldP spid="8" grpId="0" animBg="1"/>
      <p:bldP spid="8"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1012874" y="500042"/>
            <a:ext cx="9197926" cy="6357958"/>
          </a:xfrm>
        </p:spPr>
        <p:txBody>
          <a:bodyPr>
            <a:normAutofit/>
          </a:bodyPr>
          <a:lstStyle/>
          <a:p>
            <a:pPr>
              <a:buFont typeface="Wingdings" pitchFamily="2" charset="2"/>
              <a:buNone/>
            </a:pPr>
            <a:r>
              <a:rPr lang="fr-FR" b="1" dirty="0" smtClean="0">
                <a:solidFill>
                  <a:srgbClr val="FFC000"/>
                </a:solidFill>
                <a:latin typeface="Arial" panose="020B0604020202020204" pitchFamily="34" charset="0"/>
                <a:cs typeface="Arial" panose="020B0604020202020204" pitchFamily="34" charset="0"/>
              </a:rPr>
              <a:t>1- </a:t>
            </a:r>
            <a:r>
              <a:rPr lang="fr-FR" b="1" dirty="0">
                <a:solidFill>
                  <a:srgbClr val="FFC000"/>
                </a:solidFill>
                <a:latin typeface="Arial" panose="020B0604020202020204" pitchFamily="34" charset="0"/>
                <a:cs typeface="Arial" panose="020B0604020202020204" pitchFamily="34" charset="0"/>
              </a:rPr>
              <a:t>Le débit sanguin splanchnique</a:t>
            </a:r>
            <a:r>
              <a:rPr lang="fr-FR" b="1" dirty="0" smtClean="0">
                <a:solidFill>
                  <a:srgbClr val="FFC000"/>
                </a:solidFill>
                <a:latin typeface="Arial" panose="020B0604020202020204" pitchFamily="34" charset="0"/>
                <a:cs typeface="Arial" panose="020B0604020202020204" pitchFamily="34" charset="0"/>
              </a:rPr>
              <a:t>:</a:t>
            </a:r>
          </a:p>
          <a:p>
            <a:pPr>
              <a:buFont typeface="Wingdings" pitchFamily="2" charset="2"/>
              <a:buNone/>
            </a:pPr>
            <a:endParaRPr lang="fr-FR" dirty="0" smtClean="0">
              <a:solidFill>
                <a:schemeClr val="bg1"/>
              </a:solidFill>
              <a:latin typeface="Arial" panose="020B0604020202020204" pitchFamily="34" charset="0"/>
              <a:cs typeface="Arial" panose="020B0604020202020204" pitchFamily="34" charset="0"/>
            </a:endParaRPr>
          </a:p>
          <a:p>
            <a:pPr>
              <a:buFont typeface="Wingdings" pitchFamily="2" charset="2"/>
              <a:buNone/>
            </a:pPr>
            <a:endParaRPr lang="fr-FR" dirty="0">
              <a:solidFill>
                <a:schemeClr val="bg1"/>
              </a:solidFill>
              <a:latin typeface="Arial" panose="020B0604020202020204" pitchFamily="34" charset="0"/>
              <a:cs typeface="Arial" panose="020B0604020202020204" pitchFamily="34" charset="0"/>
            </a:endParaRPr>
          </a:p>
          <a:p>
            <a:pPr>
              <a:buFont typeface="Wingdings" pitchFamily="2" charset="2"/>
              <a:buNone/>
            </a:pPr>
            <a:r>
              <a:rPr lang="fr-FR"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   débit </a:t>
            </a:r>
            <a:r>
              <a:rPr lang="fr-FR" dirty="0">
                <a:solidFill>
                  <a:schemeClr val="bg1"/>
                </a:solidFill>
                <a:latin typeface="Arial" panose="020B0604020202020204" pitchFamily="34" charset="0"/>
                <a:cs typeface="Arial" panose="020B0604020202020204" pitchFamily="34" charset="0"/>
              </a:rPr>
              <a:t>sanguin                 </a:t>
            </a:r>
            <a:r>
              <a:rPr lang="fr-FR" dirty="0" smtClean="0">
                <a:solidFill>
                  <a:schemeClr val="bg1"/>
                </a:solidFill>
                <a:latin typeface="Arial" panose="020B0604020202020204" pitchFamily="34" charset="0"/>
                <a:cs typeface="Arial" panose="020B0604020202020204" pitchFamily="34" charset="0"/>
              </a:rPr>
              <a:t>        vitesse d’absorption</a:t>
            </a:r>
          </a:p>
          <a:p>
            <a:pPr>
              <a:buFont typeface="Wingdings" pitchFamily="2" charset="2"/>
              <a:buNone/>
            </a:pPr>
            <a:endParaRPr lang="fr-FR" dirty="0" smtClean="0">
              <a:solidFill>
                <a:schemeClr val="bg1"/>
              </a:solidFill>
              <a:latin typeface="Arial" panose="020B0604020202020204" pitchFamily="34" charset="0"/>
              <a:cs typeface="Arial" panose="020B0604020202020204" pitchFamily="34" charset="0"/>
            </a:endParaRPr>
          </a:p>
          <a:p>
            <a:pPr>
              <a:buFont typeface="Wingdings" pitchFamily="2" charset="2"/>
              <a:buNone/>
            </a:pPr>
            <a:r>
              <a:rPr lang="fr-FR" b="1" dirty="0" smtClean="0">
                <a:solidFill>
                  <a:srgbClr val="FFC000"/>
                </a:solidFill>
                <a:latin typeface="Arial" panose="020B0604020202020204" pitchFamily="34" charset="0"/>
                <a:cs typeface="Arial" panose="020B0604020202020204" pitchFamily="34" charset="0"/>
              </a:rPr>
              <a:t>2- La vidange gastrique:</a:t>
            </a:r>
          </a:p>
          <a:p>
            <a:pPr>
              <a:buFont typeface="Wingdings" pitchFamily="2" charset="2"/>
              <a:buNone/>
            </a:pPr>
            <a:r>
              <a:rPr lang="fr-FR" b="1" dirty="0" smtClean="0">
                <a:solidFill>
                  <a:schemeClr val="bg1"/>
                </a:solidFill>
                <a:latin typeface="Arial" panose="020B0604020202020204" pitchFamily="34" charset="0"/>
                <a:cs typeface="Arial" panose="020B0604020202020204" pitchFamily="34" charset="0"/>
              </a:rPr>
              <a:t>Influencée par : </a:t>
            </a:r>
          </a:p>
          <a:p>
            <a:pPr>
              <a:buFont typeface="Wingdings" pitchFamily="2" charset="2"/>
              <a:buChar char="ü"/>
            </a:pPr>
            <a:r>
              <a:rPr lang="fr-FR" dirty="0" smtClean="0">
                <a:solidFill>
                  <a:schemeClr val="bg1"/>
                </a:solidFill>
                <a:latin typeface="Arial" panose="020B0604020202020204" pitchFamily="34" charset="0"/>
                <a:cs typeface="Arial" panose="020B0604020202020204" pitchFamily="34" charset="0"/>
              </a:rPr>
              <a:t>la prise d’aliments,</a:t>
            </a:r>
          </a:p>
          <a:p>
            <a:pPr>
              <a:buFont typeface="Wingdings" pitchFamily="2" charset="2"/>
              <a:buChar char="ü"/>
            </a:pPr>
            <a:r>
              <a:rPr lang="fr-FR" dirty="0" smtClean="0">
                <a:solidFill>
                  <a:schemeClr val="bg1"/>
                </a:solidFill>
                <a:latin typeface="Arial" panose="020B0604020202020204" pitchFamily="34" charset="0"/>
                <a:cs typeface="Arial" panose="020B0604020202020204" pitchFamily="34" charset="0"/>
              </a:rPr>
              <a:t>la position du corps </a:t>
            </a:r>
          </a:p>
          <a:p>
            <a:pPr>
              <a:buFont typeface="Wingdings" pitchFamily="2" charset="2"/>
              <a:buChar char="ü"/>
            </a:pPr>
            <a:r>
              <a:rPr lang="fr-FR" dirty="0" smtClean="0">
                <a:solidFill>
                  <a:schemeClr val="bg1"/>
                </a:solidFill>
                <a:latin typeface="Arial" panose="020B0604020202020204" pitchFamily="34" charset="0"/>
                <a:cs typeface="Arial" panose="020B0604020202020204" pitchFamily="34" charset="0"/>
              </a:rPr>
              <a:t>l’exercice physique</a:t>
            </a:r>
          </a:p>
          <a:p>
            <a:pPr>
              <a:buFont typeface="Wingdings" pitchFamily="2" charset="2"/>
              <a:buChar char="ü"/>
            </a:pPr>
            <a:r>
              <a:rPr lang="fr-FR" dirty="0" smtClean="0">
                <a:solidFill>
                  <a:schemeClr val="bg1"/>
                </a:solidFill>
                <a:latin typeface="Arial" panose="020B0604020202020204" pitchFamily="34" charset="0"/>
                <a:cs typeface="Arial" panose="020B0604020202020204" pitchFamily="34" charset="0"/>
              </a:rPr>
              <a:t>certains médicaments</a:t>
            </a:r>
          </a:p>
          <a:p>
            <a:pPr>
              <a:buFont typeface="Wingdings" pitchFamily="2" charset="2"/>
              <a:buNone/>
            </a:pPr>
            <a:endParaRPr lang="fr-FR" dirty="0">
              <a:solidFill>
                <a:schemeClr val="bg1"/>
              </a:solidFill>
              <a:latin typeface="Arial" panose="020B0604020202020204" pitchFamily="34" charset="0"/>
              <a:cs typeface="Arial" panose="020B0604020202020204" pitchFamily="34" charset="0"/>
            </a:endParaRPr>
          </a:p>
        </p:txBody>
      </p:sp>
      <p:sp>
        <p:nvSpPr>
          <p:cNvPr id="31748" name="Line 4"/>
          <p:cNvSpPr>
            <a:spLocks noChangeShapeType="1"/>
          </p:cNvSpPr>
          <p:nvPr/>
        </p:nvSpPr>
        <p:spPr bwMode="auto">
          <a:xfrm flipV="1">
            <a:off x="1254709" y="1643050"/>
            <a:ext cx="0" cy="762000"/>
          </a:xfrm>
          <a:prstGeom prst="line">
            <a:avLst/>
          </a:prstGeom>
          <a:noFill/>
          <a:ln w="38100">
            <a:solidFill>
              <a:srgbClr val="FF0000"/>
            </a:solidFill>
            <a:round/>
            <a:headEnd/>
            <a:tailEnd type="triangle" w="med" len="med"/>
          </a:ln>
          <a:effectLst/>
        </p:spPr>
        <p:txBody>
          <a:bodyPr/>
          <a:lstStyle/>
          <a:p>
            <a:endParaRPr lang="fr-FR">
              <a:solidFill>
                <a:schemeClr val="bg1"/>
              </a:solidFill>
            </a:endParaRPr>
          </a:p>
        </p:txBody>
      </p:sp>
      <p:sp>
        <p:nvSpPr>
          <p:cNvPr id="31749" name="AutoShape 5"/>
          <p:cNvSpPr>
            <a:spLocks noChangeArrowheads="1"/>
          </p:cNvSpPr>
          <p:nvPr/>
        </p:nvSpPr>
        <p:spPr bwMode="auto">
          <a:xfrm>
            <a:off x="3732175" y="2186039"/>
            <a:ext cx="1295400" cy="152400"/>
          </a:xfrm>
          <a:prstGeom prst="rightArrow">
            <a:avLst>
              <a:gd name="adj1" fmla="val 50000"/>
              <a:gd name="adj2" fmla="val 212500"/>
            </a:avLst>
          </a:prstGeom>
          <a:solidFill>
            <a:schemeClr val="accent1"/>
          </a:solidFill>
          <a:ln w="9525">
            <a:solidFill>
              <a:schemeClr val="tx1"/>
            </a:solidFill>
            <a:miter lim="800000"/>
            <a:headEnd/>
            <a:tailEnd/>
          </a:ln>
          <a:effectLst/>
        </p:spPr>
        <p:txBody>
          <a:bodyPr wrap="none" anchor="ctr"/>
          <a:lstStyle/>
          <a:p>
            <a:endParaRPr lang="fr-FR">
              <a:solidFill>
                <a:schemeClr val="bg1"/>
              </a:solidFill>
            </a:endParaRPr>
          </a:p>
        </p:txBody>
      </p:sp>
      <p:sp>
        <p:nvSpPr>
          <p:cNvPr id="31750" name="Line 6"/>
          <p:cNvSpPr>
            <a:spLocks noChangeShapeType="1"/>
          </p:cNvSpPr>
          <p:nvPr/>
        </p:nvSpPr>
        <p:spPr bwMode="auto">
          <a:xfrm flipV="1">
            <a:off x="5288643" y="1643050"/>
            <a:ext cx="0" cy="762000"/>
          </a:xfrm>
          <a:prstGeom prst="line">
            <a:avLst/>
          </a:prstGeom>
          <a:noFill/>
          <a:ln w="38100">
            <a:solidFill>
              <a:srgbClr val="FF0000"/>
            </a:solidFill>
            <a:round/>
            <a:headEnd/>
            <a:tailEnd type="triangle" w="med" len="med"/>
          </a:ln>
          <a:effectLst/>
        </p:spPr>
        <p:txBody>
          <a:bodyPr/>
          <a:lstStyle/>
          <a:p>
            <a:endParaRPr lang="fr-FR">
              <a:solidFill>
                <a:schemeClr val="bg1"/>
              </a:solidFill>
            </a:endParaRPr>
          </a:p>
        </p:txBody>
      </p:sp>
    </p:spTree>
    <p:extLst>
      <p:ext uri="{BB962C8B-B14F-4D97-AF65-F5344CB8AC3E}">
        <p14:creationId xmlns:p14="http://schemas.microsoft.com/office/powerpoint/2010/main" val="31871179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2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3999" y="331230"/>
            <a:ext cx="9772357" cy="1285884"/>
          </a:xfrm>
          <a:noFill/>
          <a:ln>
            <a:noFill/>
          </a:ln>
        </p:spPr>
        <p:txBody>
          <a:bodyPr>
            <a:noAutofit/>
          </a:bodyPr>
          <a:lstStyle/>
          <a:p>
            <a:r>
              <a:rPr lang="fr-FR" sz="3000" b="1" i="1" u="sng" dirty="0">
                <a:solidFill>
                  <a:srgbClr val="FFC000"/>
                </a:solidFill>
                <a:latin typeface="Arial" panose="020B0604020202020204" pitchFamily="34" charset="0"/>
                <a:cs typeface="Arial" panose="020B0604020202020204" pitchFamily="34" charset="0"/>
              </a:rPr>
              <a:t/>
            </a:r>
            <a:br>
              <a:rPr lang="fr-FR" sz="3000" b="1" i="1" u="sng" dirty="0">
                <a:solidFill>
                  <a:srgbClr val="FFC000"/>
                </a:solidFill>
                <a:latin typeface="Arial" panose="020B0604020202020204" pitchFamily="34" charset="0"/>
                <a:cs typeface="Arial" panose="020B0604020202020204" pitchFamily="34" charset="0"/>
              </a:rPr>
            </a:br>
            <a:r>
              <a:rPr lang="fr-FR" sz="3000" b="1" i="1" u="sng" dirty="0">
                <a:solidFill>
                  <a:srgbClr val="FFC000"/>
                </a:solidFill>
                <a:latin typeface="Arial" panose="020B0604020202020204" pitchFamily="34" charset="0"/>
                <a:cs typeface="Arial" panose="020B0604020202020204" pitchFamily="34" charset="0"/>
              </a:rPr>
              <a:t/>
            </a:r>
            <a:br>
              <a:rPr lang="fr-FR" sz="3000" b="1" i="1" u="sng" dirty="0">
                <a:solidFill>
                  <a:srgbClr val="FFC000"/>
                </a:solidFill>
                <a:latin typeface="Arial" panose="020B0604020202020204" pitchFamily="34" charset="0"/>
                <a:cs typeface="Arial" panose="020B0604020202020204" pitchFamily="34" charset="0"/>
              </a:rPr>
            </a:br>
            <a:r>
              <a:rPr lang="fr-FR" sz="3000" b="1" i="1" u="sng" dirty="0">
                <a:solidFill>
                  <a:srgbClr val="FFC000"/>
                </a:solidFill>
                <a:latin typeface="Arial" panose="020B0604020202020204" pitchFamily="34" charset="0"/>
                <a:cs typeface="Arial" panose="020B0604020202020204" pitchFamily="34" charset="0"/>
              </a:rPr>
              <a:t/>
            </a:r>
            <a:br>
              <a:rPr lang="fr-FR" sz="3000" b="1" i="1" u="sng" dirty="0">
                <a:solidFill>
                  <a:srgbClr val="FFC000"/>
                </a:solidFill>
                <a:latin typeface="Arial" panose="020B0604020202020204" pitchFamily="34" charset="0"/>
                <a:cs typeface="Arial" panose="020B0604020202020204" pitchFamily="34" charset="0"/>
              </a:rPr>
            </a:br>
            <a:r>
              <a:rPr lang="fr-FR" sz="3000" b="1" i="1" dirty="0">
                <a:solidFill>
                  <a:srgbClr val="FFC000"/>
                </a:solidFill>
                <a:latin typeface="Arial" panose="020B0604020202020204" pitchFamily="34" charset="0"/>
                <a:cs typeface="Arial" panose="020B0604020202020204" pitchFamily="34" charset="0"/>
              </a:rPr>
              <a:t>            </a:t>
            </a:r>
            <a:r>
              <a:rPr lang="fr-FR" sz="3000" b="1" i="1" u="sng" dirty="0">
                <a:solidFill>
                  <a:srgbClr val="FFC000"/>
                </a:solidFill>
                <a:latin typeface="Arial" panose="020B0604020202020204" pitchFamily="34" charset="0"/>
                <a:cs typeface="Arial" panose="020B0604020202020204" pitchFamily="34" charset="0"/>
              </a:rPr>
              <a:t>Facteurs modifiant  l’absorption digestive </a:t>
            </a:r>
            <a:br>
              <a:rPr lang="fr-FR" sz="3000" b="1" i="1" u="sng" dirty="0">
                <a:solidFill>
                  <a:srgbClr val="FFC000"/>
                </a:solidFill>
                <a:latin typeface="Arial" panose="020B0604020202020204" pitchFamily="34" charset="0"/>
                <a:cs typeface="Arial" panose="020B0604020202020204" pitchFamily="34" charset="0"/>
              </a:rPr>
            </a:br>
            <a:r>
              <a:rPr lang="fr-FR" sz="3000" b="1" i="1" u="sng" dirty="0">
                <a:solidFill>
                  <a:srgbClr val="FFC000"/>
                </a:solidFill>
                <a:latin typeface="Arial" panose="020B0604020202020204" pitchFamily="34" charset="0"/>
                <a:cs typeface="Arial" panose="020B0604020202020204" pitchFamily="34" charset="0"/>
              </a:rPr>
              <a:t>                                  </a:t>
            </a:r>
            <a:br>
              <a:rPr lang="fr-FR" sz="3000" b="1" i="1" u="sng" dirty="0">
                <a:solidFill>
                  <a:srgbClr val="FFC000"/>
                </a:solidFill>
                <a:latin typeface="Arial" panose="020B0604020202020204" pitchFamily="34" charset="0"/>
                <a:cs typeface="Arial" panose="020B0604020202020204" pitchFamily="34" charset="0"/>
              </a:rPr>
            </a:br>
            <a:endParaRPr lang="fr-FR" sz="3000" b="1" i="1" u="sng" dirty="0">
              <a:solidFill>
                <a:srgbClr val="FFC000"/>
              </a:solidFill>
              <a:latin typeface="Arial" panose="020B0604020202020204" pitchFamily="34" charset="0"/>
              <a:cs typeface="Arial" panose="020B0604020202020204" pitchFamily="34" charset="0"/>
            </a:endParaRPr>
          </a:p>
        </p:txBody>
      </p:sp>
      <p:graphicFrame>
        <p:nvGraphicFramePr>
          <p:cNvPr id="4" name="Diagramme 3"/>
          <p:cNvGraphicFramePr/>
          <p:nvPr/>
        </p:nvGraphicFramePr>
        <p:xfrm>
          <a:off x="1524000" y="200024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2974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2095472" y="685801"/>
            <a:ext cx="8229600" cy="5440363"/>
          </a:xfrm>
        </p:spPr>
        <p:txBody>
          <a:bodyPr>
            <a:normAutofit fontScale="92500" lnSpcReduction="10000"/>
          </a:bodyPr>
          <a:lstStyle/>
          <a:p>
            <a:pPr>
              <a:buFont typeface="Wingdings" pitchFamily="2" charset="2"/>
              <a:buNone/>
            </a:pPr>
            <a:r>
              <a:rPr lang="fr-FR" sz="3000" b="1" dirty="0">
                <a:solidFill>
                  <a:srgbClr val="FFC000"/>
                </a:solidFill>
                <a:latin typeface="Arial" panose="020B0604020202020204" pitchFamily="34" charset="0"/>
                <a:cs typeface="Arial" panose="020B0604020202020204" pitchFamily="34" charset="0"/>
              </a:rPr>
              <a:t>1- </a:t>
            </a:r>
            <a:r>
              <a:rPr lang="fr-FR" sz="3000" b="1" u="sng" dirty="0">
                <a:solidFill>
                  <a:srgbClr val="FFC000"/>
                </a:solidFill>
                <a:latin typeface="Arial" panose="020B0604020202020204" pitchFamily="34" charset="0"/>
                <a:cs typeface="Arial" panose="020B0604020202020204" pitchFamily="34" charset="0"/>
              </a:rPr>
              <a:t>Substances endogènes</a:t>
            </a:r>
          </a:p>
          <a:p>
            <a:pPr>
              <a:buClr>
                <a:srgbClr val="006600"/>
              </a:buClr>
            </a:pPr>
            <a:r>
              <a:rPr lang="fr-FR" dirty="0">
                <a:solidFill>
                  <a:schemeClr val="bg1"/>
                </a:solidFill>
                <a:latin typeface="Arial" panose="020B0604020202020204" pitchFamily="34" charset="0"/>
                <a:cs typeface="Arial" panose="020B0604020202020204" pitchFamily="34" charset="0"/>
              </a:rPr>
              <a:t>Dégradation </a:t>
            </a:r>
            <a:r>
              <a:rPr lang="fr-FR" dirty="0" smtClean="0">
                <a:solidFill>
                  <a:schemeClr val="bg1"/>
                </a:solidFill>
                <a:latin typeface="Arial" panose="020B0604020202020204" pitchFamily="34" charset="0"/>
                <a:cs typeface="Arial" panose="020B0604020202020204" pitchFamily="34" charset="0"/>
              </a:rPr>
              <a:t>chimique </a:t>
            </a:r>
          </a:p>
          <a:p>
            <a:pPr>
              <a:buFont typeface="Wingdings" pitchFamily="2" charset="2"/>
              <a:buNone/>
            </a:pPr>
            <a:r>
              <a:rPr lang="fr-FR" dirty="0" smtClean="0">
                <a:solidFill>
                  <a:schemeClr val="bg1"/>
                </a:solidFill>
                <a:latin typeface="Arial" panose="020B0604020202020204" pitchFamily="34" charset="0"/>
                <a:cs typeface="Arial" panose="020B0604020202020204" pitchFamily="34" charset="0"/>
              </a:rPr>
              <a:t>ex : pénicilline G. </a:t>
            </a:r>
          </a:p>
          <a:p>
            <a:pPr>
              <a:buClr>
                <a:srgbClr val="006600"/>
              </a:buClr>
            </a:pPr>
            <a:r>
              <a:rPr lang="fr-FR" dirty="0" smtClean="0">
                <a:solidFill>
                  <a:schemeClr val="bg1"/>
                </a:solidFill>
                <a:latin typeface="Arial" panose="020B0604020202020204" pitchFamily="34" charset="0"/>
                <a:cs typeface="Arial" panose="020B0604020202020204" pitchFamily="34" charset="0"/>
              </a:rPr>
              <a:t>Métabolisation digestive: insuline.</a:t>
            </a:r>
          </a:p>
          <a:p>
            <a:pPr>
              <a:buClr>
                <a:srgbClr val="006600"/>
              </a:buClr>
            </a:pPr>
            <a:r>
              <a:rPr lang="fr-FR" dirty="0" smtClean="0">
                <a:solidFill>
                  <a:schemeClr val="bg1"/>
                </a:solidFill>
                <a:latin typeface="Arial" panose="020B0604020202020204" pitchFamily="34" charset="0"/>
                <a:cs typeface="Arial" panose="020B0604020202020204" pitchFamily="34" charset="0"/>
              </a:rPr>
              <a:t>Complexation </a:t>
            </a:r>
            <a:endParaRPr lang="fr-FR" dirty="0">
              <a:solidFill>
                <a:schemeClr val="bg1"/>
              </a:solidFill>
              <a:latin typeface="Arial" panose="020B0604020202020204" pitchFamily="34" charset="0"/>
              <a:cs typeface="Arial" panose="020B0604020202020204" pitchFamily="34" charset="0"/>
            </a:endParaRPr>
          </a:p>
          <a:p>
            <a:pPr>
              <a:buFont typeface="Wingdings" pitchFamily="2" charset="2"/>
              <a:buNone/>
            </a:pPr>
            <a:r>
              <a:rPr lang="fr-FR" dirty="0">
                <a:solidFill>
                  <a:schemeClr val="bg1"/>
                </a:solidFill>
                <a:latin typeface="Arial" panose="020B0604020202020204" pitchFamily="34" charset="0"/>
                <a:cs typeface="Arial" panose="020B0604020202020204" pitchFamily="34" charset="0"/>
              </a:rPr>
              <a:t> ex : Complexation des tétracyclines avec les métaux lourds.</a:t>
            </a:r>
          </a:p>
          <a:p>
            <a:pPr>
              <a:buFont typeface="Wingdings" pitchFamily="2" charset="2"/>
              <a:buNone/>
            </a:pPr>
            <a:r>
              <a:rPr lang="fr-FR" sz="3000" b="1" dirty="0">
                <a:solidFill>
                  <a:srgbClr val="FFC000"/>
                </a:solidFill>
                <a:latin typeface="Arial" panose="020B0604020202020204" pitchFamily="34" charset="0"/>
                <a:cs typeface="Arial" panose="020B0604020202020204" pitchFamily="34" charset="0"/>
              </a:rPr>
              <a:t>2- </a:t>
            </a:r>
            <a:r>
              <a:rPr lang="fr-FR" sz="3000" b="1" u="sng" dirty="0">
                <a:solidFill>
                  <a:srgbClr val="FFC000"/>
                </a:solidFill>
                <a:latin typeface="Arial" panose="020B0604020202020204" pitchFamily="34" charset="0"/>
                <a:cs typeface="Arial" panose="020B0604020202020204" pitchFamily="34" charset="0"/>
              </a:rPr>
              <a:t>les substances exogènes</a:t>
            </a:r>
          </a:p>
          <a:p>
            <a:pPr>
              <a:buClr>
                <a:srgbClr val="006600"/>
              </a:buClr>
            </a:pPr>
            <a:r>
              <a:rPr lang="fr-FR" dirty="0">
                <a:solidFill>
                  <a:schemeClr val="bg1"/>
                </a:solidFill>
                <a:latin typeface="Arial" panose="020B0604020202020204" pitchFamily="34" charset="0"/>
                <a:cs typeface="Arial" panose="020B0604020202020204" pitchFamily="34" charset="0"/>
              </a:rPr>
              <a:t>L’alimentation:</a:t>
            </a:r>
            <a:r>
              <a:rPr lang="fr-FR" sz="2400" dirty="0">
                <a:solidFill>
                  <a:schemeClr val="bg1"/>
                </a:solidFill>
                <a:latin typeface="Arial" panose="020B0604020202020204" pitchFamily="34" charset="0"/>
                <a:cs typeface="Arial" panose="020B0604020202020204" pitchFamily="34" charset="0"/>
              </a:rPr>
              <a:t> la prise de nourriture entraîne:</a:t>
            </a:r>
          </a:p>
          <a:p>
            <a:pPr>
              <a:buFont typeface="Wingdings" pitchFamily="2" charset="2"/>
              <a:buNone/>
            </a:pPr>
            <a:r>
              <a:rPr lang="fr-FR" dirty="0">
                <a:solidFill>
                  <a:schemeClr val="bg1"/>
                </a:solidFill>
                <a:latin typeface="Arial" panose="020B0604020202020204" pitchFamily="34" charset="0"/>
                <a:cs typeface="Arial" panose="020B0604020202020204" pitchFamily="34" charset="0"/>
              </a:rPr>
              <a:t>- augmentation du débit sanguin splanchnique </a:t>
            </a:r>
          </a:p>
          <a:p>
            <a:pPr>
              <a:buFontTx/>
              <a:buChar char="-"/>
            </a:pPr>
            <a:r>
              <a:rPr lang="fr-FR" dirty="0">
                <a:solidFill>
                  <a:schemeClr val="bg1"/>
                </a:solidFill>
                <a:latin typeface="Arial" panose="020B0604020202020204" pitchFamily="34" charset="0"/>
                <a:cs typeface="Arial" panose="020B0604020202020204" pitchFamily="34" charset="0"/>
              </a:rPr>
              <a:t>diminution de la vidange gastrique ;</a:t>
            </a:r>
          </a:p>
          <a:p>
            <a:pPr>
              <a:buFontTx/>
              <a:buChar char="-"/>
            </a:pPr>
            <a:r>
              <a:rPr lang="fr-FR" dirty="0">
                <a:solidFill>
                  <a:schemeClr val="bg1"/>
                </a:solidFill>
                <a:latin typeface="Arial" panose="020B0604020202020204" pitchFamily="34" charset="0"/>
                <a:cs typeface="Arial" panose="020B0604020202020204" pitchFamily="34" charset="0"/>
              </a:rPr>
              <a:t>Stimulation de la sécrétion biliaire</a:t>
            </a:r>
          </a:p>
          <a:p>
            <a:pPr>
              <a:buFont typeface="Wingdings" pitchFamily="2" charset="2"/>
              <a:buNone/>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9545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22238"/>
            <a:ext cx="7543800" cy="868362"/>
          </a:xfrm>
        </p:spPr>
        <p:txBody>
          <a:bodyPr/>
          <a:lstStyle/>
          <a:p>
            <a:r>
              <a:rPr lang="fr-FR" dirty="0" smtClean="0"/>
              <a:t>L’alimentation</a:t>
            </a:r>
            <a:endParaRPr lang="fr-FR" dirty="0"/>
          </a:p>
        </p:txBody>
      </p:sp>
      <p:graphicFrame>
        <p:nvGraphicFramePr>
          <p:cNvPr id="4" name="Espace réservé du contenu 3"/>
          <p:cNvGraphicFramePr>
            <a:graphicFrameLocks noGrp="1"/>
          </p:cNvGraphicFramePr>
          <p:nvPr>
            <p:ph idx="1"/>
            <p:extLst/>
          </p:nvPr>
        </p:nvGraphicFramePr>
        <p:xfrm>
          <a:off x="1981199" y="1066801"/>
          <a:ext cx="8864991" cy="506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4092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238348" y="685801"/>
            <a:ext cx="8229600" cy="5440363"/>
          </a:xfrm>
        </p:spPr>
        <p:txBody>
          <a:bodyPr>
            <a:normAutofit lnSpcReduction="10000"/>
          </a:bodyPr>
          <a:lstStyle/>
          <a:p>
            <a:pPr>
              <a:buClr>
                <a:srgbClr val="006600"/>
              </a:buClr>
            </a:pPr>
            <a:r>
              <a:rPr lang="fr-FR" sz="2600" b="1" dirty="0">
                <a:solidFill>
                  <a:srgbClr val="FFC000"/>
                </a:solidFill>
                <a:latin typeface="Arial" panose="020B0604020202020204" pitchFamily="34" charset="0"/>
                <a:cs typeface="Arial" panose="020B0604020202020204" pitchFamily="34" charset="0"/>
              </a:rPr>
              <a:t>Interaction médicamenteuse:</a:t>
            </a:r>
          </a:p>
          <a:p>
            <a:pPr>
              <a:buFont typeface="Wingdings" pitchFamily="2" charset="2"/>
              <a:buNone/>
            </a:pPr>
            <a:r>
              <a:rPr lang="fr-FR" sz="2600" dirty="0">
                <a:solidFill>
                  <a:schemeClr val="bg1"/>
                </a:solidFill>
                <a:latin typeface="Arial" panose="020B0604020202020204" pitchFamily="34" charset="0"/>
                <a:cs typeface="Arial" panose="020B0604020202020204" pitchFamily="34" charset="0"/>
              </a:rPr>
              <a:t>- Modification du pH de l’estomac ou de l’intestin: pansements gastriques.</a:t>
            </a:r>
          </a:p>
          <a:p>
            <a:pPr>
              <a:buFont typeface="Wingdings" pitchFamily="2" charset="2"/>
              <a:buNone/>
            </a:pPr>
            <a:r>
              <a:rPr lang="fr-FR" sz="2600" dirty="0">
                <a:solidFill>
                  <a:schemeClr val="bg1"/>
                </a:solidFill>
                <a:latin typeface="Arial" panose="020B0604020202020204" pitchFamily="34" charset="0"/>
                <a:cs typeface="Arial" panose="020B0604020202020204" pitchFamily="34" charset="0"/>
              </a:rPr>
              <a:t>- Modification de la vidange gastrique: </a:t>
            </a:r>
            <a:r>
              <a:rPr lang="fr-FR" sz="2600" dirty="0" err="1">
                <a:solidFill>
                  <a:schemeClr val="bg1"/>
                </a:solidFill>
                <a:latin typeface="Arial" panose="020B0604020202020204" pitchFamily="34" charset="0"/>
                <a:cs typeface="Arial" panose="020B0604020202020204" pitchFamily="34" charset="0"/>
              </a:rPr>
              <a:t>métoclopramide</a:t>
            </a:r>
            <a:endParaRPr lang="fr-FR" sz="2600" dirty="0">
              <a:solidFill>
                <a:schemeClr val="bg1"/>
              </a:solidFill>
              <a:latin typeface="Arial" panose="020B0604020202020204" pitchFamily="34" charset="0"/>
              <a:cs typeface="Arial" panose="020B0604020202020204" pitchFamily="34" charset="0"/>
            </a:endParaRPr>
          </a:p>
          <a:p>
            <a:pPr>
              <a:buFontTx/>
              <a:buChar char="-"/>
            </a:pPr>
            <a:r>
              <a:rPr lang="fr-FR" sz="2600" dirty="0">
                <a:solidFill>
                  <a:schemeClr val="bg1"/>
                </a:solidFill>
                <a:latin typeface="Arial" panose="020B0604020202020204" pitchFamily="34" charset="0"/>
                <a:cs typeface="Arial" panose="020B0604020202020204" pitchFamily="34" charset="0"/>
              </a:rPr>
              <a:t>Phénomène d’adsorption et de Complexation: sel de fer, de calcium.</a:t>
            </a:r>
          </a:p>
          <a:p>
            <a:pPr>
              <a:buNone/>
            </a:pPr>
            <a:endParaRPr lang="fr-FR" dirty="0" smtClean="0">
              <a:solidFill>
                <a:schemeClr val="bg1"/>
              </a:solidFill>
              <a:latin typeface="Arial" panose="020B0604020202020204" pitchFamily="34" charset="0"/>
              <a:cs typeface="Arial" panose="020B0604020202020204" pitchFamily="34" charset="0"/>
            </a:endParaRPr>
          </a:p>
          <a:p>
            <a:pPr>
              <a:buFont typeface="Wingdings" pitchFamily="2" charset="2"/>
              <a:buNone/>
            </a:pPr>
            <a:r>
              <a:rPr lang="fr-FR" b="1" dirty="0" smtClean="0">
                <a:solidFill>
                  <a:srgbClr val="FFC000"/>
                </a:solidFill>
                <a:latin typeface="Arial" panose="020B0604020202020204" pitchFamily="34" charset="0"/>
                <a:cs typeface="Arial" panose="020B0604020202020204" pitchFamily="34" charset="0"/>
              </a:rPr>
              <a:t>3  </a:t>
            </a:r>
            <a:r>
              <a:rPr lang="fr-FR" b="1" u="sng" dirty="0" smtClean="0">
                <a:solidFill>
                  <a:srgbClr val="FFC000"/>
                </a:solidFill>
                <a:latin typeface="Arial" panose="020B0604020202020204" pitchFamily="34" charset="0"/>
                <a:cs typeface="Arial" panose="020B0604020202020204" pitchFamily="34" charset="0"/>
              </a:rPr>
              <a:t>états pathologiques</a:t>
            </a:r>
          </a:p>
          <a:p>
            <a:pPr>
              <a:buClr>
                <a:srgbClr val="FF0000"/>
              </a:buClr>
              <a:buFont typeface="Wingdings" pitchFamily="2" charset="2"/>
              <a:buChar char="ü"/>
            </a:pPr>
            <a:r>
              <a:rPr lang="fr-FR" dirty="0" smtClean="0">
                <a:solidFill>
                  <a:schemeClr val="bg1"/>
                </a:solidFill>
                <a:latin typeface="Arial" panose="020B0604020202020204" pitchFamily="34" charset="0"/>
                <a:cs typeface="Arial" panose="020B0604020202020204" pitchFamily="34" charset="0"/>
              </a:rPr>
              <a:t>Au niveau de la muqueuse intestinale</a:t>
            </a:r>
          </a:p>
          <a:p>
            <a:pPr>
              <a:buClr>
                <a:srgbClr val="FF0000"/>
              </a:buClr>
              <a:buFont typeface="Wingdings" pitchFamily="2" charset="2"/>
              <a:buNone/>
            </a:pPr>
            <a:r>
              <a:rPr lang="fr-FR" dirty="0" smtClean="0">
                <a:solidFill>
                  <a:schemeClr val="bg1"/>
                </a:solidFill>
                <a:latin typeface="Arial" panose="020B0604020202020204" pitchFamily="34" charset="0"/>
                <a:cs typeface="Arial" panose="020B0604020202020204" pitchFamily="34" charset="0"/>
              </a:rPr>
              <a:t>Ex : maladie de </a:t>
            </a:r>
            <a:r>
              <a:rPr lang="fr-FR" b="1" dirty="0" smtClean="0">
                <a:solidFill>
                  <a:schemeClr val="bg1"/>
                </a:solidFill>
                <a:latin typeface="Arial" panose="020B0604020202020204" pitchFamily="34" charset="0"/>
                <a:cs typeface="Arial" panose="020B0604020202020204" pitchFamily="34" charset="0"/>
              </a:rPr>
              <a:t>Crohn</a:t>
            </a:r>
          </a:p>
          <a:p>
            <a:pPr>
              <a:buClr>
                <a:srgbClr val="FF0000"/>
              </a:buClr>
              <a:buFont typeface="Wingdings" pitchFamily="2" charset="2"/>
              <a:buChar char="ü"/>
            </a:pPr>
            <a:r>
              <a:rPr lang="fr-FR" dirty="0" smtClean="0">
                <a:solidFill>
                  <a:schemeClr val="bg1"/>
                </a:solidFill>
                <a:latin typeface="Arial" panose="020B0604020202020204" pitchFamily="34" charset="0"/>
                <a:cs typeface="Arial" panose="020B0604020202020204" pitchFamily="34" charset="0"/>
              </a:rPr>
              <a:t>Au niveau du transit intestinal:  Diarrhée</a:t>
            </a:r>
          </a:p>
          <a:p>
            <a:pPr>
              <a:buClr>
                <a:srgbClr val="FF0000"/>
              </a:buClr>
              <a:buNone/>
            </a:pPr>
            <a:r>
              <a:rPr lang="fr-FR" dirty="0" smtClean="0">
                <a:solidFill>
                  <a:schemeClr val="bg1"/>
                </a:solidFill>
                <a:latin typeface="Arial" panose="020B0604020202020204" pitchFamily="34" charset="0"/>
                <a:cs typeface="Arial" panose="020B0604020202020204" pitchFamily="34" charset="0"/>
              </a:rPr>
              <a:t> </a:t>
            </a:r>
          </a:p>
          <a:p>
            <a:pPr>
              <a:buFontTx/>
              <a:buChar char="-"/>
            </a:pP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3197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0244" name="Text Box 3"/>
          <p:cNvSpPr txBox="1">
            <a:spLocks noChangeArrowheads="1"/>
          </p:cNvSpPr>
          <p:nvPr/>
        </p:nvSpPr>
        <p:spPr bwMode="auto">
          <a:xfrm>
            <a:off x="502276" y="943815"/>
            <a:ext cx="11037194" cy="56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endParaRPr lang="fr-FR" altLang="fr-FR" sz="3500" dirty="0">
              <a:solidFill>
                <a:srgbClr val="FFFFFF"/>
              </a:solidFill>
              <a:latin typeface="Times New Roman" panose="02020603050405020304" pitchFamily="18" charset="0"/>
              <a:cs typeface="Times New Roman" panose="02020603050405020304" pitchFamily="18" charset="0"/>
            </a:endParaRPr>
          </a:p>
          <a:p>
            <a:pPr eaLnBrk="1"/>
            <a:r>
              <a:rPr lang="fr-FR" altLang="fr-FR" sz="3500" dirty="0">
                <a:solidFill>
                  <a:srgbClr val="FFFFFF"/>
                </a:solidFill>
                <a:latin typeface="Times New Roman" panose="02020603050405020304" pitchFamily="18" charset="0"/>
                <a:cs typeface="Times New Roman" panose="02020603050405020304" pitchFamily="18" charset="0"/>
              </a:rPr>
              <a:t>	</a:t>
            </a:r>
            <a:r>
              <a:rPr lang="fr-FR" altLang="fr-FR" sz="3500" u="sng" dirty="0" smtClean="0">
                <a:solidFill>
                  <a:srgbClr val="FFFF00"/>
                </a:solidFill>
                <a:latin typeface="Times New Roman" panose="02020603050405020304" pitchFamily="18" charset="0"/>
                <a:cs typeface="Times New Roman" panose="02020603050405020304" pitchFamily="18" charset="0"/>
              </a:rPr>
              <a:t>Notion de l’effet </a:t>
            </a:r>
            <a:r>
              <a:rPr lang="fr-FR" altLang="fr-FR" sz="3500" u="sng" dirty="0">
                <a:solidFill>
                  <a:srgbClr val="FFFF00"/>
                </a:solidFill>
                <a:latin typeface="Times New Roman" panose="02020603050405020304" pitchFamily="18" charset="0"/>
                <a:cs typeface="Times New Roman" panose="02020603050405020304" pitchFamily="18" charset="0"/>
              </a:rPr>
              <a:t>de premier passage :</a:t>
            </a:r>
          </a:p>
          <a:p>
            <a:pPr eaLnBrk="1"/>
            <a:endParaRPr lang="fr-FR" altLang="fr-FR" sz="3500" u="sng" dirty="0">
              <a:solidFill>
                <a:srgbClr val="FFCC66"/>
              </a:solidFill>
              <a:latin typeface="Times New Roman" panose="02020603050405020304" pitchFamily="18" charset="0"/>
              <a:cs typeface="Times New Roman" panose="02020603050405020304" pitchFamily="18" charset="0"/>
            </a:endParaRPr>
          </a:p>
          <a:p>
            <a:pPr eaLnBrk="1"/>
            <a:r>
              <a:rPr lang="fr-FR" altLang="fr-FR" sz="3500" dirty="0">
                <a:solidFill>
                  <a:srgbClr val="FFCC66"/>
                </a:solidFill>
                <a:latin typeface="Times New Roman" panose="02020603050405020304" pitchFamily="18" charset="0"/>
                <a:cs typeface="Times New Roman" panose="02020603050405020304" pitchFamily="18" charset="0"/>
              </a:rPr>
              <a:t>		</a:t>
            </a:r>
            <a:r>
              <a:rPr lang="fr-FR" altLang="fr-FR" sz="3500" dirty="0">
                <a:solidFill>
                  <a:schemeClr val="bg1"/>
                </a:solidFill>
                <a:latin typeface="Times New Roman" panose="02020603050405020304" pitchFamily="18" charset="0"/>
                <a:cs typeface="Times New Roman" panose="02020603050405020304" pitchFamily="18" charset="0"/>
              </a:rPr>
              <a:t>Il s’agit d’une </a:t>
            </a:r>
            <a:r>
              <a:rPr lang="fr-FR" altLang="fr-FR" sz="3500" dirty="0">
                <a:solidFill>
                  <a:srgbClr val="FFFF00"/>
                </a:solidFill>
                <a:latin typeface="Times New Roman" panose="02020603050405020304" pitchFamily="18" charset="0"/>
                <a:cs typeface="Times New Roman" panose="02020603050405020304" pitchFamily="18" charset="0"/>
              </a:rPr>
              <a:t>perte d’une quantité de substance avant son arrivée dans la circulation générale</a:t>
            </a:r>
            <a:r>
              <a:rPr lang="fr-FR" altLang="fr-FR" sz="3500" dirty="0">
                <a:solidFill>
                  <a:schemeClr val="bg1"/>
                </a:solidFill>
                <a:latin typeface="Times New Roman" panose="02020603050405020304" pitchFamily="18" charset="0"/>
                <a:cs typeface="Times New Roman" panose="02020603050405020304" pitchFamily="18" charset="0"/>
              </a:rPr>
              <a:t>, dès son premier contact avec un organe pourvu  d’enzymes.</a:t>
            </a:r>
          </a:p>
          <a:p>
            <a:pPr eaLnBrk="1"/>
            <a:endParaRPr lang="fr-FR" altLang="fr-FR" sz="3500" dirty="0">
              <a:solidFill>
                <a:schemeClr val="bg1"/>
              </a:solidFill>
              <a:latin typeface="Times New Roman" panose="02020603050405020304" pitchFamily="18" charset="0"/>
              <a:cs typeface="Times New Roman" panose="02020603050405020304" pitchFamily="18" charset="0"/>
            </a:endParaRPr>
          </a:p>
          <a:p>
            <a:pPr eaLnBrk="1"/>
            <a:r>
              <a:rPr lang="fr-FR" altLang="fr-FR" sz="3500" dirty="0">
                <a:solidFill>
                  <a:schemeClr val="bg1"/>
                </a:solidFill>
                <a:latin typeface="Times New Roman" panose="02020603050405020304" pitchFamily="18" charset="0"/>
                <a:cs typeface="Times New Roman" panose="02020603050405020304" pitchFamily="18" charset="0"/>
              </a:rPr>
              <a:t>		- Généralement il s’agit du </a:t>
            </a:r>
            <a:r>
              <a:rPr lang="fr-FR" altLang="fr-FR" sz="3500" dirty="0">
                <a:solidFill>
                  <a:srgbClr val="FFFF00"/>
                </a:solidFill>
                <a:latin typeface="Times New Roman" panose="02020603050405020304" pitchFamily="18" charset="0"/>
                <a:cs typeface="Times New Roman" panose="02020603050405020304" pitchFamily="18" charset="0"/>
              </a:rPr>
              <a:t>foie</a:t>
            </a:r>
            <a:r>
              <a:rPr lang="fr-FR" altLang="fr-FR" sz="3500" dirty="0">
                <a:solidFill>
                  <a:schemeClr val="bg1"/>
                </a:solidFill>
                <a:latin typeface="Times New Roman" panose="02020603050405020304" pitchFamily="18" charset="0"/>
                <a:cs typeface="Times New Roman" panose="02020603050405020304" pitchFamily="18" charset="0"/>
              </a:rPr>
              <a:t> </a:t>
            </a:r>
            <a:r>
              <a:rPr lang="fr-FR" altLang="fr-FR" sz="3500" i="1" dirty="0">
                <a:solidFill>
                  <a:schemeClr val="bg1"/>
                </a:solidFill>
                <a:latin typeface="Times New Roman" panose="02020603050405020304" pitchFamily="18" charset="0"/>
                <a:cs typeface="Times New Roman" panose="02020603050405020304" pitchFamily="18" charset="0"/>
              </a:rPr>
              <a:t>(mais on peut parler d’effet pulmonaire, ou intestinal</a:t>
            </a:r>
            <a:r>
              <a:rPr lang="fr-FR" altLang="fr-FR" sz="3500" i="1" dirty="0" smtClean="0">
                <a:solidFill>
                  <a:schemeClr val="bg1"/>
                </a:solidFill>
                <a:latin typeface="Times New Roman" panose="02020603050405020304" pitchFamily="18" charset="0"/>
                <a:cs typeface="Times New Roman" panose="02020603050405020304" pitchFamily="18" charset="0"/>
              </a:rPr>
              <a:t>).</a:t>
            </a:r>
            <a:endParaRPr lang="fr-FR" altLang="fr-FR" sz="35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148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274638"/>
            <a:ext cx="7890080" cy="1143000"/>
          </a:xfrm>
        </p:spPr>
        <p:txBody>
          <a:bodyPr>
            <a:normAutofit fontScale="90000"/>
          </a:bodyPr>
          <a:lstStyle/>
          <a:p>
            <a:r>
              <a:rPr lang="fr-FR" sz="4000" dirty="0"/>
              <a:t>Absorption : Notion de 1</a:t>
            </a:r>
            <a:r>
              <a:rPr lang="fr-FR" sz="4000" baseline="30000" dirty="0"/>
              <a:t>er</a:t>
            </a:r>
            <a:r>
              <a:rPr lang="fr-FR" sz="4000" dirty="0"/>
              <a:t> passage hépatique</a:t>
            </a:r>
            <a:endParaRPr lang="fr-FR" dirty="0"/>
          </a:p>
        </p:txBody>
      </p:sp>
      <p:pic>
        <p:nvPicPr>
          <p:cNvPr id="4" name="Espace réservé du contenu 3" descr="526_1466_drainage.gif"/>
          <p:cNvPicPr>
            <a:picLocks noGrp="1" noChangeAspect="1"/>
          </p:cNvPicPr>
          <p:nvPr>
            <p:ph idx="1"/>
          </p:nvPr>
        </p:nvPicPr>
        <p:blipFill>
          <a:blip r:embed="rId2" cstate="print"/>
          <a:stretch>
            <a:fillRect/>
          </a:stretch>
        </p:blipFill>
        <p:spPr>
          <a:xfrm>
            <a:off x="5570806" y="274638"/>
            <a:ext cx="6503963" cy="6435651"/>
          </a:xfrm>
        </p:spPr>
      </p:pic>
      <p:cxnSp>
        <p:nvCxnSpPr>
          <p:cNvPr id="6" name="Connecteur droit avec flèche 5"/>
          <p:cNvCxnSpPr/>
          <p:nvPr/>
        </p:nvCxnSpPr>
        <p:spPr>
          <a:xfrm flipH="1" flipV="1">
            <a:off x="7248128" y="4509120"/>
            <a:ext cx="720080" cy="93610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 name="ZoneTexte 6"/>
          <p:cNvSpPr txBox="1"/>
          <p:nvPr/>
        </p:nvSpPr>
        <p:spPr>
          <a:xfrm>
            <a:off x="141669" y="1784302"/>
            <a:ext cx="5429138" cy="3323987"/>
          </a:xfrm>
          <a:prstGeom prst="rect">
            <a:avLst/>
          </a:prstGeom>
          <a:noFill/>
        </p:spPr>
        <p:txBody>
          <a:bodyPr wrap="square" rtlCol="0">
            <a:spAutoFit/>
          </a:bodyPr>
          <a:lstStyle/>
          <a:p>
            <a:pPr algn="just"/>
            <a:r>
              <a:rPr lang="fr-FR" sz="3000" dirty="0">
                <a:solidFill>
                  <a:schemeClr val="bg1"/>
                </a:solidFill>
                <a:latin typeface="Arial" panose="020B0604020202020204" pitchFamily="34" charset="0"/>
                <a:cs typeface="Arial" panose="020B0604020202020204" pitchFamily="34" charset="0"/>
              </a:rPr>
              <a:t>Lors de la prise orale d'un médicament, </a:t>
            </a:r>
            <a:r>
              <a:rPr lang="fr-FR" sz="3000" dirty="0" smtClean="0">
                <a:solidFill>
                  <a:schemeClr val="bg1"/>
                </a:solidFill>
                <a:latin typeface="Arial" panose="020B0604020202020204" pitchFamily="34" charset="0"/>
                <a:cs typeface="Arial" panose="020B0604020202020204" pitchFamily="34" charset="0"/>
              </a:rPr>
              <a:t>suivie </a:t>
            </a:r>
            <a:r>
              <a:rPr lang="fr-FR" sz="3000" dirty="0">
                <a:solidFill>
                  <a:schemeClr val="bg1"/>
                </a:solidFill>
                <a:latin typeface="Arial" panose="020B0604020202020204" pitchFamily="34" charset="0"/>
                <a:cs typeface="Arial" panose="020B0604020202020204" pitchFamily="34" charset="0"/>
              </a:rPr>
              <a:t>d'une absorption gastro-intestinale, </a:t>
            </a:r>
            <a:r>
              <a:rPr lang="fr-FR" sz="3000" dirty="0" smtClean="0">
                <a:solidFill>
                  <a:schemeClr val="bg1"/>
                </a:solidFill>
                <a:latin typeface="Arial" panose="020B0604020202020204" pitchFamily="34" charset="0"/>
                <a:cs typeface="Arial" panose="020B0604020202020204" pitchFamily="34" charset="0"/>
              </a:rPr>
              <a:t>la substance </a:t>
            </a:r>
            <a:r>
              <a:rPr lang="fr-FR" sz="3000" dirty="0">
                <a:solidFill>
                  <a:schemeClr val="bg1"/>
                </a:solidFill>
                <a:latin typeface="Arial" panose="020B0604020202020204" pitchFamily="34" charset="0"/>
                <a:cs typeface="Arial" panose="020B0604020202020204" pitchFamily="34" charset="0"/>
              </a:rPr>
              <a:t>active est d'abord transportée par la veine porte vers le foie avant d'atteindre la circulation systémique</a:t>
            </a:r>
          </a:p>
        </p:txBody>
      </p:sp>
    </p:spTree>
    <p:extLst>
      <p:ext uri="{BB962C8B-B14F-4D97-AF65-F5344CB8AC3E}">
        <p14:creationId xmlns:p14="http://schemas.microsoft.com/office/powerpoint/2010/main" val="3795759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10243"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0244" name="Text Box 3"/>
          <p:cNvSpPr txBox="1">
            <a:spLocks noChangeArrowheads="1"/>
          </p:cNvSpPr>
          <p:nvPr/>
        </p:nvSpPr>
        <p:spPr bwMode="auto">
          <a:xfrm>
            <a:off x="2013172" y="1633132"/>
            <a:ext cx="8655309" cy="439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dirty="0">
                <a:solidFill>
                  <a:srgbClr val="FF6633"/>
                </a:solidFill>
              </a:rPr>
              <a:t>Excipient :</a:t>
            </a:r>
          </a:p>
          <a:p>
            <a:pPr eaLnBrk="1"/>
            <a:endParaRPr lang="en-GB" altLang="fr-FR" sz="2540" dirty="0">
              <a:solidFill>
                <a:srgbClr val="FFFFFF"/>
              </a:solidFill>
            </a:endParaRPr>
          </a:p>
          <a:p>
            <a:pPr eaLnBrk="1"/>
            <a:r>
              <a:rPr lang="en-GB" altLang="fr-FR" sz="2540" dirty="0">
                <a:solidFill>
                  <a:srgbClr val="FFFFFF"/>
                </a:solidFill>
              </a:rPr>
              <a:t>	</a:t>
            </a:r>
            <a:r>
              <a:rPr lang="fr-FR" altLang="fr-FR" sz="2540" dirty="0">
                <a:solidFill>
                  <a:srgbClr val="FFFFFF"/>
                </a:solidFill>
              </a:rPr>
              <a:t>Les excipients ne devrait pas avoir d'action pharmacologique propre aux doses utilisées. </a:t>
            </a:r>
          </a:p>
          <a:p>
            <a:pPr eaLnBrk="1"/>
            <a:endParaRPr lang="fr-FR" altLang="fr-FR" sz="2540" dirty="0">
              <a:solidFill>
                <a:srgbClr val="FFFFFF"/>
              </a:solidFill>
            </a:endParaRPr>
          </a:p>
          <a:p>
            <a:pPr eaLnBrk="1"/>
            <a:r>
              <a:rPr lang="fr-FR" altLang="fr-FR" sz="2540" i="1" dirty="0">
                <a:solidFill>
                  <a:srgbClr val="FFFFFF"/>
                </a:solidFill>
              </a:rPr>
              <a:t>	Mais</a:t>
            </a:r>
          </a:p>
          <a:p>
            <a:pPr eaLnBrk="1"/>
            <a:endParaRPr lang="fr-FR" altLang="fr-FR" sz="2540" dirty="0">
              <a:solidFill>
                <a:srgbClr val="FFFFFF"/>
              </a:solidFill>
            </a:endParaRPr>
          </a:p>
          <a:p>
            <a:pPr eaLnBrk="1"/>
            <a:r>
              <a:rPr lang="fr-FR" altLang="fr-FR" sz="2540" dirty="0">
                <a:solidFill>
                  <a:srgbClr val="FFFFFF"/>
                </a:solidFill>
              </a:rPr>
              <a:t>	En pratique beaucoup sont pourvus d'activité pharmacologique propre susceptible d'entraîner des effets indésirables =&gt; </a:t>
            </a:r>
            <a:r>
              <a:rPr lang="fr-FR" altLang="fr-FR" sz="2540" dirty="0">
                <a:solidFill>
                  <a:srgbClr val="FFFF00"/>
                </a:solidFill>
              </a:rPr>
              <a:t>Excipient à Effet Notoire</a:t>
            </a:r>
            <a:r>
              <a:rPr lang="fr-FR" altLang="fr-FR" sz="2540" dirty="0">
                <a:solidFill>
                  <a:srgbClr val="FFFFFF"/>
                </a:solidFill>
              </a:rPr>
              <a:t> </a:t>
            </a:r>
            <a:r>
              <a:rPr lang="en-GB" altLang="fr-FR" sz="2540" dirty="0">
                <a:solidFill>
                  <a:srgbClr val="FFFFFF"/>
                </a:solidFill>
              </a:rPr>
              <a:t>(EEN)</a:t>
            </a:r>
            <a:r>
              <a:rPr lang="ar-SA" altLang="fr-FR" sz="2540" dirty="0">
                <a:solidFill>
                  <a:srgbClr val="FFFFFF"/>
                </a:solidFill>
                <a:cs typeface="Arial" panose="020B0604020202020204" pitchFamily="34" charset="0"/>
              </a:rPr>
              <a:t>‏</a:t>
            </a:r>
            <a:endParaRPr lang="en-GB" altLang="fr-FR" sz="2540" dirty="0">
              <a:solidFill>
                <a:srgbClr val="FFFFFF"/>
              </a:solidFill>
            </a:endParaRPr>
          </a:p>
          <a:p>
            <a:pPr eaLnBrk="1"/>
            <a:endParaRPr lang="fr-FR" altLang="fr-FR" sz="2540" dirty="0">
              <a:solidFill>
                <a:srgbClr val="FFFFFF"/>
              </a:solidFill>
            </a:endParaRPr>
          </a:p>
          <a:p>
            <a:pPr eaLnBrk="1"/>
            <a:r>
              <a:rPr lang="fr-FR" altLang="fr-FR" sz="2540" dirty="0">
                <a:solidFill>
                  <a:srgbClr val="FFFFFF"/>
                </a:solidFill>
              </a:rPr>
              <a:t>	</a:t>
            </a:r>
            <a:r>
              <a:rPr lang="fr-FR" altLang="fr-FR" sz="2540" dirty="0">
                <a:solidFill>
                  <a:srgbClr val="FFFFFF"/>
                </a:solidFill>
                <a:cs typeface="Arial" panose="020B0604020202020204" pitchFamily="34" charset="0"/>
              </a:rPr>
              <a:t>~ 40 EEN reconnus par </a:t>
            </a:r>
            <a:r>
              <a:rPr lang="fr-FR" altLang="fr-FR" sz="2540" dirty="0" err="1">
                <a:solidFill>
                  <a:srgbClr val="FFFFFF"/>
                </a:solidFill>
                <a:cs typeface="Arial" panose="020B0604020202020204" pitchFamily="34" charset="0"/>
              </a:rPr>
              <a:t>l'AFSSaPS</a:t>
            </a:r>
            <a:endParaRPr lang="fr-FR" altLang="fr-FR" sz="2540" dirty="0">
              <a:solidFill>
                <a:srgbClr val="FFFFFF"/>
              </a:solidFill>
              <a:cs typeface="Arial" panose="020B0604020202020204" pitchFamily="34" charset="0"/>
            </a:endParaRPr>
          </a:p>
        </p:txBody>
      </p:sp>
      <p:sp>
        <p:nvSpPr>
          <p:cNvPr id="10245"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5650959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0" y="1447800"/>
            <a:ext cx="9501222" cy="4572000"/>
          </a:xfrm>
        </p:spPr>
        <p:txBody>
          <a:bodyPr/>
          <a:lstStyle/>
          <a:p>
            <a:pPr lvl="1">
              <a:buNone/>
            </a:pPr>
            <a:r>
              <a:rPr lang="fr-FR" sz="2000" dirty="0">
                <a:latin typeface="Arial" pitchFamily="34" charset="0"/>
              </a:rPr>
              <a:t>Il s’agit d’une perte d’une quantité de médicament avant son arrivée dans la circulation générale, dès son contact avec un organe pourvu d’enzymes</a:t>
            </a:r>
          </a:p>
          <a:p>
            <a:pPr>
              <a:buNone/>
            </a:pPr>
            <a:r>
              <a:rPr lang="fr-FR" sz="2000" dirty="0">
                <a:latin typeface="Arial" pitchFamily="34" charset="0"/>
                <a:sym typeface="Wingdings" pitchFamily="2" charset="2"/>
              </a:rPr>
              <a:t>                       </a:t>
            </a:r>
          </a:p>
          <a:p>
            <a:pPr lvl="1">
              <a:buNone/>
            </a:pPr>
            <a:endParaRPr lang="fr-FR" dirty="0"/>
          </a:p>
          <a:p>
            <a:pPr lvl="1">
              <a:buFont typeface="Arial" pitchFamily="34" charset="0"/>
              <a:buChar char="•"/>
            </a:pPr>
            <a:endParaRPr lang="fr-FR" dirty="0" smtClean="0"/>
          </a:p>
          <a:p>
            <a:pPr lvl="1">
              <a:buFont typeface="Arial" pitchFamily="34" charset="0"/>
              <a:buChar char="•"/>
            </a:pPr>
            <a:endParaRPr lang="fr-FR" dirty="0" smtClean="0"/>
          </a:p>
        </p:txBody>
      </p:sp>
      <p:graphicFrame>
        <p:nvGraphicFramePr>
          <p:cNvPr id="4" name="Diagramme 3"/>
          <p:cNvGraphicFramePr/>
          <p:nvPr>
            <p:extLst/>
          </p:nvPr>
        </p:nvGraphicFramePr>
        <p:xfrm>
          <a:off x="928468" y="572886"/>
          <a:ext cx="9791114" cy="5140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2853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1268" name="Text Box 3"/>
          <p:cNvSpPr txBox="1">
            <a:spLocks noChangeArrowheads="1"/>
          </p:cNvSpPr>
          <p:nvPr/>
        </p:nvSpPr>
        <p:spPr bwMode="auto">
          <a:xfrm>
            <a:off x="1872495" y="915680"/>
            <a:ext cx="8655309" cy="440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endParaRPr lang="fr-FR" altLang="fr-FR" sz="2500" u="sng" dirty="0">
              <a:solidFill>
                <a:srgbClr val="FFCC66"/>
              </a:solidFill>
              <a:cs typeface="Arial" panose="020B0604020202020204" pitchFamily="34" charset="0"/>
            </a:endParaRPr>
          </a:p>
          <a:p>
            <a:pPr eaLnBrk="1"/>
            <a:r>
              <a:rPr lang="fr-FR" altLang="fr-FR" sz="2500" dirty="0">
                <a:solidFill>
                  <a:srgbClr val="FFCC66"/>
                </a:solidFill>
                <a:cs typeface="Arial" panose="020B0604020202020204" pitchFamily="34" charset="0"/>
              </a:rPr>
              <a:t>		</a:t>
            </a:r>
            <a:r>
              <a:rPr lang="fr-FR" altLang="fr-FR" sz="2500" dirty="0">
                <a:solidFill>
                  <a:schemeClr val="bg1"/>
                </a:solidFill>
                <a:cs typeface="Arial" panose="020B0604020202020204" pitchFamily="34" charset="0"/>
              </a:rPr>
              <a:t>L’effet de </a:t>
            </a:r>
            <a:r>
              <a:rPr lang="fr-FR" altLang="fr-FR" sz="2500" dirty="0">
                <a:solidFill>
                  <a:srgbClr val="FFFF00"/>
                </a:solidFill>
                <a:cs typeface="Arial" panose="020B0604020202020204" pitchFamily="34" charset="0"/>
              </a:rPr>
              <a:t>premier passage hépatique </a:t>
            </a:r>
            <a:r>
              <a:rPr lang="fr-FR" altLang="fr-FR" sz="2500" dirty="0">
                <a:solidFill>
                  <a:schemeClr val="bg1"/>
                </a:solidFill>
                <a:cs typeface="Arial" panose="020B0604020202020204" pitchFamily="34" charset="0"/>
              </a:rPr>
              <a:t>concerne la majorité des médicaments administrés PO. </a:t>
            </a:r>
          </a:p>
          <a:p>
            <a:pPr eaLnBrk="1"/>
            <a:endParaRPr lang="fr-FR" altLang="fr-FR" sz="2500" dirty="0">
              <a:solidFill>
                <a:schemeClr val="bg1"/>
              </a:solidFill>
              <a:cs typeface="Arial" panose="020B0604020202020204" pitchFamily="34" charset="0"/>
            </a:endParaRPr>
          </a:p>
          <a:p>
            <a:pPr eaLnBrk="1"/>
            <a:r>
              <a:rPr lang="fr-FR" altLang="fr-FR" sz="2500" dirty="0">
                <a:solidFill>
                  <a:schemeClr val="bg1"/>
                </a:solidFill>
                <a:cs typeface="Arial" panose="020B0604020202020204" pitchFamily="34" charset="0"/>
              </a:rPr>
              <a:t>		Cet effet n’est pas forcement néfaste. Il peut aboutir à la formation de métabolites actifs. </a:t>
            </a:r>
            <a:endParaRPr lang="fr-FR" altLang="fr-FR" sz="2500" i="1" dirty="0">
              <a:solidFill>
                <a:schemeClr val="bg1"/>
              </a:solidFill>
              <a:cs typeface="Arial" panose="020B0604020202020204" pitchFamily="34" charset="0"/>
            </a:endParaRPr>
          </a:p>
        </p:txBody>
      </p:sp>
    </p:spTree>
    <p:extLst>
      <p:ext uri="{BB962C8B-B14F-4D97-AF65-F5344CB8AC3E}">
        <p14:creationId xmlns:p14="http://schemas.microsoft.com/office/powerpoint/2010/main" val="18914433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4340" name="Text Box 3"/>
          <p:cNvSpPr txBox="1">
            <a:spLocks noChangeArrowheads="1"/>
          </p:cNvSpPr>
          <p:nvPr/>
        </p:nvSpPr>
        <p:spPr bwMode="auto">
          <a:xfrm>
            <a:off x="1858427" y="859409"/>
            <a:ext cx="8655309" cy="440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endParaRPr lang="fr-FR" altLang="fr-FR" sz="2500" dirty="0">
              <a:solidFill>
                <a:srgbClr val="FFFFFF"/>
              </a:solidFill>
            </a:endParaRPr>
          </a:p>
          <a:p>
            <a:pPr eaLnBrk="1"/>
            <a:r>
              <a:rPr lang="fr-FR" altLang="fr-FR" sz="2500" dirty="0">
                <a:solidFill>
                  <a:srgbClr val="FFFFFF"/>
                </a:solidFill>
              </a:rPr>
              <a:t>	</a:t>
            </a:r>
            <a:endParaRPr lang="fr-FR" altLang="fr-FR" sz="2500" u="sng" dirty="0">
              <a:solidFill>
                <a:srgbClr val="FFCC66"/>
              </a:solidFill>
              <a:cs typeface="Arial" panose="020B0604020202020204" pitchFamily="34" charset="0"/>
            </a:endParaRPr>
          </a:p>
          <a:p>
            <a:pPr eaLnBrk="1"/>
            <a:r>
              <a:rPr lang="fr-FR" altLang="fr-FR" sz="2500" dirty="0">
                <a:solidFill>
                  <a:srgbClr val="FFCC66"/>
                </a:solidFill>
                <a:cs typeface="Arial" panose="020B0604020202020204" pitchFamily="34" charset="0"/>
              </a:rPr>
              <a:t>		</a:t>
            </a:r>
            <a:r>
              <a:rPr lang="fr-FR" altLang="fr-FR" sz="2500" dirty="0">
                <a:solidFill>
                  <a:schemeClr val="bg1"/>
                </a:solidFill>
                <a:cs typeface="Arial" panose="020B0604020202020204" pitchFamily="34" charset="0"/>
              </a:rPr>
              <a:t>NB: il s’agit d’un </a:t>
            </a:r>
            <a:r>
              <a:rPr lang="fr-FR" altLang="fr-FR" sz="2500" dirty="0">
                <a:solidFill>
                  <a:srgbClr val="FFFF00"/>
                </a:solidFill>
                <a:cs typeface="Arial" panose="020B0604020202020204" pitchFamily="34" charset="0"/>
              </a:rPr>
              <a:t>phénomène saturable.</a:t>
            </a:r>
          </a:p>
          <a:p>
            <a:pPr eaLnBrk="1"/>
            <a:endParaRPr lang="fr-FR" altLang="fr-FR" sz="2500" dirty="0">
              <a:solidFill>
                <a:schemeClr val="bg1"/>
              </a:solidFill>
              <a:cs typeface="Arial" panose="020B0604020202020204" pitchFamily="34" charset="0"/>
            </a:endParaRPr>
          </a:p>
          <a:p>
            <a:pPr eaLnBrk="1"/>
            <a:r>
              <a:rPr lang="fr-FR" altLang="fr-FR" sz="2500" dirty="0">
                <a:solidFill>
                  <a:schemeClr val="bg1"/>
                </a:solidFill>
                <a:cs typeface="Arial" panose="020B0604020202020204" pitchFamily="34" charset="0"/>
              </a:rPr>
              <a:t>		- De petites quantités peuvent être entièrement métabolisée, alors que de grandes quantités de la même substance peuvent voir une infime partie métabolisée.</a:t>
            </a:r>
          </a:p>
        </p:txBody>
      </p:sp>
    </p:spTree>
    <p:extLst>
      <p:ext uri="{BB962C8B-B14F-4D97-AF65-F5344CB8AC3E}">
        <p14:creationId xmlns:p14="http://schemas.microsoft.com/office/powerpoint/2010/main" val="1776044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38348" y="571480"/>
            <a:ext cx="7772400" cy="5786478"/>
          </a:xfrm>
        </p:spPr>
        <p:txBody>
          <a:bodyPr>
            <a:normAutofit/>
          </a:bodyPr>
          <a:lstStyle/>
          <a:p>
            <a:r>
              <a:rPr lang="fr-FR" b="1" dirty="0" smtClean="0">
                <a:solidFill>
                  <a:srgbClr val="FFC000"/>
                </a:solidFill>
                <a:latin typeface="Arial" panose="020B0604020202020204" pitchFamily="34" charset="0"/>
                <a:cs typeface="Arial" panose="020B0604020202020204" pitchFamily="34" charset="0"/>
              </a:rPr>
              <a:t>Premier passage intestinal </a:t>
            </a:r>
          </a:p>
          <a:p>
            <a:pPr lvl="1"/>
            <a:r>
              <a:rPr lang="fr-FR" dirty="0" smtClean="0">
                <a:solidFill>
                  <a:schemeClr val="bg1"/>
                </a:solidFill>
                <a:latin typeface="Arial" panose="020B0604020202020204" pitchFamily="34" charset="0"/>
                <a:cs typeface="Arial" panose="020B0604020202020204" pitchFamily="34" charset="0"/>
              </a:rPr>
              <a:t>Dégradée </a:t>
            </a:r>
            <a:r>
              <a:rPr lang="fr-FR" dirty="0">
                <a:solidFill>
                  <a:schemeClr val="bg1"/>
                </a:solidFill>
                <a:latin typeface="Arial" panose="020B0604020202020204" pitchFamily="34" charset="0"/>
                <a:cs typeface="Arial" panose="020B0604020202020204" pitchFamily="34" charset="0"/>
              </a:rPr>
              <a:t>par les enzymes ou les bactéries de la lumière </a:t>
            </a:r>
            <a:r>
              <a:rPr lang="fr-FR" dirty="0" smtClean="0">
                <a:solidFill>
                  <a:schemeClr val="bg1"/>
                </a:solidFill>
                <a:latin typeface="Arial" panose="020B0604020202020204" pitchFamily="34" charset="0"/>
                <a:cs typeface="Arial" panose="020B0604020202020204" pitchFamily="34" charset="0"/>
              </a:rPr>
              <a:t>intestinale</a:t>
            </a:r>
          </a:p>
          <a:p>
            <a:pPr lvl="1"/>
            <a:endParaRPr lang="fr-FR" dirty="0" smtClean="0">
              <a:solidFill>
                <a:schemeClr val="bg1"/>
              </a:solidFill>
              <a:latin typeface="Arial" panose="020B0604020202020204" pitchFamily="34" charset="0"/>
              <a:cs typeface="Arial" panose="020B0604020202020204" pitchFamily="34" charset="0"/>
            </a:endParaRPr>
          </a:p>
          <a:p>
            <a:pPr lvl="0"/>
            <a:r>
              <a:rPr lang="fr-FR" b="1" dirty="0" smtClean="0">
                <a:solidFill>
                  <a:srgbClr val="FFC000"/>
                </a:solidFill>
                <a:latin typeface="Arial" panose="020B0604020202020204" pitchFamily="34" charset="0"/>
                <a:cs typeface="Arial" panose="020B0604020202020204" pitchFamily="34" charset="0"/>
              </a:rPr>
              <a:t>Premier passage pulmonaire</a:t>
            </a:r>
          </a:p>
          <a:p>
            <a:pPr lvl="1"/>
            <a:r>
              <a:rPr lang="fr-FR" dirty="0" smtClean="0">
                <a:solidFill>
                  <a:schemeClr val="bg1"/>
                </a:solidFill>
                <a:latin typeface="Arial" panose="020B0604020202020204" pitchFamily="34" charset="0"/>
                <a:cs typeface="Arial" panose="020B0604020202020204" pitchFamily="34" charset="0"/>
              </a:rPr>
              <a:t>Dégradation dans le poumon</a:t>
            </a:r>
          </a:p>
          <a:p>
            <a:pPr lvl="1"/>
            <a:endParaRPr lang="fr-FR" dirty="0" smtClean="0">
              <a:solidFill>
                <a:schemeClr val="bg1"/>
              </a:solidFill>
              <a:latin typeface="Arial" panose="020B0604020202020204" pitchFamily="34" charset="0"/>
              <a:cs typeface="Arial" panose="020B0604020202020204" pitchFamily="34" charset="0"/>
            </a:endParaRPr>
          </a:p>
          <a:p>
            <a:r>
              <a:rPr lang="fr-FR" b="1" dirty="0" smtClean="0">
                <a:solidFill>
                  <a:srgbClr val="FFC000"/>
                </a:solidFill>
                <a:latin typeface="Arial" panose="020B0604020202020204" pitchFamily="34" charset="0"/>
                <a:cs typeface="Arial" panose="020B0604020202020204" pitchFamily="34" charset="0"/>
              </a:rPr>
              <a:t>Premier passage hépatique +++</a:t>
            </a:r>
          </a:p>
          <a:p>
            <a:pPr lvl="1"/>
            <a:r>
              <a:rPr lang="fr-FR" dirty="0" smtClean="0">
                <a:solidFill>
                  <a:schemeClr val="bg1"/>
                </a:solidFill>
                <a:latin typeface="Arial" panose="020B0604020202020204" pitchFamily="34" charset="0"/>
                <a:cs typeface="Arial" panose="020B0604020202020204" pitchFamily="34" charset="0"/>
              </a:rPr>
              <a:t>Perte de médicament par métabolisme avant son arrivée dans la circulation générale, dès son premier contact avec le foie</a:t>
            </a:r>
          </a:p>
          <a:p>
            <a:pPr lvl="1">
              <a:buNone/>
            </a:pPr>
            <a:endParaRPr lang="fr-FR" dirty="0" smtClean="0">
              <a:solidFill>
                <a:schemeClr val="bg1"/>
              </a:solidFill>
              <a:latin typeface="Arial" panose="020B0604020202020204" pitchFamily="34" charset="0"/>
              <a:cs typeface="Arial" panose="020B0604020202020204" pitchFamily="34" charset="0"/>
            </a:endParaRPr>
          </a:p>
          <a:p>
            <a:pPr marL="457200" lvl="1" indent="0">
              <a:buNone/>
            </a:pPr>
            <a:endParaRPr lang="fr-FR" dirty="0" smtClean="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2595538" y="5014754"/>
            <a:ext cx="7286676" cy="1200329"/>
          </a:xfrm>
          <a:prstGeom prst="rect">
            <a:avLst/>
          </a:prstGeom>
        </p:spPr>
        <p:txBody>
          <a:bodyPr wrap="square">
            <a:spAutoFit/>
          </a:bodyPr>
          <a:lstStyle/>
          <a:p>
            <a:r>
              <a:rPr lang="fr-FR" b="1" u="sng" dirty="0">
                <a:latin typeface="Arial" pitchFamily="34" charset="0"/>
              </a:rPr>
              <a:t>Conséquences</a:t>
            </a:r>
          </a:p>
          <a:p>
            <a:endParaRPr lang="fr-FR" b="1" u="sng" dirty="0">
              <a:latin typeface="Arial" pitchFamily="34" charset="0"/>
            </a:endParaRPr>
          </a:p>
          <a:p>
            <a:r>
              <a:rPr lang="fr-FR" dirty="0">
                <a:latin typeface="Arial" pitchFamily="34" charset="0"/>
              </a:rPr>
              <a:t>Diminution de la concentration circulante en médicament</a:t>
            </a:r>
          </a:p>
          <a:p>
            <a:r>
              <a:rPr lang="fr-FR" dirty="0">
                <a:latin typeface="Arial" pitchFamily="34" charset="0"/>
              </a:rPr>
              <a:t>                   </a:t>
            </a:r>
            <a:r>
              <a:rPr lang="fr-FR" dirty="0">
                <a:latin typeface="Arial" pitchFamily="34" charset="0"/>
                <a:sym typeface="Wingdings" pitchFamily="2" charset="2"/>
              </a:rPr>
              <a:t></a:t>
            </a:r>
            <a:r>
              <a:rPr lang="fr-FR" dirty="0">
                <a:latin typeface="Arial" pitchFamily="34" charset="0"/>
              </a:rPr>
              <a:t>Diminution de l’efficacité thérapeutique </a:t>
            </a:r>
          </a:p>
        </p:txBody>
      </p:sp>
    </p:spTree>
    <p:extLst>
      <p:ext uri="{BB962C8B-B14F-4D97-AF65-F5344CB8AC3E}">
        <p14:creationId xmlns:p14="http://schemas.microsoft.com/office/powerpoint/2010/main" val="16995513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sz="4500">
                <a:latin typeface="Arial" charset="0"/>
              </a:rPr>
              <a:t/>
            </a:r>
            <a:br>
              <a:rPr lang="fr-FR" sz="4500">
                <a:latin typeface="Arial" charset="0"/>
              </a:rPr>
            </a:br>
            <a:r>
              <a:rPr lang="fr-FR" sz="4500">
                <a:latin typeface="Arial" charset="0"/>
              </a:rPr>
              <a:t/>
            </a:r>
            <a:br>
              <a:rPr lang="fr-FR" sz="4500">
                <a:latin typeface="Arial" charset="0"/>
              </a:rPr>
            </a:br>
            <a:r>
              <a:rPr lang="fr-FR" sz="4500">
                <a:latin typeface="Arial" charset="0"/>
              </a:rPr>
              <a:t/>
            </a:r>
            <a:br>
              <a:rPr lang="fr-FR" sz="4500">
                <a:latin typeface="Arial" charset="0"/>
              </a:rPr>
            </a:br>
            <a:r>
              <a:rPr lang="fr-FR" sz="4500">
                <a:latin typeface="Arial" charset="0"/>
              </a:rPr>
              <a:t/>
            </a:r>
            <a:br>
              <a:rPr lang="fr-FR" sz="4500">
                <a:latin typeface="Arial" charset="0"/>
              </a:rPr>
            </a:br>
            <a:r>
              <a:rPr lang="fr-FR" sz="4500">
                <a:latin typeface="Arial" charset="0"/>
              </a:rPr>
              <a:t/>
            </a:r>
            <a:br>
              <a:rPr lang="fr-FR" sz="4500">
                <a:latin typeface="Arial" charset="0"/>
              </a:rPr>
            </a:br>
            <a:r>
              <a:rPr lang="fr-FR" sz="4500">
                <a:latin typeface="Arial" charset="0"/>
              </a:rPr>
              <a:t/>
            </a:r>
            <a:br>
              <a:rPr lang="fr-FR" sz="4500">
                <a:latin typeface="Arial" charset="0"/>
              </a:rPr>
            </a:br>
            <a:r>
              <a:rPr lang="fr-FR" sz="4500">
                <a:latin typeface="Arial" charset="0"/>
              </a:rPr>
              <a:t/>
            </a:r>
            <a:br>
              <a:rPr lang="fr-FR" sz="4500">
                <a:latin typeface="Arial" charset="0"/>
              </a:rPr>
            </a:br>
            <a:r>
              <a:rPr lang="fr-FR" sz="3200">
                <a:latin typeface="Arial" charset="0"/>
              </a:rPr>
              <a:t>L</a:t>
            </a:r>
            <a:r>
              <a:rPr lang="fr-FR" sz="3200"/>
              <a:t>’</a:t>
            </a:r>
            <a:r>
              <a:rPr lang="fr-FR" sz="3200">
                <a:latin typeface="Arial" charset="0"/>
              </a:rPr>
              <a:t>effet de premier passage h</a:t>
            </a:r>
            <a:r>
              <a:rPr lang="fr-FR" sz="3200"/>
              <a:t>é</a:t>
            </a:r>
            <a:r>
              <a:rPr lang="fr-FR" sz="3200">
                <a:latin typeface="Arial" charset="0"/>
              </a:rPr>
              <a:t>patique</a:t>
            </a:r>
            <a:br>
              <a:rPr lang="fr-FR" sz="3200">
                <a:latin typeface="Arial" charset="0"/>
              </a:rPr>
            </a:br>
            <a:endParaRPr lang="fr-FR" sz="4500">
              <a:latin typeface="Arial" charset="0"/>
            </a:endParaRPr>
          </a:p>
        </p:txBody>
      </p:sp>
      <p:sp>
        <p:nvSpPr>
          <p:cNvPr id="35843" name="Espace réservé du contenu 2"/>
          <p:cNvSpPr>
            <a:spLocks noGrp="1"/>
          </p:cNvSpPr>
          <p:nvPr>
            <p:ph idx="1"/>
          </p:nvPr>
        </p:nvSpPr>
        <p:spPr/>
        <p:txBody>
          <a:bodyPr/>
          <a:lstStyle/>
          <a:p>
            <a:pPr eaLnBrk="1" hangingPunct="1">
              <a:buFont typeface="Wingdings 2" pitchFamily="18" charset="2"/>
              <a:buNone/>
            </a:pPr>
            <a:endParaRPr lang="fr-FR" sz="2000" dirty="0">
              <a:solidFill>
                <a:schemeClr val="bg1"/>
              </a:solidFill>
              <a:latin typeface="Arial" pitchFamily="34" charset="0"/>
            </a:endParaRPr>
          </a:p>
          <a:p>
            <a:pPr eaLnBrk="1" hangingPunct="1">
              <a:buFont typeface="Wingdings 2" pitchFamily="18" charset="2"/>
              <a:buNone/>
            </a:pPr>
            <a:endParaRPr lang="fr-FR" sz="2000" dirty="0">
              <a:solidFill>
                <a:schemeClr val="bg1"/>
              </a:solidFill>
              <a:latin typeface="Arial" pitchFamily="34" charset="0"/>
            </a:endParaRPr>
          </a:p>
          <a:p>
            <a:pPr eaLnBrk="1" hangingPunct="1">
              <a:buFont typeface="Wingdings 2" pitchFamily="18" charset="2"/>
              <a:buNone/>
            </a:pPr>
            <a:endParaRPr lang="fr-FR" sz="2000" dirty="0">
              <a:solidFill>
                <a:schemeClr val="bg1"/>
              </a:solidFill>
              <a:latin typeface="Arial" pitchFamily="34" charset="0"/>
            </a:endParaRPr>
          </a:p>
          <a:p>
            <a:pPr eaLnBrk="1" hangingPunct="1">
              <a:buFont typeface="Wingdings 2" pitchFamily="18" charset="2"/>
              <a:buNone/>
            </a:pPr>
            <a:endParaRPr lang="fr-FR" sz="2000" dirty="0">
              <a:solidFill>
                <a:schemeClr val="bg1"/>
              </a:solidFill>
              <a:latin typeface="Arial" pitchFamily="34" charset="0"/>
            </a:endParaRPr>
          </a:p>
          <a:p>
            <a:pPr eaLnBrk="1" hangingPunct="1">
              <a:buFont typeface="Wingdings 2" pitchFamily="18" charset="2"/>
              <a:buNone/>
            </a:pPr>
            <a:endParaRPr lang="fr-FR" sz="1800" b="1" i="1" u="sng" dirty="0">
              <a:solidFill>
                <a:schemeClr val="bg1"/>
              </a:solidFill>
              <a:latin typeface="Arial" pitchFamily="34" charset="0"/>
              <a:sym typeface="Wingdings" pitchFamily="2" charset="2"/>
            </a:endParaRPr>
          </a:p>
          <a:p>
            <a:pPr eaLnBrk="1" hangingPunct="1"/>
            <a:r>
              <a:rPr lang="fr-FR" sz="2000" b="1" u="sng" dirty="0">
                <a:solidFill>
                  <a:schemeClr val="bg1"/>
                </a:solidFill>
                <a:latin typeface="Arial" pitchFamily="34" charset="0"/>
              </a:rPr>
              <a:t>Intra artérielle : </a:t>
            </a:r>
            <a:r>
              <a:rPr lang="fr-FR" sz="2000" dirty="0">
                <a:solidFill>
                  <a:schemeClr val="bg1"/>
                </a:solidFill>
                <a:latin typeface="Arial" pitchFamily="34" charset="0"/>
              </a:rPr>
              <a:t> évite tout effet de premier passage</a:t>
            </a:r>
          </a:p>
          <a:p>
            <a:pPr eaLnBrk="1" hangingPunct="1">
              <a:buFont typeface="Wingdings 2" pitchFamily="18" charset="2"/>
              <a:buNone/>
            </a:pPr>
            <a:endParaRPr lang="fr-FR" sz="2000" dirty="0">
              <a:solidFill>
                <a:schemeClr val="bg1"/>
              </a:solidFill>
              <a:latin typeface="Arial" pitchFamily="34" charset="0"/>
            </a:endParaRPr>
          </a:p>
          <a:p>
            <a:pPr eaLnBrk="1" hangingPunct="1"/>
            <a:r>
              <a:rPr lang="fr-FR" sz="2000" b="1" u="sng" dirty="0">
                <a:solidFill>
                  <a:schemeClr val="bg1"/>
                </a:solidFill>
                <a:latin typeface="Arial" pitchFamily="34" charset="0"/>
              </a:rPr>
              <a:t>IV, </a:t>
            </a:r>
            <a:r>
              <a:rPr lang="fr-FR" sz="2000" b="1" u="sng" dirty="0" err="1">
                <a:solidFill>
                  <a:schemeClr val="bg1"/>
                </a:solidFill>
                <a:latin typeface="Arial" pitchFamily="34" charset="0"/>
              </a:rPr>
              <a:t>sub-linguale</a:t>
            </a:r>
            <a:r>
              <a:rPr lang="fr-FR" sz="2000" b="1" u="sng" dirty="0">
                <a:solidFill>
                  <a:schemeClr val="bg1"/>
                </a:solidFill>
                <a:latin typeface="Arial" pitchFamily="34" charset="0"/>
              </a:rPr>
              <a:t>, </a:t>
            </a:r>
            <a:r>
              <a:rPr lang="fr-FR" sz="2000" b="1" u="sng" dirty="0" err="1">
                <a:solidFill>
                  <a:schemeClr val="bg1"/>
                </a:solidFill>
                <a:latin typeface="Arial" pitchFamily="34" charset="0"/>
              </a:rPr>
              <a:t>trans-dermique</a:t>
            </a:r>
            <a:r>
              <a:rPr lang="fr-FR" sz="2000" b="1" u="sng" dirty="0">
                <a:solidFill>
                  <a:schemeClr val="bg1"/>
                </a:solidFill>
                <a:latin typeface="Arial" pitchFamily="34" charset="0"/>
              </a:rPr>
              <a:t>, inhalée, nasale : </a:t>
            </a:r>
            <a:r>
              <a:rPr lang="fr-FR" sz="2000" dirty="0">
                <a:solidFill>
                  <a:schemeClr val="bg1"/>
                </a:solidFill>
                <a:latin typeface="Arial" pitchFamily="34" charset="0"/>
              </a:rPr>
              <a:t> évite le premier passage intestinal et hépatique (le + important !)</a:t>
            </a:r>
            <a:endParaRPr lang="fr-FR" sz="2000" b="1" u="sng" dirty="0">
              <a:solidFill>
                <a:schemeClr val="bg1"/>
              </a:solidFill>
              <a:latin typeface="Arial" pitchFamily="34" charset="0"/>
            </a:endParaRPr>
          </a:p>
        </p:txBody>
      </p:sp>
      <p:pic>
        <p:nvPicPr>
          <p:cNvPr id="35844" name="Picture 2"/>
          <p:cNvPicPr>
            <a:picLocks noChangeAspect="1" noChangeArrowheads="1"/>
          </p:cNvPicPr>
          <p:nvPr/>
        </p:nvPicPr>
        <p:blipFill>
          <a:blip r:embed="rId3"/>
          <a:srcRect/>
          <a:stretch>
            <a:fillRect/>
          </a:stretch>
        </p:blipFill>
        <p:spPr bwMode="auto">
          <a:xfrm>
            <a:off x="2381251" y="1785938"/>
            <a:ext cx="6886575" cy="148590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3AC927B0-B9AC-41C8-9392-43DCA05C0241}" type="slidenum">
              <a:rPr lang="fr-FR" smtClean="0"/>
              <a:pPr>
                <a:defRPr/>
              </a:pPr>
              <a:t>74</a:t>
            </a:fld>
            <a:endParaRPr lang="fr-FR"/>
          </a:p>
        </p:txBody>
      </p:sp>
    </p:spTree>
    <p:extLst>
      <p:ext uri="{BB962C8B-B14F-4D97-AF65-F5344CB8AC3E}">
        <p14:creationId xmlns:p14="http://schemas.microsoft.com/office/powerpoint/2010/main" val="13347369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4"/>
          <p:cNvSpPr>
            <a:spLocks noChangeArrowheads="1"/>
          </p:cNvSpPr>
          <p:nvPr/>
        </p:nvSpPr>
        <p:spPr bwMode="auto">
          <a:xfrm>
            <a:off x="8305800" y="1524000"/>
            <a:ext cx="2133600" cy="1422400"/>
          </a:xfrm>
          <a:prstGeom prst="rect">
            <a:avLst/>
          </a:prstGeom>
          <a:solidFill>
            <a:srgbClr val="FFCC99"/>
          </a:solidFill>
          <a:ln w="9525">
            <a:solidFill>
              <a:srgbClr val="CC0000"/>
            </a:solidFill>
            <a:miter lim="800000"/>
            <a:headEnd/>
            <a:tailEnd/>
          </a:ln>
          <a:effectLst/>
        </p:spPr>
        <p:txBody>
          <a:bodyPr wrap="none" anchor="ctr"/>
          <a:lstStyle/>
          <a:p>
            <a:endParaRPr lang="fr-FR"/>
          </a:p>
        </p:txBody>
      </p:sp>
      <p:grpSp>
        <p:nvGrpSpPr>
          <p:cNvPr id="5" name="Group 65"/>
          <p:cNvGrpSpPr>
            <a:grpSpLocks/>
          </p:cNvGrpSpPr>
          <p:nvPr/>
        </p:nvGrpSpPr>
        <p:grpSpPr bwMode="auto">
          <a:xfrm rot="5400000" flipV="1">
            <a:off x="9334500" y="1243013"/>
            <a:ext cx="76200" cy="609600"/>
            <a:chOff x="1185" y="2736"/>
            <a:chExt cx="48" cy="384"/>
          </a:xfrm>
        </p:grpSpPr>
        <p:sp>
          <p:nvSpPr>
            <p:cNvPr id="6" name="Line 66"/>
            <p:cNvSpPr>
              <a:spLocks noChangeShapeType="1"/>
            </p:cNvSpPr>
            <p:nvPr/>
          </p:nvSpPr>
          <p:spPr bwMode="auto">
            <a:xfrm>
              <a:off x="1185" y="2736"/>
              <a:ext cx="48" cy="0"/>
            </a:xfrm>
            <a:prstGeom prst="line">
              <a:avLst/>
            </a:prstGeom>
            <a:noFill/>
            <a:ln w="28575">
              <a:solidFill>
                <a:srgbClr val="CC0000"/>
              </a:solidFill>
              <a:round/>
              <a:headEnd/>
              <a:tailEnd type="triangle" w="med" len="med"/>
            </a:ln>
            <a:effectLst/>
          </p:spPr>
          <p:txBody>
            <a:bodyPr/>
            <a:lstStyle/>
            <a:p>
              <a:endParaRPr lang="fr-FR"/>
            </a:p>
          </p:txBody>
        </p:sp>
        <p:sp>
          <p:nvSpPr>
            <p:cNvPr id="7" name="Line 67"/>
            <p:cNvSpPr>
              <a:spLocks noChangeShapeType="1"/>
            </p:cNvSpPr>
            <p:nvPr/>
          </p:nvSpPr>
          <p:spPr bwMode="auto">
            <a:xfrm>
              <a:off x="1185" y="2928"/>
              <a:ext cx="48" cy="0"/>
            </a:xfrm>
            <a:prstGeom prst="line">
              <a:avLst/>
            </a:prstGeom>
            <a:noFill/>
            <a:ln w="28575">
              <a:solidFill>
                <a:srgbClr val="CC0000"/>
              </a:solidFill>
              <a:round/>
              <a:headEnd/>
              <a:tailEnd type="triangle" w="med" len="med"/>
            </a:ln>
            <a:effectLst/>
          </p:spPr>
          <p:txBody>
            <a:bodyPr/>
            <a:lstStyle/>
            <a:p>
              <a:endParaRPr lang="fr-FR"/>
            </a:p>
          </p:txBody>
        </p:sp>
        <p:sp>
          <p:nvSpPr>
            <p:cNvPr id="8" name="Line 68"/>
            <p:cNvSpPr>
              <a:spLocks noChangeShapeType="1"/>
            </p:cNvSpPr>
            <p:nvPr/>
          </p:nvSpPr>
          <p:spPr bwMode="auto">
            <a:xfrm>
              <a:off x="1185" y="3120"/>
              <a:ext cx="48" cy="0"/>
            </a:xfrm>
            <a:prstGeom prst="line">
              <a:avLst/>
            </a:prstGeom>
            <a:noFill/>
            <a:ln w="28575">
              <a:solidFill>
                <a:srgbClr val="CC0000"/>
              </a:solidFill>
              <a:round/>
              <a:headEnd/>
              <a:tailEnd type="triangle" w="med" len="med"/>
            </a:ln>
            <a:effectLst/>
          </p:spPr>
          <p:txBody>
            <a:bodyPr/>
            <a:lstStyle/>
            <a:p>
              <a:endParaRPr lang="fr-FR"/>
            </a:p>
          </p:txBody>
        </p:sp>
      </p:grpSp>
      <p:sp>
        <p:nvSpPr>
          <p:cNvPr id="9" name="Rectangle 69"/>
          <p:cNvSpPr>
            <a:spLocks noChangeArrowheads="1"/>
          </p:cNvSpPr>
          <p:nvPr/>
        </p:nvSpPr>
        <p:spPr bwMode="auto">
          <a:xfrm>
            <a:off x="2682875" y="1208088"/>
            <a:ext cx="152400" cy="990600"/>
          </a:xfrm>
          <a:prstGeom prst="rect">
            <a:avLst/>
          </a:prstGeom>
          <a:solidFill>
            <a:srgbClr val="FFCC66"/>
          </a:solidFill>
          <a:ln w="9525">
            <a:solidFill>
              <a:srgbClr val="FFCC66"/>
            </a:solidFill>
            <a:miter lim="800000"/>
            <a:headEnd/>
            <a:tailEnd/>
          </a:ln>
          <a:effectLst/>
        </p:spPr>
        <p:txBody>
          <a:bodyPr wrap="none" anchor="ctr"/>
          <a:lstStyle/>
          <a:p>
            <a:endParaRPr lang="fr-FR"/>
          </a:p>
        </p:txBody>
      </p:sp>
      <p:sp>
        <p:nvSpPr>
          <p:cNvPr id="10" name="Rectangle 70"/>
          <p:cNvSpPr>
            <a:spLocks noChangeArrowheads="1"/>
          </p:cNvSpPr>
          <p:nvPr/>
        </p:nvSpPr>
        <p:spPr bwMode="auto">
          <a:xfrm>
            <a:off x="2378075" y="2184401"/>
            <a:ext cx="762000" cy="2390775"/>
          </a:xfrm>
          <a:prstGeom prst="rect">
            <a:avLst/>
          </a:prstGeom>
          <a:solidFill>
            <a:srgbClr val="FFCC66"/>
          </a:solidFill>
          <a:ln w="9525">
            <a:solidFill>
              <a:srgbClr val="FFCC66"/>
            </a:solidFill>
            <a:miter lim="800000"/>
            <a:headEnd/>
            <a:tailEnd/>
          </a:ln>
          <a:effectLst/>
        </p:spPr>
        <p:txBody>
          <a:bodyPr wrap="none" anchor="ctr"/>
          <a:lstStyle/>
          <a:p>
            <a:endParaRPr lang="fr-FR"/>
          </a:p>
        </p:txBody>
      </p:sp>
      <p:sp>
        <p:nvSpPr>
          <p:cNvPr id="11" name="Rectangle 71"/>
          <p:cNvSpPr>
            <a:spLocks noChangeArrowheads="1"/>
          </p:cNvSpPr>
          <p:nvPr/>
        </p:nvSpPr>
        <p:spPr bwMode="auto">
          <a:xfrm>
            <a:off x="2981325" y="4560888"/>
            <a:ext cx="152400" cy="1066800"/>
          </a:xfrm>
          <a:prstGeom prst="rect">
            <a:avLst/>
          </a:prstGeom>
          <a:solidFill>
            <a:srgbClr val="FFCC66"/>
          </a:solidFill>
          <a:ln w="9525">
            <a:solidFill>
              <a:srgbClr val="FFCC66"/>
            </a:solidFill>
            <a:miter lim="800000"/>
            <a:headEnd/>
            <a:tailEnd/>
          </a:ln>
          <a:effectLst/>
        </p:spPr>
        <p:txBody>
          <a:bodyPr wrap="none" anchor="ctr"/>
          <a:lstStyle/>
          <a:p>
            <a:endParaRPr lang="fr-FR"/>
          </a:p>
        </p:txBody>
      </p:sp>
      <p:sp>
        <p:nvSpPr>
          <p:cNvPr id="12" name="Rectangle 72"/>
          <p:cNvSpPr>
            <a:spLocks noChangeArrowheads="1"/>
          </p:cNvSpPr>
          <p:nvPr/>
        </p:nvSpPr>
        <p:spPr bwMode="auto">
          <a:xfrm>
            <a:off x="3373438" y="3113088"/>
            <a:ext cx="1447800" cy="381000"/>
          </a:xfrm>
          <a:prstGeom prst="rect">
            <a:avLst/>
          </a:prstGeom>
          <a:solidFill>
            <a:srgbClr val="FFCCFF"/>
          </a:solidFill>
          <a:ln w="9525">
            <a:solidFill>
              <a:srgbClr val="990099"/>
            </a:solidFill>
            <a:miter lim="800000"/>
            <a:headEnd/>
            <a:tailEnd/>
          </a:ln>
          <a:effectLst/>
        </p:spPr>
        <p:txBody>
          <a:bodyPr wrap="none" anchor="ctr"/>
          <a:lstStyle/>
          <a:p>
            <a:pPr algn="ctr"/>
            <a:endParaRPr lang="fr-FR" sz="2400">
              <a:latin typeface="Times New Roman" pitchFamily="18" charset="0"/>
            </a:endParaRPr>
          </a:p>
        </p:txBody>
      </p:sp>
      <p:sp>
        <p:nvSpPr>
          <p:cNvPr id="13" name="Rectangle 73"/>
          <p:cNvSpPr>
            <a:spLocks noChangeArrowheads="1"/>
          </p:cNvSpPr>
          <p:nvPr/>
        </p:nvSpPr>
        <p:spPr bwMode="auto">
          <a:xfrm>
            <a:off x="5478463" y="3113088"/>
            <a:ext cx="4648200" cy="381000"/>
          </a:xfrm>
          <a:prstGeom prst="rect">
            <a:avLst/>
          </a:prstGeom>
          <a:solidFill>
            <a:schemeClr val="hlink"/>
          </a:solidFill>
          <a:ln w="9525">
            <a:solidFill>
              <a:srgbClr val="0000FF"/>
            </a:solidFill>
            <a:miter lim="800000"/>
            <a:headEnd/>
            <a:tailEnd/>
          </a:ln>
          <a:effectLst/>
        </p:spPr>
        <p:txBody>
          <a:bodyPr wrap="none" anchor="ctr"/>
          <a:lstStyle/>
          <a:p>
            <a:endParaRPr lang="fr-FR"/>
          </a:p>
        </p:txBody>
      </p:sp>
      <p:sp>
        <p:nvSpPr>
          <p:cNvPr id="14" name="Line 74"/>
          <p:cNvSpPr>
            <a:spLocks noChangeShapeType="1"/>
          </p:cNvSpPr>
          <p:nvPr/>
        </p:nvSpPr>
        <p:spPr bwMode="auto">
          <a:xfrm>
            <a:off x="6981825" y="5399088"/>
            <a:ext cx="1066800" cy="0"/>
          </a:xfrm>
          <a:prstGeom prst="line">
            <a:avLst/>
          </a:prstGeom>
          <a:noFill/>
          <a:ln w="38100">
            <a:solidFill>
              <a:srgbClr val="0000FF"/>
            </a:solidFill>
            <a:round/>
            <a:headEnd/>
            <a:tailEnd/>
          </a:ln>
          <a:effectLst/>
        </p:spPr>
        <p:txBody>
          <a:bodyPr/>
          <a:lstStyle/>
          <a:p>
            <a:endParaRPr lang="fr-FR"/>
          </a:p>
        </p:txBody>
      </p:sp>
      <p:sp>
        <p:nvSpPr>
          <p:cNvPr id="15" name="Line 75"/>
          <p:cNvSpPr>
            <a:spLocks noChangeShapeType="1"/>
          </p:cNvSpPr>
          <p:nvPr/>
        </p:nvSpPr>
        <p:spPr bwMode="auto">
          <a:xfrm flipV="1">
            <a:off x="7543800" y="3570288"/>
            <a:ext cx="0" cy="1828800"/>
          </a:xfrm>
          <a:prstGeom prst="line">
            <a:avLst/>
          </a:prstGeom>
          <a:noFill/>
          <a:ln w="38100">
            <a:solidFill>
              <a:srgbClr val="0000FF"/>
            </a:solidFill>
            <a:prstDash val="sysDot"/>
            <a:round/>
            <a:headEnd/>
            <a:tailEnd type="triangle" w="med" len="med"/>
          </a:ln>
          <a:effectLst/>
        </p:spPr>
        <p:txBody>
          <a:bodyPr/>
          <a:lstStyle/>
          <a:p>
            <a:endParaRPr lang="fr-FR"/>
          </a:p>
        </p:txBody>
      </p:sp>
      <p:sp>
        <p:nvSpPr>
          <p:cNvPr id="16" name="Rectangle 76"/>
          <p:cNvSpPr>
            <a:spLocks noChangeArrowheads="1"/>
          </p:cNvSpPr>
          <p:nvPr/>
        </p:nvSpPr>
        <p:spPr bwMode="auto">
          <a:xfrm>
            <a:off x="4752976" y="2198688"/>
            <a:ext cx="1266825" cy="2362200"/>
          </a:xfrm>
          <a:prstGeom prst="rect">
            <a:avLst/>
          </a:prstGeom>
          <a:solidFill>
            <a:srgbClr val="CC99FF"/>
          </a:solidFill>
          <a:ln w="9525">
            <a:solidFill>
              <a:srgbClr val="990099"/>
            </a:solidFill>
            <a:miter lim="800000"/>
            <a:headEnd/>
            <a:tailEnd/>
          </a:ln>
          <a:effectLst/>
        </p:spPr>
        <p:txBody>
          <a:bodyPr wrap="none" anchor="ctr"/>
          <a:lstStyle/>
          <a:p>
            <a:endParaRPr lang="fr-FR"/>
          </a:p>
        </p:txBody>
      </p:sp>
      <p:sp>
        <p:nvSpPr>
          <p:cNvPr id="17" name="Text Box 77"/>
          <p:cNvSpPr txBox="1">
            <a:spLocks noChangeArrowheads="1"/>
          </p:cNvSpPr>
          <p:nvPr/>
        </p:nvSpPr>
        <p:spPr bwMode="auto">
          <a:xfrm>
            <a:off x="4979988" y="3113088"/>
            <a:ext cx="811212" cy="457200"/>
          </a:xfrm>
          <a:prstGeom prst="rect">
            <a:avLst/>
          </a:prstGeom>
          <a:noFill/>
          <a:ln w="9525">
            <a:noFill/>
            <a:miter lim="800000"/>
            <a:headEnd/>
            <a:tailEnd/>
          </a:ln>
          <a:effectLst/>
        </p:spPr>
        <p:txBody>
          <a:bodyPr wrap="none">
            <a:spAutoFit/>
          </a:bodyPr>
          <a:lstStyle/>
          <a:p>
            <a:r>
              <a:rPr lang="fr-FR" sz="2400">
                <a:solidFill>
                  <a:srgbClr val="990099"/>
                </a:solidFill>
                <a:latin typeface="Arial Black" pitchFamily="34" charset="0"/>
              </a:rPr>
              <a:t>foie</a:t>
            </a:r>
          </a:p>
        </p:txBody>
      </p:sp>
      <p:sp>
        <p:nvSpPr>
          <p:cNvPr id="18" name="Text Box 78"/>
          <p:cNvSpPr txBox="1">
            <a:spLocks noChangeArrowheads="1"/>
          </p:cNvSpPr>
          <p:nvPr/>
        </p:nvSpPr>
        <p:spPr bwMode="auto">
          <a:xfrm>
            <a:off x="8629650" y="2971800"/>
            <a:ext cx="1504950" cy="457200"/>
          </a:xfrm>
          <a:prstGeom prst="rect">
            <a:avLst/>
          </a:prstGeom>
          <a:noFill/>
          <a:ln w="9525">
            <a:noFill/>
            <a:miter lim="800000"/>
            <a:headEnd/>
            <a:tailEnd/>
          </a:ln>
          <a:effectLst/>
        </p:spPr>
        <p:txBody>
          <a:bodyPr wrap="none">
            <a:spAutoFit/>
          </a:bodyPr>
          <a:lstStyle/>
          <a:p>
            <a:r>
              <a:rPr lang="fr-FR" sz="2400">
                <a:solidFill>
                  <a:srgbClr val="CC0000"/>
                </a:solidFill>
                <a:latin typeface="Arial Black" pitchFamily="34" charset="0"/>
              </a:rPr>
              <a:t>poumon</a:t>
            </a:r>
          </a:p>
        </p:txBody>
      </p:sp>
      <p:sp>
        <p:nvSpPr>
          <p:cNvPr id="19" name="Text Box 79"/>
          <p:cNvSpPr txBox="1">
            <a:spLocks noChangeArrowheads="1"/>
          </p:cNvSpPr>
          <p:nvPr/>
        </p:nvSpPr>
        <p:spPr bwMode="auto">
          <a:xfrm>
            <a:off x="6645170" y="5670551"/>
            <a:ext cx="1925848" cy="830997"/>
          </a:xfrm>
          <a:prstGeom prst="rect">
            <a:avLst/>
          </a:prstGeom>
          <a:solidFill>
            <a:srgbClr val="DDDDDD"/>
          </a:solidFill>
          <a:ln w="9525">
            <a:noFill/>
            <a:miter lim="800000"/>
            <a:headEnd/>
            <a:tailEnd/>
          </a:ln>
          <a:effectLst/>
        </p:spPr>
        <p:txBody>
          <a:bodyPr wrap="none">
            <a:spAutoFit/>
          </a:bodyPr>
          <a:lstStyle/>
          <a:p>
            <a:pPr algn="ctr">
              <a:lnSpc>
                <a:spcPct val="80000"/>
              </a:lnSpc>
            </a:pPr>
            <a:r>
              <a:rPr lang="fr-FR" sz="2000" b="1"/>
              <a:t>sous-cutanée</a:t>
            </a:r>
          </a:p>
          <a:p>
            <a:pPr algn="ctr">
              <a:lnSpc>
                <a:spcPct val="80000"/>
              </a:lnSpc>
            </a:pPr>
            <a:r>
              <a:rPr lang="fr-FR" sz="2000" b="1"/>
              <a:t>intra-musculaire</a:t>
            </a:r>
          </a:p>
          <a:p>
            <a:pPr algn="ctr">
              <a:lnSpc>
                <a:spcPct val="80000"/>
              </a:lnSpc>
            </a:pPr>
            <a:r>
              <a:rPr lang="fr-FR" sz="2000" b="1"/>
              <a:t>transdermique</a:t>
            </a:r>
          </a:p>
        </p:txBody>
      </p:sp>
      <p:sp>
        <p:nvSpPr>
          <p:cNvPr id="20" name="Text Box 80"/>
          <p:cNvSpPr txBox="1">
            <a:spLocks noChangeArrowheads="1"/>
          </p:cNvSpPr>
          <p:nvPr/>
        </p:nvSpPr>
        <p:spPr bwMode="auto">
          <a:xfrm>
            <a:off x="3435350" y="3105151"/>
            <a:ext cx="1136650" cy="366713"/>
          </a:xfrm>
          <a:prstGeom prst="rect">
            <a:avLst/>
          </a:prstGeom>
          <a:noFill/>
          <a:ln w="9525">
            <a:noFill/>
            <a:miter lim="800000"/>
            <a:headEnd/>
            <a:tailEnd/>
          </a:ln>
          <a:effectLst/>
        </p:spPr>
        <p:txBody>
          <a:bodyPr wrap="none">
            <a:spAutoFit/>
          </a:bodyPr>
          <a:lstStyle/>
          <a:p>
            <a:r>
              <a:rPr lang="fr-FR">
                <a:solidFill>
                  <a:srgbClr val="990099"/>
                </a:solidFill>
                <a:latin typeface="Arial Black" pitchFamily="34" charset="0"/>
              </a:rPr>
              <a:t>v. porte</a:t>
            </a:r>
          </a:p>
        </p:txBody>
      </p:sp>
      <p:sp>
        <p:nvSpPr>
          <p:cNvPr id="21" name="Text Box 81"/>
          <p:cNvSpPr txBox="1">
            <a:spLocks noChangeArrowheads="1"/>
          </p:cNvSpPr>
          <p:nvPr/>
        </p:nvSpPr>
        <p:spPr bwMode="auto">
          <a:xfrm>
            <a:off x="6165850" y="3113088"/>
            <a:ext cx="1911350" cy="366712"/>
          </a:xfrm>
          <a:prstGeom prst="rect">
            <a:avLst/>
          </a:prstGeom>
          <a:noFill/>
          <a:ln w="9525">
            <a:noFill/>
            <a:miter lim="800000"/>
            <a:headEnd/>
            <a:tailEnd/>
          </a:ln>
          <a:effectLst/>
        </p:spPr>
        <p:txBody>
          <a:bodyPr wrap="none">
            <a:spAutoFit/>
          </a:bodyPr>
          <a:lstStyle/>
          <a:p>
            <a:r>
              <a:rPr lang="fr-FR">
                <a:solidFill>
                  <a:schemeClr val="accent1"/>
                </a:solidFill>
                <a:latin typeface="Arial Black" pitchFamily="34" charset="0"/>
              </a:rPr>
              <a:t>système</a:t>
            </a:r>
            <a:r>
              <a:rPr lang="fr-FR">
                <a:solidFill>
                  <a:srgbClr val="0000FF"/>
                </a:solidFill>
                <a:latin typeface="Arial Black" pitchFamily="34" charset="0"/>
              </a:rPr>
              <a:t> </a:t>
            </a:r>
            <a:r>
              <a:rPr lang="fr-FR">
                <a:solidFill>
                  <a:schemeClr val="accent1"/>
                </a:solidFill>
                <a:latin typeface="Arial Black" pitchFamily="34" charset="0"/>
              </a:rPr>
              <a:t>cave</a:t>
            </a:r>
          </a:p>
        </p:txBody>
      </p:sp>
      <p:sp>
        <p:nvSpPr>
          <p:cNvPr id="22" name="Text Box 82"/>
          <p:cNvSpPr txBox="1">
            <a:spLocks noChangeArrowheads="1"/>
          </p:cNvSpPr>
          <p:nvPr/>
        </p:nvSpPr>
        <p:spPr bwMode="auto">
          <a:xfrm>
            <a:off x="8675688" y="1066800"/>
            <a:ext cx="1262718" cy="338554"/>
          </a:xfrm>
          <a:prstGeom prst="rect">
            <a:avLst/>
          </a:prstGeom>
          <a:solidFill>
            <a:srgbClr val="DDDDDD"/>
          </a:solidFill>
          <a:ln w="9525">
            <a:noFill/>
            <a:miter lim="800000"/>
            <a:headEnd/>
            <a:tailEnd/>
          </a:ln>
          <a:effectLst/>
        </p:spPr>
        <p:txBody>
          <a:bodyPr wrap="none">
            <a:spAutoFit/>
          </a:bodyPr>
          <a:lstStyle/>
          <a:p>
            <a:pPr>
              <a:lnSpc>
                <a:spcPct val="80000"/>
              </a:lnSpc>
            </a:pPr>
            <a:r>
              <a:rPr lang="fr-FR" sz="2000" b="1"/>
              <a:t>inhalation</a:t>
            </a:r>
          </a:p>
        </p:txBody>
      </p:sp>
      <p:sp>
        <p:nvSpPr>
          <p:cNvPr id="23" name="Rectangle 83"/>
          <p:cNvSpPr>
            <a:spLocks noChangeArrowheads="1"/>
          </p:cNvSpPr>
          <p:nvPr/>
        </p:nvSpPr>
        <p:spPr bwMode="auto">
          <a:xfrm rot="16200000">
            <a:off x="2024833" y="3046046"/>
            <a:ext cx="1449436" cy="830997"/>
          </a:xfrm>
          <a:prstGeom prst="rect">
            <a:avLst/>
          </a:prstGeom>
          <a:noFill/>
          <a:ln w="9525">
            <a:noFill/>
            <a:miter lim="800000"/>
            <a:headEnd/>
            <a:tailEnd/>
          </a:ln>
          <a:effectLst/>
        </p:spPr>
        <p:txBody>
          <a:bodyPr wrap="none">
            <a:spAutoFit/>
          </a:bodyPr>
          <a:lstStyle/>
          <a:p>
            <a:pPr algn="ctr"/>
            <a:r>
              <a:rPr lang="fr-FR" sz="2400">
                <a:solidFill>
                  <a:srgbClr val="FF6600"/>
                </a:solidFill>
                <a:latin typeface="Arial Black" pitchFamily="34" charset="0"/>
              </a:rPr>
              <a:t>tube</a:t>
            </a:r>
          </a:p>
          <a:p>
            <a:pPr algn="ctr"/>
            <a:r>
              <a:rPr lang="fr-FR" sz="2400">
                <a:solidFill>
                  <a:srgbClr val="FF6600"/>
                </a:solidFill>
                <a:latin typeface="Arial Black" pitchFamily="34" charset="0"/>
              </a:rPr>
              <a:t>digestif</a:t>
            </a:r>
          </a:p>
        </p:txBody>
      </p:sp>
      <p:sp>
        <p:nvSpPr>
          <p:cNvPr id="24" name="Text Box 84"/>
          <p:cNvSpPr txBox="1">
            <a:spLocks noChangeArrowheads="1"/>
          </p:cNvSpPr>
          <p:nvPr/>
        </p:nvSpPr>
        <p:spPr bwMode="auto">
          <a:xfrm>
            <a:off x="1970089" y="4710114"/>
            <a:ext cx="915059" cy="929485"/>
          </a:xfrm>
          <a:prstGeom prst="rect">
            <a:avLst/>
          </a:prstGeom>
          <a:solidFill>
            <a:srgbClr val="FFFF99"/>
          </a:solidFill>
          <a:ln w="9525">
            <a:noFill/>
            <a:miter lim="800000"/>
            <a:headEnd/>
            <a:tailEnd/>
          </a:ln>
          <a:effectLst/>
        </p:spPr>
        <p:txBody>
          <a:bodyPr wrap="none">
            <a:spAutoFit/>
          </a:bodyPr>
          <a:lstStyle/>
          <a:p>
            <a:pPr>
              <a:lnSpc>
                <a:spcPct val="80000"/>
              </a:lnSpc>
            </a:pPr>
            <a:endParaRPr lang="fr-FR" sz="800" b="1">
              <a:solidFill>
                <a:srgbClr val="FF3300"/>
              </a:solidFill>
            </a:endParaRPr>
          </a:p>
          <a:p>
            <a:pPr>
              <a:lnSpc>
                <a:spcPct val="80000"/>
              </a:lnSpc>
            </a:pPr>
            <a:endParaRPr lang="fr-FR" sz="800" b="1">
              <a:solidFill>
                <a:srgbClr val="FF3300"/>
              </a:solidFill>
            </a:endParaRPr>
          </a:p>
          <a:p>
            <a:pPr>
              <a:lnSpc>
                <a:spcPct val="80000"/>
              </a:lnSpc>
            </a:pPr>
            <a:endParaRPr lang="fr-FR" sz="800" b="1">
              <a:solidFill>
                <a:srgbClr val="FF3300"/>
              </a:solidFill>
            </a:endParaRPr>
          </a:p>
          <a:p>
            <a:pPr>
              <a:lnSpc>
                <a:spcPct val="80000"/>
              </a:lnSpc>
            </a:pPr>
            <a:r>
              <a:rPr lang="fr-FR" sz="2000" b="1">
                <a:solidFill>
                  <a:srgbClr val="FF3300"/>
                </a:solidFill>
              </a:rPr>
              <a:t>rectale</a:t>
            </a:r>
          </a:p>
          <a:p>
            <a:pPr>
              <a:lnSpc>
                <a:spcPct val="80000"/>
              </a:lnSpc>
            </a:pPr>
            <a:endParaRPr lang="fr-FR" sz="2400" b="1">
              <a:solidFill>
                <a:srgbClr val="FF3300"/>
              </a:solidFill>
            </a:endParaRPr>
          </a:p>
        </p:txBody>
      </p:sp>
      <p:sp>
        <p:nvSpPr>
          <p:cNvPr id="25" name="Line 85"/>
          <p:cNvSpPr>
            <a:spLocks noChangeShapeType="1"/>
          </p:cNvSpPr>
          <p:nvPr/>
        </p:nvSpPr>
        <p:spPr bwMode="auto">
          <a:xfrm>
            <a:off x="3373438" y="5194300"/>
            <a:ext cx="0" cy="357188"/>
          </a:xfrm>
          <a:prstGeom prst="line">
            <a:avLst/>
          </a:prstGeom>
          <a:noFill/>
          <a:ln w="38100">
            <a:solidFill>
              <a:srgbClr val="0000FF"/>
            </a:solidFill>
            <a:round/>
            <a:headEnd/>
            <a:tailEnd/>
          </a:ln>
          <a:effectLst/>
        </p:spPr>
        <p:txBody>
          <a:bodyPr/>
          <a:lstStyle/>
          <a:p>
            <a:endParaRPr lang="fr-FR"/>
          </a:p>
        </p:txBody>
      </p:sp>
      <p:sp>
        <p:nvSpPr>
          <p:cNvPr id="26" name="Line 86"/>
          <p:cNvSpPr>
            <a:spLocks noChangeShapeType="1"/>
          </p:cNvSpPr>
          <p:nvPr/>
        </p:nvSpPr>
        <p:spPr bwMode="auto">
          <a:xfrm>
            <a:off x="3373438" y="5348288"/>
            <a:ext cx="2971800" cy="0"/>
          </a:xfrm>
          <a:prstGeom prst="line">
            <a:avLst/>
          </a:prstGeom>
          <a:noFill/>
          <a:ln w="38100">
            <a:solidFill>
              <a:srgbClr val="0000FF"/>
            </a:solidFill>
            <a:prstDash val="sysDot"/>
            <a:round/>
            <a:headEnd/>
            <a:tailEnd/>
          </a:ln>
          <a:effectLst/>
        </p:spPr>
        <p:txBody>
          <a:bodyPr/>
          <a:lstStyle/>
          <a:p>
            <a:endParaRPr lang="fr-FR"/>
          </a:p>
        </p:txBody>
      </p:sp>
      <p:sp>
        <p:nvSpPr>
          <p:cNvPr id="27" name="Line 87"/>
          <p:cNvSpPr>
            <a:spLocks noChangeShapeType="1"/>
          </p:cNvSpPr>
          <p:nvPr/>
        </p:nvSpPr>
        <p:spPr bwMode="auto">
          <a:xfrm flipV="1">
            <a:off x="6345238" y="3843338"/>
            <a:ext cx="0" cy="1524000"/>
          </a:xfrm>
          <a:prstGeom prst="line">
            <a:avLst/>
          </a:prstGeom>
          <a:noFill/>
          <a:ln w="38100">
            <a:solidFill>
              <a:srgbClr val="0000FF"/>
            </a:solidFill>
            <a:prstDash val="sysDot"/>
            <a:round/>
            <a:headEnd/>
            <a:tailEnd type="triangle" w="med" len="med"/>
          </a:ln>
          <a:effectLst/>
        </p:spPr>
        <p:txBody>
          <a:bodyPr/>
          <a:lstStyle/>
          <a:p>
            <a:endParaRPr lang="fr-FR"/>
          </a:p>
        </p:txBody>
      </p:sp>
      <p:sp>
        <p:nvSpPr>
          <p:cNvPr id="28" name="Text Box 88"/>
          <p:cNvSpPr txBox="1">
            <a:spLocks noChangeArrowheads="1"/>
          </p:cNvSpPr>
          <p:nvPr/>
        </p:nvSpPr>
        <p:spPr bwMode="auto">
          <a:xfrm>
            <a:off x="3740151" y="5291138"/>
            <a:ext cx="2351541" cy="338554"/>
          </a:xfrm>
          <a:prstGeom prst="rect">
            <a:avLst/>
          </a:prstGeom>
          <a:noFill/>
          <a:ln w="9525">
            <a:noFill/>
            <a:miter lim="800000"/>
            <a:headEnd/>
            <a:tailEnd/>
          </a:ln>
          <a:effectLst/>
        </p:spPr>
        <p:txBody>
          <a:bodyPr wrap="none">
            <a:spAutoFit/>
          </a:bodyPr>
          <a:lstStyle/>
          <a:p>
            <a:r>
              <a:rPr lang="fr-FR" sz="1600">
                <a:solidFill>
                  <a:srgbClr val="0000FF"/>
                </a:solidFill>
              </a:rPr>
              <a:t>v. hémorroïdale inférieure</a:t>
            </a:r>
          </a:p>
        </p:txBody>
      </p:sp>
      <p:sp>
        <p:nvSpPr>
          <p:cNvPr id="29" name="Text Box 89"/>
          <p:cNvSpPr txBox="1">
            <a:spLocks noChangeArrowheads="1"/>
          </p:cNvSpPr>
          <p:nvPr/>
        </p:nvSpPr>
        <p:spPr bwMode="auto">
          <a:xfrm>
            <a:off x="7007517" y="1498601"/>
            <a:ext cx="1134478" cy="584775"/>
          </a:xfrm>
          <a:prstGeom prst="rect">
            <a:avLst/>
          </a:prstGeom>
          <a:solidFill>
            <a:schemeClr val="hlink"/>
          </a:solidFill>
          <a:ln w="9525">
            <a:noFill/>
            <a:miter lim="800000"/>
            <a:headEnd/>
            <a:tailEnd/>
          </a:ln>
          <a:effectLst/>
        </p:spPr>
        <p:txBody>
          <a:bodyPr wrap="none">
            <a:spAutoFit/>
          </a:bodyPr>
          <a:lstStyle/>
          <a:p>
            <a:pPr algn="ctr">
              <a:lnSpc>
                <a:spcPct val="80000"/>
              </a:lnSpc>
            </a:pPr>
            <a:r>
              <a:rPr lang="fr-FR" sz="2000" b="1">
                <a:solidFill>
                  <a:schemeClr val="accent1"/>
                </a:solidFill>
              </a:rPr>
              <a:t>intra-</a:t>
            </a:r>
          </a:p>
          <a:p>
            <a:pPr algn="ctr">
              <a:lnSpc>
                <a:spcPct val="80000"/>
              </a:lnSpc>
            </a:pPr>
            <a:r>
              <a:rPr lang="fr-FR" sz="2000" b="1">
                <a:solidFill>
                  <a:schemeClr val="accent1"/>
                </a:solidFill>
              </a:rPr>
              <a:t>veineuse</a:t>
            </a:r>
          </a:p>
        </p:txBody>
      </p:sp>
      <p:sp>
        <p:nvSpPr>
          <p:cNvPr id="30" name="Line 90"/>
          <p:cNvSpPr>
            <a:spLocks noChangeShapeType="1"/>
          </p:cNvSpPr>
          <p:nvPr/>
        </p:nvSpPr>
        <p:spPr bwMode="auto">
          <a:xfrm>
            <a:off x="4287838" y="1330325"/>
            <a:ext cx="0" cy="381000"/>
          </a:xfrm>
          <a:prstGeom prst="line">
            <a:avLst/>
          </a:prstGeom>
          <a:noFill/>
          <a:ln w="38100">
            <a:solidFill>
              <a:srgbClr val="0000FF"/>
            </a:solidFill>
            <a:round/>
            <a:headEnd/>
            <a:tailEnd/>
          </a:ln>
          <a:effectLst/>
        </p:spPr>
        <p:txBody>
          <a:bodyPr/>
          <a:lstStyle/>
          <a:p>
            <a:endParaRPr lang="fr-FR"/>
          </a:p>
        </p:txBody>
      </p:sp>
      <p:sp>
        <p:nvSpPr>
          <p:cNvPr id="31" name="Line 91"/>
          <p:cNvSpPr>
            <a:spLocks noChangeShapeType="1"/>
          </p:cNvSpPr>
          <p:nvPr/>
        </p:nvSpPr>
        <p:spPr bwMode="auto">
          <a:xfrm>
            <a:off x="6345238" y="1493839"/>
            <a:ext cx="0" cy="1366837"/>
          </a:xfrm>
          <a:prstGeom prst="line">
            <a:avLst/>
          </a:prstGeom>
          <a:noFill/>
          <a:ln w="38100">
            <a:solidFill>
              <a:srgbClr val="0000FF"/>
            </a:solidFill>
            <a:prstDash val="sysDot"/>
            <a:round/>
            <a:headEnd/>
            <a:tailEnd type="triangle" w="med" len="med"/>
          </a:ln>
          <a:effectLst/>
        </p:spPr>
        <p:txBody>
          <a:bodyPr/>
          <a:lstStyle/>
          <a:p>
            <a:endParaRPr lang="fr-FR"/>
          </a:p>
        </p:txBody>
      </p:sp>
      <p:sp>
        <p:nvSpPr>
          <p:cNvPr id="32" name="Text Box 92"/>
          <p:cNvSpPr txBox="1">
            <a:spLocks noChangeArrowheads="1"/>
          </p:cNvSpPr>
          <p:nvPr/>
        </p:nvSpPr>
        <p:spPr bwMode="auto">
          <a:xfrm>
            <a:off x="2958742" y="1222376"/>
            <a:ext cx="1026242" cy="584775"/>
          </a:xfrm>
          <a:prstGeom prst="rect">
            <a:avLst/>
          </a:prstGeom>
          <a:solidFill>
            <a:srgbClr val="DDDDDD"/>
          </a:solidFill>
          <a:ln w="9525">
            <a:noFill/>
            <a:miter lim="800000"/>
            <a:headEnd/>
            <a:tailEnd/>
          </a:ln>
          <a:effectLst/>
        </p:spPr>
        <p:txBody>
          <a:bodyPr wrap="none">
            <a:spAutoFit/>
          </a:bodyPr>
          <a:lstStyle/>
          <a:p>
            <a:pPr algn="ctr">
              <a:lnSpc>
                <a:spcPct val="80000"/>
              </a:lnSpc>
            </a:pPr>
            <a:r>
              <a:rPr lang="fr-FR" sz="2000" b="1"/>
              <a:t>sub-</a:t>
            </a:r>
          </a:p>
          <a:p>
            <a:pPr algn="ctr">
              <a:lnSpc>
                <a:spcPct val="80000"/>
              </a:lnSpc>
            </a:pPr>
            <a:r>
              <a:rPr lang="fr-FR" sz="2000" b="1"/>
              <a:t>linguale</a:t>
            </a:r>
          </a:p>
        </p:txBody>
      </p:sp>
      <p:sp>
        <p:nvSpPr>
          <p:cNvPr id="33" name="Line 93"/>
          <p:cNvSpPr>
            <a:spLocks noChangeShapeType="1"/>
          </p:cNvSpPr>
          <p:nvPr/>
        </p:nvSpPr>
        <p:spPr bwMode="auto">
          <a:xfrm>
            <a:off x="4287838" y="1460500"/>
            <a:ext cx="2057400" cy="0"/>
          </a:xfrm>
          <a:prstGeom prst="line">
            <a:avLst/>
          </a:prstGeom>
          <a:noFill/>
          <a:ln w="38100">
            <a:solidFill>
              <a:srgbClr val="0000FF"/>
            </a:solidFill>
            <a:prstDash val="sysDot"/>
            <a:round/>
            <a:headEnd/>
            <a:tailEnd/>
          </a:ln>
          <a:effectLst/>
        </p:spPr>
        <p:txBody>
          <a:bodyPr/>
          <a:lstStyle/>
          <a:p>
            <a:endParaRPr lang="fr-FR"/>
          </a:p>
        </p:txBody>
      </p:sp>
      <p:sp>
        <p:nvSpPr>
          <p:cNvPr id="34" name="Rectangle 94"/>
          <p:cNvSpPr>
            <a:spLocks noChangeArrowheads="1"/>
          </p:cNvSpPr>
          <p:nvPr/>
        </p:nvSpPr>
        <p:spPr bwMode="auto">
          <a:xfrm rot="5400000">
            <a:off x="8784431" y="4321969"/>
            <a:ext cx="1404938" cy="381000"/>
          </a:xfrm>
          <a:prstGeom prst="rect">
            <a:avLst/>
          </a:prstGeom>
          <a:solidFill>
            <a:srgbClr val="FFFF99"/>
          </a:solidFill>
          <a:ln w="9525">
            <a:solidFill>
              <a:srgbClr val="FF3300"/>
            </a:solidFill>
            <a:miter lim="800000"/>
            <a:headEnd/>
            <a:tailEnd/>
          </a:ln>
          <a:effectLst/>
        </p:spPr>
        <p:txBody>
          <a:bodyPr wrap="none" anchor="ctr"/>
          <a:lstStyle/>
          <a:p>
            <a:endParaRPr lang="fr-FR"/>
          </a:p>
        </p:txBody>
      </p:sp>
      <p:sp>
        <p:nvSpPr>
          <p:cNvPr id="35" name="Oval 95"/>
          <p:cNvSpPr>
            <a:spLocks noChangeArrowheads="1"/>
          </p:cNvSpPr>
          <p:nvPr/>
        </p:nvSpPr>
        <p:spPr bwMode="auto">
          <a:xfrm>
            <a:off x="8686800" y="2619375"/>
            <a:ext cx="1524000" cy="1219200"/>
          </a:xfrm>
          <a:prstGeom prst="ellipse">
            <a:avLst/>
          </a:prstGeom>
          <a:solidFill>
            <a:srgbClr val="FFFF99"/>
          </a:solidFill>
          <a:ln w="9525">
            <a:solidFill>
              <a:srgbClr val="FF3300"/>
            </a:solidFill>
            <a:round/>
            <a:headEnd/>
            <a:tailEnd/>
          </a:ln>
          <a:effectLst/>
        </p:spPr>
        <p:txBody>
          <a:bodyPr wrap="none" anchor="ctr"/>
          <a:lstStyle/>
          <a:p>
            <a:pPr algn="ctr"/>
            <a:endParaRPr lang="fr-FR" sz="2400">
              <a:latin typeface="Times New Roman" pitchFamily="18" charset="0"/>
            </a:endParaRPr>
          </a:p>
        </p:txBody>
      </p:sp>
      <p:grpSp>
        <p:nvGrpSpPr>
          <p:cNvPr id="36" name="Group 96"/>
          <p:cNvGrpSpPr>
            <a:grpSpLocks/>
          </p:cNvGrpSpPr>
          <p:nvPr/>
        </p:nvGrpSpPr>
        <p:grpSpPr bwMode="auto">
          <a:xfrm>
            <a:off x="9110663" y="3124200"/>
            <a:ext cx="762000" cy="228600"/>
            <a:chOff x="4752" y="2607"/>
            <a:chExt cx="480" cy="144"/>
          </a:xfrm>
        </p:grpSpPr>
        <p:sp>
          <p:nvSpPr>
            <p:cNvPr id="37" name="Freeform 97"/>
            <p:cNvSpPr>
              <a:spLocks/>
            </p:cNvSpPr>
            <p:nvPr/>
          </p:nvSpPr>
          <p:spPr bwMode="auto">
            <a:xfrm>
              <a:off x="4752" y="2634"/>
              <a:ext cx="480" cy="96"/>
            </a:xfrm>
            <a:custGeom>
              <a:avLst/>
              <a:gdLst/>
              <a:ahLst/>
              <a:cxnLst>
                <a:cxn ang="0">
                  <a:pos x="0" y="96"/>
                </a:cxn>
                <a:cxn ang="0">
                  <a:pos x="96" y="0"/>
                </a:cxn>
                <a:cxn ang="0">
                  <a:pos x="240" y="96"/>
                </a:cxn>
                <a:cxn ang="0">
                  <a:pos x="336" y="0"/>
                </a:cxn>
              </a:cxnLst>
              <a:rect l="0" t="0" r="r" b="b"/>
              <a:pathLst>
                <a:path w="336" h="96">
                  <a:moveTo>
                    <a:pt x="0" y="96"/>
                  </a:moveTo>
                  <a:cubicBezTo>
                    <a:pt x="28" y="48"/>
                    <a:pt x="56" y="0"/>
                    <a:pt x="96" y="0"/>
                  </a:cubicBezTo>
                  <a:cubicBezTo>
                    <a:pt x="136" y="0"/>
                    <a:pt x="200" y="96"/>
                    <a:pt x="240" y="96"/>
                  </a:cubicBezTo>
                  <a:cubicBezTo>
                    <a:pt x="280" y="96"/>
                    <a:pt x="308" y="48"/>
                    <a:pt x="336" y="0"/>
                  </a:cubicBezTo>
                </a:path>
              </a:pathLst>
            </a:custGeom>
            <a:noFill/>
            <a:ln w="57150" cmpd="sng">
              <a:solidFill>
                <a:srgbClr val="FF3300"/>
              </a:solidFill>
              <a:round/>
              <a:headEnd/>
              <a:tailEnd/>
            </a:ln>
            <a:effectLst/>
          </p:spPr>
          <p:txBody>
            <a:bodyPr/>
            <a:lstStyle/>
            <a:p>
              <a:endParaRPr lang="fr-FR"/>
            </a:p>
          </p:txBody>
        </p:sp>
        <p:sp>
          <p:nvSpPr>
            <p:cNvPr id="38" name="Oval 98"/>
            <p:cNvSpPr>
              <a:spLocks noChangeArrowheads="1"/>
            </p:cNvSpPr>
            <p:nvPr/>
          </p:nvSpPr>
          <p:spPr bwMode="auto">
            <a:xfrm>
              <a:off x="4917" y="2607"/>
              <a:ext cx="144" cy="144"/>
            </a:xfrm>
            <a:prstGeom prst="ellipse">
              <a:avLst/>
            </a:prstGeom>
            <a:solidFill>
              <a:srgbClr val="FF3300"/>
            </a:solidFill>
            <a:ln w="9525">
              <a:solidFill>
                <a:srgbClr val="FF3300"/>
              </a:solidFill>
              <a:round/>
              <a:headEnd/>
              <a:tailEnd/>
            </a:ln>
            <a:effectLst/>
          </p:spPr>
          <p:txBody>
            <a:bodyPr wrap="none" anchor="ctr"/>
            <a:lstStyle/>
            <a:p>
              <a:endParaRPr lang="fr-FR"/>
            </a:p>
          </p:txBody>
        </p:sp>
      </p:grpSp>
      <p:sp>
        <p:nvSpPr>
          <p:cNvPr id="39" name="Text Box 99"/>
          <p:cNvSpPr txBox="1">
            <a:spLocks noChangeArrowheads="1"/>
          </p:cNvSpPr>
          <p:nvPr/>
        </p:nvSpPr>
        <p:spPr bwMode="auto">
          <a:xfrm>
            <a:off x="9302751" y="3975101"/>
            <a:ext cx="354013" cy="1235075"/>
          </a:xfrm>
          <a:prstGeom prst="rect">
            <a:avLst/>
          </a:prstGeom>
          <a:noFill/>
          <a:ln w="9525">
            <a:noFill/>
            <a:miter lim="800000"/>
            <a:headEnd/>
            <a:tailEnd/>
          </a:ln>
          <a:effectLst/>
        </p:spPr>
        <p:txBody>
          <a:bodyPr wrap="none">
            <a:spAutoFit/>
          </a:bodyPr>
          <a:lstStyle/>
          <a:p>
            <a:pPr algn="ctr">
              <a:lnSpc>
                <a:spcPct val="75000"/>
              </a:lnSpc>
            </a:pPr>
            <a:r>
              <a:rPr lang="fr-FR" sz="2000">
                <a:solidFill>
                  <a:srgbClr val="FF3300"/>
                </a:solidFill>
                <a:latin typeface="Arial Black" pitchFamily="34" charset="0"/>
              </a:rPr>
              <a:t>a</a:t>
            </a:r>
          </a:p>
          <a:p>
            <a:pPr algn="ctr">
              <a:lnSpc>
                <a:spcPct val="75000"/>
              </a:lnSpc>
            </a:pPr>
            <a:r>
              <a:rPr lang="fr-FR" sz="2000">
                <a:solidFill>
                  <a:srgbClr val="FF3300"/>
                </a:solidFill>
                <a:latin typeface="Arial Black" pitchFamily="34" charset="0"/>
              </a:rPr>
              <a:t>o</a:t>
            </a:r>
          </a:p>
          <a:p>
            <a:pPr algn="ctr">
              <a:lnSpc>
                <a:spcPct val="75000"/>
              </a:lnSpc>
            </a:pPr>
            <a:r>
              <a:rPr lang="fr-FR" sz="2000">
                <a:solidFill>
                  <a:srgbClr val="FF3300"/>
                </a:solidFill>
                <a:latin typeface="Arial Black" pitchFamily="34" charset="0"/>
              </a:rPr>
              <a:t>r</a:t>
            </a:r>
          </a:p>
          <a:p>
            <a:pPr algn="ctr">
              <a:lnSpc>
                <a:spcPct val="75000"/>
              </a:lnSpc>
            </a:pPr>
            <a:r>
              <a:rPr lang="fr-FR" sz="2000">
                <a:solidFill>
                  <a:srgbClr val="FF3300"/>
                </a:solidFill>
                <a:latin typeface="Arial Black" pitchFamily="34" charset="0"/>
              </a:rPr>
              <a:t>t</a:t>
            </a:r>
          </a:p>
          <a:p>
            <a:pPr algn="ctr">
              <a:lnSpc>
                <a:spcPct val="75000"/>
              </a:lnSpc>
            </a:pPr>
            <a:r>
              <a:rPr lang="fr-FR" sz="2000">
                <a:solidFill>
                  <a:srgbClr val="FF3300"/>
                </a:solidFill>
                <a:latin typeface="Arial Black" pitchFamily="34" charset="0"/>
              </a:rPr>
              <a:t>e</a:t>
            </a:r>
          </a:p>
        </p:txBody>
      </p:sp>
      <p:sp>
        <p:nvSpPr>
          <p:cNvPr id="40" name="Rectangle 100"/>
          <p:cNvSpPr>
            <a:spLocks noChangeArrowheads="1"/>
          </p:cNvSpPr>
          <p:nvPr/>
        </p:nvSpPr>
        <p:spPr bwMode="auto">
          <a:xfrm>
            <a:off x="8915400" y="2743200"/>
            <a:ext cx="1030288" cy="457200"/>
          </a:xfrm>
          <a:prstGeom prst="rect">
            <a:avLst/>
          </a:prstGeom>
          <a:noFill/>
          <a:ln w="9525">
            <a:noFill/>
            <a:miter lim="800000"/>
            <a:headEnd/>
            <a:tailEnd/>
          </a:ln>
          <a:effectLst/>
        </p:spPr>
        <p:txBody>
          <a:bodyPr wrap="none">
            <a:spAutoFit/>
          </a:bodyPr>
          <a:lstStyle/>
          <a:p>
            <a:r>
              <a:rPr lang="fr-FR" sz="2400">
                <a:solidFill>
                  <a:srgbClr val="FF3300"/>
                </a:solidFill>
                <a:latin typeface="Arial Black" pitchFamily="34" charset="0"/>
              </a:rPr>
              <a:t>cœur</a:t>
            </a:r>
          </a:p>
        </p:txBody>
      </p:sp>
      <p:sp>
        <p:nvSpPr>
          <p:cNvPr id="41" name="AutoShape 101"/>
          <p:cNvSpPr>
            <a:spLocks noChangeArrowheads="1"/>
          </p:cNvSpPr>
          <p:nvPr/>
        </p:nvSpPr>
        <p:spPr bwMode="auto">
          <a:xfrm flipV="1">
            <a:off x="9177338" y="5210175"/>
            <a:ext cx="609600" cy="304800"/>
          </a:xfrm>
          <a:prstGeom prst="triangle">
            <a:avLst>
              <a:gd name="adj" fmla="val 50000"/>
            </a:avLst>
          </a:prstGeom>
          <a:solidFill>
            <a:srgbClr val="FF3300"/>
          </a:solidFill>
          <a:ln w="9525">
            <a:solidFill>
              <a:srgbClr val="FF3300"/>
            </a:solidFill>
            <a:miter lim="800000"/>
            <a:headEnd/>
            <a:tailEnd/>
          </a:ln>
          <a:effectLst/>
        </p:spPr>
        <p:txBody>
          <a:bodyPr wrap="none" anchor="ctr"/>
          <a:lstStyle/>
          <a:p>
            <a:endParaRPr lang="fr-FR"/>
          </a:p>
        </p:txBody>
      </p:sp>
      <p:sp>
        <p:nvSpPr>
          <p:cNvPr id="42" name="Line 102"/>
          <p:cNvSpPr>
            <a:spLocks noChangeShapeType="1"/>
          </p:cNvSpPr>
          <p:nvPr/>
        </p:nvSpPr>
        <p:spPr bwMode="auto">
          <a:xfrm>
            <a:off x="3248025" y="3276600"/>
            <a:ext cx="76200" cy="0"/>
          </a:xfrm>
          <a:prstGeom prst="line">
            <a:avLst/>
          </a:prstGeom>
          <a:noFill/>
          <a:ln w="28575">
            <a:solidFill>
              <a:srgbClr val="CC0099"/>
            </a:solidFill>
            <a:round/>
            <a:headEnd/>
            <a:tailEnd type="triangle" w="med" len="med"/>
          </a:ln>
          <a:effectLst/>
        </p:spPr>
        <p:txBody>
          <a:bodyPr/>
          <a:lstStyle/>
          <a:p>
            <a:endParaRPr lang="fr-FR"/>
          </a:p>
        </p:txBody>
      </p:sp>
      <p:sp>
        <p:nvSpPr>
          <p:cNvPr id="43" name="Line 103"/>
          <p:cNvSpPr>
            <a:spLocks noChangeShapeType="1"/>
          </p:cNvSpPr>
          <p:nvPr/>
        </p:nvSpPr>
        <p:spPr bwMode="auto">
          <a:xfrm>
            <a:off x="3248025" y="3581400"/>
            <a:ext cx="76200" cy="0"/>
          </a:xfrm>
          <a:prstGeom prst="line">
            <a:avLst/>
          </a:prstGeom>
          <a:noFill/>
          <a:ln w="28575">
            <a:solidFill>
              <a:srgbClr val="CC0099"/>
            </a:solidFill>
            <a:round/>
            <a:headEnd/>
            <a:tailEnd type="triangle" w="med" len="med"/>
          </a:ln>
          <a:effectLst/>
        </p:spPr>
        <p:txBody>
          <a:bodyPr/>
          <a:lstStyle/>
          <a:p>
            <a:endParaRPr lang="fr-FR"/>
          </a:p>
        </p:txBody>
      </p:sp>
      <p:sp>
        <p:nvSpPr>
          <p:cNvPr id="44" name="Line 104"/>
          <p:cNvSpPr>
            <a:spLocks noChangeShapeType="1"/>
          </p:cNvSpPr>
          <p:nvPr/>
        </p:nvSpPr>
        <p:spPr bwMode="auto">
          <a:xfrm>
            <a:off x="3248025" y="3886200"/>
            <a:ext cx="76200" cy="0"/>
          </a:xfrm>
          <a:prstGeom prst="line">
            <a:avLst/>
          </a:prstGeom>
          <a:noFill/>
          <a:ln w="28575">
            <a:solidFill>
              <a:srgbClr val="CC0099"/>
            </a:solidFill>
            <a:round/>
            <a:headEnd/>
            <a:tailEnd type="triangle" w="med" len="med"/>
          </a:ln>
          <a:effectLst/>
        </p:spPr>
        <p:txBody>
          <a:bodyPr/>
          <a:lstStyle/>
          <a:p>
            <a:endParaRPr lang="fr-FR"/>
          </a:p>
        </p:txBody>
      </p:sp>
      <p:sp>
        <p:nvSpPr>
          <p:cNvPr id="45" name="Line 105"/>
          <p:cNvSpPr>
            <a:spLocks noChangeShapeType="1"/>
          </p:cNvSpPr>
          <p:nvPr/>
        </p:nvSpPr>
        <p:spPr bwMode="auto">
          <a:xfrm>
            <a:off x="3248025" y="4191000"/>
            <a:ext cx="76200" cy="0"/>
          </a:xfrm>
          <a:prstGeom prst="line">
            <a:avLst/>
          </a:prstGeom>
          <a:noFill/>
          <a:ln w="28575">
            <a:solidFill>
              <a:srgbClr val="CC0099"/>
            </a:solidFill>
            <a:round/>
            <a:headEnd/>
            <a:tailEnd type="triangle" w="med" len="med"/>
          </a:ln>
          <a:effectLst/>
        </p:spPr>
        <p:txBody>
          <a:bodyPr/>
          <a:lstStyle/>
          <a:p>
            <a:endParaRPr lang="fr-FR"/>
          </a:p>
        </p:txBody>
      </p:sp>
      <p:sp>
        <p:nvSpPr>
          <p:cNvPr id="46" name="Line 106"/>
          <p:cNvSpPr>
            <a:spLocks noChangeShapeType="1"/>
          </p:cNvSpPr>
          <p:nvPr/>
        </p:nvSpPr>
        <p:spPr bwMode="auto">
          <a:xfrm>
            <a:off x="3248025" y="4495800"/>
            <a:ext cx="76200" cy="0"/>
          </a:xfrm>
          <a:prstGeom prst="line">
            <a:avLst/>
          </a:prstGeom>
          <a:noFill/>
          <a:ln w="28575">
            <a:solidFill>
              <a:srgbClr val="CC0099"/>
            </a:solidFill>
            <a:round/>
            <a:headEnd/>
            <a:tailEnd type="triangle" w="med" len="med"/>
          </a:ln>
          <a:effectLst/>
        </p:spPr>
        <p:txBody>
          <a:bodyPr/>
          <a:lstStyle/>
          <a:p>
            <a:endParaRPr lang="fr-FR"/>
          </a:p>
        </p:txBody>
      </p:sp>
      <p:sp>
        <p:nvSpPr>
          <p:cNvPr id="47" name="Line 107"/>
          <p:cNvSpPr>
            <a:spLocks noChangeShapeType="1"/>
          </p:cNvSpPr>
          <p:nvPr/>
        </p:nvSpPr>
        <p:spPr bwMode="auto">
          <a:xfrm>
            <a:off x="3248025" y="4772025"/>
            <a:ext cx="76200" cy="0"/>
          </a:xfrm>
          <a:prstGeom prst="line">
            <a:avLst/>
          </a:prstGeom>
          <a:noFill/>
          <a:ln w="28575">
            <a:solidFill>
              <a:srgbClr val="CC0099"/>
            </a:solidFill>
            <a:round/>
            <a:headEnd/>
            <a:tailEnd type="triangle" w="med" len="med"/>
          </a:ln>
          <a:effectLst/>
        </p:spPr>
        <p:txBody>
          <a:bodyPr/>
          <a:lstStyle/>
          <a:p>
            <a:endParaRPr lang="fr-FR"/>
          </a:p>
        </p:txBody>
      </p:sp>
      <p:sp>
        <p:nvSpPr>
          <p:cNvPr id="48" name="Line 108"/>
          <p:cNvSpPr>
            <a:spLocks noChangeShapeType="1"/>
          </p:cNvSpPr>
          <p:nvPr/>
        </p:nvSpPr>
        <p:spPr bwMode="auto">
          <a:xfrm>
            <a:off x="3248025" y="2652713"/>
            <a:ext cx="76200" cy="0"/>
          </a:xfrm>
          <a:prstGeom prst="line">
            <a:avLst/>
          </a:prstGeom>
          <a:noFill/>
          <a:ln w="28575">
            <a:solidFill>
              <a:srgbClr val="CC0099"/>
            </a:solidFill>
            <a:round/>
            <a:headEnd/>
            <a:tailEnd type="triangle" w="med" len="med"/>
          </a:ln>
          <a:effectLst/>
        </p:spPr>
        <p:txBody>
          <a:bodyPr/>
          <a:lstStyle/>
          <a:p>
            <a:endParaRPr lang="fr-FR"/>
          </a:p>
        </p:txBody>
      </p:sp>
      <p:sp>
        <p:nvSpPr>
          <p:cNvPr id="49" name="Line 109"/>
          <p:cNvSpPr>
            <a:spLocks noChangeShapeType="1"/>
          </p:cNvSpPr>
          <p:nvPr/>
        </p:nvSpPr>
        <p:spPr bwMode="auto">
          <a:xfrm>
            <a:off x="3248025" y="2957513"/>
            <a:ext cx="76200" cy="0"/>
          </a:xfrm>
          <a:prstGeom prst="line">
            <a:avLst/>
          </a:prstGeom>
          <a:noFill/>
          <a:ln w="28575">
            <a:solidFill>
              <a:srgbClr val="CC0099"/>
            </a:solidFill>
            <a:round/>
            <a:headEnd/>
            <a:tailEnd type="triangle" w="med" len="med"/>
          </a:ln>
          <a:effectLst/>
        </p:spPr>
        <p:txBody>
          <a:bodyPr/>
          <a:lstStyle/>
          <a:p>
            <a:endParaRPr lang="fr-FR"/>
          </a:p>
        </p:txBody>
      </p:sp>
      <p:sp>
        <p:nvSpPr>
          <p:cNvPr id="50" name="Line 110"/>
          <p:cNvSpPr>
            <a:spLocks noChangeShapeType="1"/>
          </p:cNvSpPr>
          <p:nvPr/>
        </p:nvSpPr>
        <p:spPr bwMode="auto">
          <a:xfrm>
            <a:off x="3248025" y="2362200"/>
            <a:ext cx="76200" cy="0"/>
          </a:xfrm>
          <a:prstGeom prst="line">
            <a:avLst/>
          </a:prstGeom>
          <a:noFill/>
          <a:ln w="28575">
            <a:solidFill>
              <a:srgbClr val="CC0099"/>
            </a:solidFill>
            <a:round/>
            <a:headEnd/>
            <a:tailEnd type="triangle" w="med" len="med"/>
          </a:ln>
          <a:effectLst/>
        </p:spPr>
        <p:txBody>
          <a:bodyPr/>
          <a:lstStyle/>
          <a:p>
            <a:endParaRPr lang="fr-FR"/>
          </a:p>
        </p:txBody>
      </p:sp>
      <p:sp>
        <p:nvSpPr>
          <p:cNvPr id="51" name="Line 111"/>
          <p:cNvSpPr>
            <a:spLocks noChangeShapeType="1"/>
          </p:cNvSpPr>
          <p:nvPr/>
        </p:nvSpPr>
        <p:spPr bwMode="auto">
          <a:xfrm>
            <a:off x="3248025" y="5534025"/>
            <a:ext cx="76200" cy="0"/>
          </a:xfrm>
          <a:prstGeom prst="line">
            <a:avLst/>
          </a:prstGeom>
          <a:noFill/>
          <a:ln w="28575">
            <a:solidFill>
              <a:srgbClr val="0000FF"/>
            </a:solidFill>
            <a:round/>
            <a:headEnd/>
            <a:tailEnd type="triangle" w="med" len="med"/>
          </a:ln>
          <a:effectLst/>
        </p:spPr>
        <p:txBody>
          <a:bodyPr/>
          <a:lstStyle/>
          <a:p>
            <a:endParaRPr lang="fr-FR"/>
          </a:p>
        </p:txBody>
      </p:sp>
      <p:sp>
        <p:nvSpPr>
          <p:cNvPr id="52" name="Line 112"/>
          <p:cNvSpPr>
            <a:spLocks noChangeShapeType="1"/>
          </p:cNvSpPr>
          <p:nvPr/>
        </p:nvSpPr>
        <p:spPr bwMode="auto">
          <a:xfrm>
            <a:off x="3252788" y="5243513"/>
            <a:ext cx="76200" cy="0"/>
          </a:xfrm>
          <a:prstGeom prst="line">
            <a:avLst/>
          </a:prstGeom>
          <a:noFill/>
          <a:ln w="28575">
            <a:solidFill>
              <a:srgbClr val="0000FF"/>
            </a:solidFill>
            <a:round/>
            <a:headEnd/>
            <a:tailEnd type="triangle" w="med" len="med"/>
          </a:ln>
          <a:effectLst/>
        </p:spPr>
        <p:txBody>
          <a:bodyPr/>
          <a:lstStyle/>
          <a:p>
            <a:endParaRPr lang="fr-FR"/>
          </a:p>
        </p:txBody>
      </p:sp>
      <p:sp>
        <p:nvSpPr>
          <p:cNvPr id="53" name="Line 113"/>
          <p:cNvSpPr>
            <a:spLocks noChangeShapeType="1"/>
          </p:cNvSpPr>
          <p:nvPr/>
        </p:nvSpPr>
        <p:spPr bwMode="auto">
          <a:xfrm>
            <a:off x="4157663" y="1662113"/>
            <a:ext cx="76200" cy="0"/>
          </a:xfrm>
          <a:prstGeom prst="line">
            <a:avLst/>
          </a:prstGeom>
          <a:noFill/>
          <a:ln w="28575">
            <a:solidFill>
              <a:srgbClr val="0000FF"/>
            </a:solidFill>
            <a:round/>
            <a:headEnd/>
            <a:tailEnd type="triangle" w="med" len="med"/>
          </a:ln>
          <a:effectLst/>
        </p:spPr>
        <p:txBody>
          <a:bodyPr/>
          <a:lstStyle/>
          <a:p>
            <a:endParaRPr lang="fr-FR"/>
          </a:p>
        </p:txBody>
      </p:sp>
      <p:sp>
        <p:nvSpPr>
          <p:cNvPr id="54" name="Line 114"/>
          <p:cNvSpPr>
            <a:spLocks noChangeShapeType="1"/>
          </p:cNvSpPr>
          <p:nvPr/>
        </p:nvSpPr>
        <p:spPr bwMode="auto">
          <a:xfrm>
            <a:off x="4162425" y="1371600"/>
            <a:ext cx="76200" cy="0"/>
          </a:xfrm>
          <a:prstGeom prst="line">
            <a:avLst/>
          </a:prstGeom>
          <a:noFill/>
          <a:ln w="28575">
            <a:solidFill>
              <a:srgbClr val="0000FF"/>
            </a:solidFill>
            <a:round/>
            <a:headEnd/>
            <a:tailEnd type="triangle" w="med" len="med"/>
          </a:ln>
          <a:effectLst/>
        </p:spPr>
        <p:txBody>
          <a:bodyPr/>
          <a:lstStyle/>
          <a:p>
            <a:endParaRPr lang="fr-FR"/>
          </a:p>
        </p:txBody>
      </p:sp>
      <p:grpSp>
        <p:nvGrpSpPr>
          <p:cNvPr id="55" name="Group 115"/>
          <p:cNvGrpSpPr>
            <a:grpSpLocks/>
          </p:cNvGrpSpPr>
          <p:nvPr/>
        </p:nvGrpSpPr>
        <p:grpSpPr bwMode="auto">
          <a:xfrm rot="-5400000">
            <a:off x="7491413" y="5219700"/>
            <a:ext cx="76200" cy="609600"/>
            <a:chOff x="1185" y="2736"/>
            <a:chExt cx="48" cy="384"/>
          </a:xfrm>
        </p:grpSpPr>
        <p:sp>
          <p:nvSpPr>
            <p:cNvPr id="56" name="Line 116"/>
            <p:cNvSpPr>
              <a:spLocks noChangeShapeType="1"/>
            </p:cNvSpPr>
            <p:nvPr/>
          </p:nvSpPr>
          <p:spPr bwMode="auto">
            <a:xfrm>
              <a:off x="1185" y="2736"/>
              <a:ext cx="48" cy="0"/>
            </a:xfrm>
            <a:prstGeom prst="line">
              <a:avLst/>
            </a:prstGeom>
            <a:noFill/>
            <a:ln w="28575">
              <a:solidFill>
                <a:srgbClr val="0000FF"/>
              </a:solidFill>
              <a:round/>
              <a:headEnd/>
              <a:tailEnd type="triangle" w="med" len="med"/>
            </a:ln>
            <a:effectLst/>
          </p:spPr>
          <p:txBody>
            <a:bodyPr/>
            <a:lstStyle/>
            <a:p>
              <a:endParaRPr lang="fr-FR"/>
            </a:p>
          </p:txBody>
        </p:sp>
        <p:sp>
          <p:nvSpPr>
            <p:cNvPr id="57" name="Line 117"/>
            <p:cNvSpPr>
              <a:spLocks noChangeShapeType="1"/>
            </p:cNvSpPr>
            <p:nvPr/>
          </p:nvSpPr>
          <p:spPr bwMode="auto">
            <a:xfrm>
              <a:off x="1185" y="2928"/>
              <a:ext cx="48" cy="0"/>
            </a:xfrm>
            <a:prstGeom prst="line">
              <a:avLst/>
            </a:prstGeom>
            <a:noFill/>
            <a:ln w="28575">
              <a:solidFill>
                <a:srgbClr val="0000FF"/>
              </a:solidFill>
              <a:round/>
              <a:headEnd/>
              <a:tailEnd type="triangle" w="med" len="med"/>
            </a:ln>
            <a:effectLst/>
          </p:spPr>
          <p:txBody>
            <a:bodyPr/>
            <a:lstStyle/>
            <a:p>
              <a:endParaRPr lang="fr-FR"/>
            </a:p>
          </p:txBody>
        </p:sp>
        <p:sp>
          <p:nvSpPr>
            <p:cNvPr id="58" name="Line 118"/>
            <p:cNvSpPr>
              <a:spLocks noChangeShapeType="1"/>
            </p:cNvSpPr>
            <p:nvPr/>
          </p:nvSpPr>
          <p:spPr bwMode="auto">
            <a:xfrm>
              <a:off x="1185" y="3120"/>
              <a:ext cx="48" cy="0"/>
            </a:xfrm>
            <a:prstGeom prst="line">
              <a:avLst/>
            </a:prstGeom>
            <a:noFill/>
            <a:ln w="28575">
              <a:solidFill>
                <a:srgbClr val="0000FF"/>
              </a:solidFill>
              <a:round/>
              <a:headEnd/>
              <a:tailEnd type="triangle" w="med" len="med"/>
            </a:ln>
            <a:effectLst/>
          </p:spPr>
          <p:txBody>
            <a:bodyPr/>
            <a:lstStyle/>
            <a:p>
              <a:endParaRPr lang="fr-FR"/>
            </a:p>
          </p:txBody>
        </p:sp>
      </p:grpSp>
      <p:sp>
        <p:nvSpPr>
          <p:cNvPr id="59" name="Line 119"/>
          <p:cNvSpPr>
            <a:spLocks noChangeShapeType="1"/>
          </p:cNvSpPr>
          <p:nvPr/>
        </p:nvSpPr>
        <p:spPr bwMode="auto">
          <a:xfrm rot="5400000">
            <a:off x="7038975" y="2590800"/>
            <a:ext cx="1066800" cy="0"/>
          </a:xfrm>
          <a:prstGeom prst="line">
            <a:avLst/>
          </a:prstGeom>
          <a:noFill/>
          <a:ln w="76200">
            <a:solidFill>
              <a:srgbClr val="0000FF"/>
            </a:solidFill>
            <a:round/>
            <a:headEnd/>
            <a:tailEnd type="triangle" w="med" len="med"/>
          </a:ln>
          <a:effectLst/>
        </p:spPr>
        <p:txBody>
          <a:bodyPr/>
          <a:lstStyle/>
          <a:p>
            <a:endParaRPr lang="fr-FR"/>
          </a:p>
        </p:txBody>
      </p:sp>
      <p:sp>
        <p:nvSpPr>
          <p:cNvPr id="60" name="Line 120"/>
          <p:cNvSpPr>
            <a:spLocks noChangeShapeType="1"/>
          </p:cNvSpPr>
          <p:nvPr/>
        </p:nvSpPr>
        <p:spPr bwMode="auto">
          <a:xfrm>
            <a:off x="3248025" y="5029200"/>
            <a:ext cx="76200" cy="0"/>
          </a:xfrm>
          <a:prstGeom prst="line">
            <a:avLst/>
          </a:prstGeom>
          <a:noFill/>
          <a:ln w="28575">
            <a:solidFill>
              <a:srgbClr val="CC0099"/>
            </a:solidFill>
            <a:round/>
            <a:headEnd/>
            <a:tailEnd type="triangle" w="med" len="med"/>
          </a:ln>
          <a:effectLst/>
        </p:spPr>
        <p:txBody>
          <a:bodyPr/>
          <a:lstStyle/>
          <a:p>
            <a:endParaRPr lang="fr-FR"/>
          </a:p>
        </p:txBody>
      </p:sp>
      <p:sp>
        <p:nvSpPr>
          <p:cNvPr id="61" name="Line 121"/>
          <p:cNvSpPr>
            <a:spLocks noChangeShapeType="1"/>
          </p:cNvSpPr>
          <p:nvPr/>
        </p:nvSpPr>
        <p:spPr bwMode="auto">
          <a:xfrm>
            <a:off x="3367088" y="2286000"/>
            <a:ext cx="0" cy="2819400"/>
          </a:xfrm>
          <a:prstGeom prst="line">
            <a:avLst/>
          </a:prstGeom>
          <a:noFill/>
          <a:ln w="38100">
            <a:solidFill>
              <a:srgbClr val="990099"/>
            </a:solidFill>
            <a:round/>
            <a:headEnd/>
            <a:tailEnd/>
          </a:ln>
          <a:effectLst/>
        </p:spPr>
        <p:txBody>
          <a:bodyPr/>
          <a:lstStyle/>
          <a:p>
            <a:endParaRPr lang="fr-FR"/>
          </a:p>
        </p:txBody>
      </p:sp>
      <p:sp>
        <p:nvSpPr>
          <p:cNvPr id="62" name="Rectangle 122"/>
          <p:cNvSpPr>
            <a:spLocks noChangeArrowheads="1"/>
          </p:cNvSpPr>
          <p:nvPr/>
        </p:nvSpPr>
        <p:spPr bwMode="auto">
          <a:xfrm>
            <a:off x="8686800" y="1828800"/>
            <a:ext cx="1504950" cy="457200"/>
          </a:xfrm>
          <a:prstGeom prst="rect">
            <a:avLst/>
          </a:prstGeom>
          <a:noFill/>
          <a:ln w="9525">
            <a:noFill/>
            <a:miter lim="800000"/>
            <a:headEnd/>
            <a:tailEnd/>
          </a:ln>
          <a:effectLst/>
        </p:spPr>
        <p:txBody>
          <a:bodyPr wrap="none">
            <a:spAutoFit/>
          </a:bodyPr>
          <a:lstStyle/>
          <a:p>
            <a:r>
              <a:rPr lang="fr-FR" sz="2400">
                <a:solidFill>
                  <a:srgbClr val="FF3300"/>
                </a:solidFill>
                <a:latin typeface="Arial Black" pitchFamily="34" charset="0"/>
              </a:rPr>
              <a:t>poumon</a:t>
            </a:r>
          </a:p>
        </p:txBody>
      </p:sp>
      <p:sp>
        <p:nvSpPr>
          <p:cNvPr id="63" name="Bouton d'action : Précédent 62">
            <a:hlinkClick r:id="" action="ppaction://hlinkshowjump?jump=previousslide" highlightClick="1"/>
          </p:cNvPr>
          <p:cNvSpPr/>
          <p:nvPr/>
        </p:nvSpPr>
        <p:spPr>
          <a:xfrm>
            <a:off x="9677400" y="6248400"/>
            <a:ext cx="3810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03609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861877" y="163366"/>
            <a:ext cx="3923611" cy="6480000"/>
          </a:xfrm>
          <a:prstGeom prst="rect">
            <a:avLst/>
          </a:prstGeom>
        </p:spPr>
      </p:pic>
      <p:sp>
        <p:nvSpPr>
          <p:cNvPr id="6" name="AutoShape 2" descr="Résultat de recherche d'images pour &quot;voie rectale&quot;"/>
          <p:cNvSpPr>
            <a:spLocks noChangeAspect="1" noChangeArrowheads="1"/>
          </p:cNvSpPr>
          <p:nvPr/>
        </p:nvSpPr>
        <p:spPr bwMode="auto">
          <a:xfrm>
            <a:off x="-436853"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rot="16200000">
            <a:off x="969094" y="2593619"/>
            <a:ext cx="4923791" cy="861774"/>
          </a:xfrm>
          <a:prstGeom prst="rect">
            <a:avLst/>
          </a:prstGeom>
          <a:noFill/>
        </p:spPr>
        <p:txBody>
          <a:bodyPr wrap="square" rtlCol="0">
            <a:spAutoFit/>
          </a:bodyPr>
          <a:lstStyle/>
          <a:p>
            <a:r>
              <a:rPr lang="fr-FR" sz="2500" dirty="0" smtClean="0">
                <a:solidFill>
                  <a:schemeClr val="bg1"/>
                </a:solidFill>
                <a:latin typeface="Times New Roman" panose="02020603050405020304" pitchFamily="18" charset="0"/>
                <a:cs typeface="Times New Roman" panose="02020603050405020304" pitchFamily="18" charset="0"/>
              </a:rPr>
              <a:t>Veines hémorroïdes inferieures et moyennes </a:t>
            </a:r>
            <a:endParaRPr lang="fr-FR" sz="2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0438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2165" y="1971448"/>
            <a:ext cx="11172824" cy="1671662"/>
          </a:xfrm>
        </p:spPr>
        <p:txBody>
          <a:bodyPr>
            <a:noAutofit/>
          </a:bodyPr>
          <a:lstStyle/>
          <a:p>
            <a:pPr marL="900113" lvl="1" indent="0">
              <a:lnSpc>
                <a:spcPct val="150000"/>
              </a:lnSpc>
              <a:buNone/>
            </a:pPr>
            <a:r>
              <a:rPr lang="fr-FR" altLang="fr-FR" sz="3000" dirty="0" smtClean="0">
                <a:solidFill>
                  <a:schemeClr val="bg1"/>
                </a:solidFill>
                <a:latin typeface="Arial" panose="020B0604020202020204" pitchFamily="34" charset="0"/>
                <a:cs typeface="Arial" panose="020B0604020202020204" pitchFamily="34" charset="0"/>
              </a:rPr>
              <a:t>C’est</a:t>
            </a:r>
            <a:r>
              <a:rPr lang="fr-FR" altLang="fr-FR" sz="3000" dirty="0">
                <a:solidFill>
                  <a:srgbClr val="FFFFFF"/>
                </a:solidFill>
                <a:latin typeface="Arial" panose="020B0604020202020204" pitchFamily="34" charset="0"/>
                <a:cs typeface="Arial" panose="020B0604020202020204" pitchFamily="34" charset="0"/>
              </a:rPr>
              <a:t> </a:t>
            </a:r>
            <a:r>
              <a:rPr lang="fr-FR" altLang="fr-FR" sz="3000" dirty="0" smtClean="0">
                <a:solidFill>
                  <a:srgbClr val="FFFFFF"/>
                </a:solidFill>
                <a:latin typeface="Arial" panose="020B0604020202020204" pitchFamily="34" charset="0"/>
                <a:cs typeface="Arial" panose="020B0604020202020204" pitchFamily="34" charset="0"/>
              </a:rPr>
              <a:t>la </a:t>
            </a:r>
            <a:r>
              <a:rPr lang="fr-FR" altLang="fr-FR" sz="3000" dirty="0" smtClean="0">
                <a:solidFill>
                  <a:srgbClr val="FFFF00"/>
                </a:solidFill>
                <a:latin typeface="Arial" panose="020B0604020202020204" pitchFamily="34" charset="0"/>
                <a:cs typeface="Arial" panose="020B0604020202020204" pitchFamily="34" charset="0"/>
              </a:rPr>
              <a:t>Fraction (quantité)</a:t>
            </a:r>
            <a:r>
              <a:rPr lang="fr-FR" altLang="fr-FR" sz="3000" dirty="0" smtClean="0">
                <a:solidFill>
                  <a:srgbClr val="FFFFFF"/>
                </a:solidFill>
                <a:latin typeface="Arial" panose="020B0604020202020204" pitchFamily="34" charset="0"/>
                <a:cs typeface="Arial" panose="020B0604020202020204" pitchFamily="34" charset="0"/>
              </a:rPr>
              <a:t> du médicament administrée </a:t>
            </a:r>
            <a:r>
              <a:rPr lang="fr-FR" altLang="fr-FR" sz="3000" dirty="0">
                <a:solidFill>
                  <a:srgbClr val="FFFFFF"/>
                </a:solidFill>
                <a:latin typeface="Arial" panose="020B0604020202020204" pitchFamily="34" charset="0"/>
                <a:cs typeface="Arial" panose="020B0604020202020204" pitchFamily="34" charset="0"/>
              </a:rPr>
              <a:t>qui atteint la circulation générale </a:t>
            </a:r>
            <a:r>
              <a:rPr lang="fr-FR" altLang="fr-FR" sz="3000" dirty="0">
                <a:solidFill>
                  <a:srgbClr val="FFFF00"/>
                </a:solidFill>
                <a:latin typeface="Arial" panose="020B0604020202020204" pitchFamily="34" charset="0"/>
                <a:cs typeface="Arial" panose="020B0604020202020204" pitchFamily="34" charset="0"/>
              </a:rPr>
              <a:t>et la vitesse </a:t>
            </a:r>
            <a:r>
              <a:rPr lang="fr-FR" altLang="fr-FR" sz="3000" dirty="0">
                <a:solidFill>
                  <a:srgbClr val="FFFFFF"/>
                </a:solidFill>
                <a:latin typeface="Arial" panose="020B0604020202020204" pitchFamily="34" charset="0"/>
                <a:cs typeface="Arial" panose="020B0604020202020204" pitchFamily="34" charset="0"/>
              </a:rPr>
              <a:t>à laquelle elle l'atteint </a:t>
            </a:r>
          </a:p>
          <a:p>
            <a:pPr lvl="2">
              <a:lnSpc>
                <a:spcPct val="150000"/>
              </a:lnSpc>
            </a:pPr>
            <a:endParaRPr lang="fr-FR" sz="3000" dirty="0" smtClean="0">
              <a:solidFill>
                <a:schemeClr val="bg1"/>
              </a:solidFill>
              <a:latin typeface="Arial" panose="020B0604020202020204" pitchFamily="34" charset="0"/>
              <a:cs typeface="Arial" panose="020B0604020202020204" pitchFamily="34" charset="0"/>
            </a:endParaRPr>
          </a:p>
        </p:txBody>
      </p:sp>
      <p:sp>
        <p:nvSpPr>
          <p:cNvPr id="4" name="ZoneTexte 3"/>
          <p:cNvSpPr txBox="1"/>
          <p:nvPr/>
        </p:nvSpPr>
        <p:spPr>
          <a:xfrm>
            <a:off x="754743" y="500042"/>
            <a:ext cx="10927669" cy="523220"/>
          </a:xfrm>
          <a:prstGeom prst="rect">
            <a:avLst/>
          </a:prstGeom>
          <a:noFill/>
          <a:ln>
            <a:solidFill>
              <a:schemeClr val="accent1">
                <a:lumMod val="20000"/>
                <a:lumOff val="80000"/>
              </a:schemeClr>
            </a:solidFill>
          </a:ln>
        </p:spPr>
        <p:txBody>
          <a:bodyPr wrap="square" rtlCol="0">
            <a:spAutoFit/>
          </a:bodyPr>
          <a:lstStyle/>
          <a:p>
            <a:r>
              <a:rPr lang="fr-FR" sz="2800" b="1" dirty="0" smtClean="0">
                <a:solidFill>
                  <a:srgbClr val="FFFF00"/>
                </a:solidFill>
                <a:latin typeface="Arial" panose="020B0604020202020204" pitchFamily="34" charset="0"/>
                <a:cs typeface="Arial" panose="020B0604020202020204" pitchFamily="34" charset="0"/>
              </a:rPr>
              <a:t>EVALUATION DE L’ABSORPTION : LA BIODISPONIBILITÉ</a:t>
            </a:r>
            <a:endParaRPr lang="fr-FR" sz="2800" b="1" dirty="0">
              <a:solidFill>
                <a:srgbClr val="FFFF00"/>
              </a:solidFill>
              <a:latin typeface="Arial" panose="020B0604020202020204" pitchFamily="34" charset="0"/>
              <a:cs typeface="Arial" panose="020B0604020202020204" pitchFamily="34" charset="0"/>
            </a:endParaRPr>
          </a:p>
        </p:txBody>
      </p:sp>
      <p:sp>
        <p:nvSpPr>
          <p:cNvPr id="2" name="Rectangle 1"/>
          <p:cNvSpPr/>
          <p:nvPr/>
        </p:nvSpPr>
        <p:spPr>
          <a:xfrm>
            <a:off x="1433670" y="5052394"/>
            <a:ext cx="7920583" cy="553998"/>
          </a:xfrm>
          <a:prstGeom prst="rect">
            <a:avLst/>
          </a:prstGeom>
        </p:spPr>
        <p:txBody>
          <a:bodyPr wrap="square">
            <a:spAutoFit/>
          </a:bodyPr>
          <a:lstStyle/>
          <a:p>
            <a:r>
              <a:rPr lang="fr-FR" sz="3000" dirty="0">
                <a:solidFill>
                  <a:schemeClr val="bg1"/>
                </a:solidFill>
                <a:latin typeface="Arial" panose="020B0604020202020204" pitchFamily="34" charset="0"/>
                <a:cs typeface="Arial" panose="020B0604020202020204" pitchFamily="34" charset="0"/>
              </a:rPr>
              <a:t> </a:t>
            </a:r>
            <a:r>
              <a:rPr lang="fr-FR" sz="3000" dirty="0" smtClean="0">
                <a:solidFill>
                  <a:srgbClr val="FFFF00"/>
                </a:solidFill>
                <a:latin typeface="Arial" panose="020B0604020202020204" pitchFamily="34" charset="0"/>
                <a:cs typeface="Arial" panose="020B0604020202020204" pitchFamily="34" charset="0"/>
              </a:rPr>
              <a:t>But</a:t>
            </a:r>
            <a:r>
              <a:rPr lang="fr-FR" sz="3000" dirty="0" smtClean="0">
                <a:solidFill>
                  <a:schemeClr val="bg1"/>
                </a:solidFill>
                <a:latin typeface="Arial" panose="020B0604020202020204" pitchFamily="34" charset="0"/>
                <a:cs typeface="Arial" panose="020B0604020202020204" pitchFamily="34" charset="0"/>
              </a:rPr>
              <a:t>: Evaluation </a:t>
            </a:r>
            <a:r>
              <a:rPr lang="fr-FR" sz="3000" dirty="0">
                <a:solidFill>
                  <a:schemeClr val="bg1"/>
                </a:solidFill>
                <a:latin typeface="Arial" panose="020B0604020202020204" pitchFamily="34" charset="0"/>
                <a:cs typeface="Arial" panose="020B0604020202020204" pitchFamily="34" charset="0"/>
              </a:rPr>
              <a:t>de l’absorption </a:t>
            </a:r>
          </a:p>
        </p:txBody>
      </p:sp>
    </p:spTree>
    <p:extLst>
      <p:ext uri="{BB962C8B-B14F-4D97-AF65-F5344CB8AC3E}">
        <p14:creationId xmlns:p14="http://schemas.microsoft.com/office/powerpoint/2010/main" val="7326425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091380" y="-222965"/>
            <a:ext cx="9659033"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0" lang="fr-FR" altLang="fr-FR" sz="3000"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sz="3000" b="1" i="0" u="none" strike="noStrike" cap="none" normalizeH="0" baseline="0" dirty="0" smtClean="0">
                <a:ln>
                  <a:noFill/>
                </a:ln>
                <a:solidFill>
                  <a:srgbClr val="FFFF00"/>
                </a:solidFill>
                <a:effectLst/>
                <a:latin typeface="Arial" panose="020B0604020202020204" pitchFamily="34" charset="0"/>
              </a:rPr>
              <a:t>Le facteur quantitatif (F) </a:t>
            </a:r>
            <a:r>
              <a:rPr kumimoji="0" lang="fr-FR" altLang="fr-FR" sz="3000" b="0" i="0" u="none" strike="noStrike" cap="none" normalizeH="0" baseline="0" dirty="0" smtClean="0">
                <a:ln>
                  <a:noFill/>
                </a:ln>
                <a:solidFill>
                  <a:schemeClr val="bg1"/>
                </a:solidFill>
                <a:effectLst/>
                <a:latin typeface="Arial" panose="020B0604020202020204" pitchFamily="34" charset="0"/>
              </a:rPr>
              <a:t>de la biodisponibilité ne peut être apprécié que par rapport à une forme de référence. </a:t>
            </a:r>
          </a:p>
          <a:p>
            <a:pPr marL="0" marR="0" lvl="0" indent="0" algn="l" defTabSz="914400" rtl="0" eaLnBrk="0" fontAlgn="base" latinLnBrk="0" hangingPunct="0">
              <a:lnSpc>
                <a:spcPct val="150000"/>
              </a:lnSpc>
              <a:spcBef>
                <a:spcPct val="0"/>
              </a:spcBef>
              <a:spcAft>
                <a:spcPct val="0"/>
              </a:spcAft>
              <a:buClrTx/>
              <a:buSzTx/>
              <a:buFontTx/>
              <a:buNone/>
              <a:tabLst/>
            </a:pPr>
            <a:endParaRPr lang="fr-FR" altLang="fr-FR" sz="3000" dirty="0">
              <a:solidFill>
                <a:schemeClr val="bg1"/>
              </a:solidFill>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altLang="fr-FR" sz="30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094684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body" idx="10"/>
          </p:nvPr>
        </p:nvSpPr>
        <p:spPr bwMode="auto">
          <a:xfrm>
            <a:off x="165977" y="539420"/>
            <a:ext cx="118872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000" b="1" i="0" u="none" strike="noStrike" cap="none" normalizeH="0" baseline="0" dirty="0" smtClean="0">
                <a:ln>
                  <a:noFill/>
                </a:ln>
                <a:solidFill>
                  <a:srgbClr val="FFFF00"/>
                </a:solidFill>
                <a:effectLst/>
                <a:latin typeface="Arial" panose="020B0604020202020204" pitchFamily="34" charset="0"/>
              </a:rPr>
              <a:t>Le facteur vitesse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3000" b="0" i="0" u="none" strike="noStrike" cap="none" normalizeH="0" baseline="0" dirty="0" smtClean="0">
                <a:ln>
                  <a:noFill/>
                </a:ln>
                <a:solidFill>
                  <a:schemeClr val="bg1"/>
                </a:solidFill>
                <a:effectLst/>
                <a:latin typeface="Arial" panose="020B0604020202020204" pitchFamily="34" charset="0"/>
              </a:rPr>
              <a:t>Il est apprécié par la </a:t>
            </a:r>
            <a:r>
              <a:rPr kumimoji="0" lang="fr-FR" altLang="fr-FR" sz="3000" b="1" i="0" u="none" strike="noStrike" cap="none" normalizeH="0" baseline="0" dirty="0" smtClean="0">
                <a:ln>
                  <a:noFill/>
                </a:ln>
                <a:solidFill>
                  <a:schemeClr val="bg1"/>
                </a:solidFill>
                <a:effectLst/>
                <a:latin typeface="Arial" panose="020B0604020202020204" pitchFamily="34" charset="0"/>
              </a:rPr>
              <a:t>concentration maximale</a:t>
            </a:r>
            <a:r>
              <a:rPr kumimoji="0" lang="fr-FR" altLang="fr-FR" sz="3000" b="0" i="0" u="none" strike="noStrike" cap="none" normalizeH="0" baseline="0" dirty="0" smtClean="0">
                <a:ln>
                  <a:noFill/>
                </a:ln>
                <a:solidFill>
                  <a:schemeClr val="bg1"/>
                </a:solidFill>
                <a:effectLst/>
                <a:latin typeface="Arial" panose="020B0604020202020204" pitchFamily="34" charset="0"/>
              </a:rPr>
              <a:t> (</a:t>
            </a:r>
            <a:r>
              <a:rPr kumimoji="0" lang="fr-FR" altLang="fr-FR" sz="3000" b="0" i="0" u="none" strike="noStrike" cap="none" normalizeH="0" baseline="0" dirty="0" err="1" smtClean="0">
                <a:ln>
                  <a:noFill/>
                </a:ln>
                <a:solidFill>
                  <a:schemeClr val="bg1"/>
                </a:solidFill>
                <a:effectLst/>
                <a:latin typeface="Arial" panose="020B0604020202020204" pitchFamily="34" charset="0"/>
              </a:rPr>
              <a:t>Cmax</a:t>
            </a:r>
            <a:r>
              <a:rPr kumimoji="0" lang="fr-FR" altLang="fr-FR" sz="3000" b="0" i="0" u="none" strike="noStrike" cap="none" normalizeH="0" baseline="0" dirty="0" smtClean="0">
                <a:ln>
                  <a:noFill/>
                </a:ln>
                <a:solidFill>
                  <a:schemeClr val="bg1"/>
                </a:solidFill>
                <a:effectLst/>
                <a:latin typeface="Arial" panose="020B0604020202020204" pitchFamily="34" charset="0"/>
              </a:rPr>
              <a:t>) et le </a:t>
            </a:r>
            <a:r>
              <a:rPr kumimoji="0" lang="fr-FR" altLang="fr-FR" sz="3000" b="1" i="0" u="none" strike="noStrike" cap="none" normalizeH="0" baseline="0" dirty="0" smtClean="0">
                <a:ln>
                  <a:noFill/>
                </a:ln>
                <a:solidFill>
                  <a:schemeClr val="bg1"/>
                </a:solidFill>
                <a:effectLst/>
                <a:latin typeface="Arial" panose="020B0604020202020204" pitchFamily="34" charset="0"/>
              </a:rPr>
              <a:t>temps pour atteindre cette concentration</a:t>
            </a:r>
            <a:r>
              <a:rPr kumimoji="0" lang="fr-FR" altLang="fr-FR" sz="3000" b="0" i="0" u="none" strike="noStrike" cap="none" normalizeH="0" baseline="0" dirty="0" smtClean="0">
                <a:ln>
                  <a:noFill/>
                </a:ln>
                <a:solidFill>
                  <a:schemeClr val="bg1"/>
                </a:solidFill>
                <a:effectLst/>
                <a:latin typeface="Arial" panose="020B0604020202020204" pitchFamily="34" charset="0"/>
              </a:rPr>
              <a:t> (</a:t>
            </a:r>
            <a:r>
              <a:rPr kumimoji="0" lang="fr-FR" altLang="fr-FR" sz="3000" b="0" i="0" u="none" strike="noStrike" cap="none" normalizeH="0" baseline="0" dirty="0" err="1" smtClean="0">
                <a:ln>
                  <a:noFill/>
                </a:ln>
                <a:solidFill>
                  <a:schemeClr val="bg1"/>
                </a:solidFill>
                <a:effectLst/>
                <a:latin typeface="Arial" panose="020B0604020202020204" pitchFamily="34" charset="0"/>
              </a:rPr>
              <a:t>Tmax</a:t>
            </a:r>
            <a:r>
              <a:rPr kumimoji="0" lang="fr-FR" altLang="fr-FR" sz="3000" b="0" i="0" u="none" strike="noStrike" cap="none" normalizeH="0" baseline="0" dirty="0" smtClean="0">
                <a:ln>
                  <a:noFill/>
                </a:ln>
                <a:solidFill>
                  <a:schemeClr val="bg1"/>
                </a:solidFill>
                <a:effectLst/>
                <a:latin typeface="Arial" panose="020B0604020202020204" pitchFamily="34" charset="0"/>
              </a:rPr>
              <a:t>).</a:t>
            </a:r>
            <a:br>
              <a:rPr kumimoji="0" lang="fr-FR" altLang="fr-FR" sz="3000" b="0" i="0" u="none" strike="noStrike" cap="none" normalizeH="0" baseline="0" dirty="0" smtClean="0">
                <a:ln>
                  <a:noFill/>
                </a:ln>
                <a:solidFill>
                  <a:schemeClr val="bg1"/>
                </a:solidFill>
                <a:effectLst/>
                <a:latin typeface="Arial" panose="020B0604020202020204" pitchFamily="34" charset="0"/>
              </a:rPr>
            </a:br>
            <a:r>
              <a:rPr kumimoji="0" lang="fr-FR" altLang="fr-FR" sz="3000" b="0" i="0" u="none" strike="noStrike" cap="none" normalizeH="0" baseline="0" dirty="0" smtClean="0">
                <a:ln>
                  <a:noFill/>
                </a:ln>
                <a:solidFill>
                  <a:schemeClr val="bg1"/>
                </a:solidFill>
                <a:effectLst/>
                <a:latin typeface="Arial" panose="020B0604020202020204" pitchFamily="34" charset="0"/>
              </a:rPr>
              <a:t/>
            </a:r>
            <a:br>
              <a:rPr kumimoji="0" lang="fr-FR" altLang="fr-FR" sz="3000" b="0" i="0" u="none" strike="noStrike" cap="none" normalizeH="0" baseline="0" dirty="0" smtClean="0">
                <a:ln>
                  <a:noFill/>
                </a:ln>
                <a:solidFill>
                  <a:schemeClr val="bg1"/>
                </a:solidFill>
                <a:effectLst/>
                <a:latin typeface="Arial" panose="020B0604020202020204" pitchFamily="34" charset="0"/>
              </a:rPr>
            </a:br>
            <a:r>
              <a:rPr kumimoji="0" lang="fr-FR" altLang="fr-FR" sz="3000" b="0" i="0" u="none" strike="noStrike" cap="none" normalizeH="0" baseline="0" dirty="0" smtClean="0">
                <a:ln>
                  <a:noFill/>
                </a:ln>
                <a:solidFill>
                  <a:schemeClr val="bg1"/>
                </a:solidFill>
                <a:effectLst/>
                <a:latin typeface="Arial" panose="020B0604020202020204" pitchFamily="34" charset="0"/>
              </a:rPr>
              <a:t>Au même titre que le Facteur</a:t>
            </a:r>
            <a:r>
              <a:rPr kumimoji="0" lang="fr-FR" altLang="fr-FR" sz="3000" b="0" i="0" u="none" strike="noStrike" cap="none" normalizeH="0" dirty="0" smtClean="0">
                <a:ln>
                  <a:noFill/>
                </a:ln>
                <a:solidFill>
                  <a:schemeClr val="bg1"/>
                </a:solidFill>
                <a:effectLst/>
                <a:latin typeface="Arial" panose="020B0604020202020204" pitchFamily="34" charset="0"/>
              </a:rPr>
              <a:t> F</a:t>
            </a:r>
            <a:r>
              <a:rPr kumimoji="0" lang="fr-FR" altLang="fr-FR" sz="3000" b="0" i="0" u="none" strike="noStrike" cap="none" normalizeH="0" baseline="0" dirty="0" smtClean="0">
                <a:ln>
                  <a:noFill/>
                </a:ln>
                <a:solidFill>
                  <a:schemeClr val="bg1"/>
                </a:solidFill>
                <a:effectLst/>
                <a:latin typeface="Arial" panose="020B0604020202020204" pitchFamily="34" charset="0"/>
              </a:rPr>
              <a:t>, la vitesse d’absorption d’un médicament est un paramètre significatif pour le délai d’action d’un principe actif. La vitesse de passage est un paramètre important pour les médicaments destinés à une action rapide comme</a:t>
            </a:r>
            <a:r>
              <a:rPr kumimoji="0" lang="fr-FR" altLang="fr-FR" sz="3000" b="0" i="0" u="none" strike="noStrike" cap="none" normalizeH="0" dirty="0" smtClean="0">
                <a:ln>
                  <a:noFill/>
                </a:ln>
                <a:solidFill>
                  <a:schemeClr val="bg1"/>
                </a:solidFill>
                <a:effectLst/>
                <a:latin typeface="Arial" panose="020B0604020202020204" pitchFamily="34" charset="0"/>
              </a:rPr>
              <a:t> </a:t>
            </a:r>
            <a:r>
              <a:rPr lang="fr-FR" altLang="fr-FR" sz="3000" dirty="0" smtClean="0">
                <a:solidFill>
                  <a:schemeClr val="bg1"/>
                </a:solidFill>
                <a:latin typeface="Arial" panose="020B0604020202020204" pitchFamily="34" charset="0"/>
              </a:rPr>
              <a:t>un </a:t>
            </a:r>
            <a:r>
              <a:rPr kumimoji="0" lang="fr-FR" altLang="fr-FR" sz="3000" b="0" i="0" u="none" strike="noStrike" cap="none" normalizeH="0" baseline="0" dirty="0" smtClean="0">
                <a:ln>
                  <a:noFill/>
                </a:ln>
                <a:solidFill>
                  <a:schemeClr val="bg1"/>
                </a:solidFill>
                <a:effectLst/>
                <a:latin typeface="Arial" panose="020B0604020202020204" pitchFamily="34" charset="0"/>
              </a:rPr>
              <a:t>antalgique par exemple.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736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13315"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3316" name="Text Box 3"/>
          <p:cNvSpPr txBox="1">
            <a:spLocks noChangeArrowheads="1"/>
          </p:cNvSpPr>
          <p:nvPr/>
        </p:nvSpPr>
        <p:spPr bwMode="auto">
          <a:xfrm>
            <a:off x="2013172" y="1633132"/>
            <a:ext cx="8655309" cy="33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6633"/>
                </a:solidFill>
              </a:rPr>
              <a:t>Excipient :</a:t>
            </a:r>
          </a:p>
          <a:p>
            <a:pPr eaLnBrk="1"/>
            <a:endParaRPr lang="en-GB" altLang="fr-FR" sz="2540">
              <a:solidFill>
                <a:srgbClr val="FFFFFF"/>
              </a:solidFill>
            </a:endParaRPr>
          </a:p>
          <a:p>
            <a:pPr eaLnBrk="1"/>
            <a:r>
              <a:rPr lang="en-GB" altLang="fr-FR" sz="2540">
                <a:solidFill>
                  <a:srgbClr val="FFFFFF"/>
                </a:solidFill>
              </a:rPr>
              <a:t>	Certains excipients sont aussi considérés comme des PA selon les spécialités :</a:t>
            </a:r>
          </a:p>
          <a:p>
            <a:pPr eaLnBrk="1"/>
            <a:endParaRPr lang="en-GB" altLang="fr-FR" sz="2540">
              <a:solidFill>
                <a:srgbClr val="FFFFFF"/>
              </a:solidFill>
            </a:endParaRPr>
          </a:p>
          <a:p>
            <a:pPr eaLnBrk="1"/>
            <a:r>
              <a:rPr lang="en-GB" altLang="fr-FR" sz="2540">
                <a:solidFill>
                  <a:srgbClr val="FFFFFF"/>
                </a:solidFill>
              </a:rPr>
              <a:t>		- </a:t>
            </a:r>
            <a:r>
              <a:rPr lang="en-GB" altLang="fr-FR" sz="2540">
                <a:solidFill>
                  <a:srgbClr val="FFFF00"/>
                </a:solidFill>
              </a:rPr>
              <a:t>Silice colloïdale </a:t>
            </a:r>
            <a:r>
              <a:rPr lang="en-GB" altLang="fr-FR" sz="2540">
                <a:solidFill>
                  <a:srgbClr val="FFFFFF"/>
                </a:solidFill>
              </a:rPr>
              <a:t>= excipient très fréquent =  PA dans Gélopectose</a:t>
            </a:r>
            <a:r>
              <a:rPr lang="en-GB" altLang="fr-FR" sz="2540" baseline="33000">
                <a:solidFill>
                  <a:srgbClr val="FFFFFF"/>
                </a:solidFill>
                <a:cs typeface="Arial" panose="020B0604020202020204" pitchFamily="34" charset="0"/>
              </a:rPr>
              <a:t>®</a:t>
            </a:r>
            <a:r>
              <a:rPr lang="en-GB" altLang="fr-FR" sz="2540">
                <a:solidFill>
                  <a:srgbClr val="FFFFFF"/>
                </a:solidFill>
              </a:rPr>
              <a:t> et Dissolvurol</a:t>
            </a:r>
            <a:r>
              <a:rPr lang="en-GB" altLang="fr-FR" sz="2540" baseline="33000">
                <a:solidFill>
                  <a:srgbClr val="FFFFFF"/>
                </a:solidFill>
                <a:cs typeface="Arial" panose="020B0604020202020204" pitchFamily="34" charset="0"/>
              </a:rPr>
              <a:t>®</a:t>
            </a:r>
          </a:p>
          <a:p>
            <a:pPr eaLnBrk="1"/>
            <a:r>
              <a:rPr lang="en-GB" altLang="fr-FR" sz="2540">
                <a:solidFill>
                  <a:srgbClr val="FFFFFF"/>
                </a:solidFill>
              </a:rPr>
              <a:t>		- </a:t>
            </a:r>
            <a:r>
              <a:rPr lang="en-GB" altLang="fr-FR" sz="2540">
                <a:solidFill>
                  <a:srgbClr val="FFFF00"/>
                </a:solidFill>
              </a:rPr>
              <a:t>Acide ascorbique</a:t>
            </a:r>
            <a:r>
              <a:rPr lang="en-GB" altLang="fr-FR" sz="2540">
                <a:solidFill>
                  <a:srgbClr val="FFFFFF"/>
                </a:solidFill>
              </a:rPr>
              <a:t> = PA très fréquent =  Excipient dans Tardyferon </a:t>
            </a:r>
          </a:p>
        </p:txBody>
      </p:sp>
      <p:sp>
        <p:nvSpPr>
          <p:cNvPr id="13317"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1042820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420914" y="257271"/>
            <a:ext cx="11771086" cy="477054"/>
          </a:xfrm>
          <a:prstGeom prst="rect">
            <a:avLst/>
          </a:prstGeom>
          <a:noFill/>
        </p:spPr>
        <p:txBody>
          <a:bodyPr wrap="square" rtlCol="0">
            <a:spAutoFit/>
          </a:bodyPr>
          <a:lstStyle/>
          <a:p>
            <a:r>
              <a:rPr lang="fr-FR" altLang="fr-FR" sz="2500" b="1" dirty="0">
                <a:solidFill>
                  <a:schemeClr val="bg1"/>
                </a:solidFill>
                <a:latin typeface="Arial" panose="020B0604020202020204" pitchFamily="34" charset="0"/>
                <a:cs typeface="Arial" panose="020B0604020202020204" pitchFamily="34" charset="0"/>
              </a:rPr>
              <a:t>Exemple : Comparaison des profils pharmacocinétiques de 2 médicaments</a:t>
            </a:r>
            <a:endParaRPr lang="fr-FR" sz="2500" b="1" dirty="0">
              <a:solidFill>
                <a:schemeClr val="bg1"/>
              </a:solidFill>
              <a:latin typeface="Arial" panose="020B0604020202020204" pitchFamily="34" charset="0"/>
              <a:cs typeface="Arial" panose="020B0604020202020204" pitchFamily="34" charset="0"/>
            </a:endParaRPr>
          </a:p>
        </p:txBody>
      </p:sp>
      <p:grpSp>
        <p:nvGrpSpPr>
          <p:cNvPr id="15" name="Groupe 14"/>
          <p:cNvGrpSpPr/>
          <p:nvPr/>
        </p:nvGrpSpPr>
        <p:grpSpPr>
          <a:xfrm>
            <a:off x="6066971" y="1100914"/>
            <a:ext cx="5850618" cy="3771674"/>
            <a:chOff x="6037943" y="1786390"/>
            <a:chExt cx="5850618" cy="3771674"/>
          </a:xfrm>
        </p:grpSpPr>
        <p:pic>
          <p:nvPicPr>
            <p:cNvPr id="4106" name="Picture 10" descr="Image pharc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886" y="1786390"/>
              <a:ext cx="38766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Image pharcin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314" y="3814989"/>
              <a:ext cx="38766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6037943" y="2379029"/>
              <a:ext cx="1901371" cy="646331"/>
            </a:xfrm>
            <a:prstGeom prst="rect">
              <a:avLst/>
            </a:prstGeom>
            <a:noFill/>
          </p:spPr>
          <p:txBody>
            <a:bodyPr wrap="square" rtlCol="0">
              <a:spAutoFit/>
            </a:bodyPr>
            <a:lstStyle/>
            <a:p>
              <a:r>
                <a:rPr lang="fr-FR" altLang="fr-FR" dirty="0">
                  <a:solidFill>
                    <a:schemeClr val="bg1"/>
                  </a:solidFill>
                  <a:latin typeface="Arial" panose="020B0604020202020204" pitchFamily="34" charset="0"/>
                  <a:cs typeface="Arial" panose="020B0604020202020204" pitchFamily="34" charset="0"/>
                </a:rPr>
                <a:t>Médicament A</a:t>
              </a:r>
              <a:br>
                <a:rPr lang="fr-FR" altLang="fr-FR" dirty="0">
                  <a:solidFill>
                    <a:schemeClr val="bg1"/>
                  </a:solidFill>
                  <a:latin typeface="Arial" panose="020B0604020202020204" pitchFamily="34" charset="0"/>
                  <a:cs typeface="Arial" panose="020B0604020202020204" pitchFamily="34" charset="0"/>
                </a:rPr>
              </a:br>
              <a:endParaRPr lang="fr-FR" dirty="0">
                <a:solidFill>
                  <a:schemeClr val="bg1"/>
                </a:solidFill>
                <a:latin typeface="Arial" panose="020B0604020202020204" pitchFamily="34" charset="0"/>
                <a:cs typeface="Arial" panose="020B0604020202020204" pitchFamily="34" charset="0"/>
              </a:endParaRPr>
            </a:p>
          </p:txBody>
        </p:sp>
        <p:sp>
          <p:nvSpPr>
            <p:cNvPr id="14" name="ZoneTexte 13"/>
            <p:cNvSpPr txBox="1"/>
            <p:nvPr/>
          </p:nvSpPr>
          <p:spPr>
            <a:xfrm>
              <a:off x="6081484" y="4439104"/>
              <a:ext cx="1814287" cy="923330"/>
            </a:xfrm>
            <a:prstGeom prst="rect">
              <a:avLst/>
            </a:prstGeom>
            <a:noFill/>
          </p:spPr>
          <p:txBody>
            <a:bodyPr wrap="square" rtlCol="0">
              <a:spAutoFit/>
            </a:bodyPr>
            <a:lstStyle/>
            <a:p>
              <a:pPr lvl="0"/>
              <a:r>
                <a:rPr lang="fr-FR" altLang="fr-FR" dirty="0">
                  <a:solidFill>
                    <a:schemeClr val="bg1"/>
                  </a:solidFill>
                  <a:latin typeface="Arial" panose="020B0604020202020204" pitchFamily="34" charset="0"/>
                  <a:cs typeface="Arial" panose="020B0604020202020204" pitchFamily="34" charset="0"/>
                </a:rPr>
                <a:t>Médicament B</a:t>
              </a:r>
              <a:br>
                <a:rPr lang="fr-FR" altLang="fr-FR" dirty="0">
                  <a:solidFill>
                    <a:schemeClr val="bg1"/>
                  </a:solidFill>
                  <a:latin typeface="Arial" panose="020B0604020202020204" pitchFamily="34" charset="0"/>
                  <a:cs typeface="Arial" panose="020B0604020202020204" pitchFamily="34" charset="0"/>
                </a:rPr>
              </a:br>
              <a:r>
                <a:rPr lang="fr-FR" altLang="fr-FR" dirty="0">
                  <a:solidFill>
                    <a:schemeClr val="bg1"/>
                  </a:solidFill>
                  <a:latin typeface="Arial" panose="020B0604020202020204" pitchFamily="34" charset="0"/>
                  <a:cs typeface="Arial" panose="020B0604020202020204" pitchFamily="34" charset="0"/>
                </a:rPr>
                <a:t> </a:t>
              </a:r>
              <a:endParaRPr lang="fr-FR" altLang="fr-FR" sz="10900" dirty="0">
                <a:solidFill>
                  <a:schemeClr val="bg1"/>
                </a:solidFill>
                <a:latin typeface="Arial" panose="020B0604020202020204" pitchFamily="34" charset="0"/>
                <a:cs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p:txBody>
        </p:sp>
      </p:grpSp>
      <p:sp>
        <p:nvSpPr>
          <p:cNvPr id="16" name="ZoneTexte 15"/>
          <p:cNvSpPr txBox="1"/>
          <p:nvPr/>
        </p:nvSpPr>
        <p:spPr>
          <a:xfrm>
            <a:off x="327251" y="5239177"/>
            <a:ext cx="9550400" cy="861774"/>
          </a:xfrm>
          <a:prstGeom prst="rect">
            <a:avLst/>
          </a:prstGeom>
          <a:noFill/>
        </p:spPr>
        <p:txBody>
          <a:bodyPr wrap="square" rtlCol="0">
            <a:spAutoFit/>
          </a:bodyPr>
          <a:lstStyle/>
          <a:p>
            <a:r>
              <a:rPr lang="fr-FR" sz="2500" b="1" dirty="0">
                <a:solidFill>
                  <a:schemeClr val="bg1"/>
                </a:solidFill>
                <a:latin typeface="Arial" panose="020B0604020202020204" pitchFamily="34" charset="0"/>
                <a:cs typeface="Arial" panose="020B0604020202020204" pitchFamily="34" charset="0"/>
              </a:rPr>
              <a:t>T max</a:t>
            </a:r>
            <a:r>
              <a:rPr lang="fr-FR" sz="2500" dirty="0">
                <a:solidFill>
                  <a:schemeClr val="bg1"/>
                </a:solidFill>
                <a:latin typeface="Arial" panose="020B0604020202020204" pitchFamily="34" charset="0"/>
                <a:cs typeface="Arial" panose="020B0604020202020204" pitchFamily="34" charset="0"/>
              </a:rPr>
              <a:t> : plus rapide pour A que B (1 heure contre 2.5 heures)</a:t>
            </a:r>
            <a:br>
              <a:rPr lang="fr-FR" sz="2500" dirty="0">
                <a:solidFill>
                  <a:schemeClr val="bg1"/>
                </a:solidFill>
                <a:latin typeface="Arial" panose="020B0604020202020204" pitchFamily="34" charset="0"/>
                <a:cs typeface="Arial" panose="020B0604020202020204" pitchFamily="34" charset="0"/>
              </a:rPr>
            </a:br>
            <a:r>
              <a:rPr lang="fr-FR" sz="2500" b="1" dirty="0">
                <a:solidFill>
                  <a:schemeClr val="bg1"/>
                </a:solidFill>
                <a:latin typeface="Arial" panose="020B0604020202020204" pitchFamily="34" charset="0"/>
                <a:cs typeface="Arial" panose="020B0604020202020204" pitchFamily="34" charset="0"/>
              </a:rPr>
              <a:t>C max</a:t>
            </a:r>
            <a:r>
              <a:rPr lang="fr-FR" sz="2500" dirty="0">
                <a:solidFill>
                  <a:schemeClr val="bg1"/>
                </a:solidFill>
                <a:latin typeface="Arial" panose="020B0604020202020204" pitchFamily="34" charset="0"/>
                <a:cs typeface="Arial" panose="020B0604020202020204" pitchFamily="34" charset="0"/>
              </a:rPr>
              <a:t> : plus élevée pour B que A (2.5 </a:t>
            </a:r>
            <a:r>
              <a:rPr lang="fr-FR" sz="2500" dirty="0" err="1">
                <a:solidFill>
                  <a:schemeClr val="bg1"/>
                </a:solidFill>
                <a:latin typeface="Arial" panose="020B0604020202020204" pitchFamily="34" charset="0"/>
                <a:cs typeface="Arial" panose="020B0604020202020204" pitchFamily="34" charset="0"/>
              </a:rPr>
              <a:t>ng</a:t>
            </a:r>
            <a:r>
              <a:rPr lang="fr-FR" sz="2500" dirty="0">
                <a:solidFill>
                  <a:schemeClr val="bg1"/>
                </a:solidFill>
                <a:latin typeface="Arial" panose="020B0604020202020204" pitchFamily="34" charset="0"/>
                <a:cs typeface="Arial" panose="020B0604020202020204" pitchFamily="34" charset="0"/>
              </a:rPr>
              <a:t>/ml contre 1.7 </a:t>
            </a:r>
            <a:r>
              <a:rPr lang="fr-FR" sz="2500" dirty="0" err="1">
                <a:solidFill>
                  <a:schemeClr val="bg1"/>
                </a:solidFill>
                <a:latin typeface="Arial" panose="020B0604020202020204" pitchFamily="34" charset="0"/>
                <a:cs typeface="Arial" panose="020B0604020202020204" pitchFamily="34" charset="0"/>
              </a:rPr>
              <a:t>ng</a:t>
            </a:r>
            <a:r>
              <a:rPr lang="fr-FR" sz="2500" dirty="0">
                <a:solidFill>
                  <a:schemeClr val="bg1"/>
                </a:solidFill>
                <a:latin typeface="Arial" panose="020B0604020202020204" pitchFamily="34" charset="0"/>
                <a:cs typeface="Arial" panose="020B0604020202020204" pitchFamily="34" charset="0"/>
              </a:rPr>
              <a:t>/ml)</a:t>
            </a:r>
          </a:p>
        </p:txBody>
      </p:sp>
    </p:spTree>
    <p:extLst>
      <p:ext uri="{BB962C8B-B14F-4D97-AF65-F5344CB8AC3E}">
        <p14:creationId xmlns:p14="http://schemas.microsoft.com/office/powerpoint/2010/main" val="41151978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42188" y="2327071"/>
            <a:ext cx="5193890" cy="1389523"/>
          </a:xfrm>
        </p:spPr>
        <p:txBody>
          <a:bodyPr>
            <a:normAutofit/>
          </a:bodyPr>
          <a:lstStyle/>
          <a:p>
            <a:pPr marL="0" lvl="0" indent="0" eaLnBrk="0" fontAlgn="base" hangingPunct="0">
              <a:lnSpc>
                <a:spcPct val="100000"/>
              </a:lnSpc>
              <a:spcBef>
                <a:spcPct val="0"/>
              </a:spcBef>
              <a:spcAft>
                <a:spcPct val="0"/>
              </a:spcAft>
              <a:buNone/>
            </a:pPr>
            <a:r>
              <a:rPr lang="fr-FR" altLang="fr-FR" sz="4000" dirty="0">
                <a:solidFill>
                  <a:schemeClr val="bg1"/>
                </a:solidFill>
                <a:latin typeface="Arial" panose="020B0604020202020204" pitchFamily="34" charset="0"/>
              </a:rPr>
              <a:t>On distingue ainsi :</a:t>
            </a:r>
          </a:p>
        </p:txBody>
      </p:sp>
    </p:spTree>
    <p:extLst>
      <p:ext uri="{BB962C8B-B14F-4D97-AF65-F5344CB8AC3E}">
        <p14:creationId xmlns:p14="http://schemas.microsoft.com/office/powerpoint/2010/main" val="10570619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body" idx="4294967295"/>
          </p:nvPr>
        </p:nvSpPr>
        <p:spPr>
          <a:xfrm>
            <a:off x="284162" y="1248229"/>
            <a:ext cx="11388725" cy="5000171"/>
          </a:xfrm>
          <a:prstGeom prst="rect">
            <a:avLst/>
          </a:prstGeom>
          <a:noFill/>
          <a:ln/>
        </p:spPr>
        <p:txBody>
          <a:bodyPr lIns="90488" tIns="44450" rIns="90488" bIns="44450">
            <a:normAutofit/>
          </a:bodyPr>
          <a:lstStyle/>
          <a:p>
            <a:pPr defTabSz="762000"/>
            <a:r>
              <a:rPr lang="fr-FR" altLang="fr-FR" sz="3000" dirty="0" smtClean="0">
                <a:solidFill>
                  <a:srgbClr val="FFC000"/>
                </a:solidFill>
                <a:latin typeface="Arial" panose="020B0604020202020204" pitchFamily="34" charset="0"/>
                <a:cs typeface="Arial" panose="020B0604020202020204" pitchFamily="34" charset="0"/>
              </a:rPr>
              <a:t>Biodisponibilité absolue</a:t>
            </a:r>
            <a:r>
              <a:rPr lang="fr-FR" altLang="fr-FR" sz="3000" dirty="0" smtClean="0">
                <a:solidFill>
                  <a:schemeClr val="bg1"/>
                </a:solidFill>
                <a:latin typeface="Arial" panose="020B0604020202020204" pitchFamily="34" charset="0"/>
                <a:cs typeface="Arial" panose="020B0604020202020204" pitchFamily="34" charset="0"/>
              </a:rPr>
              <a:t>: </a:t>
            </a:r>
          </a:p>
          <a:p>
            <a:pPr defTabSz="762000"/>
            <a:r>
              <a:rPr lang="fr-FR" sz="3200" dirty="0" smtClean="0">
                <a:solidFill>
                  <a:schemeClr val="bg1"/>
                </a:solidFill>
              </a:rPr>
              <a:t>Une </a:t>
            </a:r>
            <a:r>
              <a:rPr lang="fr-FR" sz="3200" dirty="0">
                <a:solidFill>
                  <a:schemeClr val="bg1"/>
                </a:solidFill>
              </a:rPr>
              <a:t>forme </a:t>
            </a:r>
            <a:r>
              <a:rPr lang="fr-FR" sz="3200" dirty="0" err="1">
                <a:solidFill>
                  <a:schemeClr val="bg1"/>
                </a:solidFill>
              </a:rPr>
              <a:t>extra-vasculaire</a:t>
            </a:r>
            <a:r>
              <a:rPr lang="fr-FR" sz="3200" dirty="0">
                <a:solidFill>
                  <a:schemeClr val="bg1"/>
                </a:solidFill>
              </a:rPr>
              <a:t> est comparée à la forme de référence qui est le médicament administré par voie intraveineuse puisque par définition toute la dose atteint la circulation </a:t>
            </a:r>
            <a:r>
              <a:rPr lang="fr-FR" sz="3200" dirty="0"/>
              <a:t>générale.</a:t>
            </a:r>
            <a:endParaRPr lang="fr-FR" altLang="fr-FR" sz="3000" dirty="0" smtClean="0">
              <a:solidFill>
                <a:schemeClr val="bg1"/>
              </a:solidFill>
              <a:latin typeface="Arial" panose="020B0604020202020204" pitchFamily="34" charset="0"/>
              <a:cs typeface="Arial" panose="020B0604020202020204" pitchFamily="34" charset="0"/>
            </a:endParaRPr>
          </a:p>
          <a:p>
            <a:pPr defTabSz="762000">
              <a:buFontTx/>
              <a:buNone/>
            </a:pPr>
            <a:endParaRPr lang="fr-FR" altLang="fr-FR" sz="3000" dirty="0" smtClean="0">
              <a:solidFill>
                <a:srgbClr val="FFC000"/>
              </a:solidFill>
              <a:latin typeface="Arial" panose="020B0604020202020204" pitchFamily="34" charset="0"/>
              <a:cs typeface="Arial" panose="020B0604020202020204" pitchFamily="34" charset="0"/>
            </a:endParaRPr>
          </a:p>
          <a:p>
            <a:pPr defTabSz="762000">
              <a:buFontTx/>
              <a:buNone/>
            </a:pPr>
            <a:r>
              <a:rPr lang="fr-FR" altLang="fr-FR" sz="3000" dirty="0" smtClean="0">
                <a:solidFill>
                  <a:srgbClr val="FFC000"/>
                </a:solidFill>
                <a:latin typeface="Arial" panose="020B0604020202020204" pitchFamily="34" charset="0"/>
                <a:cs typeface="Arial" panose="020B0604020202020204" pitchFamily="34" charset="0"/>
              </a:rPr>
              <a:t>But: </a:t>
            </a:r>
          </a:p>
          <a:p>
            <a:pPr defTabSz="762000">
              <a:buFontTx/>
              <a:buNone/>
            </a:pPr>
            <a:r>
              <a:rPr lang="fr-FR" altLang="fr-FR" sz="3000" dirty="0">
                <a:solidFill>
                  <a:srgbClr val="FFC000"/>
                </a:solidFill>
                <a:latin typeface="Arial" panose="020B0604020202020204" pitchFamily="34" charset="0"/>
                <a:cs typeface="Arial" panose="020B0604020202020204" pitchFamily="34" charset="0"/>
              </a:rPr>
              <a:t> </a:t>
            </a:r>
            <a:r>
              <a:rPr lang="fr-FR" altLang="fr-FR" sz="3000" dirty="0" smtClean="0">
                <a:solidFill>
                  <a:srgbClr val="FFC000"/>
                </a:solidFill>
                <a:latin typeface="Arial" panose="020B0604020202020204" pitchFamily="34" charset="0"/>
                <a:cs typeface="Arial" panose="020B0604020202020204" pitchFamily="34" charset="0"/>
              </a:rPr>
              <a:t>        </a:t>
            </a:r>
            <a:r>
              <a:rPr lang="fr-FR" altLang="fr-FR" sz="3000" dirty="0" smtClean="0">
                <a:solidFill>
                  <a:schemeClr val="bg1"/>
                </a:solidFill>
                <a:latin typeface="Arial" panose="020B0604020202020204" pitchFamily="34" charset="0"/>
                <a:cs typeface="Arial" panose="020B0604020202020204" pitchFamily="34" charset="0"/>
              </a:rPr>
              <a:t>- </a:t>
            </a:r>
            <a:r>
              <a:rPr lang="fr-FR" sz="3000" dirty="0" smtClean="0">
                <a:solidFill>
                  <a:schemeClr val="bg1"/>
                </a:solidFill>
                <a:latin typeface="Arial" panose="020B0604020202020204" pitchFamily="34" charset="0"/>
                <a:cs typeface="Arial" panose="020B0604020202020204" pitchFamily="34" charset="0"/>
              </a:rPr>
              <a:t>évaluer </a:t>
            </a:r>
            <a:r>
              <a:rPr lang="fr-FR" sz="3000" dirty="0">
                <a:solidFill>
                  <a:schemeClr val="bg1"/>
                </a:solidFill>
                <a:latin typeface="Arial" panose="020B0604020202020204" pitchFamily="34" charset="0"/>
                <a:cs typeface="Arial" panose="020B0604020202020204" pitchFamily="34" charset="0"/>
              </a:rPr>
              <a:t>la fraction absorbée et l'effet de premier passage</a:t>
            </a:r>
            <a:r>
              <a:rPr lang="fr-FR" sz="3000" dirty="0" smtClean="0">
                <a:solidFill>
                  <a:schemeClr val="bg1"/>
                </a:solidFill>
                <a:latin typeface="Arial" panose="020B0604020202020204" pitchFamily="34" charset="0"/>
                <a:cs typeface="Arial" panose="020B0604020202020204" pitchFamily="34" charset="0"/>
              </a:rPr>
              <a:t>.</a:t>
            </a:r>
          </a:p>
          <a:p>
            <a:pPr defTabSz="762000">
              <a:buNone/>
            </a:pPr>
            <a:r>
              <a:rPr lang="fr-FR" sz="3000" dirty="0" smtClean="0">
                <a:solidFill>
                  <a:schemeClr val="bg1"/>
                </a:solidFill>
                <a:latin typeface="Arial" panose="020B0604020202020204" pitchFamily="34" charset="0"/>
                <a:cs typeface="Arial" panose="020B0604020202020204" pitchFamily="34" charset="0"/>
              </a:rPr>
              <a:t>         - </a:t>
            </a:r>
            <a:r>
              <a:rPr lang="fr-FR" altLang="fr-FR" sz="3000" dirty="0" smtClean="0">
                <a:solidFill>
                  <a:schemeClr val="bg1"/>
                </a:solidFill>
                <a:latin typeface="Arial" panose="020B0604020202020204" pitchFamily="34" charset="0"/>
                <a:cs typeface="Arial" panose="020B0604020202020204" pitchFamily="34" charset="0"/>
              </a:rPr>
              <a:t>choix de la voie d’administration</a:t>
            </a:r>
            <a:endParaRPr lang="fr-FR" altLang="fr-FR" sz="3000" dirty="0">
              <a:solidFill>
                <a:schemeClr val="bg1"/>
              </a:solidFill>
              <a:latin typeface="Arial" panose="020B0604020202020204" pitchFamily="34" charset="0"/>
              <a:cs typeface="Arial" panose="020B0604020202020204" pitchFamily="34" charset="0"/>
            </a:endParaRPr>
          </a:p>
          <a:p>
            <a:pPr defTabSz="762000">
              <a:buFontTx/>
              <a:buNone/>
            </a:pPr>
            <a:endParaRPr lang="fr-FR" sz="30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2330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0"/>
          </p:nvPr>
        </p:nvSpPr>
        <p:spPr>
          <a:xfrm>
            <a:off x="493487" y="483891"/>
            <a:ext cx="11437256" cy="5205709"/>
          </a:xfrm>
        </p:spPr>
        <p:txBody>
          <a:bodyPr>
            <a:noAutofit/>
          </a:bodyPr>
          <a:lstStyle/>
          <a:p>
            <a:pPr defTabSz="762000"/>
            <a:r>
              <a:rPr lang="fr-FR" altLang="fr-FR" sz="3000" dirty="0" smtClean="0">
                <a:solidFill>
                  <a:srgbClr val="FFC000"/>
                </a:solidFill>
                <a:latin typeface="Arial" panose="020B0604020202020204" pitchFamily="34" charset="0"/>
                <a:cs typeface="Arial" panose="020B0604020202020204" pitchFamily="34" charset="0"/>
              </a:rPr>
              <a:t>Biodisponibilité relative:</a:t>
            </a:r>
            <a:endParaRPr lang="fr-FR" sz="3200" dirty="0" smtClean="0">
              <a:solidFill>
                <a:schemeClr val="bg1"/>
              </a:solidFill>
            </a:endParaRPr>
          </a:p>
          <a:p>
            <a:pPr marL="457200" indent="-457200" defTabSz="762000">
              <a:buFontTx/>
              <a:buChar char="-"/>
            </a:pPr>
            <a:r>
              <a:rPr lang="fr-FR" sz="3200" dirty="0" smtClean="0">
                <a:solidFill>
                  <a:schemeClr val="bg1"/>
                </a:solidFill>
              </a:rPr>
              <a:t>La </a:t>
            </a:r>
            <a:r>
              <a:rPr lang="fr-FR" sz="3200" dirty="0">
                <a:solidFill>
                  <a:schemeClr val="bg1"/>
                </a:solidFill>
              </a:rPr>
              <a:t>forme de référence est administrée par une autre voie que la voie </a:t>
            </a:r>
            <a:r>
              <a:rPr lang="fr-FR" sz="3200" dirty="0" err="1">
                <a:solidFill>
                  <a:schemeClr val="bg1"/>
                </a:solidFill>
              </a:rPr>
              <a:t>intra-veineuse</a:t>
            </a:r>
            <a:r>
              <a:rPr lang="fr-FR" sz="3200" dirty="0">
                <a:solidFill>
                  <a:schemeClr val="bg1"/>
                </a:solidFill>
              </a:rPr>
              <a:t>. </a:t>
            </a:r>
            <a:endParaRPr lang="fr-FR" sz="3200" dirty="0" smtClean="0">
              <a:solidFill>
                <a:schemeClr val="bg1"/>
              </a:solidFill>
            </a:endParaRPr>
          </a:p>
          <a:p>
            <a:pPr marL="457200" indent="-457200" defTabSz="762000">
              <a:buFontTx/>
              <a:buChar char="-"/>
            </a:pPr>
            <a:r>
              <a:rPr lang="fr-FR" sz="3200" dirty="0" smtClean="0">
                <a:solidFill>
                  <a:schemeClr val="bg1"/>
                </a:solidFill>
              </a:rPr>
              <a:t>Cette </a:t>
            </a:r>
            <a:r>
              <a:rPr lang="fr-FR" sz="3200" dirty="0">
                <a:solidFill>
                  <a:schemeClr val="bg1"/>
                </a:solidFill>
              </a:rPr>
              <a:t>forme de référence peut être administrée par la même voie que la forme à </a:t>
            </a:r>
            <a:r>
              <a:rPr lang="fr-FR" sz="3200" dirty="0" smtClean="0">
                <a:solidFill>
                  <a:schemeClr val="bg1"/>
                </a:solidFill>
              </a:rPr>
              <a:t>tester, mais </a:t>
            </a:r>
            <a:r>
              <a:rPr lang="fr-FR" sz="3200" dirty="0">
                <a:solidFill>
                  <a:schemeClr val="bg1"/>
                </a:solidFill>
              </a:rPr>
              <a:t>il s’agit soit d’une autre forme galénique (solution aqueuse, suspension..) soit d’une autre formulation d’une forme commercialisée depuis longtemps (cas des génériques</a:t>
            </a:r>
            <a:r>
              <a:rPr lang="fr-FR" sz="3200" dirty="0" smtClean="0">
                <a:solidFill>
                  <a:schemeClr val="bg1"/>
                </a:solidFill>
              </a:rPr>
              <a:t>).</a:t>
            </a:r>
            <a:endParaRPr lang="fr-FR" altLang="fr-FR" sz="30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6265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0"/>
          </p:nvPr>
        </p:nvSpPr>
        <p:spPr>
          <a:xfrm>
            <a:off x="798286" y="823350"/>
            <a:ext cx="9724571" cy="4953336"/>
          </a:xfrm>
        </p:spPr>
        <p:txBody>
          <a:bodyPr>
            <a:normAutofit fontScale="95000"/>
          </a:bodyPr>
          <a:lstStyle/>
          <a:p>
            <a:pPr defTabSz="762000">
              <a:lnSpc>
                <a:spcPct val="100000"/>
              </a:lnSpc>
            </a:pPr>
            <a:endParaRPr lang="fr-FR" sz="3000" dirty="0" smtClean="0">
              <a:solidFill>
                <a:schemeClr val="bg1"/>
              </a:solidFill>
              <a:latin typeface="Arial" panose="020B0604020202020204" pitchFamily="34" charset="0"/>
              <a:cs typeface="Arial" panose="020B0604020202020204" pitchFamily="34" charset="0"/>
            </a:endParaRPr>
          </a:p>
          <a:p>
            <a:pPr defTabSz="762000">
              <a:lnSpc>
                <a:spcPct val="100000"/>
              </a:lnSpc>
            </a:pPr>
            <a:r>
              <a:rPr lang="fr-FR" altLang="fr-FR" sz="3000" b="1" dirty="0" smtClean="0">
                <a:solidFill>
                  <a:schemeClr val="accent4"/>
                </a:solidFill>
                <a:latin typeface="Arial" panose="020B0604020202020204" pitchFamily="34" charset="0"/>
                <a:cs typeface="Arial" panose="020B0604020202020204" pitchFamily="34" charset="0"/>
              </a:rPr>
              <a:t>But</a:t>
            </a:r>
            <a:r>
              <a:rPr lang="fr-FR" altLang="fr-FR" sz="3000" dirty="0" smtClean="0">
                <a:solidFill>
                  <a:schemeClr val="accent4"/>
                </a:solidFill>
                <a:latin typeface="Arial" panose="020B0604020202020204" pitchFamily="34" charset="0"/>
                <a:cs typeface="Arial" panose="020B0604020202020204" pitchFamily="34" charset="0"/>
              </a:rPr>
              <a:t> </a:t>
            </a:r>
            <a:r>
              <a:rPr lang="fr-FR" altLang="fr-FR" sz="3000" dirty="0">
                <a:solidFill>
                  <a:schemeClr val="accent4"/>
                </a:solidFill>
                <a:latin typeface="Arial" panose="020B0604020202020204" pitchFamily="34" charset="0"/>
                <a:cs typeface="Arial" panose="020B0604020202020204" pitchFamily="34" charset="0"/>
              </a:rPr>
              <a:t>:</a:t>
            </a:r>
          </a:p>
          <a:p>
            <a:pPr lvl="1" defTabSz="762000">
              <a:lnSpc>
                <a:spcPct val="100000"/>
              </a:lnSpc>
              <a:buFontTx/>
              <a:buChar char="-"/>
            </a:pPr>
            <a:r>
              <a:rPr lang="fr-FR" altLang="fr-FR" sz="3000" dirty="0" smtClean="0">
                <a:solidFill>
                  <a:schemeClr val="bg1"/>
                </a:solidFill>
                <a:latin typeface="Arial" panose="020B0604020202020204" pitchFamily="34" charset="0"/>
                <a:cs typeface="Arial" panose="020B0604020202020204" pitchFamily="34" charset="0"/>
              </a:rPr>
              <a:t>Comparaison </a:t>
            </a:r>
            <a:r>
              <a:rPr lang="fr-FR" altLang="fr-FR" sz="3000" dirty="0">
                <a:solidFill>
                  <a:schemeClr val="bg1"/>
                </a:solidFill>
                <a:latin typeface="Arial" panose="020B0604020202020204" pitchFamily="34" charset="0"/>
                <a:cs typeface="Arial" panose="020B0604020202020204" pitchFamily="34" charset="0"/>
              </a:rPr>
              <a:t>de deux formulations: </a:t>
            </a:r>
            <a:r>
              <a:rPr lang="fr-FR" altLang="fr-FR" sz="3000" b="1" dirty="0">
                <a:solidFill>
                  <a:schemeClr val="bg1"/>
                </a:solidFill>
                <a:latin typeface="Arial" panose="020B0604020202020204" pitchFamily="34" charset="0"/>
                <a:cs typeface="Arial" panose="020B0604020202020204" pitchFamily="34" charset="0"/>
              </a:rPr>
              <a:t>bioéquivalence</a:t>
            </a:r>
            <a:r>
              <a:rPr lang="fr-FR" altLang="fr-FR" sz="3000" dirty="0">
                <a:solidFill>
                  <a:schemeClr val="bg1"/>
                </a:solidFill>
                <a:latin typeface="Arial" panose="020B0604020202020204" pitchFamily="34" charset="0"/>
                <a:cs typeface="Arial" panose="020B0604020202020204" pitchFamily="34" charset="0"/>
              </a:rPr>
              <a:t> pour la mise sur le marché de </a:t>
            </a:r>
            <a:r>
              <a:rPr lang="fr-FR" altLang="fr-FR" sz="3000" b="1" dirty="0" smtClean="0">
                <a:solidFill>
                  <a:schemeClr val="bg1"/>
                </a:solidFill>
                <a:latin typeface="Arial" panose="020B0604020202020204" pitchFamily="34" charset="0"/>
                <a:cs typeface="Arial" panose="020B0604020202020204" pitchFamily="34" charset="0"/>
              </a:rPr>
              <a:t>génériques</a:t>
            </a:r>
          </a:p>
          <a:p>
            <a:pPr lvl="1" defTabSz="762000">
              <a:lnSpc>
                <a:spcPct val="100000"/>
              </a:lnSpc>
              <a:buFontTx/>
              <a:buChar char="-"/>
            </a:pPr>
            <a:endParaRPr lang="fr-FR" altLang="fr-FR" sz="3000" b="1" dirty="0">
              <a:solidFill>
                <a:schemeClr val="bg1"/>
              </a:solidFill>
              <a:latin typeface="Arial" panose="020B0604020202020204" pitchFamily="34" charset="0"/>
              <a:cs typeface="Arial" panose="020B0604020202020204" pitchFamily="34" charset="0"/>
            </a:endParaRPr>
          </a:p>
          <a:p>
            <a:pPr marL="457200" lvl="1" indent="0" defTabSz="762000">
              <a:lnSpc>
                <a:spcPct val="100000"/>
              </a:lnSpc>
              <a:buNone/>
            </a:pPr>
            <a:r>
              <a:rPr lang="fr-FR" altLang="fr-FR" sz="3000" dirty="0">
                <a:solidFill>
                  <a:schemeClr val="bg1"/>
                </a:solidFill>
                <a:latin typeface="Arial" panose="020B0604020202020204" pitchFamily="34" charset="0"/>
                <a:cs typeface="Arial" panose="020B0604020202020204" pitchFamily="34" charset="0"/>
              </a:rPr>
              <a:t>- </a:t>
            </a:r>
            <a:r>
              <a:rPr lang="fr-FR" altLang="fr-FR" sz="3000" dirty="0" smtClean="0">
                <a:solidFill>
                  <a:schemeClr val="bg1"/>
                </a:solidFill>
                <a:latin typeface="Arial" panose="020B0604020202020204" pitchFamily="34" charset="0"/>
                <a:cs typeface="Arial" panose="020B0604020202020204" pitchFamily="34" charset="0"/>
              </a:rPr>
              <a:t>Comparaison </a:t>
            </a:r>
            <a:r>
              <a:rPr lang="fr-FR" altLang="fr-FR" sz="3000" dirty="0">
                <a:solidFill>
                  <a:schemeClr val="bg1"/>
                </a:solidFill>
                <a:latin typeface="Arial" panose="020B0604020202020204" pitchFamily="34" charset="0"/>
                <a:cs typeface="Arial" panose="020B0604020202020204" pitchFamily="34" charset="0"/>
              </a:rPr>
              <a:t>de deux voies d’administration a</a:t>
            </a:r>
            <a:r>
              <a:rPr lang="fr-FR" altLang="fr-FR" sz="3000" dirty="0" smtClean="0">
                <a:solidFill>
                  <a:schemeClr val="bg1"/>
                </a:solidFill>
                <a:latin typeface="Arial" panose="020B0604020202020204" pitchFamily="34" charset="0"/>
                <a:cs typeface="Arial" panose="020B0604020202020204" pitchFamily="34" charset="0"/>
              </a:rPr>
              <a:t>utres </a:t>
            </a:r>
            <a:r>
              <a:rPr lang="fr-FR" altLang="fr-FR" sz="3000" dirty="0">
                <a:solidFill>
                  <a:schemeClr val="bg1"/>
                </a:solidFill>
                <a:latin typeface="Arial" panose="020B0604020202020204" pitchFamily="34" charset="0"/>
                <a:cs typeface="Arial" panose="020B0604020202020204" pitchFamily="34" charset="0"/>
              </a:rPr>
              <a:t>que </a:t>
            </a:r>
            <a:r>
              <a:rPr lang="fr-FR" altLang="fr-FR" sz="3000" dirty="0" smtClean="0">
                <a:solidFill>
                  <a:schemeClr val="bg1"/>
                </a:solidFill>
                <a:latin typeface="Arial" panose="020B0604020202020204" pitchFamily="34" charset="0"/>
                <a:cs typeface="Arial" panose="020B0604020202020204" pitchFamily="34" charset="0"/>
              </a:rPr>
              <a:t>IV </a:t>
            </a:r>
            <a:r>
              <a:rPr lang="fr-FR" sz="3000" dirty="0">
                <a:solidFill>
                  <a:schemeClr val="bg1"/>
                </a:solidFill>
                <a:latin typeface="Arial" panose="020B0604020202020204" pitchFamily="34" charset="0"/>
                <a:cs typeface="Arial" panose="020B0604020202020204" pitchFamily="34" charset="0"/>
              </a:rPr>
              <a:t>(</a:t>
            </a:r>
            <a:r>
              <a:rPr lang="fr-FR" sz="3000" i="1" dirty="0">
                <a:solidFill>
                  <a:schemeClr val="bg1"/>
                </a:solidFill>
                <a:latin typeface="Arial" panose="020B0604020202020204" pitchFamily="34" charset="0"/>
                <a:cs typeface="Arial" panose="020B0604020202020204" pitchFamily="34" charset="0"/>
              </a:rPr>
              <a:t>per os</a:t>
            </a:r>
            <a:r>
              <a:rPr lang="fr-FR" sz="3000" dirty="0">
                <a:solidFill>
                  <a:schemeClr val="bg1"/>
                </a:solidFill>
                <a:latin typeface="Arial" panose="020B0604020202020204" pitchFamily="34" charset="0"/>
                <a:cs typeface="Arial" panose="020B0604020202020204" pitchFamily="34" charset="0"/>
              </a:rPr>
              <a:t> versus voie rectale par exemple)</a:t>
            </a:r>
            <a:endParaRPr lang="fr-FR" altLang="fr-FR" sz="3000" dirty="0">
              <a:solidFill>
                <a:schemeClr val="bg1"/>
              </a:solidFill>
              <a:latin typeface="Arial" panose="020B0604020202020204" pitchFamily="34" charset="0"/>
              <a:cs typeface="Arial" panose="020B0604020202020204" pitchFamily="34" charset="0"/>
            </a:endParaRPr>
          </a:p>
          <a:p>
            <a:pPr marL="457200" lvl="1" indent="0" defTabSz="762000">
              <a:lnSpc>
                <a:spcPct val="100000"/>
              </a:lnSpc>
              <a:buNone/>
            </a:pPr>
            <a:endParaRPr lang="fr-FR" altLang="fr-FR" sz="3000" dirty="0">
              <a:solidFill>
                <a:schemeClr val="bg1"/>
              </a:solidFill>
              <a:latin typeface="Arial" panose="020B0604020202020204" pitchFamily="34" charset="0"/>
              <a:cs typeface="Arial" panose="020B0604020202020204" pitchFamily="34" charset="0"/>
            </a:endParaRPr>
          </a:p>
          <a:p>
            <a:pPr>
              <a:lnSpc>
                <a:spcPct val="100000"/>
              </a:lnSpc>
            </a:pPr>
            <a:endParaRPr lang="fr-FR" sz="3000" dirty="0">
              <a:solidFill>
                <a:schemeClr val="bg1"/>
              </a:solidFill>
              <a:latin typeface="Arial" panose="020B0604020202020204" pitchFamily="34" charset="0"/>
              <a:cs typeface="Arial" panose="020B0604020202020204" pitchFamily="34" charset="0"/>
            </a:endParaRPr>
          </a:p>
          <a:p>
            <a:pPr>
              <a:lnSpc>
                <a:spcPct val="100000"/>
              </a:lnSpc>
            </a:pPr>
            <a:endParaRPr lang="fr-F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6455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0"/>
          </p:nvPr>
        </p:nvSpPr>
        <p:spPr>
          <a:xfrm>
            <a:off x="986971" y="1901852"/>
            <a:ext cx="9782629" cy="2118605"/>
          </a:xfrm>
        </p:spPr>
        <p:txBody>
          <a:bodyPr>
            <a:normAutofit fontScale="95000"/>
          </a:bodyPr>
          <a:lstStyle/>
          <a:p>
            <a:pPr>
              <a:lnSpc>
                <a:spcPct val="200000"/>
              </a:lnSpc>
              <a:buNone/>
            </a:pPr>
            <a:r>
              <a:rPr lang="fr-FR" sz="4000" dirty="0" smtClean="0">
                <a:solidFill>
                  <a:schemeClr val="bg1"/>
                </a:solidFill>
                <a:latin typeface="Arial" panose="020B0604020202020204" pitchFamily="34" charset="0"/>
                <a:cs typeface="Arial" panose="020B0604020202020204" pitchFamily="34" charset="0"/>
              </a:rPr>
              <a:t>Comment calculer la biodisponibilité ? </a:t>
            </a:r>
            <a:endParaRPr lang="fr-FR"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9996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nvPr>
        </p:nvGraphicFramePr>
        <p:xfrm>
          <a:off x="-1704647" y="3679349"/>
          <a:ext cx="18667300" cy="643890"/>
        </p:xfrm>
        <a:graphic>
          <a:graphicData uri="http://schemas.openxmlformats.org/drawingml/2006/table">
            <a:tbl>
              <a:tblPr/>
              <a:tblGrid>
                <a:gridCol w="18667300"/>
              </a:tblGrid>
              <a:tr h="0">
                <a:tc>
                  <a:txBody>
                    <a:bodyPr/>
                    <a:lstStyle/>
                    <a:p>
                      <a:endParaRPr lang="fr-FR"/>
                    </a:p>
                  </a:txBody>
                  <a:tcPr marL="0" marR="0" marT="0" marB="0" anchor="ctr">
                    <a:lnL>
                      <a:noFill/>
                    </a:lnL>
                    <a:lnR>
                      <a:noFill/>
                    </a:lnR>
                    <a:lnT>
                      <a:noFill/>
                    </a:lnT>
                    <a:lnB>
                      <a:noFill/>
                    </a:lnB>
                  </a:tcPr>
                </a:tc>
              </a:tr>
              <a:tr h="0">
                <a:tc>
                  <a:txBody>
                    <a:bodyPr/>
                    <a:lstStyle/>
                    <a:p>
                      <a:pPr algn="ctr"/>
                      <a:endParaRPr lang="fr-FR" dirty="0"/>
                    </a:p>
                  </a:txBody>
                  <a:tcPr marL="47625" marR="47625" marT="47625" marB="47625">
                    <a:lnL>
                      <a:noFill/>
                    </a:lnL>
                    <a:lnR>
                      <a:noFill/>
                    </a:lnR>
                    <a:lnT>
                      <a:noFill/>
                    </a:lnT>
                    <a:lnB>
                      <a:noFill/>
                    </a:lnB>
                  </a:tcPr>
                </a:tc>
              </a:tr>
            </a:tbl>
          </a:graphicData>
        </a:graphic>
      </p:graphicFrame>
      <p:sp>
        <p:nvSpPr>
          <p:cNvPr id="7" name="Rectangle 1"/>
          <p:cNvSpPr>
            <a:spLocks noGrp="1" noChangeArrowheads="1"/>
          </p:cNvSpPr>
          <p:nvPr>
            <p:ph type="body" idx="10"/>
          </p:nvPr>
        </p:nvSpPr>
        <p:spPr bwMode="auto">
          <a:xfrm>
            <a:off x="486697" y="580387"/>
            <a:ext cx="11100619" cy="416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fr-FR" altLang="fr-FR" sz="3000" b="0" i="0" u="none" strike="noStrike" cap="none" normalizeH="0" baseline="0" dirty="0" smtClean="0">
                <a:ln>
                  <a:noFill/>
                </a:ln>
                <a:solidFill>
                  <a:schemeClr val="bg1"/>
                </a:solidFill>
                <a:effectLst/>
                <a:latin typeface="Arial" panose="020B0604020202020204" pitchFamily="34" charset="0"/>
              </a:rPr>
              <a:t>	La quantification du facteur (F) s’effectue par comparaison des surfaces sous la courbe des concentrations en fonction du temps (SSC) après administration de chaque forme séparément. Celles-ci sont en proportionnelles à la quantité de médicament présent dans la circulation générale</a:t>
            </a:r>
            <a:br>
              <a:rPr kumimoji="0" lang="fr-FR" altLang="fr-FR" sz="3000" b="0" i="0" u="none" strike="noStrike" cap="none" normalizeH="0" baseline="0" dirty="0" smtClean="0">
                <a:ln>
                  <a:noFill/>
                </a:ln>
                <a:solidFill>
                  <a:schemeClr val="bg1"/>
                </a:solidFill>
                <a:effectLst/>
                <a:latin typeface="Arial" panose="020B0604020202020204" pitchFamily="34" charset="0"/>
              </a:rPr>
            </a:br>
            <a:endParaRPr kumimoji="0" lang="fr-FR" altLang="fr-FR" sz="30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8146012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520" y="326915"/>
            <a:ext cx="9471875" cy="604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p:nvPr/>
        </p:nvSpPr>
        <p:spPr>
          <a:xfrm>
            <a:off x="4272872" y="3244334"/>
            <a:ext cx="3646255" cy="369332"/>
          </a:xfrm>
          <a:prstGeom prst="rect">
            <a:avLst/>
          </a:prstGeom>
        </p:spPr>
        <p:txBody>
          <a:bodyPr wrap="none">
            <a:spAutoFit/>
          </a:bodyPr>
          <a:lstStyle/>
          <a:p>
            <a:r>
              <a:rPr lang="fr-FR" dirty="0">
                <a:solidFill>
                  <a:schemeClr val="bg1"/>
                </a:solidFill>
              </a:rPr>
              <a:t> C’est une évaluation de l’absorption </a:t>
            </a:r>
          </a:p>
        </p:txBody>
      </p:sp>
    </p:spTree>
    <p:extLst>
      <p:ext uri="{BB962C8B-B14F-4D97-AF65-F5344CB8AC3E}">
        <p14:creationId xmlns:p14="http://schemas.microsoft.com/office/powerpoint/2010/main" val="2952715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49859" name="Text Box 3"/>
          <p:cNvSpPr txBox="1">
            <a:spLocks noChangeArrowheads="1"/>
          </p:cNvSpPr>
          <p:nvPr/>
        </p:nvSpPr>
        <p:spPr bwMode="auto">
          <a:xfrm>
            <a:off x="4008439" y="5445125"/>
            <a:ext cx="1021433" cy="477054"/>
          </a:xfrm>
          <a:prstGeom prst="rect">
            <a:avLst/>
          </a:prstGeom>
          <a:noFill/>
          <a:ln w="9525">
            <a:solidFill>
              <a:srgbClr val="FF1E0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500">
                <a:latin typeface="Arial" panose="020B0604020202020204" pitchFamily="34" charset="0"/>
                <a:cs typeface="Arial" panose="020B0604020202020204" pitchFamily="34" charset="0"/>
              </a:rPr>
              <a:t>Peros</a:t>
            </a:r>
          </a:p>
        </p:txBody>
      </p:sp>
      <p:grpSp>
        <p:nvGrpSpPr>
          <p:cNvPr id="249860" name="Group 4"/>
          <p:cNvGrpSpPr>
            <a:grpSpLocks/>
          </p:cNvGrpSpPr>
          <p:nvPr/>
        </p:nvGrpSpPr>
        <p:grpSpPr bwMode="auto">
          <a:xfrm>
            <a:off x="2855914" y="4941888"/>
            <a:ext cx="6192837" cy="1058862"/>
            <a:chOff x="839" y="3127"/>
            <a:chExt cx="3901" cy="667"/>
          </a:xfrm>
        </p:grpSpPr>
        <p:sp>
          <p:nvSpPr>
            <p:cNvPr id="249861" name="Freeform 5"/>
            <p:cNvSpPr>
              <a:spLocks/>
            </p:cNvSpPr>
            <p:nvPr/>
          </p:nvSpPr>
          <p:spPr bwMode="auto">
            <a:xfrm>
              <a:off x="839" y="3127"/>
              <a:ext cx="3901" cy="666"/>
            </a:xfrm>
            <a:custGeom>
              <a:avLst/>
              <a:gdLst>
                <a:gd name="T0" fmla="*/ 0 w 3901"/>
                <a:gd name="T1" fmla="*/ 666 h 666"/>
                <a:gd name="T2" fmla="*/ 726 w 3901"/>
                <a:gd name="T3" fmla="*/ 76 h 666"/>
                <a:gd name="T4" fmla="*/ 1451 w 3901"/>
                <a:gd name="T5" fmla="*/ 212 h 666"/>
                <a:gd name="T6" fmla="*/ 1905 w 3901"/>
                <a:gd name="T7" fmla="*/ 348 h 666"/>
                <a:gd name="T8" fmla="*/ 3901 w 3901"/>
                <a:gd name="T9" fmla="*/ 575 h 666"/>
              </a:gdLst>
              <a:ahLst/>
              <a:cxnLst>
                <a:cxn ang="0">
                  <a:pos x="T0" y="T1"/>
                </a:cxn>
                <a:cxn ang="0">
                  <a:pos x="T2" y="T3"/>
                </a:cxn>
                <a:cxn ang="0">
                  <a:pos x="T4" y="T5"/>
                </a:cxn>
                <a:cxn ang="0">
                  <a:pos x="T6" y="T7"/>
                </a:cxn>
                <a:cxn ang="0">
                  <a:pos x="T8" y="T9"/>
                </a:cxn>
              </a:cxnLst>
              <a:rect l="0" t="0" r="r" b="b"/>
              <a:pathLst>
                <a:path w="3901" h="666">
                  <a:moveTo>
                    <a:pt x="0" y="666"/>
                  </a:moveTo>
                  <a:cubicBezTo>
                    <a:pt x="242" y="409"/>
                    <a:pt x="484" y="152"/>
                    <a:pt x="726" y="76"/>
                  </a:cubicBezTo>
                  <a:cubicBezTo>
                    <a:pt x="968" y="0"/>
                    <a:pt x="1255" y="167"/>
                    <a:pt x="1451" y="212"/>
                  </a:cubicBezTo>
                  <a:cubicBezTo>
                    <a:pt x="1647" y="257"/>
                    <a:pt x="1497" y="288"/>
                    <a:pt x="1905" y="348"/>
                  </a:cubicBezTo>
                  <a:cubicBezTo>
                    <a:pt x="2313" y="408"/>
                    <a:pt x="3568" y="537"/>
                    <a:pt x="3901" y="575"/>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62" name="Line 6"/>
            <p:cNvSpPr>
              <a:spLocks noChangeShapeType="1"/>
            </p:cNvSpPr>
            <p:nvPr/>
          </p:nvSpPr>
          <p:spPr bwMode="auto">
            <a:xfrm flipH="1">
              <a:off x="1020" y="3203"/>
              <a:ext cx="681" cy="5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63" name="Line 7"/>
            <p:cNvSpPr>
              <a:spLocks noChangeShapeType="1"/>
            </p:cNvSpPr>
            <p:nvPr/>
          </p:nvSpPr>
          <p:spPr bwMode="auto">
            <a:xfrm flipH="1">
              <a:off x="1202" y="3203"/>
              <a:ext cx="681" cy="5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64" name="Line 8"/>
            <p:cNvSpPr>
              <a:spLocks noChangeShapeType="1"/>
            </p:cNvSpPr>
            <p:nvPr/>
          </p:nvSpPr>
          <p:spPr bwMode="auto">
            <a:xfrm flipH="1">
              <a:off x="1384" y="3294"/>
              <a:ext cx="589" cy="45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65" name="Line 9"/>
            <p:cNvSpPr>
              <a:spLocks noChangeShapeType="1"/>
            </p:cNvSpPr>
            <p:nvPr/>
          </p:nvSpPr>
          <p:spPr bwMode="auto">
            <a:xfrm flipH="1">
              <a:off x="1519" y="3339"/>
              <a:ext cx="588" cy="45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66" name="Line 10"/>
            <p:cNvSpPr>
              <a:spLocks noChangeShapeType="1"/>
            </p:cNvSpPr>
            <p:nvPr/>
          </p:nvSpPr>
          <p:spPr bwMode="auto">
            <a:xfrm flipH="1">
              <a:off x="1791" y="3385"/>
              <a:ext cx="543" cy="36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67" name="Line 11"/>
            <p:cNvSpPr>
              <a:spLocks noChangeShapeType="1"/>
            </p:cNvSpPr>
            <p:nvPr/>
          </p:nvSpPr>
          <p:spPr bwMode="auto">
            <a:xfrm flipH="1">
              <a:off x="2064" y="3521"/>
              <a:ext cx="409" cy="27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68" name="Line 12"/>
            <p:cNvSpPr>
              <a:spLocks noChangeShapeType="1"/>
            </p:cNvSpPr>
            <p:nvPr/>
          </p:nvSpPr>
          <p:spPr bwMode="auto">
            <a:xfrm flipH="1">
              <a:off x="2290" y="3475"/>
              <a:ext cx="455" cy="27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69" name="Line 13"/>
            <p:cNvSpPr>
              <a:spLocks noChangeShapeType="1"/>
            </p:cNvSpPr>
            <p:nvPr/>
          </p:nvSpPr>
          <p:spPr bwMode="auto">
            <a:xfrm flipH="1">
              <a:off x="2517" y="3521"/>
              <a:ext cx="409" cy="27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70" name="Line 14"/>
            <p:cNvSpPr>
              <a:spLocks noChangeShapeType="1"/>
            </p:cNvSpPr>
            <p:nvPr/>
          </p:nvSpPr>
          <p:spPr bwMode="auto">
            <a:xfrm flipH="1">
              <a:off x="2744" y="3566"/>
              <a:ext cx="409" cy="22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71" name="Line 15"/>
            <p:cNvSpPr>
              <a:spLocks noChangeShapeType="1"/>
            </p:cNvSpPr>
            <p:nvPr/>
          </p:nvSpPr>
          <p:spPr bwMode="auto">
            <a:xfrm flipH="1">
              <a:off x="3016" y="3566"/>
              <a:ext cx="409" cy="22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72" name="Line 16"/>
            <p:cNvSpPr>
              <a:spLocks noChangeShapeType="1"/>
            </p:cNvSpPr>
            <p:nvPr/>
          </p:nvSpPr>
          <p:spPr bwMode="auto">
            <a:xfrm flipH="1">
              <a:off x="3288" y="3566"/>
              <a:ext cx="409" cy="22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73" name="Line 17"/>
            <p:cNvSpPr>
              <a:spLocks noChangeShapeType="1"/>
            </p:cNvSpPr>
            <p:nvPr/>
          </p:nvSpPr>
          <p:spPr bwMode="auto">
            <a:xfrm flipH="1">
              <a:off x="3560" y="3612"/>
              <a:ext cx="318" cy="181"/>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74" name="Line 18"/>
            <p:cNvSpPr>
              <a:spLocks noChangeShapeType="1"/>
            </p:cNvSpPr>
            <p:nvPr/>
          </p:nvSpPr>
          <p:spPr bwMode="auto">
            <a:xfrm flipH="1">
              <a:off x="3833" y="3658"/>
              <a:ext cx="317" cy="13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75" name="Line 19"/>
            <p:cNvSpPr>
              <a:spLocks noChangeShapeType="1"/>
            </p:cNvSpPr>
            <p:nvPr/>
          </p:nvSpPr>
          <p:spPr bwMode="auto">
            <a:xfrm flipH="1">
              <a:off x="4150" y="3704"/>
              <a:ext cx="273" cy="89"/>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76" name="Line 20"/>
            <p:cNvSpPr>
              <a:spLocks noChangeShapeType="1"/>
            </p:cNvSpPr>
            <p:nvPr/>
          </p:nvSpPr>
          <p:spPr bwMode="auto">
            <a:xfrm flipH="1">
              <a:off x="4422" y="3702"/>
              <a:ext cx="273" cy="89"/>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grpSp>
      <p:grpSp>
        <p:nvGrpSpPr>
          <p:cNvPr id="249877" name="Group 21"/>
          <p:cNvGrpSpPr>
            <a:grpSpLocks/>
          </p:cNvGrpSpPr>
          <p:nvPr/>
        </p:nvGrpSpPr>
        <p:grpSpPr bwMode="auto">
          <a:xfrm>
            <a:off x="1696000" y="2420938"/>
            <a:ext cx="7352752" cy="3600450"/>
            <a:chOff x="839" y="1525"/>
            <a:chExt cx="3901" cy="2268"/>
          </a:xfrm>
        </p:grpSpPr>
        <p:grpSp>
          <p:nvGrpSpPr>
            <p:cNvPr id="249878" name="Group 22"/>
            <p:cNvGrpSpPr>
              <a:grpSpLocks/>
            </p:cNvGrpSpPr>
            <p:nvPr/>
          </p:nvGrpSpPr>
          <p:grpSpPr bwMode="auto">
            <a:xfrm>
              <a:off x="839" y="1525"/>
              <a:ext cx="3901" cy="2268"/>
              <a:chOff x="839" y="1525"/>
              <a:chExt cx="3901" cy="2268"/>
            </a:xfrm>
          </p:grpSpPr>
          <p:sp>
            <p:nvSpPr>
              <p:cNvPr id="249879" name="Freeform 23"/>
              <p:cNvSpPr>
                <a:spLocks/>
              </p:cNvSpPr>
              <p:nvPr/>
            </p:nvSpPr>
            <p:spPr bwMode="auto">
              <a:xfrm>
                <a:off x="975" y="1525"/>
                <a:ext cx="3765" cy="2087"/>
              </a:xfrm>
              <a:custGeom>
                <a:avLst/>
                <a:gdLst>
                  <a:gd name="T0" fmla="*/ 0 w 3765"/>
                  <a:gd name="T1" fmla="*/ 0 h 2087"/>
                  <a:gd name="T2" fmla="*/ 635 w 3765"/>
                  <a:gd name="T3" fmla="*/ 1134 h 2087"/>
                  <a:gd name="T4" fmla="*/ 2132 w 3765"/>
                  <a:gd name="T5" fmla="*/ 1860 h 2087"/>
                  <a:gd name="T6" fmla="*/ 3765 w 3765"/>
                  <a:gd name="T7" fmla="*/ 2087 h 2087"/>
                </a:gdLst>
                <a:ahLst/>
                <a:cxnLst>
                  <a:cxn ang="0">
                    <a:pos x="T0" y="T1"/>
                  </a:cxn>
                  <a:cxn ang="0">
                    <a:pos x="T2" y="T3"/>
                  </a:cxn>
                  <a:cxn ang="0">
                    <a:pos x="T4" y="T5"/>
                  </a:cxn>
                  <a:cxn ang="0">
                    <a:pos x="T6" y="T7"/>
                  </a:cxn>
                </a:cxnLst>
                <a:rect l="0" t="0" r="r" b="b"/>
                <a:pathLst>
                  <a:path w="3765" h="2087">
                    <a:moveTo>
                      <a:pt x="0" y="0"/>
                    </a:moveTo>
                    <a:cubicBezTo>
                      <a:pt x="140" y="412"/>
                      <a:pt x="280" y="824"/>
                      <a:pt x="635" y="1134"/>
                    </a:cubicBezTo>
                    <a:cubicBezTo>
                      <a:pt x="990" y="1444"/>
                      <a:pt x="1611" y="1701"/>
                      <a:pt x="2132" y="1860"/>
                    </a:cubicBezTo>
                    <a:cubicBezTo>
                      <a:pt x="2653" y="2019"/>
                      <a:pt x="3493" y="2049"/>
                      <a:pt x="3765" y="2087"/>
                    </a:cubicBezTo>
                  </a:path>
                </a:pathLst>
              </a:custGeom>
              <a:noFill/>
              <a:ln w="57150">
                <a:solidFill>
                  <a:srgbClr val="000080"/>
                </a:solidFill>
                <a:round/>
                <a:headEn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80" name="Line 24"/>
              <p:cNvSpPr>
                <a:spLocks noChangeShapeType="1"/>
              </p:cNvSpPr>
              <p:nvPr/>
            </p:nvSpPr>
            <p:spPr bwMode="auto">
              <a:xfrm>
                <a:off x="839" y="1525"/>
                <a:ext cx="136" cy="0"/>
              </a:xfrm>
              <a:prstGeom prst="line">
                <a:avLst/>
              </a:prstGeom>
              <a:noFill/>
              <a:ln w="571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81" name="Line 25"/>
              <p:cNvSpPr>
                <a:spLocks noChangeShapeType="1"/>
              </p:cNvSpPr>
              <p:nvPr/>
            </p:nvSpPr>
            <p:spPr bwMode="auto">
              <a:xfrm>
                <a:off x="4740" y="3612"/>
                <a:ext cx="0" cy="181"/>
              </a:xfrm>
              <a:prstGeom prst="line">
                <a:avLst/>
              </a:prstGeom>
              <a:noFill/>
              <a:ln w="571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grpSp>
        <p:sp>
          <p:nvSpPr>
            <p:cNvPr id="249882" name="Text Box 26"/>
            <p:cNvSpPr txBox="1">
              <a:spLocks noChangeArrowheads="1"/>
            </p:cNvSpPr>
            <p:nvPr/>
          </p:nvSpPr>
          <p:spPr bwMode="auto">
            <a:xfrm>
              <a:off x="962" y="2655"/>
              <a:ext cx="603" cy="301"/>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fr-FR" sz="2500">
                  <a:latin typeface="Arial" panose="020B0604020202020204" pitchFamily="34" charset="0"/>
                  <a:cs typeface="Arial" panose="020B0604020202020204" pitchFamily="34" charset="0"/>
                </a:rPr>
                <a:t>IV</a:t>
              </a:r>
            </a:p>
          </p:txBody>
        </p:sp>
      </p:grpSp>
      <p:grpSp>
        <p:nvGrpSpPr>
          <p:cNvPr id="249883" name="Group 27"/>
          <p:cNvGrpSpPr>
            <a:grpSpLocks/>
          </p:cNvGrpSpPr>
          <p:nvPr/>
        </p:nvGrpSpPr>
        <p:grpSpPr bwMode="auto">
          <a:xfrm>
            <a:off x="304800" y="1484313"/>
            <a:ext cx="10623707" cy="5157788"/>
            <a:chOff x="146" y="932"/>
            <a:chExt cx="5292" cy="3249"/>
          </a:xfrm>
        </p:grpSpPr>
        <p:grpSp>
          <p:nvGrpSpPr>
            <p:cNvPr id="249884" name="Group 28"/>
            <p:cNvGrpSpPr>
              <a:grpSpLocks/>
            </p:cNvGrpSpPr>
            <p:nvPr/>
          </p:nvGrpSpPr>
          <p:grpSpPr bwMode="auto">
            <a:xfrm>
              <a:off x="839" y="1298"/>
              <a:ext cx="4128" cy="2495"/>
              <a:chOff x="839" y="1298"/>
              <a:chExt cx="4128" cy="2495"/>
            </a:xfrm>
          </p:grpSpPr>
          <p:sp>
            <p:nvSpPr>
              <p:cNvPr id="249885" name="Line 29"/>
              <p:cNvSpPr>
                <a:spLocks noChangeShapeType="1"/>
              </p:cNvSpPr>
              <p:nvPr/>
            </p:nvSpPr>
            <p:spPr bwMode="auto">
              <a:xfrm>
                <a:off x="839" y="1298"/>
                <a:ext cx="0" cy="2495"/>
              </a:xfrm>
              <a:prstGeom prst="line">
                <a:avLst/>
              </a:prstGeom>
              <a:noFill/>
              <a:ln w="9525">
                <a:solidFill>
                  <a:srgbClr val="00008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sp>
            <p:nvSpPr>
              <p:cNvPr id="249886" name="Line 30"/>
              <p:cNvSpPr>
                <a:spLocks noChangeShapeType="1"/>
              </p:cNvSpPr>
              <p:nvPr/>
            </p:nvSpPr>
            <p:spPr bwMode="auto">
              <a:xfrm>
                <a:off x="839" y="3793"/>
                <a:ext cx="4128" cy="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grpSp>
        <p:sp>
          <p:nvSpPr>
            <p:cNvPr id="249887" name="Text Box 31"/>
            <p:cNvSpPr txBox="1">
              <a:spLocks noChangeArrowheads="1"/>
            </p:cNvSpPr>
            <p:nvPr/>
          </p:nvSpPr>
          <p:spPr bwMode="auto">
            <a:xfrm>
              <a:off x="146" y="932"/>
              <a:ext cx="1372" cy="301"/>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500">
                  <a:latin typeface="Arial" panose="020B0604020202020204" pitchFamily="34" charset="0"/>
                  <a:cs typeface="Arial" panose="020B0604020202020204" pitchFamily="34" charset="0"/>
                </a:rPr>
                <a:t>Concentration</a:t>
              </a:r>
            </a:p>
          </p:txBody>
        </p:sp>
        <p:sp>
          <p:nvSpPr>
            <p:cNvPr id="249888" name="Text Box 32"/>
            <p:cNvSpPr txBox="1">
              <a:spLocks noChangeArrowheads="1"/>
            </p:cNvSpPr>
            <p:nvPr/>
          </p:nvSpPr>
          <p:spPr bwMode="auto">
            <a:xfrm>
              <a:off x="4727" y="3880"/>
              <a:ext cx="711" cy="301"/>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500">
                  <a:latin typeface="Arial" panose="020B0604020202020204" pitchFamily="34" charset="0"/>
                  <a:cs typeface="Arial" panose="020B0604020202020204" pitchFamily="34" charset="0"/>
                </a:rPr>
                <a:t>Temps</a:t>
              </a:r>
            </a:p>
          </p:txBody>
        </p:sp>
      </p:grpSp>
      <p:grpSp>
        <p:nvGrpSpPr>
          <p:cNvPr id="249889" name="Group 33"/>
          <p:cNvGrpSpPr>
            <a:grpSpLocks/>
          </p:cNvGrpSpPr>
          <p:nvPr/>
        </p:nvGrpSpPr>
        <p:grpSpPr bwMode="auto">
          <a:xfrm>
            <a:off x="1696000" y="222250"/>
            <a:ext cx="9913028" cy="4397375"/>
            <a:chOff x="55" y="161"/>
            <a:chExt cx="5274" cy="2770"/>
          </a:xfrm>
        </p:grpSpPr>
        <p:grpSp>
          <p:nvGrpSpPr>
            <p:cNvPr id="249891" name="Group 35"/>
            <p:cNvGrpSpPr>
              <a:grpSpLocks/>
            </p:cNvGrpSpPr>
            <p:nvPr/>
          </p:nvGrpSpPr>
          <p:grpSpPr bwMode="auto">
            <a:xfrm>
              <a:off x="2517" y="1797"/>
              <a:ext cx="2812" cy="1134"/>
              <a:chOff x="2517" y="1797"/>
              <a:chExt cx="2812" cy="1134"/>
            </a:xfrm>
          </p:grpSpPr>
          <p:sp>
            <p:nvSpPr>
              <p:cNvPr id="249892" name="Rectangle 36"/>
              <p:cNvSpPr>
                <a:spLocks noChangeArrowheads="1"/>
              </p:cNvSpPr>
              <p:nvPr/>
            </p:nvSpPr>
            <p:spPr bwMode="auto">
              <a:xfrm>
                <a:off x="2517" y="1797"/>
                <a:ext cx="2812" cy="11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500" dirty="0">
                  <a:latin typeface="Arial" panose="020B0604020202020204" pitchFamily="34" charset="0"/>
                  <a:cs typeface="Arial" panose="020B0604020202020204" pitchFamily="34" charset="0"/>
                </a:endParaRPr>
              </a:p>
            </p:txBody>
          </p:sp>
          <p:sp>
            <p:nvSpPr>
              <p:cNvPr id="249893" name="Text Box 37"/>
              <p:cNvSpPr txBox="1">
                <a:spLocks noChangeArrowheads="1"/>
              </p:cNvSpPr>
              <p:nvPr/>
            </p:nvSpPr>
            <p:spPr bwMode="auto">
              <a:xfrm>
                <a:off x="2608" y="2296"/>
                <a:ext cx="142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500" dirty="0" smtClean="0">
                    <a:latin typeface="Arial" panose="020B0604020202020204" pitchFamily="34" charset="0"/>
                    <a:cs typeface="Arial" panose="020B0604020202020204" pitchFamily="34" charset="0"/>
                  </a:rPr>
                  <a:t>Biodisponibilité = </a:t>
                </a:r>
                <a:endParaRPr lang="fr-FR" altLang="fr-FR" sz="2500" dirty="0">
                  <a:latin typeface="Arial" panose="020B0604020202020204" pitchFamily="34" charset="0"/>
                  <a:cs typeface="Arial" panose="020B0604020202020204" pitchFamily="34" charset="0"/>
                </a:endParaRPr>
              </a:p>
            </p:txBody>
          </p:sp>
          <p:sp>
            <p:nvSpPr>
              <p:cNvPr id="249894" name="Text Box 38"/>
              <p:cNvSpPr txBox="1">
                <a:spLocks noChangeArrowheads="1"/>
              </p:cNvSpPr>
              <p:nvPr/>
            </p:nvSpPr>
            <p:spPr bwMode="auto">
              <a:xfrm>
                <a:off x="4105" y="2069"/>
                <a:ext cx="931"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500">
                    <a:latin typeface="Arial" panose="020B0604020202020204" pitchFamily="34" charset="0"/>
                    <a:cs typeface="Arial" panose="020B0604020202020204" pitchFamily="34" charset="0"/>
                  </a:rPr>
                  <a:t>AUC peros</a:t>
                </a:r>
              </a:p>
            </p:txBody>
          </p:sp>
          <p:sp>
            <p:nvSpPr>
              <p:cNvPr id="249895" name="Text Box 39"/>
              <p:cNvSpPr txBox="1">
                <a:spLocks noChangeArrowheads="1"/>
              </p:cNvSpPr>
              <p:nvPr/>
            </p:nvSpPr>
            <p:spPr bwMode="auto">
              <a:xfrm>
                <a:off x="4241" y="2523"/>
                <a:ext cx="666"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500">
                    <a:latin typeface="Arial" panose="020B0604020202020204" pitchFamily="34" charset="0"/>
                    <a:cs typeface="Arial" panose="020B0604020202020204" pitchFamily="34" charset="0"/>
                  </a:rPr>
                  <a:t>AUC IV</a:t>
                </a:r>
              </a:p>
            </p:txBody>
          </p:sp>
          <p:sp>
            <p:nvSpPr>
              <p:cNvPr id="249896" name="Line 40"/>
              <p:cNvSpPr>
                <a:spLocks noChangeShapeType="1"/>
              </p:cNvSpPr>
              <p:nvPr/>
            </p:nvSpPr>
            <p:spPr bwMode="auto">
              <a:xfrm>
                <a:off x="4055" y="2478"/>
                <a:ext cx="90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500">
                  <a:latin typeface="Arial" panose="020B0604020202020204" pitchFamily="34" charset="0"/>
                  <a:cs typeface="Arial" panose="020B0604020202020204" pitchFamily="34" charset="0"/>
                </a:endParaRPr>
              </a:p>
            </p:txBody>
          </p:sp>
        </p:grpSp>
        <p:sp>
          <p:nvSpPr>
            <p:cNvPr id="249897" name="Text Box 41"/>
            <p:cNvSpPr txBox="1">
              <a:spLocks noChangeArrowheads="1"/>
            </p:cNvSpPr>
            <p:nvPr/>
          </p:nvSpPr>
          <p:spPr bwMode="auto">
            <a:xfrm>
              <a:off x="55" y="161"/>
              <a:ext cx="2102"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altLang="fr-FR" sz="2500" dirty="0">
                  <a:latin typeface="Arial" panose="020B0604020202020204" pitchFamily="34" charset="0"/>
                  <a:cs typeface="Arial" panose="020B0604020202020204" pitchFamily="34" charset="0"/>
                </a:rPr>
                <a:t>AUC = Aire sous la courbe</a:t>
              </a:r>
            </a:p>
          </p:txBody>
        </p:sp>
      </p:grpSp>
    </p:spTree>
    <p:extLst>
      <p:ext uri="{BB962C8B-B14F-4D97-AF65-F5344CB8AC3E}">
        <p14:creationId xmlns:p14="http://schemas.microsoft.com/office/powerpoint/2010/main" val="2265366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124200" y="304800"/>
            <a:ext cx="5791200" cy="757238"/>
          </a:xfrm>
          <a:solidFill>
            <a:schemeClr val="accent1"/>
          </a:solidFill>
        </p:spPr>
        <p:txBody>
          <a:bodyPr/>
          <a:lstStyle/>
          <a:p>
            <a:pPr defTabSz="762000"/>
            <a:r>
              <a:rPr lang="en-US" altLang="fr-FR" sz="4000" b="1"/>
              <a:t>La biodisponibilité</a:t>
            </a:r>
          </a:p>
        </p:txBody>
      </p:sp>
      <p:pic>
        <p:nvPicPr>
          <p:cNvPr id="19763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808163" y="2335211"/>
            <a:ext cx="8139112" cy="3886200"/>
          </a:xfrm>
          <a:noFill/>
          <a:ln/>
        </p:spPr>
      </p:pic>
      <p:sp>
        <p:nvSpPr>
          <p:cNvPr id="197636" name="Rectangle 4"/>
          <p:cNvSpPr>
            <a:spLocks noChangeArrowheads="1"/>
          </p:cNvSpPr>
          <p:nvPr/>
        </p:nvSpPr>
        <p:spPr bwMode="auto">
          <a:xfrm>
            <a:off x="1991519" y="1366837"/>
            <a:ext cx="7772400" cy="663575"/>
          </a:xfrm>
          <a:prstGeom prst="rect">
            <a:avLst/>
          </a:prstGeom>
          <a:solidFill>
            <a:srgbClr val="F9A5F9"/>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defTabSz="7620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762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762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762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762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fr-BE" altLang="fr-FR" sz="2800"/>
              <a:t>Biodisponibilités absolue et relative</a:t>
            </a:r>
          </a:p>
        </p:txBody>
      </p:sp>
    </p:spTree>
    <p:extLst>
      <p:ext uri="{BB962C8B-B14F-4D97-AF65-F5344CB8AC3E}">
        <p14:creationId xmlns:p14="http://schemas.microsoft.com/office/powerpoint/2010/main" val="22058971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960791" y="653829"/>
            <a:ext cx="6695263" cy="6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fr-FR" sz="3992">
                <a:solidFill>
                  <a:srgbClr val="FFFFFF"/>
                </a:solidFill>
              </a:rPr>
              <a:t>Pharmacologie</a:t>
            </a:r>
          </a:p>
        </p:txBody>
      </p:sp>
      <p:sp>
        <p:nvSpPr>
          <p:cNvPr id="14339" name="Text Box 2"/>
          <p:cNvSpPr txBox="1">
            <a:spLocks noChangeArrowheads="1"/>
          </p:cNvSpPr>
          <p:nvPr/>
        </p:nvSpPr>
        <p:spPr bwMode="auto">
          <a:xfrm>
            <a:off x="2013172" y="1960047"/>
            <a:ext cx="8328395"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4340" name="Text Box 3"/>
          <p:cNvSpPr txBox="1">
            <a:spLocks noChangeArrowheads="1"/>
          </p:cNvSpPr>
          <p:nvPr/>
        </p:nvSpPr>
        <p:spPr bwMode="auto">
          <a:xfrm>
            <a:off x="2013172" y="1633132"/>
            <a:ext cx="8655309" cy="368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46" tIns="40823" rIns="81646" bIns="4082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ea typeface="MS Gothic" panose="020B0609070205080204" pitchFamily="49" charset="-128"/>
              </a:defRPr>
            </a:lvl9pPr>
          </a:lstStyle>
          <a:p>
            <a:pPr eaLnBrk="1"/>
            <a:r>
              <a:rPr lang="en-GB" altLang="fr-FR" sz="2540" b="1" u="sng">
                <a:solidFill>
                  <a:srgbClr val="FF6633"/>
                </a:solidFill>
              </a:rPr>
              <a:t>Excipient :</a:t>
            </a:r>
          </a:p>
          <a:p>
            <a:pPr eaLnBrk="1"/>
            <a:endParaRPr lang="en-GB" altLang="fr-FR" sz="2540" b="1" u="sng">
              <a:solidFill>
                <a:srgbClr val="FF6633"/>
              </a:solidFill>
            </a:endParaRPr>
          </a:p>
          <a:p>
            <a:pPr algn="ctr" eaLnBrk="1"/>
            <a:endParaRPr lang="en-GB" altLang="fr-FR" sz="2540">
              <a:solidFill>
                <a:srgbClr val="FFFFFF"/>
              </a:solidFill>
            </a:endParaRPr>
          </a:p>
          <a:p>
            <a:pPr algn="ctr" eaLnBrk="1"/>
            <a:endParaRPr lang="en-GB" altLang="fr-FR" sz="2540">
              <a:solidFill>
                <a:srgbClr val="FFFFFF"/>
              </a:solidFill>
            </a:endParaRPr>
          </a:p>
          <a:p>
            <a:pPr algn="ctr" eaLnBrk="1"/>
            <a:r>
              <a:rPr lang="en-GB" altLang="fr-FR" sz="2540">
                <a:solidFill>
                  <a:srgbClr val="FFFFFF"/>
                </a:solidFill>
              </a:rPr>
              <a:t>Excipient </a:t>
            </a:r>
            <a:r>
              <a:rPr lang="en-GB" altLang="fr-FR" sz="2540">
                <a:solidFill>
                  <a:srgbClr val="FFFFFF"/>
                </a:solidFill>
                <a:cs typeface="Arial" panose="020B0604020202020204" pitchFamily="34" charset="0"/>
              </a:rPr>
              <a:t>≠ sans activité</a:t>
            </a:r>
          </a:p>
          <a:p>
            <a:pPr algn="ctr" eaLnBrk="1"/>
            <a:endParaRPr lang="en-GB" altLang="fr-FR" sz="2540">
              <a:solidFill>
                <a:srgbClr val="FFFFFF"/>
              </a:solidFill>
              <a:cs typeface="Arial" panose="020B0604020202020204" pitchFamily="34" charset="0"/>
            </a:endParaRPr>
          </a:p>
          <a:p>
            <a:pPr algn="ctr" eaLnBrk="1"/>
            <a:r>
              <a:rPr lang="en-GB" altLang="fr-FR" sz="2540">
                <a:solidFill>
                  <a:srgbClr val="FFFFFF"/>
                </a:solidFill>
                <a:cs typeface="Arial" panose="020B0604020202020204" pitchFamily="34" charset="0"/>
              </a:rPr>
              <a:t>Excipient ≠ innocuité</a:t>
            </a:r>
          </a:p>
          <a:p>
            <a:pPr algn="ctr" eaLnBrk="1"/>
            <a:endParaRPr lang="en-GB" altLang="fr-FR" sz="2540">
              <a:solidFill>
                <a:srgbClr val="FFFFFF"/>
              </a:solidFill>
              <a:cs typeface="Arial" panose="020B0604020202020204" pitchFamily="34" charset="0"/>
            </a:endParaRPr>
          </a:p>
          <a:p>
            <a:pPr algn="ctr" eaLnBrk="1"/>
            <a:r>
              <a:rPr lang="en-GB" altLang="fr-FR" sz="2540">
                <a:solidFill>
                  <a:srgbClr val="FFFFFF"/>
                </a:solidFill>
                <a:cs typeface="Arial" panose="020B0604020202020204" pitchFamily="34" charset="0"/>
              </a:rPr>
              <a:t>Finalement la différence entre PA et excipient </a:t>
            </a:r>
          </a:p>
          <a:p>
            <a:pPr algn="ctr" eaLnBrk="1"/>
            <a:r>
              <a:rPr lang="en-GB" altLang="fr-FR" sz="2540">
                <a:solidFill>
                  <a:srgbClr val="FFFFFF"/>
                </a:solidFill>
                <a:cs typeface="Arial" panose="020B0604020202020204" pitchFamily="34" charset="0"/>
              </a:rPr>
              <a:t>est parfois mince</a:t>
            </a:r>
          </a:p>
        </p:txBody>
      </p:sp>
      <p:sp>
        <p:nvSpPr>
          <p:cNvPr id="14341" name="Text Box 4"/>
          <p:cNvSpPr txBox="1">
            <a:spLocks noChangeArrowheads="1"/>
          </p:cNvSpPr>
          <p:nvPr/>
        </p:nvSpPr>
        <p:spPr bwMode="auto">
          <a:xfrm>
            <a:off x="2013172" y="4408304"/>
            <a:ext cx="7838743" cy="3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
        <p:nvSpPr>
          <p:cNvPr id="14342" name="AutoShape 5"/>
          <p:cNvSpPr>
            <a:spLocks noChangeArrowheads="1"/>
          </p:cNvSpPr>
          <p:nvPr/>
        </p:nvSpPr>
        <p:spPr bwMode="auto">
          <a:xfrm>
            <a:off x="2340087" y="2612435"/>
            <a:ext cx="8001480" cy="3429000"/>
          </a:xfrm>
          <a:prstGeom prst="roundRect">
            <a:avLst>
              <a:gd name="adj" fmla="val 42"/>
            </a:avLst>
          </a:prstGeom>
          <a:noFill/>
          <a:ln w="36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a:defRPr>
                <a:solidFill>
                  <a:schemeClr val="tx1"/>
                </a:solidFill>
                <a:latin typeface="Arial" panose="020B0604020202020204" pitchFamily="34" charset="0"/>
                <a:ea typeface="MS Gothic" panose="020B0609070205080204" pitchFamily="49" charset="-128"/>
              </a:defRPr>
            </a:lvl1pPr>
            <a:lvl2pPr marL="742950" indent="-285750" eaLnBrk="0">
              <a:defRPr>
                <a:solidFill>
                  <a:schemeClr val="tx1"/>
                </a:solidFill>
                <a:latin typeface="Arial" panose="020B0604020202020204" pitchFamily="34" charset="0"/>
                <a:ea typeface="MS Gothic" panose="020B0609070205080204" pitchFamily="49" charset="-128"/>
              </a:defRPr>
            </a:lvl2pPr>
            <a:lvl3pPr marL="1143000" indent="-228600" eaLnBrk="0">
              <a:defRPr>
                <a:solidFill>
                  <a:schemeClr val="tx1"/>
                </a:solidFill>
                <a:latin typeface="Arial" panose="020B0604020202020204" pitchFamily="34" charset="0"/>
                <a:ea typeface="MS Gothic" panose="020B0609070205080204" pitchFamily="49" charset="-128"/>
              </a:defRPr>
            </a:lvl3pPr>
            <a:lvl4pPr marL="1600200" indent="-228600" eaLnBrk="0">
              <a:defRPr>
                <a:solidFill>
                  <a:schemeClr val="tx1"/>
                </a:solidFill>
                <a:latin typeface="Arial" panose="020B0604020202020204" pitchFamily="34" charset="0"/>
                <a:ea typeface="MS Gothic" panose="020B0609070205080204" pitchFamily="49" charset="-128"/>
              </a:defRPr>
            </a:lvl4pPr>
            <a:lvl5pPr marL="2057400" indent="-228600" eaLnBrk="0">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ea typeface="MS Gothic" panose="020B0609070205080204" pitchFamily="49" charset="-128"/>
              </a:defRPr>
            </a:lvl9pPr>
          </a:lstStyle>
          <a:p>
            <a:pPr eaLnBrk="1"/>
            <a:endParaRPr lang="fr-FR" altLang="fr-FR" sz="1633"/>
          </a:p>
        </p:txBody>
      </p:sp>
    </p:spTree>
    <p:extLst>
      <p:ext uri="{BB962C8B-B14F-4D97-AF65-F5344CB8AC3E}">
        <p14:creationId xmlns:p14="http://schemas.microsoft.com/office/powerpoint/2010/main" val="2085424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25625"/>
            <a:ext cx="12558712" cy="1817461"/>
          </a:xfrm>
        </p:spPr>
        <p:txBody>
          <a:bodyPr>
            <a:noAutofit/>
          </a:bodyPr>
          <a:lstStyle/>
          <a:p>
            <a:pPr>
              <a:lnSpc>
                <a:spcPct val="150000"/>
              </a:lnSpc>
            </a:pPr>
            <a:r>
              <a:rPr lang="fr-FR" sz="3800" dirty="0" smtClean="0">
                <a:solidFill>
                  <a:schemeClr val="bg1"/>
                </a:solidFill>
                <a:latin typeface="Arial" panose="020B0604020202020204" pitchFamily="34" charset="0"/>
                <a:cs typeface="Arial" panose="020B0604020202020204" pitchFamily="34" charset="0"/>
              </a:rPr>
              <a:t>Quelles sont les caractéristiques de la biodisponibilité ?</a:t>
            </a:r>
            <a:endParaRPr lang="fr-FR" sz="3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5479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2714" y="812800"/>
            <a:ext cx="11034486" cy="5373688"/>
          </a:xfrm>
        </p:spPr>
        <p:txBody>
          <a:bodyPr>
            <a:normAutofit/>
          </a:bodyPr>
          <a:lstStyle/>
          <a:p>
            <a:pPr>
              <a:lnSpc>
                <a:spcPct val="150000"/>
              </a:lnSpc>
            </a:pPr>
            <a:r>
              <a:rPr lang="fr-FR" sz="3000" dirty="0">
                <a:solidFill>
                  <a:schemeClr val="bg1"/>
                </a:solidFill>
                <a:latin typeface="Arial" panose="020B0604020202020204" pitchFamily="34" charset="0"/>
                <a:cs typeface="Arial" panose="020B0604020202020204" pitchFamily="34" charset="0"/>
              </a:rPr>
              <a:t> E</a:t>
            </a:r>
            <a:r>
              <a:rPr lang="fr-FR" sz="3000" dirty="0" smtClean="0">
                <a:solidFill>
                  <a:schemeClr val="bg1"/>
                </a:solidFill>
                <a:latin typeface="Arial" panose="020B0604020202020204" pitchFamily="34" charset="0"/>
                <a:cs typeface="Arial" panose="020B0604020202020204" pitchFamily="34" charset="0"/>
              </a:rPr>
              <a:t>lle correspond </a:t>
            </a:r>
            <a:r>
              <a:rPr lang="fr-FR" sz="3000" dirty="0">
                <a:solidFill>
                  <a:schemeClr val="bg1"/>
                </a:solidFill>
                <a:latin typeface="Arial" panose="020B0604020202020204" pitchFamily="34" charset="0"/>
                <a:cs typeface="Arial" panose="020B0604020202020204" pitchFamily="34" charset="0"/>
              </a:rPr>
              <a:t>à la fraction de la dose </a:t>
            </a:r>
            <a:r>
              <a:rPr lang="fr-FR" sz="3000" dirty="0" smtClean="0">
                <a:solidFill>
                  <a:schemeClr val="bg1"/>
                </a:solidFill>
                <a:latin typeface="Arial" panose="020B0604020202020204" pitchFamily="34" charset="0"/>
                <a:cs typeface="Arial" panose="020B0604020202020204" pitchFamily="34" charset="0"/>
              </a:rPr>
              <a:t>administrée </a:t>
            </a:r>
            <a:r>
              <a:rPr lang="fr-FR" sz="3000" dirty="0">
                <a:solidFill>
                  <a:schemeClr val="bg1"/>
                </a:solidFill>
                <a:latin typeface="Arial" panose="020B0604020202020204" pitchFamily="34" charset="0"/>
                <a:cs typeface="Arial" panose="020B0604020202020204" pitchFamily="34" charset="0"/>
              </a:rPr>
              <a:t>qui va être absorbée  par une voie </a:t>
            </a:r>
            <a:r>
              <a:rPr lang="fr-FR" sz="3000" dirty="0" smtClean="0">
                <a:solidFill>
                  <a:schemeClr val="bg1"/>
                </a:solidFill>
                <a:latin typeface="Arial" panose="020B0604020202020204" pitchFamily="34" charset="0"/>
                <a:cs typeface="Arial" panose="020B0604020202020204" pitchFamily="34" charset="0"/>
              </a:rPr>
              <a:t>d’administration donnée:  </a:t>
            </a:r>
            <a:r>
              <a:rPr lang="fr-FR" sz="3000" dirty="0">
                <a:solidFill>
                  <a:schemeClr val="bg1"/>
                </a:solidFill>
                <a:latin typeface="Arial" panose="020B0604020202020204" pitchFamily="34" charset="0"/>
                <a:cs typeface="Arial" panose="020B0604020202020204" pitchFamily="34" charset="0"/>
              </a:rPr>
              <a:t>Biodisponibilité orale, rectale, transcutanée</a:t>
            </a:r>
            <a:r>
              <a:rPr lang="fr-FR" sz="3000" dirty="0" smtClean="0">
                <a:solidFill>
                  <a:schemeClr val="bg1"/>
                </a:solidFill>
                <a:latin typeface="Arial" panose="020B0604020202020204" pitchFamily="34" charset="0"/>
                <a:cs typeface="Arial" panose="020B0604020202020204" pitchFamily="34" charset="0"/>
              </a:rPr>
              <a:t>,…</a:t>
            </a:r>
          </a:p>
          <a:p>
            <a:pPr>
              <a:lnSpc>
                <a:spcPct val="150000"/>
              </a:lnSpc>
            </a:pPr>
            <a:endParaRPr lang="fr-FR" sz="3000" dirty="0">
              <a:solidFill>
                <a:schemeClr val="bg1"/>
              </a:solidFill>
              <a:latin typeface="Arial" panose="020B0604020202020204" pitchFamily="34" charset="0"/>
              <a:cs typeface="Arial" panose="020B0604020202020204" pitchFamily="34" charset="0"/>
            </a:endParaRPr>
          </a:p>
          <a:p>
            <a:pPr marL="0" indent="0">
              <a:lnSpc>
                <a:spcPct val="150000"/>
              </a:lnSpc>
              <a:buNone/>
            </a:pPr>
            <a:r>
              <a:rPr lang="fr-FR" sz="3000" dirty="0">
                <a:solidFill>
                  <a:schemeClr val="bg1"/>
                </a:solidFill>
                <a:latin typeface="Arial" panose="020B0604020202020204" pitchFamily="34" charset="0"/>
                <a:cs typeface="Arial" panose="020B0604020202020204" pitchFamily="34" charset="0"/>
              </a:rPr>
              <a:t>•   Elle peut </a:t>
            </a:r>
            <a:r>
              <a:rPr lang="fr-FR" sz="3000" dirty="0" smtClean="0">
                <a:solidFill>
                  <a:schemeClr val="bg1"/>
                </a:solidFill>
                <a:latin typeface="Arial" panose="020B0604020202020204" pitchFamily="34" charset="0"/>
                <a:cs typeface="Arial" panose="020B0604020202020204" pitchFamily="34" charset="0"/>
              </a:rPr>
              <a:t>varier, pour </a:t>
            </a:r>
            <a:r>
              <a:rPr lang="fr-FR" sz="3000" dirty="0">
                <a:solidFill>
                  <a:schemeClr val="bg1"/>
                </a:solidFill>
                <a:latin typeface="Arial" panose="020B0604020202020204" pitchFamily="34" charset="0"/>
                <a:cs typeface="Arial" panose="020B0604020202020204" pitchFamily="34" charset="0"/>
              </a:rPr>
              <a:t>un médicament et une voie </a:t>
            </a:r>
            <a:r>
              <a:rPr lang="fr-FR" sz="3000" dirty="0" smtClean="0">
                <a:solidFill>
                  <a:schemeClr val="bg1"/>
                </a:solidFill>
                <a:latin typeface="Arial" panose="020B0604020202020204" pitchFamily="34" charset="0"/>
                <a:cs typeface="Arial" panose="020B0604020202020204" pitchFamily="34" charset="0"/>
              </a:rPr>
              <a:t>donnés, de 0 (médicament </a:t>
            </a:r>
            <a:r>
              <a:rPr lang="fr-FR" sz="3000" dirty="0">
                <a:solidFill>
                  <a:schemeClr val="bg1"/>
                </a:solidFill>
                <a:latin typeface="Arial" panose="020B0604020202020204" pitchFamily="34" charset="0"/>
                <a:cs typeface="Arial" panose="020B0604020202020204" pitchFamily="34" charset="0"/>
              </a:rPr>
              <a:t>non absorbé) </a:t>
            </a:r>
            <a:r>
              <a:rPr lang="fr-FR" sz="3000" dirty="0" smtClean="0">
                <a:solidFill>
                  <a:schemeClr val="bg1"/>
                </a:solidFill>
                <a:latin typeface="Arial" panose="020B0604020202020204" pitchFamily="34" charset="0"/>
                <a:cs typeface="Arial" panose="020B0604020202020204" pitchFamily="34" charset="0"/>
              </a:rPr>
              <a:t>à </a:t>
            </a:r>
            <a:r>
              <a:rPr lang="fr-FR" sz="3000" dirty="0">
                <a:solidFill>
                  <a:schemeClr val="bg1"/>
                </a:solidFill>
                <a:latin typeface="Arial" panose="020B0604020202020204" pitchFamily="34" charset="0"/>
                <a:cs typeface="Arial" panose="020B0604020202020204" pitchFamily="34" charset="0"/>
              </a:rPr>
              <a:t>100% (médicament totalement absorbé)</a:t>
            </a:r>
          </a:p>
        </p:txBody>
      </p:sp>
    </p:spTree>
    <p:extLst>
      <p:ext uri="{BB962C8B-B14F-4D97-AF65-F5344CB8AC3E}">
        <p14:creationId xmlns:p14="http://schemas.microsoft.com/office/powerpoint/2010/main" val="6563774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3362" y="756122"/>
            <a:ext cx="10639426" cy="5373216"/>
          </a:xfrm>
        </p:spPr>
        <p:txBody>
          <a:bodyPr>
            <a:normAutofit/>
          </a:bodyPr>
          <a:lstStyle/>
          <a:p>
            <a:pPr>
              <a:lnSpc>
                <a:spcPct val="150000"/>
              </a:lnSpc>
            </a:pPr>
            <a:r>
              <a:rPr lang="fr-FR" sz="3000" dirty="0" smtClean="0">
                <a:solidFill>
                  <a:schemeClr val="bg1"/>
                </a:solidFill>
                <a:latin typeface="Arial" panose="020B0604020202020204" pitchFamily="34" charset="0"/>
                <a:cs typeface="Arial" panose="020B0604020202020204" pitchFamily="34" charset="0"/>
              </a:rPr>
              <a:t>Elle </a:t>
            </a:r>
            <a:r>
              <a:rPr lang="fr-FR" sz="3000" dirty="0">
                <a:solidFill>
                  <a:schemeClr val="bg1"/>
                </a:solidFill>
                <a:latin typeface="Arial" panose="020B0604020202020204" pitchFamily="34" charset="0"/>
                <a:cs typeface="Arial" panose="020B0604020202020204" pitchFamily="34" charset="0"/>
              </a:rPr>
              <a:t>dépend </a:t>
            </a:r>
            <a:r>
              <a:rPr lang="fr-FR" sz="3000" dirty="0" smtClean="0">
                <a:solidFill>
                  <a:schemeClr val="bg1"/>
                </a:solidFill>
                <a:latin typeface="Arial" panose="020B0604020202020204" pitchFamily="34" charset="0"/>
                <a:cs typeface="Arial" panose="020B0604020202020204" pitchFamily="34" charset="0"/>
              </a:rPr>
              <a:t>:</a:t>
            </a:r>
          </a:p>
          <a:p>
            <a:pPr marL="0" indent="0">
              <a:lnSpc>
                <a:spcPct val="150000"/>
              </a:lnSpc>
              <a:buNone/>
            </a:pPr>
            <a:endParaRPr lang="fr-FR" sz="3000" dirty="0">
              <a:solidFill>
                <a:schemeClr val="bg1"/>
              </a:solidFill>
              <a:latin typeface="Arial" panose="020B0604020202020204" pitchFamily="34" charset="0"/>
              <a:cs typeface="Arial" panose="020B0604020202020204" pitchFamily="34" charset="0"/>
            </a:endParaRPr>
          </a:p>
          <a:p>
            <a:pPr lvl="1">
              <a:lnSpc>
                <a:spcPct val="150000"/>
              </a:lnSpc>
            </a:pPr>
            <a:r>
              <a:rPr lang="fr-FR" sz="3000" dirty="0" smtClean="0">
                <a:solidFill>
                  <a:schemeClr val="bg1"/>
                </a:solidFill>
                <a:latin typeface="Arial" panose="020B0604020202020204" pitchFamily="34" charset="0"/>
                <a:cs typeface="Arial" panose="020B0604020202020204" pitchFamily="34" charset="0"/>
              </a:rPr>
              <a:t>De la dégradation du médicament (tube digestif, tissus musculaire, pulmonaire…)</a:t>
            </a:r>
          </a:p>
          <a:p>
            <a:pPr lvl="1">
              <a:lnSpc>
                <a:spcPct val="150000"/>
              </a:lnSpc>
            </a:pPr>
            <a:r>
              <a:rPr lang="fr-FR" sz="3000" dirty="0" smtClean="0">
                <a:solidFill>
                  <a:schemeClr val="bg1"/>
                </a:solidFill>
                <a:latin typeface="Arial" panose="020B0604020202020204" pitchFamily="34" charset="0"/>
                <a:cs typeface="Arial" panose="020B0604020202020204" pitchFamily="34" charset="0"/>
              </a:rPr>
              <a:t>De l’importance de sa résorption</a:t>
            </a:r>
          </a:p>
          <a:p>
            <a:pPr lvl="1">
              <a:lnSpc>
                <a:spcPct val="150000"/>
              </a:lnSpc>
            </a:pPr>
            <a:r>
              <a:rPr lang="fr-FR" sz="3000" dirty="0" smtClean="0">
                <a:solidFill>
                  <a:schemeClr val="bg1"/>
                </a:solidFill>
                <a:latin typeface="Arial" panose="020B0604020202020204" pitchFamily="34" charset="0"/>
                <a:cs typeface="Arial" panose="020B0604020202020204" pitchFamily="34" charset="0"/>
              </a:rPr>
              <a:t>De l’existence d’un effet de 1</a:t>
            </a:r>
            <a:r>
              <a:rPr lang="fr-FR" sz="3000" baseline="30000" dirty="0" smtClean="0">
                <a:solidFill>
                  <a:schemeClr val="bg1"/>
                </a:solidFill>
                <a:latin typeface="Arial" panose="020B0604020202020204" pitchFamily="34" charset="0"/>
                <a:cs typeface="Arial" panose="020B0604020202020204" pitchFamily="34" charset="0"/>
              </a:rPr>
              <a:t>er</a:t>
            </a:r>
            <a:r>
              <a:rPr lang="fr-FR" sz="3000" dirty="0" smtClean="0">
                <a:solidFill>
                  <a:schemeClr val="bg1"/>
                </a:solidFill>
                <a:latin typeface="Arial" panose="020B0604020202020204" pitchFamily="34" charset="0"/>
                <a:cs typeface="Arial" panose="020B0604020202020204" pitchFamily="34" charset="0"/>
              </a:rPr>
              <a:t> passage hépatique</a:t>
            </a:r>
          </a:p>
          <a:p>
            <a:pPr marL="711200" indent="-261938">
              <a:lnSpc>
                <a:spcPct val="150000"/>
              </a:lnSpc>
            </a:pPr>
            <a:r>
              <a:rPr lang="fr-FR" sz="3000" dirty="0" smtClean="0">
                <a:solidFill>
                  <a:schemeClr val="bg1"/>
                </a:solidFill>
                <a:latin typeface="Arial" panose="020B0604020202020204" pitchFamily="34" charset="0"/>
                <a:cs typeface="Arial" panose="020B0604020202020204" pitchFamily="34" charset="0"/>
              </a:rPr>
              <a:t>Biodisponibilité </a:t>
            </a:r>
            <a:r>
              <a:rPr lang="fr-FR" sz="3000" dirty="0">
                <a:solidFill>
                  <a:schemeClr val="bg1"/>
                </a:solidFill>
                <a:latin typeface="Arial" panose="020B0604020202020204" pitchFamily="34" charset="0"/>
                <a:cs typeface="Arial" panose="020B0604020202020204" pitchFamily="34" charset="0"/>
              </a:rPr>
              <a:t>par voie IV = 100 %</a:t>
            </a:r>
          </a:p>
          <a:p>
            <a:pPr>
              <a:lnSpc>
                <a:spcPct val="150000"/>
              </a:lnSpc>
              <a:buNone/>
            </a:pPr>
            <a:endParaRPr lang="fr-FR" sz="3000" dirty="0">
              <a:solidFill>
                <a:schemeClr val="bg1"/>
              </a:solidFill>
              <a:latin typeface="Arial" panose="020B0604020202020204" pitchFamily="34" charset="0"/>
              <a:cs typeface="Arial" panose="020B0604020202020204" pitchFamily="34" charset="0"/>
            </a:endParaRPr>
          </a:p>
          <a:p>
            <a:pPr>
              <a:lnSpc>
                <a:spcPct val="150000"/>
              </a:lnSpc>
              <a:buNone/>
            </a:pPr>
            <a:endParaRPr lang="fr-FR" sz="3000" dirty="0" smtClean="0">
              <a:solidFill>
                <a:schemeClr val="bg1"/>
              </a:solidFill>
              <a:latin typeface="Arial" panose="020B0604020202020204" pitchFamily="34" charset="0"/>
              <a:cs typeface="Arial" panose="020B0604020202020204" pitchFamily="34" charset="0"/>
            </a:endParaRPr>
          </a:p>
          <a:p>
            <a:pPr>
              <a:lnSpc>
                <a:spcPct val="150000"/>
              </a:lnSpc>
            </a:pPr>
            <a:endParaRPr lang="fr-FR"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7279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type="body" idx="1"/>
          </p:nvPr>
        </p:nvSpPr>
        <p:spPr>
          <a:xfrm>
            <a:off x="371475" y="626392"/>
            <a:ext cx="11372849" cy="6074446"/>
          </a:xfrm>
        </p:spPr>
        <p:txBody>
          <a:bodyPr>
            <a:normAutofit/>
          </a:bodyPr>
          <a:lstStyle/>
          <a:p>
            <a:pPr eaLnBrk="1" hangingPunct="1">
              <a:lnSpc>
                <a:spcPct val="150000"/>
              </a:lnSpc>
            </a:pPr>
            <a:r>
              <a:rPr lang="fr-FR" sz="3000" dirty="0">
                <a:solidFill>
                  <a:schemeClr val="bg1"/>
                </a:solidFill>
                <a:latin typeface="Arial" panose="020B0604020202020204" pitchFamily="34" charset="0"/>
                <a:cs typeface="Arial" panose="020B0604020202020204" pitchFamily="34" charset="0"/>
              </a:rPr>
              <a:t>Faible biodisponibilité n’équivaut pas à mauvaise </a:t>
            </a:r>
            <a:r>
              <a:rPr lang="fr-FR" sz="3000" dirty="0" smtClean="0">
                <a:solidFill>
                  <a:schemeClr val="bg1"/>
                </a:solidFill>
                <a:latin typeface="Arial" panose="020B0604020202020204" pitchFamily="34" charset="0"/>
                <a:cs typeface="Arial" panose="020B0604020202020204" pitchFamily="34" charset="0"/>
              </a:rPr>
              <a:t>activité</a:t>
            </a:r>
          </a:p>
          <a:p>
            <a:pPr eaLnBrk="1" hangingPunct="1">
              <a:lnSpc>
                <a:spcPct val="150000"/>
              </a:lnSpc>
            </a:pPr>
            <a:endParaRPr lang="fr-FR" sz="3000" dirty="0" smtClean="0">
              <a:solidFill>
                <a:schemeClr val="bg1"/>
              </a:solidFill>
              <a:latin typeface="Arial" panose="020B0604020202020204" pitchFamily="34" charset="0"/>
              <a:cs typeface="Arial" panose="020B0604020202020204" pitchFamily="34" charset="0"/>
            </a:endParaRPr>
          </a:p>
          <a:p>
            <a:pPr eaLnBrk="1" hangingPunct="1">
              <a:lnSpc>
                <a:spcPct val="150000"/>
              </a:lnSpc>
            </a:pPr>
            <a:r>
              <a:rPr lang="fr-FR" sz="3000" dirty="0" smtClean="0">
                <a:solidFill>
                  <a:schemeClr val="bg1"/>
                </a:solidFill>
                <a:latin typeface="Arial" panose="020B0604020202020204" pitchFamily="34" charset="0"/>
                <a:cs typeface="Arial" panose="020B0604020202020204" pitchFamily="34" charset="0"/>
              </a:rPr>
              <a:t>Une </a:t>
            </a:r>
            <a:r>
              <a:rPr lang="fr-FR" sz="3000" dirty="0">
                <a:solidFill>
                  <a:schemeClr val="bg1"/>
                </a:solidFill>
                <a:latin typeface="Arial" panose="020B0604020202020204" pitchFamily="34" charset="0"/>
                <a:cs typeface="Arial" panose="020B0604020202020204" pitchFamily="34" charset="0"/>
              </a:rPr>
              <a:t>faible biodisponibilité peut </a:t>
            </a:r>
            <a:r>
              <a:rPr lang="fr-FR" altLang="ja-JP" sz="3000" dirty="0">
                <a:solidFill>
                  <a:schemeClr val="bg1"/>
                </a:solidFill>
                <a:latin typeface="Arial" panose="020B0604020202020204" pitchFamily="34" charset="0"/>
                <a:cs typeface="Arial" panose="020B0604020202020204" pitchFamily="34" charset="0"/>
              </a:rPr>
              <a:t>être compensée par un dosage plus </a:t>
            </a:r>
            <a:r>
              <a:rPr lang="fr-FR" altLang="ja-JP" sz="3000" dirty="0" smtClean="0">
                <a:solidFill>
                  <a:schemeClr val="bg1"/>
                </a:solidFill>
                <a:latin typeface="Arial" panose="020B0604020202020204" pitchFamily="34" charset="0"/>
                <a:cs typeface="Arial" panose="020B0604020202020204" pitchFamily="34" charset="0"/>
              </a:rPr>
              <a:t>élevé</a:t>
            </a:r>
          </a:p>
          <a:p>
            <a:pPr eaLnBrk="1" hangingPunct="1">
              <a:lnSpc>
                <a:spcPct val="150000"/>
              </a:lnSpc>
            </a:pPr>
            <a:endParaRPr lang="fr-FR" altLang="ja-JP" sz="3000" dirty="0" smtClean="0">
              <a:solidFill>
                <a:schemeClr val="bg1"/>
              </a:solidFill>
              <a:latin typeface="Arial" panose="020B0604020202020204" pitchFamily="34" charset="0"/>
              <a:cs typeface="Arial" panose="020B0604020202020204" pitchFamily="34" charset="0"/>
            </a:endParaRPr>
          </a:p>
          <a:p>
            <a:pPr eaLnBrk="1" hangingPunct="1">
              <a:lnSpc>
                <a:spcPct val="150000"/>
              </a:lnSpc>
            </a:pPr>
            <a:r>
              <a:rPr lang="fr-FR" altLang="ja-JP" sz="3000" dirty="0" smtClean="0">
                <a:solidFill>
                  <a:schemeClr val="bg1"/>
                </a:solidFill>
                <a:latin typeface="Arial" panose="020B0604020202020204" pitchFamily="34" charset="0"/>
                <a:cs typeface="Arial" panose="020B0604020202020204" pitchFamily="34" charset="0"/>
              </a:rPr>
              <a:t>Une </a:t>
            </a:r>
            <a:r>
              <a:rPr lang="fr-FR" altLang="ja-JP" sz="3000" dirty="0">
                <a:solidFill>
                  <a:schemeClr val="bg1"/>
                </a:solidFill>
                <a:latin typeface="Arial" panose="020B0604020202020204" pitchFamily="34" charset="0"/>
                <a:cs typeface="Arial" panose="020B0604020202020204" pitchFamily="34" charset="0"/>
              </a:rPr>
              <a:t>faible biodisponibilité est par contre plus sujette à des variations intra- individuelles car moins constante</a:t>
            </a:r>
            <a:endParaRPr lang="fr-FR"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9862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799" y="1924957"/>
            <a:ext cx="11772900" cy="2284186"/>
          </a:xfrm>
        </p:spPr>
        <p:txBody>
          <a:bodyPr>
            <a:normAutofit/>
          </a:bodyPr>
          <a:lstStyle/>
          <a:p>
            <a:pPr lvl="2">
              <a:lnSpc>
                <a:spcPct val="150000"/>
              </a:lnSpc>
            </a:pPr>
            <a:r>
              <a:rPr lang="fr-FR" sz="3000" dirty="0">
                <a:solidFill>
                  <a:schemeClr val="bg1"/>
                </a:solidFill>
                <a:latin typeface="Arial" panose="020B0604020202020204" pitchFamily="34" charset="0"/>
              </a:rPr>
              <a:t>Elle est exprimée en pourcentage =&gt; elle est donc égale ou inférieure à 100 %  (La Voie IV 100%).</a:t>
            </a:r>
          </a:p>
          <a:p>
            <a:pPr lvl="2">
              <a:lnSpc>
                <a:spcPct val="150000"/>
              </a:lnSpc>
            </a:pPr>
            <a:endParaRPr lang="fr-FR" sz="3000" dirty="0">
              <a:solidFill>
                <a:schemeClr val="bg1"/>
              </a:solidFill>
              <a:latin typeface="Arial" panose="020B0604020202020204" pitchFamily="34" charset="0"/>
            </a:endParaRPr>
          </a:p>
          <a:p>
            <a:pPr lvl="2">
              <a:lnSpc>
                <a:spcPct val="150000"/>
              </a:lnSpc>
            </a:pPr>
            <a:endParaRPr lang="fr-FR" sz="3000" dirty="0">
              <a:solidFill>
                <a:schemeClr val="bg1"/>
              </a:solidFill>
              <a:latin typeface="Arial" panose="020B0604020202020204" pitchFamily="34" charset="0"/>
            </a:endParaRPr>
          </a:p>
          <a:p>
            <a:pPr marL="914400" lvl="2" indent="0">
              <a:lnSpc>
                <a:spcPct val="150000"/>
              </a:lnSpc>
              <a:buNone/>
            </a:pPr>
            <a:endParaRPr lang="fr-FR" sz="3000" dirty="0">
              <a:solidFill>
                <a:schemeClr val="bg1"/>
              </a:solidFill>
              <a:latin typeface="Arial" panose="020B0604020202020204" pitchFamily="34" charset="0"/>
            </a:endParaRPr>
          </a:p>
          <a:p>
            <a:pPr>
              <a:lnSpc>
                <a:spcPct val="150000"/>
              </a:lnSpc>
            </a:pPr>
            <a:endParaRPr lang="fr-FR" sz="3000" dirty="0"/>
          </a:p>
        </p:txBody>
      </p:sp>
    </p:spTree>
    <p:extLst>
      <p:ext uri="{BB962C8B-B14F-4D97-AF65-F5344CB8AC3E}">
        <p14:creationId xmlns:p14="http://schemas.microsoft.com/office/powerpoint/2010/main" val="5090675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276" y="2975999"/>
            <a:ext cx="12224657" cy="1164318"/>
          </a:xfrm>
        </p:spPr>
        <p:txBody>
          <a:bodyPr>
            <a:noAutofit/>
          </a:bodyPr>
          <a:lstStyle/>
          <a:p>
            <a:r>
              <a:rPr lang="fr-FR" sz="4000" dirty="0">
                <a:solidFill>
                  <a:schemeClr val="bg1"/>
                </a:solidFill>
                <a:latin typeface="Arial" panose="020B0604020202020204" pitchFamily="34" charset="0"/>
                <a:cs typeface="Arial" panose="020B0604020202020204" pitchFamily="34" charset="0"/>
              </a:rPr>
              <a:t>Comprendre l’intérêt de l’étude de la biodisponibilité</a:t>
            </a:r>
          </a:p>
        </p:txBody>
      </p:sp>
    </p:spTree>
    <p:extLst>
      <p:ext uri="{BB962C8B-B14F-4D97-AF65-F5344CB8AC3E}">
        <p14:creationId xmlns:p14="http://schemas.microsoft.com/office/powerpoint/2010/main" val="40951119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2103" y="1220940"/>
            <a:ext cx="9790353" cy="1488099"/>
          </a:xfrm>
        </p:spPr>
        <p:txBody>
          <a:bodyPr>
            <a:normAutofit/>
          </a:bodyPr>
          <a:lstStyle/>
          <a:p>
            <a:pPr>
              <a:lnSpc>
                <a:spcPct val="150000"/>
              </a:lnSpc>
              <a:buFontTx/>
              <a:buChar char="-"/>
            </a:pPr>
            <a:r>
              <a:rPr lang="fr-FR" dirty="0" smtClean="0">
                <a:solidFill>
                  <a:schemeClr val="bg1"/>
                </a:solidFill>
                <a:latin typeface="Arial" panose="020B0604020202020204" pitchFamily="34" charset="0"/>
                <a:cs typeface="Arial" panose="020B0604020202020204" pitchFamily="34" charset="0"/>
              </a:rPr>
              <a:t>La </a:t>
            </a:r>
            <a:r>
              <a:rPr lang="fr-FR" dirty="0">
                <a:solidFill>
                  <a:schemeClr val="bg1"/>
                </a:solidFill>
                <a:latin typeface="Arial" panose="020B0604020202020204" pitchFamily="34" charset="0"/>
                <a:cs typeface="Arial" panose="020B0604020202020204" pitchFamily="34" charset="0"/>
              </a:rPr>
              <a:t>biodisponibilité absolue est déterminée lors de l’étude d’un nouveau médicament</a:t>
            </a:r>
            <a:r>
              <a:rPr lang="fr-FR" dirty="0" smtClean="0">
                <a:solidFill>
                  <a:schemeClr val="bg1"/>
                </a:solidFill>
                <a:latin typeface="Arial" panose="020B0604020202020204" pitchFamily="34" charset="0"/>
                <a:cs typeface="Arial" panose="020B0604020202020204" pitchFamily="34" charset="0"/>
              </a:rPr>
              <a:t>.</a:t>
            </a:r>
          </a:p>
        </p:txBody>
      </p:sp>
      <p:sp>
        <p:nvSpPr>
          <p:cNvPr id="4" name="Rectangle 3"/>
          <p:cNvSpPr/>
          <p:nvPr/>
        </p:nvSpPr>
        <p:spPr>
          <a:xfrm>
            <a:off x="1342103" y="3223390"/>
            <a:ext cx="10174515" cy="2597827"/>
          </a:xfrm>
          <a:prstGeom prst="rect">
            <a:avLst/>
          </a:prstGeom>
        </p:spPr>
        <p:txBody>
          <a:bodyPr wrap="square">
            <a:spAutoFit/>
          </a:bodyPr>
          <a:lstStyle/>
          <a:p>
            <a:pPr>
              <a:lnSpc>
                <a:spcPct val="150000"/>
              </a:lnSpc>
            </a:pPr>
            <a:r>
              <a:rPr lang="fr-FR" sz="2800" dirty="0" smtClean="0">
                <a:solidFill>
                  <a:schemeClr val="bg1"/>
                </a:solidFill>
                <a:latin typeface="Arial" panose="020B0604020202020204" pitchFamily="34" charset="0"/>
                <a:cs typeface="Arial" panose="020B0604020202020204" pitchFamily="34" charset="0"/>
              </a:rPr>
              <a:t>- </a:t>
            </a:r>
            <a:r>
              <a:rPr lang="fr-FR" sz="2800" dirty="0">
                <a:solidFill>
                  <a:schemeClr val="bg1"/>
                </a:solidFill>
                <a:latin typeface="Arial" panose="020B0604020202020204" pitchFamily="34" charset="0"/>
                <a:cs typeface="Arial" panose="020B0604020202020204" pitchFamily="34" charset="0"/>
              </a:rPr>
              <a:t>La détermination de la biodisponibilité relative est utilisée pour comparer des formes galéniques ; elle est obligatoire pour tout changement de formulation (changement d’excipient...) et avant commercialisation d’un médicament « </a:t>
            </a:r>
            <a:r>
              <a:rPr lang="fr-FR" sz="2800" b="1" dirty="0">
                <a:solidFill>
                  <a:schemeClr val="bg1"/>
                </a:solidFill>
                <a:latin typeface="Arial" panose="020B0604020202020204" pitchFamily="34" charset="0"/>
                <a:cs typeface="Arial" panose="020B0604020202020204" pitchFamily="34" charset="0"/>
              </a:rPr>
              <a:t>générique</a:t>
            </a:r>
            <a:r>
              <a:rPr lang="fr-FR" sz="2800" dirty="0">
                <a:solidFill>
                  <a:schemeClr val="bg1"/>
                </a:solidFill>
                <a:latin typeface="Arial" panose="020B0604020202020204" pitchFamily="34" charset="0"/>
                <a:cs typeface="Arial" panose="020B0604020202020204" pitchFamily="34" charset="0"/>
              </a:rPr>
              <a:t> ». </a:t>
            </a:r>
          </a:p>
        </p:txBody>
      </p:sp>
      <p:sp>
        <p:nvSpPr>
          <p:cNvPr id="5" name="Rectangle 4"/>
          <p:cNvSpPr/>
          <p:nvPr/>
        </p:nvSpPr>
        <p:spPr>
          <a:xfrm>
            <a:off x="500743" y="295479"/>
            <a:ext cx="6096000" cy="784830"/>
          </a:xfrm>
          <a:prstGeom prst="rect">
            <a:avLst/>
          </a:prstGeom>
        </p:spPr>
        <p:txBody>
          <a:bodyPr>
            <a:spAutoFit/>
          </a:bodyPr>
          <a:lstStyle/>
          <a:p>
            <a:pPr>
              <a:buFontTx/>
              <a:buChar char="-"/>
            </a:pPr>
            <a:r>
              <a:rPr lang="fr-FR" sz="4500" dirty="0" smtClean="0">
                <a:solidFill>
                  <a:schemeClr val="bg1"/>
                </a:solidFill>
                <a:latin typeface="Arial" panose="020B0604020202020204" pitchFamily="34" charset="0"/>
                <a:cs typeface="Arial" panose="020B0604020202020204" pitchFamily="34" charset="0"/>
              </a:rPr>
              <a:t>1</a:t>
            </a:r>
            <a:endParaRPr lang="fr-FR" sz="4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5725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1037" y="742950"/>
            <a:ext cx="10515600" cy="4586288"/>
          </a:xfrm>
        </p:spPr>
        <p:txBody>
          <a:bodyPr>
            <a:normAutofit/>
          </a:bodyPr>
          <a:lstStyle/>
          <a:p>
            <a:pPr>
              <a:lnSpc>
                <a:spcPct val="150000"/>
              </a:lnSpc>
            </a:pPr>
            <a:r>
              <a:rPr lang="fr-FR" dirty="0" smtClean="0">
                <a:solidFill>
                  <a:schemeClr val="bg1"/>
                </a:solidFill>
                <a:latin typeface="Arial" panose="020B0604020202020204" pitchFamily="34" charset="0"/>
                <a:cs typeface="Arial" panose="020B0604020202020204" pitchFamily="34" charset="0"/>
              </a:rPr>
              <a:t>Exemple:</a:t>
            </a:r>
          </a:p>
          <a:p>
            <a:pPr>
              <a:lnSpc>
                <a:spcPct val="150000"/>
              </a:lnSpc>
            </a:pPr>
            <a:r>
              <a:rPr lang="fr-FR" dirty="0" smtClean="0">
                <a:solidFill>
                  <a:schemeClr val="bg1"/>
                </a:solidFill>
                <a:latin typeface="Arial" panose="020B0604020202020204" pitchFamily="34" charset="0"/>
                <a:cs typeface="Arial" panose="020B0604020202020204" pitchFamily="34" charset="0"/>
              </a:rPr>
              <a:t>en </a:t>
            </a:r>
            <a:r>
              <a:rPr lang="fr-FR" dirty="0">
                <a:solidFill>
                  <a:schemeClr val="bg1"/>
                </a:solidFill>
                <a:latin typeface="Arial" panose="020B0604020202020204" pitchFamily="34" charset="0"/>
                <a:cs typeface="Arial" panose="020B0604020202020204" pitchFamily="34" charset="0"/>
              </a:rPr>
              <a:t>1972 en Angleterre </a:t>
            </a:r>
            <a:r>
              <a:rPr lang="fr-FR" dirty="0" smtClean="0">
                <a:solidFill>
                  <a:schemeClr val="bg1"/>
                </a:solidFill>
                <a:latin typeface="Arial" panose="020B0604020202020204" pitchFamily="34" charset="0"/>
                <a:cs typeface="Arial" panose="020B0604020202020204" pitchFamily="34" charset="0"/>
              </a:rPr>
              <a:t>des intoxications </a:t>
            </a:r>
            <a:r>
              <a:rPr lang="fr-FR" dirty="0">
                <a:solidFill>
                  <a:schemeClr val="bg1"/>
                </a:solidFill>
                <a:latin typeface="Arial" panose="020B0604020202020204" pitchFamily="34" charset="0"/>
                <a:cs typeface="Arial" panose="020B0604020202020204" pitchFamily="34" charset="0"/>
              </a:rPr>
              <a:t>digitaliques </a:t>
            </a:r>
            <a:r>
              <a:rPr lang="fr-FR" dirty="0" smtClean="0">
                <a:solidFill>
                  <a:schemeClr val="bg1"/>
                </a:solidFill>
                <a:latin typeface="Arial" panose="020B0604020202020204" pitchFamily="34" charset="0"/>
                <a:cs typeface="Arial" panose="020B0604020202020204" pitchFamily="34" charset="0"/>
              </a:rPr>
              <a:t>signalées chez </a:t>
            </a:r>
            <a:r>
              <a:rPr lang="fr-FR" dirty="0">
                <a:solidFill>
                  <a:schemeClr val="bg1"/>
                </a:solidFill>
                <a:latin typeface="Arial" panose="020B0604020202020204" pitchFamily="34" charset="0"/>
                <a:cs typeface="Arial" panose="020B0604020202020204" pitchFamily="34" charset="0"/>
              </a:rPr>
              <a:t>plusieurs patients </a:t>
            </a:r>
            <a:r>
              <a:rPr lang="fr-FR" dirty="0" smtClean="0">
                <a:solidFill>
                  <a:schemeClr val="bg1"/>
                </a:solidFill>
                <a:latin typeface="Arial" panose="020B0604020202020204" pitchFamily="34" charset="0"/>
                <a:cs typeface="Arial" panose="020B0604020202020204" pitchFamily="34" charset="0"/>
              </a:rPr>
              <a:t>sont liées </a:t>
            </a:r>
            <a:r>
              <a:rPr lang="fr-FR" dirty="0">
                <a:solidFill>
                  <a:schemeClr val="bg1"/>
                </a:solidFill>
                <a:latin typeface="Arial" panose="020B0604020202020204" pitchFamily="34" charset="0"/>
                <a:cs typeface="Arial" panose="020B0604020202020204" pitchFamily="34" charset="0"/>
              </a:rPr>
              <a:t>une modification dans le procédé de fabrication de la </a:t>
            </a:r>
            <a:r>
              <a:rPr lang="fr-FR" dirty="0" err="1">
                <a:solidFill>
                  <a:schemeClr val="bg1"/>
                </a:solidFill>
                <a:latin typeface="Arial" panose="020B0604020202020204" pitchFamily="34" charset="0"/>
                <a:cs typeface="Arial" panose="020B0604020202020204" pitchFamily="34" charset="0"/>
              </a:rPr>
              <a:t>digoxine</a:t>
            </a:r>
            <a:r>
              <a:rPr lang="fr-FR" dirty="0">
                <a:solidFill>
                  <a:schemeClr val="bg1"/>
                </a:solidFill>
                <a:latin typeface="Arial" panose="020B0604020202020204" pitchFamily="34" charset="0"/>
                <a:cs typeface="Arial" panose="020B0604020202020204" pitchFamily="34" charset="0"/>
              </a:rPr>
              <a:t> (</a:t>
            </a:r>
            <a:r>
              <a:rPr lang="fr-FR" dirty="0" err="1">
                <a:solidFill>
                  <a:schemeClr val="bg1"/>
                </a:solidFill>
                <a:latin typeface="Arial" panose="020B0604020202020204" pitchFamily="34" charset="0"/>
                <a:cs typeface="Arial" panose="020B0604020202020204" pitchFamily="34" charset="0"/>
              </a:rPr>
              <a:t>Lanoxine</a:t>
            </a:r>
            <a:r>
              <a:rPr lang="fr-FR" baseline="30000" dirty="0">
                <a:solidFill>
                  <a:schemeClr val="bg1"/>
                </a:solidFill>
                <a:latin typeface="Arial" panose="020B0604020202020204" pitchFamily="34" charset="0"/>
                <a:cs typeface="Arial" panose="020B0604020202020204" pitchFamily="34" charset="0"/>
              </a:rPr>
              <a:t>®</a:t>
            </a:r>
            <a:r>
              <a:rPr lang="fr-FR" dirty="0">
                <a:solidFill>
                  <a:schemeClr val="bg1"/>
                </a:solidFill>
                <a:latin typeface="Arial" panose="020B0604020202020204" pitchFamily="34" charset="0"/>
                <a:cs typeface="Arial" panose="020B0604020202020204" pitchFamily="34" charset="0"/>
              </a:rPr>
              <a:t>) qui entraîna un doublement de sa biodisponibilité</a:t>
            </a:r>
          </a:p>
          <a:p>
            <a:pPr>
              <a:lnSpc>
                <a:spcPct val="150000"/>
              </a:lnSpc>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8357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latin typeface="Arial" panose="020B0604020202020204" pitchFamily="34" charset="0"/>
                <a:cs typeface="Arial" panose="020B0604020202020204" pitchFamily="34" charset="0"/>
              </a:rPr>
              <a:t>- 2</a:t>
            </a:r>
            <a:endParaRPr lang="fr-FR"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265012"/>
            <a:ext cx="10515600" cy="5421538"/>
          </a:xfrm>
        </p:spPr>
        <p:txBody>
          <a:bodyPr>
            <a:normAutofit fontScale="92500" lnSpcReduction="10000"/>
          </a:bodyPr>
          <a:lstStyle/>
          <a:p>
            <a:pPr marL="0" indent="0">
              <a:lnSpc>
                <a:spcPct val="150000"/>
              </a:lnSpc>
              <a:buNone/>
            </a:pPr>
            <a:r>
              <a:rPr lang="fr-FR" dirty="0" smtClean="0">
                <a:solidFill>
                  <a:schemeClr val="bg1"/>
                </a:solidFill>
                <a:latin typeface="Arial" panose="020B0604020202020204" pitchFamily="34" charset="0"/>
                <a:cs typeface="Arial" panose="020B0604020202020204" pitchFamily="34" charset="0"/>
              </a:rPr>
              <a:t>- Il </a:t>
            </a:r>
            <a:r>
              <a:rPr lang="fr-FR" dirty="0">
                <a:solidFill>
                  <a:schemeClr val="bg1"/>
                </a:solidFill>
                <a:latin typeface="Arial" panose="020B0604020202020204" pitchFamily="34" charset="0"/>
                <a:cs typeface="Arial" panose="020B0604020202020204" pitchFamily="34" charset="0"/>
              </a:rPr>
              <a:t>ne faut pas assimiler obligatoirement mauvaise biodisponibilité et faible efficacité</a:t>
            </a:r>
            <a:r>
              <a:rPr lang="fr-FR" dirty="0" smtClean="0">
                <a:solidFill>
                  <a:schemeClr val="bg1"/>
                </a:solidFill>
                <a:latin typeface="Arial" panose="020B0604020202020204" pitchFamily="34" charset="0"/>
                <a:cs typeface="Arial" panose="020B0604020202020204" pitchFamily="34" charset="0"/>
              </a:rPr>
              <a:t>.</a:t>
            </a:r>
          </a:p>
          <a:p>
            <a:pPr marL="0" indent="0">
              <a:lnSpc>
                <a:spcPct val="150000"/>
              </a:lnSpc>
              <a:buNone/>
            </a:pPr>
            <a:r>
              <a:rPr lang="fr-FR" dirty="0">
                <a:solidFill>
                  <a:schemeClr val="bg1"/>
                </a:solidFill>
                <a:latin typeface="Arial" panose="020B0604020202020204" pitchFamily="34" charset="0"/>
                <a:cs typeface="Arial" panose="020B0604020202020204" pitchFamily="34" charset="0"/>
              </a:rPr>
              <a:t/>
            </a:r>
            <a:br>
              <a:rPr lang="fr-FR" dirty="0">
                <a:solidFill>
                  <a:schemeClr val="bg1"/>
                </a:solidFill>
                <a:latin typeface="Arial" panose="020B0604020202020204" pitchFamily="34" charset="0"/>
                <a:cs typeface="Arial" panose="020B0604020202020204" pitchFamily="34" charset="0"/>
              </a:rPr>
            </a:br>
            <a:r>
              <a:rPr lang="fr-FR" dirty="0" smtClean="0">
                <a:solidFill>
                  <a:schemeClr val="bg1"/>
                </a:solidFill>
                <a:latin typeface="Arial" panose="020B0604020202020204" pitchFamily="34" charset="0"/>
                <a:cs typeface="Arial" panose="020B0604020202020204" pitchFamily="34" charset="0"/>
              </a:rPr>
              <a:t>- Une mauvaise </a:t>
            </a:r>
            <a:r>
              <a:rPr lang="fr-FR" dirty="0">
                <a:solidFill>
                  <a:schemeClr val="bg1"/>
                </a:solidFill>
                <a:latin typeface="Arial" panose="020B0604020202020204" pitchFamily="34" charset="0"/>
                <a:cs typeface="Arial" panose="020B0604020202020204" pitchFamily="34" charset="0"/>
              </a:rPr>
              <a:t>biodisponibilité peut provenir d’un captage hépatique au 1</a:t>
            </a:r>
            <a:r>
              <a:rPr lang="fr-FR" baseline="30000" dirty="0">
                <a:solidFill>
                  <a:schemeClr val="bg1"/>
                </a:solidFill>
                <a:latin typeface="Arial" panose="020B0604020202020204" pitchFamily="34" charset="0"/>
                <a:cs typeface="Arial" panose="020B0604020202020204" pitchFamily="34" charset="0"/>
              </a:rPr>
              <a:t>er</a:t>
            </a:r>
            <a:r>
              <a:rPr lang="fr-FR" dirty="0">
                <a:solidFill>
                  <a:schemeClr val="bg1"/>
                </a:solidFill>
                <a:latin typeface="Arial" panose="020B0604020202020204" pitchFamily="34" charset="0"/>
                <a:cs typeface="Arial" panose="020B0604020202020204" pitchFamily="34" charset="0"/>
              </a:rPr>
              <a:t> passage. Il est possible que ce captage aboutisse à la transformation du médicament en métabolite </a:t>
            </a:r>
            <a:r>
              <a:rPr lang="fr-FR" dirty="0" err="1">
                <a:solidFill>
                  <a:schemeClr val="bg1"/>
                </a:solidFill>
                <a:latin typeface="Arial" panose="020B0604020202020204" pitchFamily="34" charset="0"/>
                <a:cs typeface="Arial" panose="020B0604020202020204" pitchFamily="34" charset="0"/>
              </a:rPr>
              <a:t>pharmacologiquement</a:t>
            </a:r>
            <a:r>
              <a:rPr lang="fr-FR" dirty="0">
                <a:solidFill>
                  <a:schemeClr val="bg1"/>
                </a:solidFill>
                <a:latin typeface="Arial" panose="020B0604020202020204" pitchFamily="34" charset="0"/>
                <a:cs typeface="Arial" panose="020B0604020202020204" pitchFamily="34" charset="0"/>
              </a:rPr>
              <a:t> actif. Dans ces conditions, malgré une faible biodisponibilité, le médicament administré par voie orale pourrait être aussi actif que par voie intraveineuse</a:t>
            </a:r>
            <a:r>
              <a:rPr lang="fr-FR" dirty="0" smtClean="0">
                <a:solidFill>
                  <a:schemeClr val="bg1"/>
                </a:solidFill>
                <a:latin typeface="Arial" panose="020B0604020202020204" pitchFamily="34" charset="0"/>
                <a:cs typeface="Arial" panose="020B0604020202020204" pitchFamily="34" charset="0"/>
              </a:rPr>
              <a:t>.</a:t>
            </a: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9441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1171" y="0"/>
            <a:ext cx="10515600" cy="2049689"/>
          </a:xfrm>
        </p:spPr>
        <p:txBody>
          <a:bodyPr>
            <a:noAutofit/>
          </a:bodyPr>
          <a:lstStyle/>
          <a:p>
            <a:pPr>
              <a:lnSpc>
                <a:spcPct val="150000"/>
              </a:lnSpc>
              <a:buFontTx/>
              <a:buChar char="-"/>
            </a:pPr>
            <a:r>
              <a:rPr lang="fr-FR" sz="3000" dirty="0" smtClean="0">
                <a:solidFill>
                  <a:schemeClr val="bg1"/>
                </a:solidFill>
                <a:latin typeface="Arial" panose="020B0604020202020204" pitchFamily="34" charset="0"/>
                <a:cs typeface="Arial" panose="020B0604020202020204" pitchFamily="34" charset="0"/>
              </a:rPr>
              <a:t>Exemple:</a:t>
            </a:r>
          </a:p>
          <a:p>
            <a:pPr>
              <a:lnSpc>
                <a:spcPct val="150000"/>
              </a:lnSpc>
            </a:pPr>
            <a:r>
              <a:rPr lang="fr-FR" sz="3000" dirty="0" smtClean="0">
                <a:solidFill>
                  <a:schemeClr val="bg1"/>
                </a:solidFill>
                <a:latin typeface="Arial" panose="020B0604020202020204" pitchFamily="34" charset="0"/>
                <a:cs typeface="Arial" panose="020B0604020202020204" pitchFamily="34" charset="0"/>
              </a:rPr>
              <a:t>Le </a:t>
            </a:r>
            <a:r>
              <a:rPr lang="fr-FR" sz="3000" dirty="0" err="1" smtClean="0">
                <a:solidFill>
                  <a:schemeClr val="bg1"/>
                </a:solidFill>
                <a:latin typeface="Arial" panose="020B0604020202020204" pitchFamily="34" charset="0"/>
                <a:cs typeface="Arial" panose="020B0604020202020204" pitchFamily="34" charset="0"/>
              </a:rPr>
              <a:t>propranolol</a:t>
            </a:r>
            <a:r>
              <a:rPr lang="fr-FR" sz="3000" dirty="0" smtClean="0">
                <a:solidFill>
                  <a:schemeClr val="bg1"/>
                </a:solidFill>
                <a:latin typeface="Arial" panose="020B0604020202020204" pitchFamily="34" charset="0"/>
                <a:cs typeface="Arial" panose="020B0604020202020204" pitchFamily="34" charset="0"/>
              </a:rPr>
              <a:t> </a:t>
            </a:r>
            <a:r>
              <a:rPr lang="fr-FR" sz="3000" dirty="0">
                <a:solidFill>
                  <a:schemeClr val="bg1"/>
                </a:solidFill>
                <a:latin typeface="Arial" panose="020B0604020202020204" pitchFamily="34" charset="0"/>
                <a:cs typeface="Arial" panose="020B0604020202020204" pitchFamily="34" charset="0"/>
              </a:rPr>
              <a:t>dont la biodisponibilité est de 30 % mais qui est métabolisé en 4-OH </a:t>
            </a:r>
            <a:r>
              <a:rPr lang="fr-FR" sz="3000" dirty="0" err="1">
                <a:solidFill>
                  <a:schemeClr val="bg1"/>
                </a:solidFill>
                <a:latin typeface="Arial" panose="020B0604020202020204" pitchFamily="34" charset="0"/>
                <a:cs typeface="Arial" panose="020B0604020202020204" pitchFamily="34" charset="0"/>
              </a:rPr>
              <a:t>propranolol</a:t>
            </a:r>
            <a:r>
              <a:rPr lang="fr-FR" sz="3000" dirty="0">
                <a:solidFill>
                  <a:schemeClr val="bg1"/>
                </a:solidFill>
                <a:latin typeface="Arial" panose="020B0604020202020204" pitchFamily="34" charset="0"/>
                <a:cs typeface="Arial" panose="020B0604020202020204" pitchFamily="34" charset="0"/>
              </a:rPr>
              <a:t> dont l’activité bloquante est comparable à celle du </a:t>
            </a:r>
            <a:r>
              <a:rPr lang="fr-FR" sz="3000" dirty="0" err="1">
                <a:solidFill>
                  <a:schemeClr val="bg1"/>
                </a:solidFill>
                <a:latin typeface="Arial" panose="020B0604020202020204" pitchFamily="34" charset="0"/>
                <a:cs typeface="Arial" panose="020B0604020202020204" pitchFamily="34" charset="0"/>
              </a:rPr>
              <a:t>propranolol</a:t>
            </a:r>
            <a:r>
              <a:rPr lang="fr-FR" sz="3000" dirty="0">
                <a:solidFill>
                  <a:schemeClr val="bg1"/>
                </a:solidFill>
                <a:latin typeface="Arial" panose="020B0604020202020204" pitchFamily="34" charset="0"/>
                <a:cs typeface="Arial" panose="020B0604020202020204" pitchFamily="34" charset="0"/>
              </a:rPr>
              <a:t>.</a:t>
            </a:r>
            <a:br>
              <a:rPr lang="fr-FR" sz="3000" dirty="0">
                <a:solidFill>
                  <a:schemeClr val="bg1"/>
                </a:solidFill>
                <a:latin typeface="Arial" panose="020B0604020202020204" pitchFamily="34" charset="0"/>
                <a:cs typeface="Arial" panose="020B0604020202020204" pitchFamily="34" charset="0"/>
              </a:rPr>
            </a:br>
            <a:endParaRPr lang="fr-FR" sz="3000" dirty="0"/>
          </a:p>
        </p:txBody>
      </p:sp>
      <p:sp>
        <p:nvSpPr>
          <p:cNvPr id="4" name="Rectangle 3"/>
          <p:cNvSpPr/>
          <p:nvPr/>
        </p:nvSpPr>
        <p:spPr>
          <a:xfrm>
            <a:off x="508000" y="3103380"/>
            <a:ext cx="10784113" cy="4016484"/>
          </a:xfrm>
          <a:prstGeom prst="rect">
            <a:avLst/>
          </a:prstGeom>
        </p:spPr>
        <p:txBody>
          <a:bodyPr wrap="square">
            <a:spAutoFit/>
          </a:bodyPr>
          <a:lstStyle/>
          <a:p>
            <a:pPr marL="457200" indent="-457200">
              <a:lnSpc>
                <a:spcPct val="150000"/>
              </a:lnSpc>
              <a:buFont typeface="Arial" panose="020B0604020202020204" pitchFamily="34" charset="0"/>
              <a:buChar char="•"/>
            </a:pPr>
            <a:r>
              <a:rPr lang="fr-FR" sz="3000" dirty="0" smtClean="0">
                <a:solidFill>
                  <a:schemeClr val="bg1"/>
                </a:solidFill>
                <a:latin typeface="Arial" panose="020B0604020202020204" pitchFamily="34" charset="0"/>
                <a:cs typeface="Arial" panose="020B0604020202020204" pitchFamily="34" charset="0"/>
              </a:rPr>
              <a:t>- A </a:t>
            </a:r>
            <a:r>
              <a:rPr lang="fr-FR" sz="3000" dirty="0">
                <a:solidFill>
                  <a:schemeClr val="bg1"/>
                </a:solidFill>
                <a:latin typeface="Arial" panose="020B0604020202020204" pitchFamily="34" charset="0"/>
                <a:cs typeface="Arial" panose="020B0604020202020204" pitchFamily="34" charset="0"/>
              </a:rPr>
              <a:t>l’inverse, le </a:t>
            </a:r>
            <a:r>
              <a:rPr lang="fr-FR" sz="3000" dirty="0" err="1">
                <a:solidFill>
                  <a:schemeClr val="bg1"/>
                </a:solidFill>
                <a:latin typeface="Arial" panose="020B0604020202020204" pitchFamily="34" charset="0"/>
                <a:cs typeface="Arial" panose="020B0604020202020204" pitchFamily="34" charset="0"/>
              </a:rPr>
              <a:t>vérapamil</a:t>
            </a:r>
            <a:r>
              <a:rPr lang="fr-FR" sz="3000" dirty="0">
                <a:solidFill>
                  <a:schemeClr val="bg1"/>
                </a:solidFill>
                <a:latin typeface="Arial" panose="020B0604020202020204" pitchFamily="34" charset="0"/>
                <a:cs typeface="Arial" panose="020B0604020202020204" pitchFamily="34" charset="0"/>
              </a:rPr>
              <a:t> (inhibiteur calcique) avec une biodisponibilité de 15 % est, à dose identique, 7 à 10 fois moins actif par voie orale que par voie </a:t>
            </a:r>
            <a:r>
              <a:rPr lang="fr-FR" sz="3000" dirty="0" err="1">
                <a:solidFill>
                  <a:schemeClr val="bg1"/>
                </a:solidFill>
                <a:latin typeface="Arial" panose="020B0604020202020204" pitchFamily="34" charset="0"/>
                <a:cs typeface="Arial" panose="020B0604020202020204" pitchFamily="34" charset="0"/>
              </a:rPr>
              <a:t>intra-veineuse</a:t>
            </a:r>
            <a:r>
              <a:rPr lang="fr-FR" sz="3000" dirty="0">
                <a:solidFill>
                  <a:schemeClr val="bg1"/>
                </a:solidFill>
                <a:latin typeface="Arial" panose="020B0604020202020204" pitchFamily="34" charset="0"/>
                <a:cs typeface="Arial" panose="020B0604020202020204" pitchFamily="34" charset="0"/>
              </a:rPr>
              <a:t> : ses métabolites sont beaucoup moins actifs que le produit inchangé.</a:t>
            </a:r>
          </a:p>
          <a:p>
            <a:pPr marL="457200" indent="-457200">
              <a:buFont typeface="Arial" panose="020B0604020202020204" pitchFamily="34" charset="0"/>
              <a:buChar char="•"/>
            </a:pPr>
            <a:endParaRPr lang="fr-FR" sz="3000" dirty="0"/>
          </a:p>
        </p:txBody>
      </p:sp>
    </p:spTree>
    <p:extLst>
      <p:ext uri="{BB962C8B-B14F-4D97-AF65-F5344CB8AC3E}">
        <p14:creationId xmlns:p14="http://schemas.microsoft.com/office/powerpoint/2010/main" val="329597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4496</Words>
  <Application>Microsoft Office PowerPoint</Application>
  <PresentationFormat>Grand écran</PresentationFormat>
  <Paragraphs>1503</Paragraphs>
  <Slides>213</Slides>
  <Notes>114</Notes>
  <HiddenSlides>0</HiddenSlides>
  <MMClips>0</MMClips>
  <ScaleCrop>false</ScaleCrop>
  <HeadingPairs>
    <vt:vector size="8" baseType="variant">
      <vt:variant>
        <vt:lpstr>Polices utilisées</vt:lpstr>
      </vt:variant>
      <vt:variant>
        <vt:i4>16</vt:i4>
      </vt:variant>
      <vt:variant>
        <vt:lpstr>Thème</vt:lpstr>
      </vt:variant>
      <vt:variant>
        <vt:i4>1</vt:i4>
      </vt:variant>
      <vt:variant>
        <vt:lpstr>Serveurs OLE incorporés</vt:lpstr>
      </vt:variant>
      <vt:variant>
        <vt:i4>1</vt:i4>
      </vt:variant>
      <vt:variant>
        <vt:lpstr>Titres des diapositives</vt:lpstr>
      </vt:variant>
      <vt:variant>
        <vt:i4>213</vt:i4>
      </vt:variant>
    </vt:vector>
  </HeadingPairs>
  <TitlesOfParts>
    <vt:vector size="231" baseType="lpstr">
      <vt:lpstr>MS Gothic</vt:lpstr>
      <vt:lpstr>ＭＳ Ｐゴシック</vt:lpstr>
      <vt:lpstr>Arial</vt:lpstr>
      <vt:lpstr>Arial Black</vt:lpstr>
      <vt:lpstr>Baskerville Old Face</vt:lpstr>
      <vt:lpstr>Calibri</vt:lpstr>
      <vt:lpstr>Calibri Light</vt:lpstr>
      <vt:lpstr>Cambria</vt:lpstr>
      <vt:lpstr>Comic Sans MS</vt:lpstr>
      <vt:lpstr>Helvetica</vt:lpstr>
      <vt:lpstr>Monotype Sorts</vt:lpstr>
      <vt:lpstr>Osaka</vt:lpstr>
      <vt:lpstr>Symbol</vt:lpstr>
      <vt:lpstr>Times New Roman</vt:lpstr>
      <vt:lpstr>Wingdings</vt:lpstr>
      <vt:lpstr>Wingdings 2</vt:lpstr>
      <vt:lpstr>Thème Office</vt:lpstr>
      <vt:lpstr>Clip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I.2)  ABSORPTION            </vt:lpstr>
      <vt:lpstr> Avant de gagner les organes ou les tissus, sièges de l’action pharmacologique, le Médicament doit, dans un premier temps être absorbé, c'est-à-dire pénétrer dans le liquide circulant    Définition de l’absorption :  C’est le passage du médicament du site d’administration jusqu’à la circulation générale.   NB: Cette étape n’existe pas lorsque le médicament est introduit directement dans la circulation par voie intraveineuse   </vt:lpstr>
      <vt:lpstr>Présentation PowerPoint</vt:lpstr>
      <vt:lpstr>Présentation PowerPoint</vt:lpstr>
      <vt:lpstr>Présentation PowerPoint</vt:lpstr>
      <vt:lpstr>Présentation PowerPoint</vt:lpstr>
      <vt:lpstr>Présentation PowerPoint</vt:lpstr>
      <vt:lpstr>I -Les facteurs liés aux propriétés physico-chimique des médicaments</vt:lpstr>
      <vt:lpstr>Présentation PowerPoint</vt:lpstr>
      <vt:lpstr>2- taille de la molécule</vt:lpstr>
      <vt:lpstr>3-État d’ionisation:</vt:lpstr>
      <vt:lpstr>Présentation PowerPoint</vt:lpstr>
      <vt:lpstr>II-Facteurs liés aux propriétés de la membrane et du milieu</vt:lpstr>
      <vt:lpstr>Présentation PowerPoint</vt:lpstr>
      <vt:lpstr>Présentation PowerPoint</vt:lpstr>
      <vt:lpstr>               Facteurs modifiant  l’absorption digestive                                     </vt:lpstr>
      <vt:lpstr>Présentation PowerPoint</vt:lpstr>
      <vt:lpstr>L’alimentation</vt:lpstr>
      <vt:lpstr>Présentation PowerPoint</vt:lpstr>
      <vt:lpstr>Présentation PowerPoint</vt:lpstr>
      <vt:lpstr>Absorption : Notion de 1er passage hépatique</vt:lpstr>
      <vt:lpstr>Présentation PowerPoint</vt:lpstr>
      <vt:lpstr>Présentation PowerPoint</vt:lpstr>
      <vt:lpstr>Présentation PowerPoint</vt:lpstr>
      <vt:lpstr>Présentation PowerPoint</vt:lpstr>
      <vt:lpstr>       L’effet de premier passage hépatique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biodisponibilité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- 2</vt:lpstr>
      <vt:lpstr>Présentation PowerPoint</vt:lpstr>
      <vt:lpstr>-3 </vt:lpstr>
      <vt:lpstr>- 4</vt:lpstr>
      <vt:lpstr>Présentation PowerPoint</vt:lpstr>
      <vt:lpstr>Pourquoi connaître la biodisponiblité absolue ?</vt:lpstr>
      <vt:lpstr>Inconvénient d’une faible biodisponibilité absolue</vt:lpstr>
      <vt:lpstr>La biodisponibilité</vt:lpstr>
      <vt:lpstr>Biodisponibilité - quantification</vt:lpstr>
      <vt:lpstr>       I.2)  Distribution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Fixation aux protéines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Exemples de Métabolisme et rôle des enzymes</vt:lpstr>
      <vt:lpstr>Présentation PowerPoint</vt:lpstr>
      <vt:lpstr>Biotransformation</vt:lpstr>
      <vt:lpstr>Biotransformation :  facteurs de variation</vt:lpstr>
      <vt:lpstr>Biotransformation :  facteurs de variation</vt:lpstr>
      <vt:lpstr>Présentation PowerPoint</vt:lpstr>
      <vt:lpstr>Présentation PowerPoint</vt:lpstr>
      <vt:lpstr>Présentation PowerPoint</vt:lpstr>
      <vt:lpstr>Présentation PowerPoint</vt:lpstr>
      <vt:lpstr>ELIMINATION DES MEDICAMENTS</vt:lpstr>
      <vt:lpstr>Présentation PowerPoint</vt:lpstr>
      <vt:lpstr>Présentation PowerPoint</vt:lpstr>
      <vt:lpstr>Présentation PowerPoint</vt:lpstr>
      <vt:lpstr>1.Excrétion rénale</vt:lpstr>
      <vt:lpstr>Présentation PowerPoint</vt:lpstr>
      <vt:lpstr>Elimination rénale</vt:lpstr>
      <vt:lpstr>L’exrètion rénale</vt:lpstr>
      <vt:lpstr>La filtration glomérulaire</vt:lpstr>
      <vt:lpstr>           La sécrétion tubulaire</vt:lpstr>
      <vt:lpstr>Réabsorption tubulaire (passif)</vt:lpstr>
      <vt:lpstr>Réabsorption tubulaire (passif)</vt:lpstr>
      <vt:lpstr>Présentation PowerPoint</vt:lpstr>
      <vt:lpstr>L’excrétion biliaire et le cycle entérohépatique</vt:lpstr>
      <vt:lpstr>Conséquences du cycle</vt:lpstr>
      <vt:lpstr>3. Excrétion pulmonaire</vt:lpstr>
      <vt:lpstr>Présentation PowerPoint</vt:lpstr>
      <vt:lpstr>4. Excrétion lactée</vt:lpstr>
      <vt:lpstr>Présentation PowerPoint</vt:lpstr>
      <vt:lpstr>Présentation PowerPoint</vt:lpstr>
      <vt:lpstr>5. AUTRES</vt:lpstr>
      <vt:lpstr>A. Excrétion salivaire</vt:lpstr>
      <vt:lpstr>Présentation PowerPoint</vt:lpstr>
      <vt:lpstr>B. Excrétion gastro-intestinale</vt:lpstr>
      <vt:lpstr>Présentation PowerPoint</vt:lpstr>
      <vt:lpstr>D. Elimination lacrymale </vt:lpstr>
      <vt:lpstr>E. Elimination par la peau et les phanères, les dents ,les sécrétion bronchiques et  cheveux </vt:lpstr>
      <vt:lpstr>IV. Elimination artificielle:</vt:lpstr>
      <vt:lpstr>Elimination artificielle</vt:lpstr>
      <vt:lpstr>1. Elimination digestive provoquée</vt:lpstr>
      <vt:lpstr>2. Epuration rénale</vt:lpstr>
      <vt:lpstr>3. AUTRES</vt:lpstr>
      <vt:lpstr>Présentation PowerPoint</vt:lpstr>
      <vt:lpstr>Elimination: variations</vt:lpstr>
      <vt:lpstr>Quantification du métabolisme et de l’élimination</vt:lpstr>
      <vt:lpstr>Clairance</vt:lpstr>
      <vt:lpstr>Présentation PowerPoint</vt:lpstr>
      <vt:lpstr>Demi vie plasmatique</vt:lpstr>
      <vt:lpstr>Demi vie plasmatique</vt:lpstr>
      <vt:lpstr>Utilisation pratique</vt:lpstr>
      <vt:lpstr>Présentation PowerPoint</vt:lpstr>
      <vt:lpstr>Présentation PowerPoint</vt:lpstr>
      <vt:lpstr>Présentation PowerPoint</vt:lpstr>
      <vt:lpstr>Intérêt de la pharmacocinétique</vt:lpstr>
      <vt:lpstr>Présentation PowerPoint</vt:lpstr>
      <vt:lpstr>Exemple du paracétamol</vt:lpstr>
      <vt:lpstr>Exemple du paracétamol</vt:lpstr>
      <vt:lpstr>Exemple du paracétamol</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5</cp:revision>
  <dcterms:created xsi:type="dcterms:W3CDTF">2016-05-15T08:00:31Z</dcterms:created>
  <dcterms:modified xsi:type="dcterms:W3CDTF">2016-05-16T12:07:00Z</dcterms:modified>
</cp:coreProperties>
</file>