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B0333B-CB31-4A69-9A46-E23A52019DD9}" type="doc">
      <dgm:prSet loTypeId="urn:microsoft.com/office/officeart/2005/8/layout/cycle7" loCatId="cycle" qsTypeId="urn:microsoft.com/office/officeart/2005/8/quickstyle/simple4" qsCatId="simple" csTypeId="urn:microsoft.com/office/officeart/2005/8/colors/colorful1#1" csCatId="colorful" phldr="1"/>
      <dgm:spPr/>
      <dgm:t>
        <a:bodyPr/>
        <a:lstStyle/>
        <a:p>
          <a:endParaRPr lang="fr-FR"/>
        </a:p>
      </dgm:t>
    </dgm:pt>
    <dgm:pt modelId="{7C945E51-E127-436D-82C2-5FE5FD8A6BDB}">
      <dgm:prSet phldrT="[Text]"/>
      <dgm:spPr/>
      <dgm:t>
        <a:bodyPr/>
        <a:lstStyle/>
        <a:p>
          <a:r>
            <a:rPr lang="fr-FR" dirty="0" smtClean="0"/>
            <a:t>L’enseignant</a:t>
          </a:r>
          <a:endParaRPr lang="fr-FR" dirty="0"/>
        </a:p>
      </dgm:t>
    </dgm:pt>
    <dgm:pt modelId="{D7FCE296-A0D9-4B76-83BC-6D1A92DDD354}" type="parTrans" cxnId="{2F41CA27-9C58-429C-8EB3-A7E83DF7029F}">
      <dgm:prSet/>
      <dgm:spPr/>
      <dgm:t>
        <a:bodyPr/>
        <a:lstStyle/>
        <a:p>
          <a:endParaRPr lang="fr-FR"/>
        </a:p>
      </dgm:t>
    </dgm:pt>
    <dgm:pt modelId="{D7B4F705-A14A-485A-9611-B3DDC4E51771}" type="sibTrans" cxnId="{2F41CA27-9C58-429C-8EB3-A7E83DF7029F}">
      <dgm:prSet/>
      <dgm:spPr/>
      <dgm:t>
        <a:bodyPr/>
        <a:lstStyle/>
        <a:p>
          <a:endParaRPr lang="fr-FR"/>
        </a:p>
      </dgm:t>
    </dgm:pt>
    <dgm:pt modelId="{68F51B49-40BF-491B-898A-8277805C0821}">
      <dgm:prSet phldrT="[Text]"/>
      <dgm:spPr/>
      <dgm:t>
        <a:bodyPr/>
        <a:lstStyle/>
        <a:p>
          <a:r>
            <a:rPr lang="fr-FR" dirty="0" smtClean="0"/>
            <a:t>Ressources  de l’enseignant</a:t>
          </a:r>
          <a:endParaRPr lang="fr-FR" dirty="0"/>
        </a:p>
      </dgm:t>
    </dgm:pt>
    <dgm:pt modelId="{9A21E6A0-BB4C-4568-A95C-01D6217F44A0}" type="parTrans" cxnId="{A9F92B77-D0C3-418A-901F-10D424DF9E6F}">
      <dgm:prSet/>
      <dgm:spPr/>
      <dgm:t>
        <a:bodyPr/>
        <a:lstStyle/>
        <a:p>
          <a:endParaRPr lang="fr-FR"/>
        </a:p>
      </dgm:t>
    </dgm:pt>
    <dgm:pt modelId="{60D76DB7-A065-4F82-863D-4AD20B1B5A30}" type="sibTrans" cxnId="{A9F92B77-D0C3-418A-901F-10D424DF9E6F}">
      <dgm:prSet/>
      <dgm:spPr/>
      <dgm:t>
        <a:bodyPr/>
        <a:lstStyle/>
        <a:p>
          <a:endParaRPr lang="fr-FR"/>
        </a:p>
      </dgm:t>
    </dgm:pt>
    <dgm:pt modelId="{09CE35A2-ECB4-4F75-A04F-4F4BA3FD9B71}">
      <dgm:prSet phldrT="[Text]"/>
      <dgm:spPr/>
      <dgm:t>
        <a:bodyPr/>
        <a:lstStyle/>
        <a:p>
          <a:r>
            <a:rPr lang="fr-FR" dirty="0" smtClean="0"/>
            <a:t>L’élève</a:t>
          </a:r>
          <a:endParaRPr lang="fr-FR" dirty="0"/>
        </a:p>
      </dgm:t>
    </dgm:pt>
    <dgm:pt modelId="{A745E6EC-1CCE-4206-A4F4-B98E6F002CE6}" type="parTrans" cxnId="{6570F2C5-425A-4ABB-92A4-3B2469176F06}">
      <dgm:prSet/>
      <dgm:spPr/>
      <dgm:t>
        <a:bodyPr/>
        <a:lstStyle/>
        <a:p>
          <a:endParaRPr lang="fr-FR"/>
        </a:p>
      </dgm:t>
    </dgm:pt>
    <dgm:pt modelId="{FEF7D3BB-40DD-4810-8FEC-7905FB63B57F}" type="sibTrans" cxnId="{6570F2C5-425A-4ABB-92A4-3B2469176F06}">
      <dgm:prSet/>
      <dgm:spPr/>
      <dgm:t>
        <a:bodyPr/>
        <a:lstStyle/>
        <a:p>
          <a:endParaRPr lang="fr-FR"/>
        </a:p>
      </dgm:t>
    </dgm:pt>
    <dgm:pt modelId="{AD9A5627-C823-4ABB-93A2-829942321364}" type="pres">
      <dgm:prSet presAssocID="{8DB0333B-CB31-4A69-9A46-E23A52019DD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5BA3617F-B9FC-4275-AAA0-5C02FDFFAF13}" type="pres">
      <dgm:prSet presAssocID="{7C945E51-E127-436D-82C2-5FE5FD8A6BD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11F14C0-D79F-4756-8D30-621B392565DB}" type="pres">
      <dgm:prSet presAssocID="{D7B4F705-A14A-485A-9611-B3DDC4E51771}" presName="sibTrans" presStyleLbl="sibTrans2D1" presStyleIdx="0" presStyleCnt="3"/>
      <dgm:spPr/>
      <dgm:t>
        <a:bodyPr/>
        <a:lstStyle/>
        <a:p>
          <a:endParaRPr lang="fr-FR"/>
        </a:p>
      </dgm:t>
    </dgm:pt>
    <dgm:pt modelId="{230FF5C9-6266-4530-9DED-C4207AD5AAD5}" type="pres">
      <dgm:prSet presAssocID="{D7B4F705-A14A-485A-9611-B3DDC4E51771}" presName="connectorText" presStyleLbl="sibTrans2D1" presStyleIdx="0" presStyleCnt="3"/>
      <dgm:spPr/>
      <dgm:t>
        <a:bodyPr/>
        <a:lstStyle/>
        <a:p>
          <a:endParaRPr lang="fr-FR"/>
        </a:p>
      </dgm:t>
    </dgm:pt>
    <dgm:pt modelId="{279FF47B-3420-44C7-842C-CA0645C79D43}" type="pres">
      <dgm:prSet presAssocID="{68F51B49-40BF-491B-898A-8277805C082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6DF7186-8233-4D2C-B060-A71600E9AC04}" type="pres">
      <dgm:prSet presAssocID="{60D76DB7-A065-4F82-863D-4AD20B1B5A30}" presName="sibTrans" presStyleLbl="sibTrans2D1" presStyleIdx="1" presStyleCnt="3"/>
      <dgm:spPr>
        <a:prstGeom prst="rightArrow">
          <a:avLst/>
        </a:prstGeom>
      </dgm:spPr>
      <dgm:t>
        <a:bodyPr/>
        <a:lstStyle/>
        <a:p>
          <a:endParaRPr lang="fr-FR"/>
        </a:p>
      </dgm:t>
    </dgm:pt>
    <dgm:pt modelId="{62324C4B-517C-4B71-9FF4-15022DE42626}" type="pres">
      <dgm:prSet presAssocID="{60D76DB7-A065-4F82-863D-4AD20B1B5A30}" presName="connectorText" presStyleLbl="sibTrans2D1" presStyleIdx="1" presStyleCnt="3"/>
      <dgm:spPr/>
      <dgm:t>
        <a:bodyPr/>
        <a:lstStyle/>
        <a:p>
          <a:endParaRPr lang="fr-FR"/>
        </a:p>
      </dgm:t>
    </dgm:pt>
    <dgm:pt modelId="{AC085D77-9899-4C92-85F2-53E6F94A3C53}" type="pres">
      <dgm:prSet presAssocID="{09CE35A2-ECB4-4F75-A04F-4F4BA3FD9B7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FB460AB-A11C-4B84-B333-EB9E14BC3C00}" type="pres">
      <dgm:prSet presAssocID="{FEF7D3BB-40DD-4810-8FEC-7905FB63B57F}" presName="sibTrans" presStyleLbl="sibTrans2D1" presStyleIdx="2" presStyleCnt="3"/>
      <dgm:spPr>
        <a:prstGeom prst="leftArrow">
          <a:avLst/>
        </a:prstGeom>
      </dgm:spPr>
      <dgm:t>
        <a:bodyPr/>
        <a:lstStyle/>
        <a:p>
          <a:endParaRPr lang="fr-FR"/>
        </a:p>
      </dgm:t>
    </dgm:pt>
    <dgm:pt modelId="{3D17F00D-B1A5-4411-93DF-2A0201D5B94A}" type="pres">
      <dgm:prSet presAssocID="{FEF7D3BB-40DD-4810-8FEC-7905FB63B57F}" presName="connectorText" presStyleLbl="sibTrans2D1" presStyleIdx="2" presStyleCnt="3"/>
      <dgm:spPr/>
      <dgm:t>
        <a:bodyPr/>
        <a:lstStyle/>
        <a:p>
          <a:endParaRPr lang="fr-FR"/>
        </a:p>
      </dgm:t>
    </dgm:pt>
  </dgm:ptLst>
  <dgm:cxnLst>
    <dgm:cxn modelId="{174330DB-7911-4820-B563-4EAAD85A9212}" type="presOf" srcId="{FEF7D3BB-40DD-4810-8FEC-7905FB63B57F}" destId="{0FB460AB-A11C-4B84-B333-EB9E14BC3C00}" srcOrd="0" destOrd="0" presId="urn:microsoft.com/office/officeart/2005/8/layout/cycle7"/>
    <dgm:cxn modelId="{1C3A377A-324D-4D8E-8014-ECD29A717E2E}" type="presOf" srcId="{8DB0333B-CB31-4A69-9A46-E23A52019DD9}" destId="{AD9A5627-C823-4ABB-93A2-829942321364}" srcOrd="0" destOrd="0" presId="urn:microsoft.com/office/officeart/2005/8/layout/cycle7"/>
    <dgm:cxn modelId="{7CDAB7EF-D012-4A20-B114-82F4FA0883CB}" type="presOf" srcId="{D7B4F705-A14A-485A-9611-B3DDC4E51771}" destId="{230FF5C9-6266-4530-9DED-C4207AD5AAD5}" srcOrd="1" destOrd="0" presId="urn:microsoft.com/office/officeart/2005/8/layout/cycle7"/>
    <dgm:cxn modelId="{3C0AE922-8393-4AB8-80C7-669A557F0F9B}" type="presOf" srcId="{68F51B49-40BF-491B-898A-8277805C0821}" destId="{279FF47B-3420-44C7-842C-CA0645C79D43}" srcOrd="0" destOrd="0" presId="urn:microsoft.com/office/officeart/2005/8/layout/cycle7"/>
    <dgm:cxn modelId="{86FEE304-1A6C-411C-A62A-9E2C55DFF68E}" type="presOf" srcId="{D7B4F705-A14A-485A-9611-B3DDC4E51771}" destId="{B11F14C0-D79F-4756-8D30-621B392565DB}" srcOrd="0" destOrd="0" presId="urn:microsoft.com/office/officeart/2005/8/layout/cycle7"/>
    <dgm:cxn modelId="{AFA769A1-8C17-4713-B59D-3BF6782793EC}" type="presOf" srcId="{7C945E51-E127-436D-82C2-5FE5FD8A6BDB}" destId="{5BA3617F-B9FC-4275-AAA0-5C02FDFFAF13}" srcOrd="0" destOrd="0" presId="urn:microsoft.com/office/officeart/2005/8/layout/cycle7"/>
    <dgm:cxn modelId="{6570F2C5-425A-4ABB-92A4-3B2469176F06}" srcId="{8DB0333B-CB31-4A69-9A46-E23A52019DD9}" destId="{09CE35A2-ECB4-4F75-A04F-4F4BA3FD9B71}" srcOrd="2" destOrd="0" parTransId="{A745E6EC-1CCE-4206-A4F4-B98E6F002CE6}" sibTransId="{FEF7D3BB-40DD-4810-8FEC-7905FB63B57F}"/>
    <dgm:cxn modelId="{A9F92B77-D0C3-418A-901F-10D424DF9E6F}" srcId="{8DB0333B-CB31-4A69-9A46-E23A52019DD9}" destId="{68F51B49-40BF-491B-898A-8277805C0821}" srcOrd="1" destOrd="0" parTransId="{9A21E6A0-BB4C-4568-A95C-01D6217F44A0}" sibTransId="{60D76DB7-A065-4F82-863D-4AD20B1B5A30}"/>
    <dgm:cxn modelId="{2F41CA27-9C58-429C-8EB3-A7E83DF7029F}" srcId="{8DB0333B-CB31-4A69-9A46-E23A52019DD9}" destId="{7C945E51-E127-436D-82C2-5FE5FD8A6BDB}" srcOrd="0" destOrd="0" parTransId="{D7FCE296-A0D9-4B76-83BC-6D1A92DDD354}" sibTransId="{D7B4F705-A14A-485A-9611-B3DDC4E51771}"/>
    <dgm:cxn modelId="{F7A185C1-D07F-4FF7-8F4D-4F41DA4A8CC5}" type="presOf" srcId="{FEF7D3BB-40DD-4810-8FEC-7905FB63B57F}" destId="{3D17F00D-B1A5-4411-93DF-2A0201D5B94A}" srcOrd="1" destOrd="0" presId="urn:microsoft.com/office/officeart/2005/8/layout/cycle7"/>
    <dgm:cxn modelId="{6B2DE2B9-9A29-4C20-884A-236EC6E1EC87}" type="presOf" srcId="{60D76DB7-A065-4F82-863D-4AD20B1B5A30}" destId="{06DF7186-8233-4D2C-B060-A71600E9AC04}" srcOrd="0" destOrd="0" presId="urn:microsoft.com/office/officeart/2005/8/layout/cycle7"/>
    <dgm:cxn modelId="{DE2DD59D-2F7A-4CEA-A1BB-ABFBD8FEBBC5}" type="presOf" srcId="{60D76DB7-A065-4F82-863D-4AD20B1B5A30}" destId="{62324C4B-517C-4B71-9FF4-15022DE42626}" srcOrd="1" destOrd="0" presId="urn:microsoft.com/office/officeart/2005/8/layout/cycle7"/>
    <dgm:cxn modelId="{4F02A87D-4FB7-4E94-94E7-0D5F16EA868C}" type="presOf" srcId="{09CE35A2-ECB4-4F75-A04F-4F4BA3FD9B71}" destId="{AC085D77-9899-4C92-85F2-53E6F94A3C53}" srcOrd="0" destOrd="0" presId="urn:microsoft.com/office/officeart/2005/8/layout/cycle7"/>
    <dgm:cxn modelId="{6AB06532-F5AF-4121-A0BC-7B7ADB7EE153}" type="presParOf" srcId="{AD9A5627-C823-4ABB-93A2-829942321364}" destId="{5BA3617F-B9FC-4275-AAA0-5C02FDFFAF13}" srcOrd="0" destOrd="0" presId="urn:microsoft.com/office/officeart/2005/8/layout/cycle7"/>
    <dgm:cxn modelId="{C924DFF3-F13A-4064-BCF4-144B09B1ED04}" type="presParOf" srcId="{AD9A5627-C823-4ABB-93A2-829942321364}" destId="{B11F14C0-D79F-4756-8D30-621B392565DB}" srcOrd="1" destOrd="0" presId="urn:microsoft.com/office/officeart/2005/8/layout/cycle7"/>
    <dgm:cxn modelId="{F02693AE-360A-493A-BF0A-6303D509DE33}" type="presParOf" srcId="{B11F14C0-D79F-4756-8D30-621B392565DB}" destId="{230FF5C9-6266-4530-9DED-C4207AD5AAD5}" srcOrd="0" destOrd="0" presId="urn:microsoft.com/office/officeart/2005/8/layout/cycle7"/>
    <dgm:cxn modelId="{D07A35D4-6BD8-4E3F-B442-71BEEE64FCE4}" type="presParOf" srcId="{AD9A5627-C823-4ABB-93A2-829942321364}" destId="{279FF47B-3420-44C7-842C-CA0645C79D43}" srcOrd="2" destOrd="0" presId="urn:microsoft.com/office/officeart/2005/8/layout/cycle7"/>
    <dgm:cxn modelId="{FE0DCD9E-683A-4872-A50C-E07266A9135E}" type="presParOf" srcId="{AD9A5627-C823-4ABB-93A2-829942321364}" destId="{06DF7186-8233-4D2C-B060-A71600E9AC04}" srcOrd="3" destOrd="0" presId="urn:microsoft.com/office/officeart/2005/8/layout/cycle7"/>
    <dgm:cxn modelId="{A4F10A0D-9D87-4F9B-A6BC-AA33D853D67E}" type="presParOf" srcId="{06DF7186-8233-4D2C-B060-A71600E9AC04}" destId="{62324C4B-517C-4B71-9FF4-15022DE42626}" srcOrd="0" destOrd="0" presId="urn:microsoft.com/office/officeart/2005/8/layout/cycle7"/>
    <dgm:cxn modelId="{00C1DB90-82C4-4EEA-89E8-058E9FF39787}" type="presParOf" srcId="{AD9A5627-C823-4ABB-93A2-829942321364}" destId="{AC085D77-9899-4C92-85F2-53E6F94A3C53}" srcOrd="4" destOrd="0" presId="urn:microsoft.com/office/officeart/2005/8/layout/cycle7"/>
    <dgm:cxn modelId="{416CFA61-3B19-43F7-AA39-16B4B2979D0D}" type="presParOf" srcId="{AD9A5627-C823-4ABB-93A2-829942321364}" destId="{0FB460AB-A11C-4B84-B333-EB9E14BC3C00}" srcOrd="5" destOrd="0" presId="urn:microsoft.com/office/officeart/2005/8/layout/cycle7"/>
    <dgm:cxn modelId="{DC3E47A5-939B-495A-9D47-8199CFB6DEFA}" type="presParOf" srcId="{0FB460AB-A11C-4B84-B333-EB9E14BC3C00}" destId="{3D17F00D-B1A5-4411-93DF-2A0201D5B94A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A3617F-B9FC-4275-AAA0-5C02FDFFAF13}">
      <dsp:nvSpPr>
        <dsp:cNvPr id="0" name=""/>
        <dsp:cNvSpPr/>
      </dsp:nvSpPr>
      <dsp:spPr>
        <a:xfrm>
          <a:off x="1435659" y="14690"/>
          <a:ext cx="1737193" cy="8685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L’enseignant</a:t>
          </a:r>
          <a:endParaRPr lang="fr-FR" sz="2000" kern="1200" dirty="0"/>
        </a:p>
      </dsp:txBody>
      <dsp:txXfrm>
        <a:off x="1461099" y="40130"/>
        <a:ext cx="1686313" cy="817716"/>
      </dsp:txXfrm>
    </dsp:sp>
    <dsp:sp modelId="{B11F14C0-D79F-4756-8D30-621B392565DB}">
      <dsp:nvSpPr>
        <dsp:cNvPr id="0" name=""/>
        <dsp:cNvSpPr/>
      </dsp:nvSpPr>
      <dsp:spPr>
        <a:xfrm rot="3600000">
          <a:off x="2568476" y="1540183"/>
          <a:ext cx="907082" cy="304008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300" kern="1200"/>
        </a:p>
      </dsp:txBody>
      <dsp:txXfrm>
        <a:off x="2659678" y="1600985"/>
        <a:ext cx="724678" cy="182404"/>
      </dsp:txXfrm>
    </dsp:sp>
    <dsp:sp modelId="{279FF47B-3420-44C7-842C-CA0645C79D43}">
      <dsp:nvSpPr>
        <dsp:cNvPr id="0" name=""/>
        <dsp:cNvSpPr/>
      </dsp:nvSpPr>
      <dsp:spPr>
        <a:xfrm>
          <a:off x="2871182" y="2501089"/>
          <a:ext cx="1737193" cy="8685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Ressources  de l’enseignant</a:t>
          </a:r>
          <a:endParaRPr lang="fr-FR" sz="2000" kern="1200" dirty="0"/>
        </a:p>
      </dsp:txBody>
      <dsp:txXfrm>
        <a:off x="2896622" y="2526529"/>
        <a:ext cx="1686313" cy="817716"/>
      </dsp:txXfrm>
    </dsp:sp>
    <dsp:sp modelId="{06DF7186-8233-4D2C-B060-A71600E9AC04}">
      <dsp:nvSpPr>
        <dsp:cNvPr id="0" name=""/>
        <dsp:cNvSpPr/>
      </dsp:nvSpPr>
      <dsp:spPr>
        <a:xfrm rot="10800000">
          <a:off x="1850714" y="2783383"/>
          <a:ext cx="907082" cy="304008"/>
        </a:xfrm>
        <a:prstGeom prst="rightArrow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300" kern="1200"/>
        </a:p>
      </dsp:txBody>
      <dsp:txXfrm rot="10800000">
        <a:off x="1941916" y="2844185"/>
        <a:ext cx="724678" cy="182404"/>
      </dsp:txXfrm>
    </dsp:sp>
    <dsp:sp modelId="{AC085D77-9899-4C92-85F2-53E6F94A3C53}">
      <dsp:nvSpPr>
        <dsp:cNvPr id="0" name=""/>
        <dsp:cNvSpPr/>
      </dsp:nvSpPr>
      <dsp:spPr>
        <a:xfrm>
          <a:off x="136" y="2501089"/>
          <a:ext cx="1737193" cy="8685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L’élève</a:t>
          </a:r>
          <a:endParaRPr lang="fr-FR" sz="2000" kern="1200" dirty="0"/>
        </a:p>
      </dsp:txBody>
      <dsp:txXfrm>
        <a:off x="25576" y="2526529"/>
        <a:ext cx="1686313" cy="817716"/>
      </dsp:txXfrm>
    </dsp:sp>
    <dsp:sp modelId="{0FB460AB-A11C-4B84-B333-EB9E14BC3C00}">
      <dsp:nvSpPr>
        <dsp:cNvPr id="0" name=""/>
        <dsp:cNvSpPr/>
      </dsp:nvSpPr>
      <dsp:spPr>
        <a:xfrm rot="18000000">
          <a:off x="1132953" y="1540183"/>
          <a:ext cx="907082" cy="304008"/>
        </a:xfrm>
        <a:prstGeom prst="leftArrow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300" kern="1200"/>
        </a:p>
      </dsp:txBody>
      <dsp:txXfrm>
        <a:off x="1224155" y="1600985"/>
        <a:ext cx="724678" cy="1824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911A6-FEA5-45EA-90AF-AC0ECC57BD39}" type="datetimeFigureOut">
              <a:rPr lang="fr-FR" smtClean="0"/>
              <a:pPr/>
              <a:t>14/11/2021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4DA179-98DA-4C8F-81E3-F0C988389BB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67423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4DA179-98DA-4C8F-81E3-F0C988389BB2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64842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86089-1893-4F41-AA6A-97B8A99EB2E4}" type="datetime1">
              <a:rPr lang="fr-FR" smtClean="0"/>
              <a:pPr/>
              <a:t>14/11/2021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D797-B036-4883-A91A-7C6CD9B52F0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912268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09170-2865-480C-A41E-01F96BCDE698}" type="datetime1">
              <a:rPr lang="fr-FR" smtClean="0"/>
              <a:pPr/>
              <a:t>14/11/2021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D797-B036-4883-A91A-7C6CD9B52F0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09839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46053-C5B4-422C-8288-FB17D24D98F7}" type="datetime1">
              <a:rPr lang="fr-FR" smtClean="0"/>
              <a:pPr/>
              <a:t>14/11/2021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D797-B036-4883-A91A-7C6CD9B52F0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06186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FCC65-6C39-4167-B0D0-AC31E48C41B4}" type="datetime1">
              <a:rPr lang="fr-FR" smtClean="0"/>
              <a:pPr/>
              <a:t>14/11/2021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D797-B036-4883-A91A-7C6CD9B52F0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51669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9BF90-6D19-444E-83FB-3AC1F93ACA8E}" type="datetime1">
              <a:rPr lang="fr-FR" smtClean="0"/>
              <a:pPr/>
              <a:t>14/11/2021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D797-B036-4883-A91A-7C6CD9B52F0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96877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A0AE0-9760-4F33-B9B2-2B8D1C837773}" type="datetime1">
              <a:rPr lang="fr-FR" smtClean="0"/>
              <a:pPr/>
              <a:t>14/11/2021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D797-B036-4883-A91A-7C6CD9B52F0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229352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30305-14ED-487D-9F80-51C532E7FC5B}" type="datetime1">
              <a:rPr lang="fr-FR" smtClean="0"/>
              <a:pPr/>
              <a:t>14/11/2021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D797-B036-4883-A91A-7C6CD9B52F0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11574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F2872-585D-4832-98D7-3E0C9C48BBA3}" type="datetime1">
              <a:rPr lang="fr-FR" smtClean="0"/>
              <a:pPr/>
              <a:t>14/11/2021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D797-B036-4883-A91A-7C6CD9B52F0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334283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5A5BC-4D8E-4C4A-A90E-F8697FB24341}" type="datetime1">
              <a:rPr lang="fr-FR" smtClean="0"/>
              <a:pPr/>
              <a:t>14/11/2021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D797-B036-4883-A91A-7C6CD9B52F0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19688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CC08A-A945-4FBF-A26B-3140D80A03C8}" type="datetime1">
              <a:rPr lang="fr-FR" smtClean="0"/>
              <a:pPr/>
              <a:t>14/11/2021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D797-B036-4883-A91A-7C6CD9B52F0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95577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87764-3478-4A6C-84EB-B892A4A2EDB0}" type="datetime1">
              <a:rPr lang="fr-FR" smtClean="0"/>
              <a:pPr/>
              <a:t>14/11/2021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D797-B036-4883-A91A-7C6CD9B52F0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61639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07571-73F3-4DCE-8529-D9B1D73958AC}" type="datetime1">
              <a:rPr lang="fr-FR" smtClean="0"/>
              <a:pPr/>
              <a:t>14/11/2021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0D797-B036-4883-A91A-7C6CD9B52F0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66858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4016" y="6119585"/>
            <a:ext cx="8964488" cy="45719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 rot="5400000">
            <a:off x="7641292" y="5354549"/>
            <a:ext cx="2456656" cy="45719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 rot="5400000">
            <a:off x="-391441" y="831601"/>
            <a:ext cx="1475658" cy="4572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72008" y="620688"/>
            <a:ext cx="8964488" cy="45719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 rot="5400000">
            <a:off x="-1025956" y="1342924"/>
            <a:ext cx="2456656" cy="45719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27584" y="180389"/>
            <a:ext cx="71400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Les technologies de l’information et de la communication (</a:t>
            </a:r>
            <a:r>
              <a:rPr lang="fr-FR" dirty="0" err="1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TICEs</a:t>
            </a:r>
            <a:r>
              <a:rPr lang="fr-FR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)</a:t>
            </a:r>
            <a:endParaRPr lang="fr-FR" dirty="0">
              <a:solidFill>
                <a:schemeClr val="accent5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6888" y="3717032"/>
            <a:ext cx="8352928" cy="175432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11000">
                <a:schemeClr val="accent5">
                  <a:lumMod val="20000"/>
                  <a:lumOff val="80000"/>
                  <a:alpha val="48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dirty="0" smtClean="0">
                <a:latin typeface="Comic Sans MS" pitchFamily="66" charset="0"/>
              </a:rPr>
              <a:t>	Les </a:t>
            </a:r>
            <a:r>
              <a:rPr lang="fr-FR" dirty="0" smtClean="0">
                <a:solidFill>
                  <a:srgbClr val="FF0000"/>
                </a:solidFill>
                <a:latin typeface="Comic Sans MS" pitchFamily="66" charset="0"/>
              </a:rPr>
              <a:t>TICE</a:t>
            </a:r>
            <a:r>
              <a:rPr lang="fr-FR" dirty="0" smtClean="0">
                <a:latin typeface="Comic Sans MS" pitchFamily="66" charset="0"/>
              </a:rPr>
              <a:t> représentent un important potentiel d'innovations pédagogiques et un réservoir quasi infini de nouvelles pratiques pour les enseignants comme pour l'ensemble du système éducatif.</a:t>
            </a:r>
          </a:p>
          <a:p>
            <a:pPr>
              <a:lnSpc>
                <a:spcPct val="150000"/>
              </a:lnSpc>
            </a:pPr>
            <a:endParaRPr lang="fr-FR" dirty="0"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6888" y="1602666"/>
            <a:ext cx="83529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dirty="0" smtClean="0">
                <a:latin typeface="Comic Sans MS" pitchFamily="66" charset="0"/>
              </a:rPr>
              <a:t>	Depuis les années 2000, l’Ecole essaie d’exploiter les potentiels intrinsèques aux TIC et au numérique. Pour ce faire, elle a initié le terme de TICE, Technologie de l’Information et de la Communication pour l’Education... en mettant un « E » à la suite de TIC.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5576" y="971436"/>
            <a:ext cx="1777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chemeClr val="accent3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Introduction</a:t>
            </a:r>
            <a:endParaRPr lang="fr-FR" sz="2400" b="1" dirty="0">
              <a:solidFill>
                <a:schemeClr val="accent3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D797-B036-4883-A91A-7C6CD9B52F01}" type="slidenum">
              <a:rPr lang="fr-FR" sz="1600" b="1" smtClean="0">
                <a:solidFill>
                  <a:schemeClr val="accent5"/>
                </a:solidFill>
                <a:latin typeface="Comic Sans MS" pitchFamily="66" charset="0"/>
                <a:cs typeface="AlManzomah" pitchFamily="18" charset="-78"/>
              </a:rPr>
              <a:pPr/>
              <a:t>1</a:t>
            </a:fld>
            <a:endParaRPr lang="fr-FR" sz="1600" b="1" dirty="0">
              <a:solidFill>
                <a:schemeClr val="accent5"/>
              </a:solidFill>
              <a:latin typeface="Comic Sans MS" pitchFamily="66" charset="0"/>
              <a:cs typeface="AlManzomah" pitchFamily="18" charset="-78"/>
            </a:endParaRPr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7189F-4593-4802-BC5E-8A26F1BBD27A}" type="datetime1">
              <a:rPr lang="fr-FR" smtClean="0">
                <a:solidFill>
                  <a:schemeClr val="accent5"/>
                </a:solidFill>
                <a:latin typeface="Comic Sans MS" pitchFamily="66" charset="0"/>
              </a:rPr>
              <a:pPr/>
              <a:t>14/11/2021</a:t>
            </a:fld>
            <a:endParaRPr lang="fr-FR" dirty="0">
              <a:solidFill>
                <a:schemeClr val="accent5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4830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4016" y="6119585"/>
            <a:ext cx="8964488" cy="45719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 rot="5400000">
            <a:off x="7641292" y="5354549"/>
            <a:ext cx="2456656" cy="45719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 rot="5400000">
            <a:off x="-391441" y="831601"/>
            <a:ext cx="1475658" cy="4572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72008" y="620688"/>
            <a:ext cx="8964488" cy="45719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 rot="5400000">
            <a:off x="-1025956" y="1342924"/>
            <a:ext cx="2456656" cy="45719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27584" y="180389"/>
            <a:ext cx="71400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Les technologies de l’information et de la communication (</a:t>
            </a:r>
            <a:r>
              <a:rPr lang="fr-FR" dirty="0" err="1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TICEs</a:t>
            </a:r>
            <a:r>
              <a:rPr lang="fr-FR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)</a:t>
            </a:r>
            <a:endParaRPr lang="fr-FR" dirty="0">
              <a:solidFill>
                <a:schemeClr val="accent5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5576" y="971436"/>
            <a:ext cx="81728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chemeClr val="accent3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Quelques usage d’outils et de services analysés de 2005 à 2008</a:t>
            </a:r>
            <a:endParaRPr lang="fr-FR" sz="2400" b="1" dirty="0">
              <a:solidFill>
                <a:schemeClr val="accent3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95536" y="1617757"/>
            <a:ext cx="2592000" cy="1091163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/>
              <a:t>LES USAGES</a:t>
            </a:r>
          </a:p>
          <a:p>
            <a:pPr algn="ctr"/>
            <a:r>
              <a:rPr lang="fr-FR" sz="1600" b="1" dirty="0" smtClean="0"/>
              <a:t>D’INTERNET ET DES</a:t>
            </a:r>
          </a:p>
          <a:p>
            <a:pPr algn="ctr"/>
            <a:r>
              <a:rPr lang="fr-FR" sz="1600" b="1" dirty="0" smtClean="0"/>
              <a:t>SERVICES EN LIGNE</a:t>
            </a:r>
            <a:endParaRPr lang="fr-FR" sz="1600" b="1" dirty="0"/>
          </a:p>
        </p:txBody>
      </p:sp>
      <p:sp>
        <p:nvSpPr>
          <p:cNvPr id="13" name="Rounded Rectangle 12"/>
          <p:cNvSpPr/>
          <p:nvPr/>
        </p:nvSpPr>
        <p:spPr>
          <a:xfrm>
            <a:off x="3121885" y="1631685"/>
            <a:ext cx="2592000" cy="1077235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/>
              <a:t>LES USAGES</a:t>
            </a:r>
          </a:p>
          <a:p>
            <a:pPr algn="ctr"/>
            <a:r>
              <a:rPr lang="fr-FR" sz="1600" b="1" dirty="0" smtClean="0"/>
              <a:t>DE LOGICIELS</a:t>
            </a:r>
            <a:endParaRPr lang="fr-FR" sz="1600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5868144" y="1635967"/>
            <a:ext cx="2592288" cy="1072953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/>
              <a:t>LES USAGES DES DISPOSITIFS</a:t>
            </a:r>
          </a:p>
          <a:p>
            <a:pPr algn="ctr"/>
            <a:r>
              <a:rPr lang="fr-FR" sz="1600" b="1" dirty="0" smtClean="0"/>
              <a:t>DE PROJECTION OU</a:t>
            </a:r>
          </a:p>
          <a:p>
            <a:pPr algn="ctr"/>
            <a:r>
              <a:rPr lang="fr-FR" sz="1600" b="1" dirty="0" smtClean="0"/>
              <a:t>D’ENREGISTREMENT</a:t>
            </a:r>
            <a:endParaRPr lang="fr-FR" sz="16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395536" y="2780928"/>
            <a:ext cx="2592000" cy="3096344"/>
          </a:xfrm>
          <a:prstGeom prst="roundRect">
            <a:avLst>
              <a:gd name="adj" fmla="val 7326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Internet</a:t>
            </a:r>
          </a:p>
          <a:p>
            <a:pPr algn="ctr"/>
            <a:r>
              <a:rPr lang="fr-FR" dirty="0" smtClean="0"/>
              <a:t>Forum</a:t>
            </a:r>
          </a:p>
          <a:p>
            <a:pPr algn="ctr"/>
            <a:r>
              <a:rPr lang="fr-FR" dirty="0" smtClean="0"/>
              <a:t>Blog</a:t>
            </a:r>
          </a:p>
          <a:p>
            <a:pPr algn="ctr"/>
            <a:r>
              <a:rPr lang="fr-FR" dirty="0" smtClean="0"/>
              <a:t>Dictionnaire électronique</a:t>
            </a:r>
          </a:p>
          <a:p>
            <a:pPr algn="ctr"/>
            <a:r>
              <a:rPr lang="fr-FR" dirty="0" smtClean="0"/>
              <a:t>Moteur de recherche</a:t>
            </a:r>
            <a:endParaRPr lang="fr-FR" dirty="0"/>
          </a:p>
        </p:txBody>
      </p:sp>
      <p:sp>
        <p:nvSpPr>
          <p:cNvPr id="15" name="Rounded Rectangle 14"/>
          <p:cNvSpPr/>
          <p:nvPr/>
        </p:nvSpPr>
        <p:spPr>
          <a:xfrm>
            <a:off x="3139507" y="2796321"/>
            <a:ext cx="2592000" cy="3096344"/>
          </a:xfrm>
          <a:prstGeom prst="roundRect">
            <a:avLst>
              <a:gd name="adj" fmla="val 7326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Carte heuristique</a:t>
            </a:r>
          </a:p>
          <a:p>
            <a:pPr algn="ctr"/>
            <a:r>
              <a:rPr lang="fr-FR" dirty="0" smtClean="0"/>
              <a:t>Tableur</a:t>
            </a:r>
          </a:p>
          <a:p>
            <a:pPr algn="ctr"/>
            <a:r>
              <a:rPr lang="fr-FR" dirty="0" smtClean="0"/>
              <a:t>Exerciseur</a:t>
            </a:r>
          </a:p>
          <a:p>
            <a:pPr algn="ctr"/>
            <a:r>
              <a:rPr lang="fr-FR" dirty="0" smtClean="0"/>
              <a:t>Modeleur 3D</a:t>
            </a:r>
          </a:p>
          <a:p>
            <a:pPr algn="ctr"/>
            <a:r>
              <a:rPr lang="fr-FR" dirty="0" smtClean="0"/>
              <a:t>Tutoriel animé</a:t>
            </a:r>
          </a:p>
          <a:p>
            <a:pPr algn="ctr"/>
            <a:r>
              <a:rPr lang="fr-FR" dirty="0" smtClean="0"/>
              <a:t>Simulateur</a:t>
            </a:r>
          </a:p>
          <a:p>
            <a:pPr algn="ctr"/>
            <a:r>
              <a:rPr lang="fr-FR" dirty="0" smtClean="0"/>
              <a:t>Capteur de mouvement</a:t>
            </a:r>
          </a:p>
          <a:p>
            <a:pPr algn="ctr"/>
            <a:r>
              <a:rPr lang="fr-FR" dirty="0" smtClean="0"/>
              <a:t>Traitement de texte</a:t>
            </a:r>
            <a:endParaRPr lang="fr-FR" dirty="0"/>
          </a:p>
        </p:txBody>
      </p:sp>
      <p:sp>
        <p:nvSpPr>
          <p:cNvPr id="16" name="Rounded Rectangle 15"/>
          <p:cNvSpPr/>
          <p:nvPr/>
        </p:nvSpPr>
        <p:spPr>
          <a:xfrm>
            <a:off x="5899286" y="2796321"/>
            <a:ext cx="2592000" cy="3096344"/>
          </a:xfrm>
          <a:prstGeom prst="roundRect">
            <a:avLst>
              <a:gd name="adj" fmla="val 7326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Ordinateur / portable</a:t>
            </a:r>
          </a:p>
          <a:p>
            <a:pPr algn="ctr"/>
            <a:r>
              <a:rPr lang="fr-FR" dirty="0" smtClean="0"/>
              <a:t>Classe virtuelle / visioconférence</a:t>
            </a:r>
          </a:p>
          <a:p>
            <a:pPr algn="ctr"/>
            <a:r>
              <a:rPr lang="fr-FR" dirty="0" smtClean="0"/>
              <a:t>Vidéoprojecteur</a:t>
            </a:r>
          </a:p>
          <a:p>
            <a:pPr algn="ctr"/>
            <a:r>
              <a:rPr lang="fr-FR" dirty="0" smtClean="0"/>
              <a:t>Vidéo / webcam</a:t>
            </a:r>
          </a:p>
          <a:p>
            <a:pPr algn="ctr"/>
            <a:r>
              <a:rPr lang="fr-FR" dirty="0" smtClean="0"/>
              <a:t>Appareil photo numérique</a:t>
            </a:r>
            <a:endParaRPr lang="fr-FR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D797-B036-4883-A91A-7C6CD9B52F01}" type="slidenum">
              <a:rPr lang="fr-FR" sz="1600" b="1" smtClean="0">
                <a:solidFill>
                  <a:schemeClr val="accent5"/>
                </a:solidFill>
                <a:latin typeface="Comic Sans MS" pitchFamily="66" charset="0"/>
              </a:rPr>
              <a:pPr/>
              <a:t>2</a:t>
            </a:fld>
            <a:endParaRPr lang="fr-FR" sz="1600" b="1" dirty="0">
              <a:solidFill>
                <a:schemeClr val="accent5"/>
              </a:solidFill>
              <a:latin typeface="Comic Sans MS" pitchFamily="66" charset="0"/>
            </a:endParaRP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4A90-7E30-4C25-9169-4CC99E6374DE}" type="datetime1">
              <a:rPr lang="fr-FR" smtClean="0">
                <a:solidFill>
                  <a:schemeClr val="accent5"/>
                </a:solidFill>
                <a:latin typeface="Comic Sans MS" pitchFamily="66" charset="0"/>
              </a:rPr>
              <a:pPr/>
              <a:t>14/11/2021</a:t>
            </a:fld>
            <a:endParaRPr lang="fr-FR" dirty="0">
              <a:solidFill>
                <a:schemeClr val="accent5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6531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13" grpId="0" animBg="1"/>
      <p:bldP spid="14" grpId="0" animBg="1"/>
      <p:bldP spid="8" grpId="0" animBg="1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4016" y="6119585"/>
            <a:ext cx="8964488" cy="45719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 rot="5400000">
            <a:off x="7641292" y="5354549"/>
            <a:ext cx="2456656" cy="45719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 rot="5400000">
            <a:off x="-391441" y="831601"/>
            <a:ext cx="1475658" cy="4572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72008" y="620688"/>
            <a:ext cx="8964488" cy="45719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 rot="5400000">
            <a:off x="-1025956" y="1342924"/>
            <a:ext cx="2456656" cy="45719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27584" y="180389"/>
            <a:ext cx="71400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Les technologies de l’information et de la communication (</a:t>
            </a:r>
            <a:r>
              <a:rPr lang="fr-FR" dirty="0" err="1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TICEs</a:t>
            </a:r>
            <a:r>
              <a:rPr lang="fr-FR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)</a:t>
            </a:r>
            <a:endParaRPr lang="fr-FR" dirty="0">
              <a:solidFill>
                <a:schemeClr val="accent5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D797-B036-4883-A91A-7C6CD9B52F01}" type="slidenum">
              <a:rPr lang="fr-FR" sz="1600" b="1" smtClean="0">
                <a:solidFill>
                  <a:schemeClr val="accent5"/>
                </a:solidFill>
                <a:latin typeface="Comic Sans MS" pitchFamily="66" charset="0"/>
              </a:rPr>
              <a:pPr/>
              <a:t>3</a:t>
            </a:fld>
            <a:endParaRPr lang="fr-FR" sz="1600" b="1" dirty="0">
              <a:solidFill>
                <a:schemeClr val="accent5"/>
              </a:solidFill>
              <a:latin typeface="Comic Sans MS" pitchFamily="66" charset="0"/>
            </a:endParaRP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4A90-7E30-4C25-9169-4CC99E6374DE}" type="datetime1">
              <a:rPr lang="fr-FR" smtClean="0">
                <a:solidFill>
                  <a:schemeClr val="accent5"/>
                </a:solidFill>
                <a:latin typeface="Comic Sans MS" pitchFamily="66" charset="0"/>
              </a:rPr>
              <a:pPr/>
              <a:t>14/11/2021</a:t>
            </a:fld>
            <a:endParaRPr lang="fr-FR" dirty="0">
              <a:solidFill>
                <a:schemeClr val="accent5"/>
              </a:solidFill>
              <a:latin typeface="Comic Sans MS" pitchFamily="66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="" val="783298632"/>
              </p:ext>
            </p:extLst>
          </p:nvPr>
        </p:nvGraphicFramePr>
        <p:xfrm>
          <a:off x="539553" y="1700808"/>
          <a:ext cx="4608512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755576" y="971436"/>
            <a:ext cx="52701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chemeClr val="accent3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Le cours magistral traditionnel et l’élève</a:t>
            </a:r>
            <a:endParaRPr lang="fr-FR" sz="2400" b="1" dirty="0">
              <a:solidFill>
                <a:schemeClr val="accent3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220072" y="1433101"/>
            <a:ext cx="3672408" cy="3746718"/>
          </a:xfrm>
          <a:prstGeom prst="wedgeRoundRectCallout">
            <a:avLst>
              <a:gd name="adj1" fmla="val -119429"/>
              <a:gd name="adj2" fmla="val 7327"/>
              <a:gd name="adj3" fmla="val 16667"/>
            </a:avLst>
          </a:prstGeom>
          <a:solidFill>
            <a:schemeClr val="accent6">
              <a:lumMod val="40000"/>
              <a:lumOff val="60000"/>
              <a:alpha val="55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Comic Sans MS" pitchFamily="66" charset="0"/>
              </a:rPr>
              <a:t>Cette pédagogie </a:t>
            </a:r>
            <a:r>
              <a:rPr lang="fr-FR" dirty="0" smtClean="0">
                <a:solidFill>
                  <a:srgbClr val="FF0000"/>
                </a:solidFill>
                <a:latin typeface="Comic Sans MS" pitchFamily="66" charset="0"/>
              </a:rPr>
              <a:t>centrée</a:t>
            </a:r>
            <a:r>
              <a:rPr lang="fr-FR" dirty="0" smtClean="0">
                <a:latin typeface="Comic Sans MS" pitchFamily="66" charset="0"/>
              </a:rPr>
              <a:t> </a:t>
            </a:r>
            <a:r>
              <a:rPr lang="fr-FR" dirty="0" smtClean="0">
                <a:solidFill>
                  <a:srgbClr val="FF0000"/>
                </a:solidFill>
                <a:latin typeface="Comic Sans MS" pitchFamily="66" charset="0"/>
              </a:rPr>
              <a:t>sur l’enseignant </a:t>
            </a:r>
            <a:r>
              <a:rPr lang="fr-FR" dirty="0" smtClean="0">
                <a:latin typeface="Comic Sans MS" pitchFamily="66" charset="0"/>
              </a:rPr>
              <a:t>lui donne la place centrale. L’argumentation</a:t>
            </a:r>
          </a:p>
          <a:p>
            <a:pPr algn="just"/>
            <a:r>
              <a:rPr lang="fr-FR" dirty="0" smtClean="0">
                <a:latin typeface="Comic Sans MS" pitchFamily="66" charset="0"/>
              </a:rPr>
              <a:t>autoritaire dépourvue d’échange qu’il transmet, les compétences incontestables d’un maître </a:t>
            </a:r>
            <a:r>
              <a:rPr lang="fr-FR" dirty="0" smtClean="0">
                <a:solidFill>
                  <a:srgbClr val="FF0000"/>
                </a:solidFill>
                <a:latin typeface="Comic Sans MS" pitchFamily="66" charset="0"/>
              </a:rPr>
              <a:t>seul dépositaire du savoir</a:t>
            </a:r>
            <a:r>
              <a:rPr lang="fr-FR" dirty="0" smtClean="0">
                <a:latin typeface="Comic Sans MS" pitchFamily="66" charset="0"/>
              </a:rPr>
              <a:t>, rendent l’élève </a:t>
            </a:r>
            <a:r>
              <a:rPr lang="fr-FR" dirty="0" smtClean="0">
                <a:solidFill>
                  <a:srgbClr val="FF0000"/>
                </a:solidFill>
                <a:latin typeface="Comic Sans MS" pitchFamily="66" charset="0"/>
              </a:rPr>
              <a:t>captif et passif</a:t>
            </a:r>
            <a:r>
              <a:rPr lang="fr-FR" dirty="0" smtClean="0">
                <a:latin typeface="Comic Sans MS" pitchFamily="66" charset="0"/>
              </a:rPr>
              <a:t>. Le </a:t>
            </a:r>
            <a:r>
              <a:rPr lang="fr-FR" dirty="0" smtClean="0">
                <a:solidFill>
                  <a:srgbClr val="92D050"/>
                </a:solidFill>
                <a:latin typeface="Comic Sans MS" pitchFamily="66" charset="0"/>
              </a:rPr>
              <a:t>bon élève </a:t>
            </a:r>
            <a:r>
              <a:rPr lang="fr-FR" dirty="0" smtClean="0">
                <a:latin typeface="Comic Sans MS" pitchFamily="66" charset="0"/>
              </a:rPr>
              <a:t>est celui qui </a:t>
            </a:r>
            <a:r>
              <a:rPr lang="fr-FR" dirty="0" smtClean="0">
                <a:solidFill>
                  <a:srgbClr val="92D050"/>
                </a:solidFill>
                <a:latin typeface="Comic Sans MS" pitchFamily="66" charset="0"/>
              </a:rPr>
              <a:t>se soumet et exécute </a:t>
            </a:r>
            <a:r>
              <a:rPr lang="fr-FR" dirty="0" smtClean="0">
                <a:latin typeface="Comic Sans MS" pitchFamily="66" charset="0"/>
              </a:rPr>
              <a:t>les consignes du maître. </a:t>
            </a:r>
            <a:endParaRPr lang="fr-FR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3519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BA3617F-B9FC-4275-AAA0-5C02FDFFAF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5BA3617F-B9FC-4275-AAA0-5C02FDFFAF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11F14C0-D79F-4756-8D30-621B392565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B11F14C0-D79F-4756-8D30-621B392565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79FF47B-3420-44C7-842C-CA0645C79D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>
                                            <p:graphicEl>
                                              <a:dgm id="{279FF47B-3420-44C7-842C-CA0645C79D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6DF7186-8233-4D2C-B060-A71600E9AC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>
                                            <p:graphicEl>
                                              <a:dgm id="{06DF7186-8233-4D2C-B060-A71600E9AC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C085D77-9899-4C92-85F2-53E6F94A3C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>
                                            <p:graphicEl>
                                              <a:dgm id="{AC085D77-9899-4C92-85F2-53E6F94A3C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FB460AB-A11C-4B84-B333-EB9E14BC3C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>
                                            <p:graphicEl>
                                              <a:dgm id="{0FB460AB-A11C-4B84-B333-EB9E14BC3C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  <p:bldP spid="19" grpId="0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4016" y="6119585"/>
            <a:ext cx="8964488" cy="45719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 rot="5400000">
            <a:off x="7641292" y="5354549"/>
            <a:ext cx="2456656" cy="45719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 rot="5400000">
            <a:off x="-391441" y="831601"/>
            <a:ext cx="1475658" cy="4572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72008" y="620688"/>
            <a:ext cx="8964488" cy="45719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 rot="5400000">
            <a:off x="-1025956" y="1342924"/>
            <a:ext cx="2456656" cy="45719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27584" y="180389"/>
            <a:ext cx="71400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Les technologies de l’information et de la communication (</a:t>
            </a:r>
            <a:r>
              <a:rPr lang="fr-FR" dirty="0" err="1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TICEs</a:t>
            </a:r>
            <a:r>
              <a:rPr lang="fr-FR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)</a:t>
            </a:r>
            <a:endParaRPr lang="fr-FR" dirty="0">
              <a:solidFill>
                <a:schemeClr val="accent5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D797-B036-4883-A91A-7C6CD9B52F01}" type="slidenum">
              <a:rPr lang="fr-FR" sz="1600" b="1" smtClean="0">
                <a:solidFill>
                  <a:schemeClr val="accent5"/>
                </a:solidFill>
                <a:latin typeface="Comic Sans MS" pitchFamily="66" charset="0"/>
              </a:rPr>
              <a:pPr/>
              <a:t>4</a:t>
            </a:fld>
            <a:endParaRPr lang="fr-FR" sz="1600" b="1" dirty="0">
              <a:solidFill>
                <a:schemeClr val="accent5"/>
              </a:solidFill>
              <a:latin typeface="Comic Sans MS" pitchFamily="66" charset="0"/>
            </a:endParaRP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4A90-7E30-4C25-9169-4CC99E6374DE}" type="datetime1">
              <a:rPr lang="fr-FR" smtClean="0">
                <a:solidFill>
                  <a:schemeClr val="accent5"/>
                </a:solidFill>
                <a:latin typeface="Comic Sans MS" pitchFamily="66" charset="0"/>
              </a:rPr>
              <a:pPr/>
              <a:t>14/11/2021</a:t>
            </a:fld>
            <a:endParaRPr lang="fr-FR" dirty="0">
              <a:solidFill>
                <a:schemeClr val="accent5"/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5577" y="971436"/>
            <a:ext cx="7212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chemeClr val="accent3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Prise ne compte de l’utilisation des </a:t>
            </a:r>
            <a:r>
              <a:rPr lang="fr-FR" sz="2400" b="1" dirty="0" err="1" smtClean="0">
                <a:solidFill>
                  <a:schemeClr val="accent3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TICs</a:t>
            </a:r>
            <a:r>
              <a:rPr lang="fr-FR" sz="2400" b="1" dirty="0" smtClean="0">
                <a:solidFill>
                  <a:schemeClr val="accent3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 comme outil d’enseignement </a:t>
            </a:r>
            <a:endParaRPr lang="fr-FR" sz="2400" b="1" dirty="0">
              <a:solidFill>
                <a:schemeClr val="accent3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86876008"/>
              </p:ext>
            </p:extLst>
          </p:nvPr>
        </p:nvGraphicFramePr>
        <p:xfrm>
          <a:off x="683568" y="2550512"/>
          <a:ext cx="5544616" cy="32359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808312"/>
                <a:gridCol w="504056"/>
                <a:gridCol w="432048"/>
                <a:gridCol w="432048"/>
                <a:gridCol w="432048"/>
                <a:gridCol w="504056"/>
                <a:gridCol w="432048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                                Pays</a:t>
                      </a:r>
                      <a:r>
                        <a:rPr lang="fr-FR" baseline="0" dirty="0" smtClean="0"/>
                        <a:t> compétences</a:t>
                      </a:r>
                      <a:endParaRPr lang="fr-FR" dirty="0"/>
                    </a:p>
                  </a:txBody>
                  <a:tcP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DK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FI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Créativité/</a:t>
                      </a:r>
                      <a:r>
                        <a:rPr lang="fr-FR" baseline="0" dirty="0" smtClean="0"/>
                        <a:t> innovation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Esprit d’analyse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Résolution de problème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Prise de décisions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Collaboration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Adaptabilité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Responsabilité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516216" y="4050938"/>
            <a:ext cx="1800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DK: Danemark</a:t>
            </a:r>
          </a:p>
          <a:p>
            <a:r>
              <a:rPr lang="fr-FR" dirty="0" smtClean="0"/>
              <a:t>ES: Espagne</a:t>
            </a:r>
          </a:p>
          <a:p>
            <a:r>
              <a:rPr lang="fr-FR" dirty="0" smtClean="0"/>
              <a:t>FR: France</a:t>
            </a:r>
          </a:p>
          <a:p>
            <a:r>
              <a:rPr lang="fr-FR" dirty="0" smtClean="0"/>
              <a:t>NL: Pays-Bas</a:t>
            </a:r>
          </a:p>
          <a:p>
            <a:r>
              <a:rPr lang="fr-FR" dirty="0" smtClean="0"/>
              <a:t>AT: Autriche</a:t>
            </a:r>
          </a:p>
          <a:p>
            <a:r>
              <a:rPr lang="fr-FR" dirty="0" smtClean="0"/>
              <a:t>FI: Finlande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58904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</TotalTime>
  <Words>233</Words>
  <Application>Microsoft Office PowerPoint</Application>
  <PresentationFormat>Affichage à l'écran (4:3)</PresentationFormat>
  <Paragraphs>70</Paragraphs>
  <Slides>4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Office Theme</vt:lpstr>
      <vt:lpstr>Diapositive 1</vt:lpstr>
      <vt:lpstr>Diapositive 2</vt:lpstr>
      <vt:lpstr>Diapositive 3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nouicer_a</dc:creator>
  <cp:lastModifiedBy>Etudiant</cp:lastModifiedBy>
  <cp:revision>14</cp:revision>
  <dcterms:created xsi:type="dcterms:W3CDTF">2017-10-28T20:52:24Z</dcterms:created>
  <dcterms:modified xsi:type="dcterms:W3CDTF">2021-11-14T09:39:43Z</dcterms:modified>
</cp:coreProperties>
</file>