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70" r:id="rId32"/>
    <p:sldId id="271" r:id="rId33"/>
    <p:sldId id="272" r:id="rId34"/>
    <p:sldId id="273" r:id="rId35"/>
    <p:sldId id="274" r:id="rId36"/>
    <p:sldId id="275" r:id="rId37"/>
    <p:sldId id="276" r:id="rId38"/>
    <p:sldId id="293" r:id="rId39"/>
    <p:sldId id="294" r:id="rId4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D98E506-1EE7-4B03-940F-3BD9E37EB354}"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394823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98E506-1EE7-4B03-940F-3BD9E37EB354}"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378609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98E506-1EE7-4B03-940F-3BD9E37EB354}"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769435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98E506-1EE7-4B03-940F-3BD9E37EB354}"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4176892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D98E506-1EE7-4B03-940F-3BD9E37EB354}"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245038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D98E506-1EE7-4B03-940F-3BD9E37EB354}" type="datetimeFigureOut">
              <a:rPr lang="fr-FR" smtClean="0"/>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65968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D98E506-1EE7-4B03-940F-3BD9E37EB354}" type="datetimeFigureOut">
              <a:rPr lang="fr-FR" smtClean="0"/>
              <a:t>09/03/2021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763903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D98E506-1EE7-4B03-940F-3BD9E37EB354}" type="datetimeFigureOut">
              <a:rPr lang="fr-FR" smtClean="0"/>
              <a:t>09/03/2021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3912182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98E506-1EE7-4B03-940F-3BD9E37EB354}" type="datetimeFigureOut">
              <a:rPr lang="fr-FR" smtClean="0"/>
              <a:t>09/03/2021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810326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D98E506-1EE7-4B03-940F-3BD9E37EB354}" type="datetimeFigureOut">
              <a:rPr lang="fr-FR" smtClean="0"/>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3787756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D98E506-1EE7-4B03-940F-3BD9E37EB354}" type="datetimeFigureOut">
              <a:rPr lang="fr-FR" smtClean="0"/>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33B687-CD38-4293-8A45-A71FBB33E3F3}" type="slidenum">
              <a:rPr lang="fr-FR" smtClean="0"/>
              <a:t>‹N°›</a:t>
            </a:fld>
            <a:endParaRPr lang="fr-FR"/>
          </a:p>
        </p:txBody>
      </p:sp>
    </p:spTree>
    <p:extLst>
      <p:ext uri="{BB962C8B-B14F-4D97-AF65-F5344CB8AC3E}">
        <p14:creationId xmlns:p14="http://schemas.microsoft.com/office/powerpoint/2010/main" val="108611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8E506-1EE7-4B03-940F-3BD9E37EB354}" type="datetimeFigureOut">
              <a:rPr lang="fr-FR" smtClean="0"/>
              <a:t>09/03/2021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3B687-CD38-4293-8A45-A71FBB33E3F3}" type="slidenum">
              <a:rPr lang="fr-FR" smtClean="0"/>
              <a:t>‹N°›</a:t>
            </a:fld>
            <a:endParaRPr lang="fr-FR"/>
          </a:p>
        </p:txBody>
      </p:sp>
    </p:spTree>
    <p:extLst>
      <p:ext uri="{BB962C8B-B14F-4D97-AF65-F5344CB8AC3E}">
        <p14:creationId xmlns:p14="http://schemas.microsoft.com/office/powerpoint/2010/main" val="2598538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7504" y="692697"/>
            <a:ext cx="8856984" cy="4320480"/>
          </a:xfrm>
        </p:spPr>
        <p:txBody>
          <a:bodyPr>
            <a:normAutofit/>
          </a:bodyPr>
          <a:lstStyle/>
          <a:p>
            <a:r>
              <a:rPr lang="fr-FR" sz="6000" b="1" dirty="0" smtClean="0">
                <a:solidFill>
                  <a:srgbClr val="FF0000"/>
                </a:solidFill>
                <a:latin typeface="Arial Black" pitchFamily="34" charset="0"/>
              </a:rPr>
              <a:t>INTRODUCTION </a:t>
            </a:r>
            <a:br>
              <a:rPr lang="fr-FR" sz="6000" b="1" dirty="0" smtClean="0">
                <a:solidFill>
                  <a:srgbClr val="FF0000"/>
                </a:solidFill>
                <a:latin typeface="Arial Black" pitchFamily="34" charset="0"/>
              </a:rPr>
            </a:br>
            <a:r>
              <a:rPr lang="fr-FR" sz="6000" b="1" dirty="0" smtClean="0">
                <a:solidFill>
                  <a:srgbClr val="FF0000"/>
                </a:solidFill>
                <a:latin typeface="Arial Black" pitchFamily="34" charset="0"/>
              </a:rPr>
              <a:t>A </a:t>
            </a:r>
            <a:br>
              <a:rPr lang="fr-FR" sz="6000" b="1" dirty="0" smtClean="0">
                <a:solidFill>
                  <a:srgbClr val="FF0000"/>
                </a:solidFill>
                <a:latin typeface="Arial Black" pitchFamily="34" charset="0"/>
              </a:rPr>
            </a:br>
            <a:r>
              <a:rPr lang="fr-FR" sz="6000" b="1" dirty="0" smtClean="0">
                <a:solidFill>
                  <a:srgbClr val="FF0000"/>
                </a:solidFill>
                <a:latin typeface="Arial Black" pitchFamily="34" charset="0"/>
              </a:rPr>
              <a:t>L’EPIDEMIOLOGIE…</a:t>
            </a:r>
            <a:br>
              <a:rPr lang="fr-FR" sz="6000" b="1" dirty="0" smtClean="0">
                <a:solidFill>
                  <a:srgbClr val="FF0000"/>
                </a:solidFill>
                <a:latin typeface="Arial Black" pitchFamily="34" charset="0"/>
              </a:rPr>
            </a:br>
            <a:r>
              <a:rPr lang="fr-FR" b="1" dirty="0">
                <a:solidFill>
                  <a:srgbClr val="FF0000"/>
                </a:solidFill>
                <a:latin typeface="Arial Black" pitchFamily="34" charset="0"/>
              </a:rPr>
              <a:t/>
            </a:r>
            <a:br>
              <a:rPr lang="fr-FR" b="1" dirty="0">
                <a:solidFill>
                  <a:srgbClr val="FF0000"/>
                </a:solidFill>
                <a:latin typeface="Arial Black" pitchFamily="34" charset="0"/>
              </a:rPr>
            </a:br>
            <a:r>
              <a:rPr lang="fr-FR" b="1" dirty="0" smtClean="0">
                <a:solidFill>
                  <a:srgbClr val="FF0000"/>
                </a:solidFill>
                <a:latin typeface="Arial Black" pitchFamily="34" charset="0"/>
              </a:rPr>
              <a:t>                     </a:t>
            </a:r>
            <a:r>
              <a:rPr lang="fr-FR" sz="4000" b="1" dirty="0" smtClean="0">
                <a:solidFill>
                  <a:srgbClr val="FF0000"/>
                </a:solidFill>
                <a:latin typeface="Arial Black" pitchFamily="34" charset="0"/>
              </a:rPr>
              <a:t>(Séminaire N°I)</a:t>
            </a:r>
            <a:endParaRPr lang="fr-FR" sz="4000" b="1" dirty="0">
              <a:solidFill>
                <a:srgbClr val="FF0000"/>
              </a:solidFill>
              <a:latin typeface="Arial Black" pitchFamily="34" charset="0"/>
            </a:endParaRPr>
          </a:p>
        </p:txBody>
      </p:sp>
    </p:spTree>
    <p:extLst>
      <p:ext uri="{BB962C8B-B14F-4D97-AF65-F5344CB8AC3E}">
        <p14:creationId xmlns:p14="http://schemas.microsoft.com/office/powerpoint/2010/main" val="3750059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normAutofit fontScale="90000"/>
          </a:bodyPr>
          <a:lstStyle/>
          <a:p>
            <a:r>
              <a:rPr lang="fr-FR" b="0" i="0" u="none" strike="noStrike" baseline="0" dirty="0" smtClean="0">
                <a:latin typeface="14"/>
              </a:rPr>
              <a:t>Ces trois perspectives sont étroitement liées et complémentaires.                                  </a:t>
            </a:r>
            <a:r>
              <a:rPr lang="fr-FR" b="1" i="0" u="none" strike="noStrike" baseline="0" dirty="0" smtClean="0">
                <a:solidFill>
                  <a:srgbClr val="FF0000"/>
                </a:solidFill>
                <a:latin typeface="14"/>
              </a:rPr>
              <a:t>La</a:t>
            </a:r>
            <a:r>
              <a:rPr lang="fr-FR" b="1" i="0" u="none" strike="noStrike" baseline="0" dirty="0" smtClean="0">
                <a:latin typeface="14"/>
              </a:rPr>
              <a:t> </a:t>
            </a:r>
            <a:r>
              <a:rPr lang="fr-FR" b="1" i="0" u="none" strike="noStrike" baseline="0" dirty="0" smtClean="0">
                <a:solidFill>
                  <a:srgbClr val="FF0000"/>
                </a:solidFill>
                <a:latin typeface="14"/>
              </a:rPr>
              <a:t>maladie</a:t>
            </a:r>
            <a:r>
              <a:rPr lang="fr-FR" b="1" i="0" u="none" strike="noStrike" baseline="0" dirty="0" smtClean="0">
                <a:latin typeface="14"/>
              </a:rPr>
              <a:t> </a:t>
            </a:r>
            <a:r>
              <a:rPr lang="fr-FR" b="0" i="0" u="none" strike="noStrike" baseline="0" dirty="0" smtClean="0">
                <a:latin typeface="14"/>
              </a:rPr>
              <a:t>et sa prévention ou son traitement ne sont pas le fait d’un seul individu malade ni d’un seul</a:t>
            </a:r>
            <a:br>
              <a:rPr lang="fr-FR" b="0" i="0" u="none" strike="noStrike" baseline="0" dirty="0" smtClean="0">
                <a:latin typeface="14"/>
              </a:rPr>
            </a:br>
            <a:r>
              <a:rPr lang="fr-FR" b="0" i="0" u="none" strike="noStrike" baseline="0" dirty="0" smtClean="0">
                <a:latin typeface="14"/>
              </a:rPr>
              <a:t>thérapeute ; elles constituent également un phénomène de population et de société.</a:t>
            </a:r>
            <a:endParaRPr lang="fr-FR" dirty="0"/>
          </a:p>
        </p:txBody>
      </p:sp>
    </p:spTree>
    <p:extLst>
      <p:ext uri="{BB962C8B-B14F-4D97-AF65-F5344CB8AC3E}">
        <p14:creationId xmlns:p14="http://schemas.microsoft.com/office/powerpoint/2010/main" val="368244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r>
              <a:rPr lang="fr-FR" sz="3200" b="1" i="0" u="sng" strike="noStrike" baseline="0" dirty="0" smtClean="0">
                <a:solidFill>
                  <a:srgbClr val="FF0000"/>
                </a:solidFill>
                <a:latin typeface="11"/>
              </a:rPr>
              <a:t>1/- L’épidémiologie selon une perspective populationnelle : </a:t>
            </a:r>
            <a:r>
              <a:rPr lang="fr-FR" sz="3200" b="0" i="0" u="none" strike="noStrike" baseline="0" dirty="0" smtClean="0">
                <a:latin typeface="11"/>
              </a:rPr>
              <a:t/>
            </a:r>
            <a:br>
              <a:rPr lang="fr-FR" sz="3200" b="0" i="0" u="none" strike="noStrike" baseline="0" dirty="0" smtClean="0">
                <a:latin typeface="11"/>
              </a:rPr>
            </a:br>
            <a:r>
              <a:rPr lang="fr-FR" sz="3200" b="0" i="0" u="none" strike="noStrike" baseline="0" dirty="0" smtClean="0">
                <a:latin typeface="14"/>
              </a:rPr>
              <a:t>La connaissance et la surveillance de la santé des populations et de ses déterminants</a:t>
            </a:r>
            <a:br>
              <a:rPr lang="fr-FR" sz="3200" b="0" i="0" u="none" strike="noStrike" baseline="0" dirty="0" smtClean="0">
                <a:latin typeface="14"/>
              </a:rPr>
            </a:br>
            <a:r>
              <a:rPr lang="fr-FR" sz="3200" b="0" i="0" u="none" strike="noStrike" baseline="0" dirty="0" smtClean="0">
                <a:latin typeface="14"/>
              </a:rPr>
              <a:t>constituent un enjeu important dans les sociétés actuelles. Dans plusieurs pays,</a:t>
            </a:r>
            <a:br>
              <a:rPr lang="fr-FR" sz="3200" b="0" i="0" u="none" strike="noStrike" baseline="0" dirty="0" smtClean="0">
                <a:latin typeface="14"/>
              </a:rPr>
            </a:br>
            <a:r>
              <a:rPr lang="fr-FR" sz="3200" b="0" i="0" u="none" strike="noStrike" baseline="0" dirty="0" smtClean="0">
                <a:latin typeface="14"/>
              </a:rPr>
              <a:t>la déclaration de certaines maladies afin d’en permettre la surveillance constitue</a:t>
            </a:r>
            <a:br>
              <a:rPr lang="fr-FR" sz="3200" b="0" i="0" u="none" strike="noStrike" baseline="0" dirty="0" smtClean="0">
                <a:latin typeface="14"/>
              </a:rPr>
            </a:br>
            <a:r>
              <a:rPr lang="fr-FR" sz="3200" b="0" i="0" u="none" strike="noStrike" baseline="0" dirty="0" smtClean="0">
                <a:latin typeface="14"/>
              </a:rPr>
              <a:t>une obligation légale.</a:t>
            </a:r>
            <a:endParaRPr lang="fr-FR" sz="3200" dirty="0"/>
          </a:p>
        </p:txBody>
      </p:sp>
    </p:spTree>
    <p:extLst>
      <p:ext uri="{BB962C8B-B14F-4D97-AF65-F5344CB8AC3E}">
        <p14:creationId xmlns:p14="http://schemas.microsoft.com/office/powerpoint/2010/main" val="4009184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algn="l"/>
            <a:r>
              <a:rPr lang="fr-FR" sz="3200" b="0" i="0" u="none" strike="noStrike" baseline="0" dirty="0" smtClean="0">
                <a:solidFill>
                  <a:srgbClr val="000000"/>
                </a:solidFill>
                <a:latin typeface="14"/>
              </a:rPr>
              <a:t>La mise en application des méthodes épidémiologiques permettent notamment :</a:t>
            </a:r>
            <a:br>
              <a:rPr lang="fr-FR" sz="3200" b="0" i="0" u="none" strike="noStrike" baseline="0" dirty="0" smtClean="0">
                <a:solidFill>
                  <a:srgbClr val="000000"/>
                </a:solidFill>
                <a:latin typeface="14"/>
              </a:rPr>
            </a:br>
            <a:r>
              <a:rPr lang="fr-FR" sz="3200" b="0" i="0" u="none" strike="noStrike" baseline="0" dirty="0" smtClean="0">
                <a:solidFill>
                  <a:srgbClr val="000000"/>
                </a:solidFill>
                <a:latin typeface="14"/>
              </a:rPr>
              <a:t/>
            </a:r>
            <a:br>
              <a:rPr lang="fr-FR" sz="3200" b="0" i="0" u="none" strike="noStrike" baseline="0" dirty="0" smtClean="0">
                <a:solidFill>
                  <a:srgbClr val="000000"/>
                </a:solidFill>
                <a:latin typeface="14"/>
              </a:rPr>
            </a:br>
            <a:r>
              <a:rPr lang="fr-FR" sz="3200" dirty="0" smtClean="0">
                <a:solidFill>
                  <a:srgbClr val="FF0000"/>
                </a:solidFill>
                <a:latin typeface="28"/>
              </a:rPr>
              <a:t>a)</a:t>
            </a:r>
            <a:r>
              <a:rPr lang="fr-FR" sz="3200" dirty="0" smtClean="0">
                <a:solidFill>
                  <a:srgbClr val="6A7E92"/>
                </a:solidFill>
                <a:latin typeface="28"/>
              </a:rPr>
              <a:t> </a:t>
            </a:r>
            <a:r>
              <a:rPr lang="fr-FR" sz="3200" b="0" i="0" u="none" strike="noStrike" baseline="0" dirty="0" smtClean="0">
                <a:solidFill>
                  <a:srgbClr val="000000"/>
                </a:solidFill>
                <a:latin typeface="14"/>
              </a:rPr>
              <a:t>de mesurer la fréquence et la répartition des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maladies et des décès dans les</a:t>
            </a:r>
            <a:r>
              <a:rPr lang="fr-FR" sz="3200" b="0" i="0" u="none" strike="noStrike" dirty="0" smtClean="0">
                <a:solidFill>
                  <a:srgbClr val="000000"/>
                </a:solidFill>
                <a:latin typeface="14"/>
              </a:rPr>
              <a:t> </a:t>
            </a:r>
            <a:r>
              <a:rPr lang="fr-FR" sz="3200" b="0" i="0" u="none" strike="noStrike" baseline="0" dirty="0" smtClean="0">
                <a:solidFill>
                  <a:srgbClr val="000000"/>
                </a:solidFill>
                <a:latin typeface="14"/>
              </a:rPr>
              <a:t>populations ;</a:t>
            </a:r>
            <a:br>
              <a:rPr lang="fr-FR" sz="3200" b="0" i="0" u="none" strike="noStrike" baseline="0" dirty="0" smtClean="0">
                <a:solidFill>
                  <a:srgbClr val="000000"/>
                </a:solidFill>
                <a:latin typeface="14"/>
              </a:rPr>
            </a:br>
            <a:r>
              <a:rPr lang="fr-FR" sz="3200" b="0" i="0" u="none" strike="noStrike" baseline="0" dirty="0" smtClean="0">
                <a:solidFill>
                  <a:srgbClr val="000000"/>
                </a:solidFill>
                <a:latin typeface="14"/>
              </a:rPr>
              <a:t/>
            </a:r>
            <a:br>
              <a:rPr lang="fr-FR" sz="3200" b="0" i="0" u="none" strike="noStrike" baseline="0" dirty="0" smtClean="0">
                <a:solidFill>
                  <a:srgbClr val="000000"/>
                </a:solidFill>
                <a:latin typeface="14"/>
              </a:rPr>
            </a:br>
            <a:r>
              <a:rPr lang="fr-FR" sz="3200" dirty="0" smtClean="0">
                <a:solidFill>
                  <a:srgbClr val="FF0000"/>
                </a:solidFill>
                <a:latin typeface="28"/>
              </a:rPr>
              <a:t>b)</a:t>
            </a:r>
            <a:r>
              <a:rPr lang="fr-FR" sz="3200" b="0" i="0" u="none" strike="noStrike" baseline="0" dirty="0" smtClean="0">
                <a:solidFill>
                  <a:srgbClr val="6A7E92"/>
                </a:solidFill>
                <a:latin typeface="28"/>
              </a:rPr>
              <a:t> </a:t>
            </a:r>
            <a:r>
              <a:rPr lang="fr-FR" sz="3200" b="0" i="0" u="none" strike="noStrike" baseline="0" dirty="0" smtClean="0">
                <a:solidFill>
                  <a:srgbClr val="000000"/>
                </a:solidFill>
                <a:latin typeface="14"/>
              </a:rPr>
              <a:t>d’établir les causes potentielles des maladies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et des décès ;</a:t>
            </a:r>
            <a:br>
              <a:rPr lang="fr-FR" sz="3200" b="0" i="0" u="none" strike="noStrike" baseline="0" dirty="0" smtClean="0">
                <a:solidFill>
                  <a:srgbClr val="000000"/>
                </a:solidFill>
                <a:latin typeface="14"/>
              </a:rPr>
            </a:br>
            <a:r>
              <a:rPr lang="fr-FR" sz="3200" b="0" i="0" u="none" strike="noStrike" baseline="0" dirty="0" smtClean="0">
                <a:solidFill>
                  <a:srgbClr val="000000"/>
                </a:solidFill>
                <a:latin typeface="14"/>
              </a:rPr>
              <a:t/>
            </a:r>
            <a:br>
              <a:rPr lang="fr-FR" sz="3200" b="0" i="0" u="none" strike="noStrike" baseline="0" dirty="0" smtClean="0">
                <a:solidFill>
                  <a:srgbClr val="000000"/>
                </a:solidFill>
                <a:latin typeface="14"/>
              </a:rPr>
            </a:br>
            <a:r>
              <a:rPr lang="fr-FR" sz="3200" dirty="0" smtClean="0">
                <a:solidFill>
                  <a:srgbClr val="FF0000"/>
                </a:solidFill>
                <a:latin typeface="28"/>
              </a:rPr>
              <a:t>c)</a:t>
            </a:r>
            <a:r>
              <a:rPr lang="fr-FR" sz="3200" dirty="0" smtClean="0">
                <a:solidFill>
                  <a:srgbClr val="6A7E92"/>
                </a:solidFill>
                <a:latin typeface="28"/>
              </a:rPr>
              <a:t> </a:t>
            </a:r>
            <a:r>
              <a:rPr lang="fr-FR" sz="3200" b="0" i="0" u="none" strike="noStrike" baseline="0" dirty="0" smtClean="0">
                <a:solidFill>
                  <a:srgbClr val="000000"/>
                </a:solidFill>
                <a:latin typeface="14"/>
              </a:rPr>
              <a:t>de déterminer les stratégies et les actions de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prévention et de protection de la santé</a:t>
            </a:r>
            <a:br>
              <a:rPr lang="fr-FR" sz="3200" b="0" i="0" u="none" strike="noStrike" baseline="0" dirty="0" smtClean="0">
                <a:solidFill>
                  <a:srgbClr val="000000"/>
                </a:solidFill>
                <a:latin typeface="14"/>
              </a:rPr>
            </a:br>
            <a:r>
              <a:rPr lang="fr-FR" sz="3200" b="0" i="0" u="none" strike="noStrike" dirty="0" smtClean="0">
                <a:solidFill>
                  <a:srgbClr val="000000"/>
                </a:solidFill>
                <a:latin typeface="14"/>
              </a:rPr>
              <a:t>    </a:t>
            </a:r>
            <a:r>
              <a:rPr lang="fr-FR" sz="3200" b="0" i="0" u="none" strike="noStrike" baseline="0" dirty="0" smtClean="0">
                <a:solidFill>
                  <a:srgbClr val="000000"/>
                </a:solidFill>
                <a:latin typeface="14"/>
              </a:rPr>
              <a:t>des personnes et d’en mesurer l’efficacité ;</a:t>
            </a:r>
            <a:endParaRPr lang="fr-FR" sz="3200" dirty="0"/>
          </a:p>
        </p:txBody>
      </p:sp>
    </p:spTree>
    <p:extLst>
      <p:ext uri="{BB962C8B-B14F-4D97-AF65-F5344CB8AC3E}">
        <p14:creationId xmlns:p14="http://schemas.microsoft.com/office/powerpoint/2010/main" val="1207393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lstStyle/>
          <a:p>
            <a:pPr algn="l"/>
            <a:r>
              <a:rPr lang="fr-FR" sz="3200" dirty="0" smtClean="0">
                <a:solidFill>
                  <a:srgbClr val="FF0000"/>
                </a:solidFill>
                <a:latin typeface="28"/>
              </a:rPr>
              <a:t>d)</a:t>
            </a:r>
            <a:r>
              <a:rPr lang="fr-FR" sz="3200" dirty="0" smtClean="0">
                <a:solidFill>
                  <a:srgbClr val="6A7E92"/>
                </a:solidFill>
                <a:latin typeface="28"/>
              </a:rPr>
              <a:t> </a:t>
            </a:r>
            <a:r>
              <a:rPr lang="fr-FR" sz="3200" b="0" i="0" u="none" strike="noStrike" baseline="0" dirty="0" smtClean="0">
                <a:solidFill>
                  <a:srgbClr val="000000"/>
                </a:solidFill>
                <a:latin typeface="14"/>
              </a:rPr>
              <a:t>d’anticiper la fréquence et l’évolution des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principaux problèmes de santé dans les</a:t>
            </a:r>
            <a:br>
              <a:rPr lang="fr-FR" sz="3200" b="0" i="0" u="none" strike="noStrike" baseline="0" dirty="0" smtClean="0">
                <a:solidFill>
                  <a:srgbClr val="000000"/>
                </a:solidFill>
                <a:latin typeface="14"/>
              </a:rPr>
            </a:br>
            <a:r>
              <a:rPr lang="fr-FR" sz="3200" b="0" i="0" u="none" strike="noStrike" dirty="0" smtClean="0">
                <a:solidFill>
                  <a:srgbClr val="000000"/>
                </a:solidFill>
                <a:latin typeface="14"/>
              </a:rPr>
              <a:t>    </a:t>
            </a:r>
            <a:r>
              <a:rPr lang="fr-FR" sz="3200" b="0" i="0" u="none" strike="noStrike" baseline="0" dirty="0" smtClean="0">
                <a:solidFill>
                  <a:srgbClr val="000000"/>
                </a:solidFill>
                <a:latin typeface="14"/>
              </a:rPr>
              <a:t>populations ;</a:t>
            </a:r>
            <a:br>
              <a:rPr lang="fr-FR" sz="3200" b="0" i="0" u="none" strike="noStrike" baseline="0" dirty="0" smtClean="0">
                <a:solidFill>
                  <a:srgbClr val="000000"/>
                </a:solidFill>
                <a:latin typeface="14"/>
              </a:rPr>
            </a:br>
            <a:r>
              <a:rPr lang="fr-FR" sz="3200" b="0" i="0" u="none" strike="noStrike" baseline="0" dirty="0" smtClean="0">
                <a:solidFill>
                  <a:srgbClr val="000000"/>
                </a:solidFill>
                <a:latin typeface="14"/>
              </a:rPr>
              <a:t/>
            </a:r>
            <a:br>
              <a:rPr lang="fr-FR" sz="3200" b="0" i="0" u="none" strike="noStrike" baseline="0" dirty="0" smtClean="0">
                <a:solidFill>
                  <a:srgbClr val="000000"/>
                </a:solidFill>
                <a:latin typeface="14"/>
              </a:rPr>
            </a:br>
            <a:r>
              <a:rPr lang="fr-FR" sz="3200" dirty="0" smtClean="0">
                <a:solidFill>
                  <a:srgbClr val="FF0000"/>
                </a:solidFill>
                <a:latin typeface="28"/>
              </a:rPr>
              <a:t>e)</a:t>
            </a:r>
            <a:r>
              <a:rPr lang="fr-FR" sz="3200" dirty="0" smtClean="0">
                <a:solidFill>
                  <a:srgbClr val="6A7E92"/>
                </a:solidFill>
                <a:latin typeface="28"/>
              </a:rPr>
              <a:t> </a:t>
            </a:r>
            <a:r>
              <a:rPr lang="fr-FR" sz="3200" b="0" i="0" u="none" strike="noStrike" baseline="0" dirty="0" smtClean="0">
                <a:solidFill>
                  <a:srgbClr val="000000"/>
                </a:solidFill>
                <a:latin typeface="14"/>
              </a:rPr>
              <a:t>de surveiller l’éclosion de maladies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contagieuses dans le but d’en maîtriser                  </a:t>
            </a:r>
            <a:br>
              <a:rPr lang="fr-FR" sz="3200" b="0" i="0" u="none" strike="noStrike" baseline="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t>
            </a:r>
            <a:r>
              <a:rPr lang="fr-FR" sz="3200" b="0" i="0" u="none" strike="noStrike" baseline="0" dirty="0" smtClean="0">
                <a:solidFill>
                  <a:srgbClr val="000000"/>
                </a:solidFill>
                <a:latin typeface="14"/>
              </a:rPr>
              <a:t>la propagation</a:t>
            </a:r>
            <a:r>
              <a:rPr lang="fr-FR" b="0" i="0" u="none" strike="noStrike" baseline="0" dirty="0" smtClean="0">
                <a:solidFill>
                  <a:srgbClr val="000000"/>
                </a:solidFill>
                <a:latin typeface="14"/>
              </a:rPr>
              <a:t>.</a:t>
            </a:r>
            <a:endParaRPr lang="fr-FR" dirty="0"/>
          </a:p>
        </p:txBody>
      </p:sp>
    </p:spTree>
    <p:extLst>
      <p:ext uri="{BB962C8B-B14F-4D97-AF65-F5344CB8AC3E}">
        <p14:creationId xmlns:p14="http://schemas.microsoft.com/office/powerpoint/2010/main" val="2678160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Autofit/>
          </a:bodyPr>
          <a:lstStyle/>
          <a:p>
            <a:r>
              <a:rPr lang="fr-FR" sz="3200" b="0" i="0" u="none" strike="noStrike" baseline="0" dirty="0" smtClean="0">
                <a:latin typeface="14"/>
              </a:rPr>
              <a:t>Cette connaissance de                                       </a:t>
            </a:r>
            <a:r>
              <a:rPr lang="fr-FR" sz="3200" b="1" i="0" u="none" strike="noStrike" baseline="0" dirty="0" smtClean="0">
                <a:solidFill>
                  <a:srgbClr val="FF0000"/>
                </a:solidFill>
                <a:latin typeface="14"/>
              </a:rPr>
              <a:t>la santé des populations</a:t>
            </a:r>
            <a:r>
              <a:rPr lang="fr-FR" sz="3200" b="0" i="0" u="none" strike="noStrike" baseline="0" dirty="0" smtClean="0">
                <a:latin typeface="14"/>
              </a:rPr>
              <a:t> est essentielle pour appuyer le travail des acteurs des services de santé sur la base d’informations valides            qui assurent une compréhension adéquate de la réalité des individus dans leur milieu de vie. Elle améliore l’adéquation entre les services   de santé, la nature des ressources cliniques</a:t>
            </a:r>
            <a:br>
              <a:rPr lang="fr-FR" sz="3200" b="0" i="0" u="none" strike="noStrike" baseline="0" dirty="0" smtClean="0">
                <a:latin typeface="14"/>
              </a:rPr>
            </a:br>
            <a:r>
              <a:rPr lang="fr-FR" sz="3200" b="0" i="0" u="none" strike="noStrike" baseline="0" dirty="0" smtClean="0">
                <a:latin typeface="14"/>
              </a:rPr>
              <a:t>accessibles et les besoins réels des individus et des populations.</a:t>
            </a:r>
            <a:endParaRPr lang="fr-FR" sz="3200" dirty="0"/>
          </a:p>
        </p:txBody>
      </p:sp>
    </p:spTree>
    <p:extLst>
      <p:ext uri="{BB962C8B-B14F-4D97-AF65-F5344CB8AC3E}">
        <p14:creationId xmlns:p14="http://schemas.microsoft.com/office/powerpoint/2010/main" val="3845255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466730"/>
          </a:xfrm>
        </p:spPr>
        <p:txBody>
          <a:bodyPr>
            <a:noAutofit/>
          </a:bodyPr>
          <a:lstStyle/>
          <a:p>
            <a:r>
              <a:rPr lang="fr-FR" sz="3200" b="1" i="0" u="none" strike="noStrike" baseline="0" dirty="0" smtClean="0">
                <a:solidFill>
                  <a:srgbClr val="FF0000"/>
                </a:solidFill>
                <a:latin typeface="11"/>
              </a:rPr>
              <a:t>2/-</a:t>
            </a:r>
            <a:r>
              <a:rPr lang="fr-FR" sz="3200" b="1" i="0" u="none" strike="noStrike" dirty="0" smtClean="0">
                <a:solidFill>
                  <a:srgbClr val="FF0000"/>
                </a:solidFill>
                <a:latin typeface="11"/>
              </a:rPr>
              <a:t> </a:t>
            </a:r>
            <a:r>
              <a:rPr lang="fr-FR" sz="3200" b="1" i="0" u="none" strike="noStrike" baseline="0" dirty="0" smtClean="0">
                <a:solidFill>
                  <a:srgbClr val="FF0000"/>
                </a:solidFill>
                <a:latin typeface="11"/>
              </a:rPr>
              <a:t>L’épidémiologie selon une perspective clinique :</a:t>
            </a:r>
            <a:br>
              <a:rPr lang="fr-FR" sz="3200" b="1" i="0" u="none" strike="noStrike" baseline="0" dirty="0" smtClean="0">
                <a:solidFill>
                  <a:srgbClr val="FF0000"/>
                </a:solidFill>
                <a:latin typeface="11"/>
              </a:rPr>
            </a:br>
            <a:r>
              <a:rPr lang="fr-FR" sz="2800" b="0" i="0" u="none" strike="noStrike" baseline="0" dirty="0" smtClean="0">
                <a:latin typeface="14"/>
              </a:rPr>
              <a:t>L’anamnèse et l’évaluation de la santé d’un individu dans le contexte d’une consultation clinique ou d’un processus de traitement reposent sur l’expérience antérieure résumée dans les études et sur la connaissance de la santé des populations et de ses déterminants. Les observations cliniques sur un cas ou une série de cas conduiront à l’étude de groupes d’individus plus vastes, ou de populations, qui aura pour but de vérifier la pertinence de l’application de ces observations cliniques à grande échelle. </a:t>
            </a:r>
            <a:endParaRPr lang="fr-FR" sz="2400" dirty="0"/>
          </a:p>
        </p:txBody>
      </p:sp>
    </p:spTree>
    <p:extLst>
      <p:ext uri="{BB962C8B-B14F-4D97-AF65-F5344CB8AC3E}">
        <p14:creationId xmlns:p14="http://schemas.microsoft.com/office/powerpoint/2010/main" val="1188379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rmAutofit/>
          </a:bodyPr>
          <a:lstStyle/>
          <a:p>
            <a:r>
              <a:rPr lang="fr-FR" sz="3600" dirty="0" smtClean="0">
                <a:solidFill>
                  <a:prstClr val="black"/>
                </a:solidFill>
                <a:latin typeface="14"/>
              </a:rPr>
              <a:t>Les </a:t>
            </a:r>
            <a:r>
              <a:rPr lang="fr-FR" sz="3600" dirty="0">
                <a:solidFill>
                  <a:prstClr val="black"/>
                </a:solidFill>
                <a:latin typeface="14"/>
              </a:rPr>
              <a:t>connaissances acquises en épidémiologie grâce à l’étude des populations permettront de soutenir </a:t>
            </a:r>
            <a:r>
              <a:rPr lang="fr-FR" sz="3600" dirty="0" smtClean="0">
                <a:solidFill>
                  <a:prstClr val="black"/>
                </a:solidFill>
                <a:latin typeface="14"/>
              </a:rPr>
              <a:t>              la </a:t>
            </a:r>
            <a:r>
              <a:rPr lang="fr-FR" sz="3600" dirty="0">
                <a:solidFill>
                  <a:prstClr val="black"/>
                </a:solidFill>
                <a:latin typeface="14"/>
              </a:rPr>
              <a:t>décision et d’améliorer la pratique clinique. Les faits observés et </a:t>
            </a:r>
            <a:r>
              <a:rPr lang="fr-FR" sz="3600" dirty="0" smtClean="0">
                <a:solidFill>
                  <a:prstClr val="black"/>
                </a:solidFill>
                <a:latin typeface="14"/>
              </a:rPr>
              <a:t>quantifiés      </a:t>
            </a:r>
            <a:r>
              <a:rPr lang="fr-FR" sz="3600" dirty="0">
                <a:solidFill>
                  <a:prstClr val="black"/>
                </a:solidFill>
                <a:latin typeface="14"/>
              </a:rPr>
              <a:t>à grande échelle, sur des groupes d’individus ou de patients, </a:t>
            </a:r>
            <a:r>
              <a:rPr lang="fr-FR" sz="3600" dirty="0" smtClean="0">
                <a:solidFill>
                  <a:prstClr val="black"/>
                </a:solidFill>
                <a:latin typeface="14"/>
              </a:rPr>
              <a:t>soutiennent     </a:t>
            </a:r>
            <a:r>
              <a:rPr lang="fr-FR" sz="3600" dirty="0">
                <a:solidFill>
                  <a:prstClr val="black"/>
                </a:solidFill>
                <a:latin typeface="14"/>
              </a:rPr>
              <a:t>le jugement et la décision </a:t>
            </a:r>
            <a:r>
              <a:rPr lang="fr-FR" sz="3600" dirty="0" smtClean="0">
                <a:solidFill>
                  <a:prstClr val="black"/>
                </a:solidFill>
                <a:latin typeface="14"/>
              </a:rPr>
              <a:t>clinique relative </a:t>
            </a:r>
            <a:r>
              <a:rPr lang="fr-FR" sz="3600" dirty="0">
                <a:solidFill>
                  <a:prstClr val="black"/>
                </a:solidFill>
                <a:latin typeface="14"/>
              </a:rPr>
              <a:t>à un patient.</a:t>
            </a:r>
            <a:endParaRPr lang="fr-FR" sz="6000" dirty="0"/>
          </a:p>
        </p:txBody>
      </p:sp>
    </p:spTree>
    <p:extLst>
      <p:ext uri="{BB962C8B-B14F-4D97-AF65-F5344CB8AC3E}">
        <p14:creationId xmlns:p14="http://schemas.microsoft.com/office/powerpoint/2010/main" val="3152337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6250706"/>
          </a:xfrm>
        </p:spPr>
        <p:txBody>
          <a:bodyPr>
            <a:noAutofit/>
          </a:bodyPr>
          <a:lstStyle/>
          <a:p>
            <a:r>
              <a:rPr lang="fr-FR" sz="2800" b="1" dirty="0" smtClean="0">
                <a:solidFill>
                  <a:srgbClr val="FF0000"/>
                </a:solidFill>
                <a:latin typeface="11"/>
              </a:rPr>
              <a:t>3/- L’épidémiologie </a:t>
            </a:r>
            <a:r>
              <a:rPr lang="fr-FR" sz="2800" b="1" dirty="0">
                <a:solidFill>
                  <a:srgbClr val="FF0000"/>
                </a:solidFill>
                <a:latin typeface="11"/>
              </a:rPr>
              <a:t>selon une perspective</a:t>
            </a:r>
            <a:br>
              <a:rPr lang="fr-FR" sz="2800" b="1" dirty="0">
                <a:solidFill>
                  <a:srgbClr val="FF0000"/>
                </a:solidFill>
                <a:latin typeface="11"/>
              </a:rPr>
            </a:br>
            <a:r>
              <a:rPr lang="fr-FR" sz="2800" b="1" dirty="0" smtClean="0">
                <a:solidFill>
                  <a:srgbClr val="FF0000"/>
                </a:solidFill>
                <a:latin typeface="11"/>
              </a:rPr>
              <a:t>interdisciplinaire :</a:t>
            </a:r>
            <a:r>
              <a:rPr lang="fr-FR" sz="2800" b="1" dirty="0" smtClean="0">
                <a:latin typeface="11"/>
              </a:rPr>
              <a:t/>
            </a:r>
            <a:br>
              <a:rPr lang="fr-FR" sz="2800" b="1" dirty="0" smtClean="0">
                <a:latin typeface="11"/>
              </a:rPr>
            </a:br>
            <a:r>
              <a:rPr lang="fr-FR" sz="2800" dirty="0" smtClean="0">
                <a:latin typeface="11"/>
              </a:rPr>
              <a:t> </a:t>
            </a:r>
            <a:br>
              <a:rPr lang="fr-FR" sz="2800" dirty="0" smtClean="0">
                <a:latin typeface="11"/>
              </a:rPr>
            </a:br>
            <a:r>
              <a:rPr lang="fr-FR" sz="2800" dirty="0" smtClean="0">
                <a:latin typeface="14"/>
              </a:rPr>
              <a:t>L’épidémiologie </a:t>
            </a:r>
            <a:r>
              <a:rPr lang="fr-FR" sz="2800" dirty="0">
                <a:latin typeface="14"/>
              </a:rPr>
              <a:t>interpelle l’ensemble des domaines des sciences de la </a:t>
            </a:r>
            <a:r>
              <a:rPr lang="fr-FR" sz="2800" dirty="0" smtClean="0">
                <a:latin typeface="14"/>
              </a:rPr>
              <a:t>santé. L’application </a:t>
            </a:r>
            <a:r>
              <a:rPr lang="fr-FR" sz="2800" dirty="0">
                <a:latin typeface="14"/>
              </a:rPr>
              <a:t>des </a:t>
            </a:r>
            <a:r>
              <a:rPr lang="fr-FR" sz="2800" dirty="0" smtClean="0">
                <a:latin typeface="14"/>
              </a:rPr>
              <a:t>concepts  </a:t>
            </a:r>
            <a:r>
              <a:rPr lang="fr-FR" sz="2800" dirty="0">
                <a:latin typeface="14"/>
              </a:rPr>
              <a:t>et des méthodes en </a:t>
            </a:r>
            <a:r>
              <a:rPr lang="fr-FR" sz="2800" dirty="0" smtClean="0">
                <a:latin typeface="14"/>
              </a:rPr>
              <a:t>épidémiologie dans les différents domaines respectifs </a:t>
            </a:r>
            <a:r>
              <a:rPr lang="fr-FR" sz="2800" dirty="0">
                <a:latin typeface="14"/>
              </a:rPr>
              <a:t>assurera ainsi une approche globale des </a:t>
            </a:r>
            <a:r>
              <a:rPr lang="fr-FR" sz="2800" dirty="0" smtClean="0">
                <a:latin typeface="14"/>
              </a:rPr>
              <a:t>problèmes de </a:t>
            </a:r>
            <a:r>
              <a:rPr lang="fr-FR" sz="2800" dirty="0">
                <a:latin typeface="14"/>
              </a:rPr>
              <a:t>santé.</a:t>
            </a:r>
            <a:endParaRPr lang="fr-FR" sz="2800" dirty="0"/>
          </a:p>
        </p:txBody>
      </p:sp>
    </p:spTree>
    <p:extLst>
      <p:ext uri="{BB962C8B-B14F-4D97-AF65-F5344CB8AC3E}">
        <p14:creationId xmlns:p14="http://schemas.microsoft.com/office/powerpoint/2010/main" val="3862464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583362"/>
          </a:xfrm>
        </p:spPr>
        <p:txBody>
          <a:bodyPr>
            <a:normAutofit fontScale="90000"/>
          </a:bodyPr>
          <a:lstStyle/>
          <a:p>
            <a:r>
              <a:rPr lang="fr-FR" sz="3100" b="1" dirty="0" smtClean="0">
                <a:solidFill>
                  <a:srgbClr val="FF0000"/>
                </a:solidFill>
                <a:latin typeface="11"/>
              </a:rPr>
              <a:t>II- Les </a:t>
            </a:r>
            <a:r>
              <a:rPr lang="fr-FR" sz="3100" b="1" dirty="0">
                <a:solidFill>
                  <a:srgbClr val="FF0000"/>
                </a:solidFill>
                <a:latin typeface="11"/>
              </a:rPr>
              <a:t>principes éthiques de la recherche</a:t>
            </a:r>
            <a:br>
              <a:rPr lang="fr-FR" sz="3100" b="1" dirty="0">
                <a:solidFill>
                  <a:srgbClr val="FF0000"/>
                </a:solidFill>
                <a:latin typeface="11"/>
              </a:rPr>
            </a:br>
            <a:r>
              <a:rPr lang="fr-FR" sz="3100" b="1" dirty="0">
                <a:solidFill>
                  <a:srgbClr val="FF0000"/>
                </a:solidFill>
                <a:latin typeface="11"/>
              </a:rPr>
              <a:t>et de l’intervention en </a:t>
            </a:r>
            <a:r>
              <a:rPr lang="fr-FR" sz="3100" b="1" dirty="0" smtClean="0">
                <a:solidFill>
                  <a:srgbClr val="FF0000"/>
                </a:solidFill>
                <a:latin typeface="11"/>
              </a:rPr>
              <a:t>santé :</a:t>
            </a:r>
            <a:r>
              <a:rPr lang="fr-FR" sz="3100" b="1" dirty="0">
                <a:solidFill>
                  <a:srgbClr val="FF0000"/>
                </a:solidFill>
                <a:latin typeface="11"/>
              </a:rPr>
              <a:t/>
            </a:r>
            <a:br>
              <a:rPr lang="fr-FR" sz="3100" b="1" dirty="0">
                <a:solidFill>
                  <a:srgbClr val="FF0000"/>
                </a:solidFill>
                <a:latin typeface="11"/>
              </a:rPr>
            </a:br>
            <a:r>
              <a:rPr lang="fr-FR" sz="2700" dirty="0" smtClean="0">
                <a:latin typeface="11"/>
              </a:rPr>
              <a:t/>
            </a:r>
            <a:br>
              <a:rPr lang="fr-FR" sz="2700" dirty="0" smtClean="0">
                <a:latin typeface="11"/>
              </a:rPr>
            </a:br>
            <a:r>
              <a:rPr lang="fr-FR" sz="3100" dirty="0" smtClean="0">
                <a:latin typeface="14"/>
              </a:rPr>
              <a:t>La </a:t>
            </a:r>
            <a:r>
              <a:rPr lang="fr-FR" sz="3100" dirty="0">
                <a:latin typeface="14"/>
              </a:rPr>
              <a:t>réalisation d’études épidémiologiques à partir de sources de données existantes </a:t>
            </a:r>
            <a:r>
              <a:rPr lang="fr-FR" sz="3100" dirty="0" smtClean="0">
                <a:latin typeface="14"/>
              </a:rPr>
              <a:t>ou s’appuyant </a:t>
            </a:r>
            <a:r>
              <a:rPr lang="fr-FR" sz="3100" dirty="0">
                <a:latin typeface="14"/>
              </a:rPr>
              <a:t>sur une collecte de données systématique auprès d’individus de même </a:t>
            </a:r>
            <a:r>
              <a:rPr lang="fr-FR" sz="3100" dirty="0" smtClean="0">
                <a:latin typeface="14"/>
              </a:rPr>
              <a:t>que la </a:t>
            </a:r>
            <a:r>
              <a:rPr lang="fr-FR" sz="3100" dirty="0">
                <a:latin typeface="14"/>
              </a:rPr>
              <a:t>participation, dans un contexte clinique, à des études impliquant </a:t>
            </a:r>
            <a:r>
              <a:rPr lang="fr-FR" sz="3100" dirty="0" smtClean="0">
                <a:latin typeface="14"/>
              </a:rPr>
              <a:t>l’expérimentation chez </a:t>
            </a:r>
            <a:r>
              <a:rPr lang="fr-FR" sz="3100" dirty="0">
                <a:latin typeface="14"/>
              </a:rPr>
              <a:t>l’humain (essais cliniques, essais thérapeutiques visant à mesurer l’effet </a:t>
            </a:r>
            <a:r>
              <a:rPr lang="fr-FR" sz="3100" dirty="0" smtClean="0">
                <a:latin typeface="14"/>
              </a:rPr>
              <a:t>d’un traitement </a:t>
            </a:r>
            <a:r>
              <a:rPr lang="fr-FR" sz="3100" dirty="0">
                <a:latin typeface="14"/>
              </a:rPr>
              <a:t>ou d’un médicament) soulèvent des enjeux éthiques importants. La </a:t>
            </a:r>
            <a:r>
              <a:rPr lang="fr-FR" sz="3100" dirty="0" smtClean="0">
                <a:latin typeface="14"/>
              </a:rPr>
              <a:t>prise en </a:t>
            </a:r>
            <a:r>
              <a:rPr lang="fr-FR" sz="3100" dirty="0">
                <a:latin typeface="14"/>
              </a:rPr>
              <a:t>compte de ces enjeux éthiques constitue une partie intégrante de tout protocole</a:t>
            </a:r>
            <a:br>
              <a:rPr lang="fr-FR" sz="3100" dirty="0">
                <a:latin typeface="14"/>
              </a:rPr>
            </a:br>
            <a:r>
              <a:rPr lang="fr-FR" sz="3100" dirty="0">
                <a:latin typeface="14"/>
              </a:rPr>
              <a:t>de recherche.</a:t>
            </a:r>
            <a:endParaRPr lang="fr-FR" sz="3100" dirty="0"/>
          </a:p>
        </p:txBody>
      </p:sp>
    </p:spTree>
    <p:extLst>
      <p:ext uri="{BB962C8B-B14F-4D97-AF65-F5344CB8AC3E}">
        <p14:creationId xmlns:p14="http://schemas.microsoft.com/office/powerpoint/2010/main" val="1603871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algn="l"/>
            <a:r>
              <a:rPr lang="fr-FR" sz="2800" b="1" dirty="0" smtClean="0">
                <a:solidFill>
                  <a:srgbClr val="FF0000"/>
                </a:solidFill>
                <a:latin typeface="11"/>
              </a:rPr>
              <a:t>III- Les </a:t>
            </a:r>
            <a:r>
              <a:rPr lang="fr-FR" sz="2800" b="1" dirty="0">
                <a:solidFill>
                  <a:srgbClr val="FF0000"/>
                </a:solidFill>
                <a:latin typeface="11"/>
              </a:rPr>
              <a:t>principes éthiques régissant les études </a:t>
            </a:r>
            <a:r>
              <a:rPr lang="fr-FR" sz="2800" b="1" dirty="0" smtClean="0">
                <a:solidFill>
                  <a:srgbClr val="FF0000"/>
                </a:solidFill>
                <a:latin typeface="11"/>
              </a:rPr>
              <a:t>épidémiologiques :</a:t>
            </a:r>
            <a:r>
              <a:rPr lang="fr-FR" sz="2800" b="1" dirty="0">
                <a:solidFill>
                  <a:srgbClr val="FF0000"/>
                </a:solidFill>
                <a:latin typeface="11"/>
              </a:rPr>
              <a:t/>
            </a:r>
            <a:br>
              <a:rPr lang="fr-FR" sz="2800" b="1" dirty="0">
                <a:solidFill>
                  <a:srgbClr val="FF0000"/>
                </a:solidFill>
                <a:latin typeface="11"/>
              </a:rPr>
            </a:br>
            <a:r>
              <a:rPr lang="fr-FR" sz="1800" dirty="0" smtClean="0">
                <a:solidFill>
                  <a:srgbClr val="FFFFFF"/>
                </a:solidFill>
                <a:latin typeface="11"/>
              </a:rPr>
              <a:t>Individus</a:t>
            </a:r>
            <a:br>
              <a:rPr lang="fr-FR" sz="1800" dirty="0" smtClean="0">
                <a:solidFill>
                  <a:srgbClr val="FFFFFF"/>
                </a:solidFill>
                <a:latin typeface="11"/>
              </a:rPr>
            </a:br>
            <a:r>
              <a:rPr lang="fr-FR" sz="1800" dirty="0" smtClean="0">
                <a:solidFill>
                  <a:srgbClr val="000000"/>
                </a:solidFill>
                <a:latin typeface="10"/>
              </a:rPr>
              <a:t>• </a:t>
            </a:r>
            <a:r>
              <a:rPr lang="fr-FR" sz="1800" dirty="0">
                <a:solidFill>
                  <a:srgbClr val="000000"/>
                </a:solidFill>
                <a:latin typeface="10"/>
              </a:rPr>
              <a:t>Éviter la discrimination et la stigmatisation.</a:t>
            </a:r>
            <a:br>
              <a:rPr lang="fr-FR" sz="1800" dirty="0">
                <a:solidFill>
                  <a:srgbClr val="000000"/>
                </a:solidFill>
                <a:latin typeface="10"/>
              </a:rPr>
            </a:br>
            <a:r>
              <a:rPr lang="fr-FR" sz="1800" dirty="0">
                <a:solidFill>
                  <a:srgbClr val="000000"/>
                </a:solidFill>
                <a:latin typeface="10"/>
              </a:rPr>
              <a:t>• Respecter la vie privée et la confidentialité.</a:t>
            </a:r>
            <a:br>
              <a:rPr lang="fr-FR" sz="1800" dirty="0">
                <a:solidFill>
                  <a:srgbClr val="000000"/>
                </a:solidFill>
                <a:latin typeface="10"/>
              </a:rPr>
            </a:br>
            <a:r>
              <a:rPr lang="fr-FR" sz="1800" dirty="0">
                <a:solidFill>
                  <a:srgbClr val="000000"/>
                </a:solidFill>
                <a:latin typeface="10"/>
              </a:rPr>
              <a:t>• Respecter la vulnérabilité humaine et l’intégrité personnelle.</a:t>
            </a:r>
            <a:br>
              <a:rPr lang="fr-FR" sz="1800" dirty="0">
                <a:solidFill>
                  <a:srgbClr val="000000"/>
                </a:solidFill>
                <a:latin typeface="10"/>
              </a:rPr>
            </a:br>
            <a:r>
              <a:rPr lang="fr-FR" sz="1800" dirty="0">
                <a:solidFill>
                  <a:srgbClr val="000000"/>
                </a:solidFill>
                <a:latin typeface="10"/>
              </a:rPr>
              <a:t>• Protéger les personnes incapables d’exprimer </a:t>
            </a:r>
            <a:r>
              <a:rPr lang="fr-FR" sz="1800" dirty="0" smtClean="0">
                <a:solidFill>
                  <a:srgbClr val="000000"/>
                </a:solidFill>
                <a:latin typeface="10"/>
              </a:rPr>
              <a:t>leur consentement</a:t>
            </a:r>
            <a:r>
              <a:rPr lang="fr-FR" sz="1800" dirty="0">
                <a:solidFill>
                  <a:srgbClr val="000000"/>
                </a:solidFill>
                <a:latin typeface="10"/>
              </a:rPr>
              <a:t>.</a:t>
            </a:r>
            <a:br>
              <a:rPr lang="fr-FR" sz="1800" dirty="0">
                <a:solidFill>
                  <a:srgbClr val="000000"/>
                </a:solidFill>
                <a:latin typeface="10"/>
              </a:rPr>
            </a:br>
            <a:r>
              <a:rPr lang="fr-FR" sz="1800" dirty="0">
                <a:solidFill>
                  <a:srgbClr val="000000"/>
                </a:solidFill>
                <a:latin typeface="10"/>
              </a:rPr>
              <a:t>• Assurer un consentement éclairé.</a:t>
            </a:r>
            <a:br>
              <a:rPr lang="fr-FR" sz="1800" dirty="0">
                <a:solidFill>
                  <a:srgbClr val="000000"/>
                </a:solidFill>
                <a:latin typeface="10"/>
              </a:rPr>
            </a:br>
            <a:r>
              <a:rPr lang="fr-FR" sz="1800" dirty="0">
                <a:solidFill>
                  <a:srgbClr val="000000"/>
                </a:solidFill>
                <a:latin typeface="10"/>
              </a:rPr>
              <a:t>• Assurer l’autonomie et la responsabilité individuelle.</a:t>
            </a:r>
            <a:br>
              <a:rPr lang="fr-FR" sz="1800" dirty="0">
                <a:solidFill>
                  <a:srgbClr val="000000"/>
                </a:solidFill>
                <a:latin typeface="10"/>
              </a:rPr>
            </a:br>
            <a:r>
              <a:rPr lang="fr-FR" sz="1800" dirty="0">
                <a:solidFill>
                  <a:srgbClr val="000000"/>
                </a:solidFill>
                <a:latin typeface="10"/>
              </a:rPr>
              <a:t>• Maximiser les effets bénéfiques et minimiser les effets nocifs.</a:t>
            </a:r>
            <a:br>
              <a:rPr lang="fr-FR" sz="1800" dirty="0">
                <a:solidFill>
                  <a:srgbClr val="000000"/>
                </a:solidFill>
                <a:latin typeface="10"/>
              </a:rPr>
            </a:br>
            <a:r>
              <a:rPr lang="fr-FR" sz="1800" dirty="0">
                <a:solidFill>
                  <a:srgbClr val="000000"/>
                </a:solidFill>
                <a:latin typeface="10"/>
              </a:rPr>
              <a:t>• Respecter la dignité humaine et les droits de la personne</a:t>
            </a:r>
            <a:r>
              <a:rPr lang="fr-FR" sz="1800" dirty="0" smtClean="0">
                <a:solidFill>
                  <a:srgbClr val="000000"/>
                </a:solidFill>
                <a:latin typeface="10"/>
              </a:rPr>
              <a:t>.</a:t>
            </a:r>
            <a:br>
              <a:rPr lang="fr-FR" sz="1800" dirty="0" smtClean="0">
                <a:solidFill>
                  <a:srgbClr val="000000"/>
                </a:solidFill>
                <a:latin typeface="10"/>
              </a:rPr>
            </a:br>
            <a:r>
              <a:rPr lang="fr-FR" sz="1800" dirty="0" smtClean="0">
                <a:solidFill>
                  <a:srgbClr val="000000"/>
                </a:solidFill>
                <a:latin typeface="10"/>
              </a:rPr>
              <a:t>• </a:t>
            </a:r>
            <a:r>
              <a:rPr lang="fr-FR" sz="1800" dirty="0">
                <a:solidFill>
                  <a:srgbClr val="000000"/>
                </a:solidFill>
                <a:latin typeface="10"/>
              </a:rPr>
              <a:t>Partager les bienfaits.</a:t>
            </a:r>
            <a:br>
              <a:rPr lang="fr-FR" sz="1800" dirty="0">
                <a:solidFill>
                  <a:srgbClr val="000000"/>
                </a:solidFill>
                <a:latin typeface="10"/>
              </a:rPr>
            </a:br>
            <a:r>
              <a:rPr lang="fr-FR" sz="1800" dirty="0">
                <a:solidFill>
                  <a:srgbClr val="000000"/>
                </a:solidFill>
                <a:latin typeface="10"/>
              </a:rPr>
              <a:t>• Promouvoir la responsabilité sociale et sanitaire.</a:t>
            </a:r>
            <a:br>
              <a:rPr lang="fr-FR" sz="1800" dirty="0">
                <a:solidFill>
                  <a:srgbClr val="000000"/>
                </a:solidFill>
                <a:latin typeface="10"/>
              </a:rPr>
            </a:br>
            <a:r>
              <a:rPr lang="fr-FR" sz="1800" dirty="0">
                <a:solidFill>
                  <a:srgbClr val="000000"/>
                </a:solidFill>
                <a:latin typeface="10"/>
              </a:rPr>
              <a:t>• Promouvoir la solidarité et la coopération.</a:t>
            </a:r>
            <a:br>
              <a:rPr lang="fr-FR" sz="1800" dirty="0">
                <a:solidFill>
                  <a:srgbClr val="000000"/>
                </a:solidFill>
                <a:latin typeface="10"/>
              </a:rPr>
            </a:br>
            <a:r>
              <a:rPr lang="fr-FR" sz="1800" dirty="0">
                <a:solidFill>
                  <a:srgbClr val="000000"/>
                </a:solidFill>
                <a:latin typeface="10"/>
              </a:rPr>
              <a:t>• Respecter la diversité culturelle et le pluralisme.</a:t>
            </a:r>
            <a:br>
              <a:rPr lang="fr-FR" sz="1800" dirty="0">
                <a:solidFill>
                  <a:srgbClr val="000000"/>
                </a:solidFill>
                <a:latin typeface="10"/>
              </a:rPr>
            </a:br>
            <a:r>
              <a:rPr lang="fr-FR" sz="1800" dirty="0" smtClean="0">
                <a:solidFill>
                  <a:srgbClr val="000000"/>
                </a:solidFill>
                <a:latin typeface="10"/>
              </a:rPr>
              <a:t>• Promouvoir </a:t>
            </a:r>
            <a:r>
              <a:rPr lang="fr-FR" sz="1800" dirty="0">
                <a:solidFill>
                  <a:srgbClr val="000000"/>
                </a:solidFill>
                <a:latin typeface="10"/>
              </a:rPr>
              <a:t>l’égalité, la justice et l’équité.</a:t>
            </a:r>
            <a:br>
              <a:rPr lang="fr-FR" sz="1800" dirty="0">
                <a:solidFill>
                  <a:srgbClr val="000000"/>
                </a:solidFill>
                <a:latin typeface="10"/>
              </a:rPr>
            </a:br>
            <a:r>
              <a:rPr lang="fr-FR" sz="1800" dirty="0" smtClean="0">
                <a:solidFill>
                  <a:srgbClr val="000000"/>
                </a:solidFill>
                <a:latin typeface="10"/>
              </a:rPr>
              <a:t>• </a:t>
            </a:r>
            <a:r>
              <a:rPr lang="fr-FR" sz="1800" dirty="0">
                <a:solidFill>
                  <a:srgbClr val="000000"/>
                </a:solidFill>
                <a:latin typeface="10"/>
              </a:rPr>
              <a:t>Protéger l’environnement, la biosphère et la biodiversité.</a:t>
            </a:r>
            <a:br>
              <a:rPr lang="fr-FR" sz="1800" dirty="0">
                <a:solidFill>
                  <a:srgbClr val="000000"/>
                </a:solidFill>
                <a:latin typeface="10"/>
              </a:rPr>
            </a:br>
            <a:r>
              <a:rPr lang="fr-FR" sz="1800" dirty="0">
                <a:solidFill>
                  <a:srgbClr val="000000"/>
                </a:solidFill>
                <a:latin typeface="10"/>
              </a:rPr>
              <a:t>• Protéger les générations futures</a:t>
            </a:r>
            <a:r>
              <a:rPr lang="fr-FR" dirty="0">
                <a:solidFill>
                  <a:srgbClr val="000000"/>
                </a:solidFill>
                <a:latin typeface="10"/>
              </a:rPr>
              <a:t>.</a:t>
            </a:r>
            <a:endParaRPr lang="fr-FR" dirty="0"/>
          </a:p>
        </p:txBody>
      </p:sp>
    </p:spTree>
    <p:extLst>
      <p:ext uri="{BB962C8B-B14F-4D97-AF65-F5344CB8AC3E}">
        <p14:creationId xmlns:p14="http://schemas.microsoft.com/office/powerpoint/2010/main" val="236467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lstStyle/>
          <a:p>
            <a:r>
              <a:rPr lang="fr-FR" b="1" dirty="0" smtClean="0">
                <a:solidFill>
                  <a:srgbClr val="FF0000"/>
                </a:solidFill>
              </a:rPr>
              <a:t>LES OBJECTIFS SPÉCIFIQUES                   DU COURS:</a:t>
            </a:r>
            <a:br>
              <a:rPr lang="fr-FR" b="1" dirty="0" smtClean="0">
                <a:solidFill>
                  <a:srgbClr val="FF0000"/>
                </a:solidFill>
              </a:rPr>
            </a:br>
            <a:r>
              <a:rPr lang="fr-FR" b="1" dirty="0" smtClean="0">
                <a:solidFill>
                  <a:srgbClr val="FF0000"/>
                </a:solidFill>
              </a:rPr>
              <a:t>1/- </a:t>
            </a:r>
            <a:r>
              <a:rPr lang="fr-FR" b="0" i="0" u="none" strike="noStrike" baseline="0" dirty="0" smtClean="0">
                <a:latin typeface="10"/>
              </a:rPr>
              <a:t>Expliquer en quoi les concepts et les méthodes en épidémiologie</a:t>
            </a:r>
            <a:br>
              <a:rPr lang="fr-FR" b="0" i="0" u="none" strike="noStrike" baseline="0" dirty="0" smtClean="0">
                <a:latin typeface="10"/>
              </a:rPr>
            </a:br>
            <a:r>
              <a:rPr lang="fr-FR" b="0" i="0" u="none" strike="noStrike" baseline="0" dirty="0" smtClean="0">
                <a:latin typeface="10"/>
              </a:rPr>
              <a:t>sont utiles dans son domaine</a:t>
            </a:r>
            <a:br>
              <a:rPr lang="fr-FR" b="0" i="0" u="none" strike="noStrike" baseline="0" dirty="0" smtClean="0">
                <a:latin typeface="10"/>
              </a:rPr>
            </a:br>
            <a:r>
              <a:rPr lang="fr-FR" b="0" i="0" u="none" strike="noStrike" baseline="0" dirty="0" smtClean="0">
                <a:latin typeface="10"/>
              </a:rPr>
              <a:t>d’étude ou d’activités professionnelles.</a:t>
            </a:r>
            <a:r>
              <a:rPr lang="fr-FR" dirty="0" smtClean="0"/>
              <a:t> </a:t>
            </a:r>
            <a:br>
              <a:rPr lang="fr-FR" dirty="0" smtClean="0"/>
            </a:br>
            <a:endParaRPr lang="fr-FR" dirty="0"/>
          </a:p>
        </p:txBody>
      </p:sp>
    </p:spTree>
    <p:extLst>
      <p:ext uri="{BB962C8B-B14F-4D97-AF65-F5344CB8AC3E}">
        <p14:creationId xmlns:p14="http://schemas.microsoft.com/office/powerpoint/2010/main" val="2599235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rmAutofit fontScale="90000"/>
          </a:bodyPr>
          <a:lstStyle/>
          <a:p>
            <a:pPr algn="l"/>
            <a:r>
              <a:rPr lang="fr-FR" sz="1800" b="1" dirty="0" smtClean="0">
                <a:solidFill>
                  <a:srgbClr val="FF0000"/>
                </a:solidFill>
                <a:latin typeface="24"/>
              </a:rPr>
              <a:t/>
            </a:r>
            <a:br>
              <a:rPr lang="fr-FR" sz="1800" b="1" dirty="0" smtClean="0">
                <a:solidFill>
                  <a:srgbClr val="FF0000"/>
                </a:solidFill>
                <a:latin typeface="24"/>
              </a:rPr>
            </a:br>
            <a:r>
              <a:rPr lang="fr-FR" sz="1800" b="1" dirty="0">
                <a:solidFill>
                  <a:srgbClr val="FF0000"/>
                </a:solidFill>
                <a:latin typeface="24"/>
              </a:rPr>
              <a:t/>
            </a:r>
            <a:br>
              <a:rPr lang="fr-FR" sz="1800" b="1" dirty="0">
                <a:solidFill>
                  <a:srgbClr val="FF0000"/>
                </a:solidFill>
                <a:latin typeface="24"/>
              </a:rPr>
            </a:br>
            <a:r>
              <a:rPr lang="fr-FR" sz="1800" b="1" dirty="0" smtClean="0">
                <a:solidFill>
                  <a:srgbClr val="FF0000"/>
                </a:solidFill>
                <a:latin typeface="24"/>
              </a:rPr>
              <a:t/>
            </a:r>
            <a:br>
              <a:rPr lang="fr-FR" sz="1800" b="1" dirty="0" smtClean="0">
                <a:solidFill>
                  <a:srgbClr val="FF0000"/>
                </a:solidFill>
                <a:latin typeface="24"/>
              </a:rPr>
            </a:br>
            <a:r>
              <a:rPr lang="fr-FR" sz="1800" b="1" dirty="0">
                <a:solidFill>
                  <a:srgbClr val="FF0000"/>
                </a:solidFill>
                <a:latin typeface="24"/>
              </a:rPr>
              <a:t/>
            </a:r>
            <a:br>
              <a:rPr lang="fr-FR" sz="1800" b="1" dirty="0">
                <a:solidFill>
                  <a:srgbClr val="FF0000"/>
                </a:solidFill>
                <a:latin typeface="24"/>
              </a:rPr>
            </a:br>
            <a:r>
              <a:rPr lang="fr-FR" sz="1800" b="1" dirty="0" smtClean="0">
                <a:solidFill>
                  <a:srgbClr val="FF0000"/>
                </a:solidFill>
                <a:latin typeface="24"/>
              </a:rPr>
              <a:t/>
            </a:r>
            <a:br>
              <a:rPr lang="fr-FR" sz="1800" b="1" dirty="0" smtClean="0">
                <a:solidFill>
                  <a:srgbClr val="FF0000"/>
                </a:solidFill>
                <a:latin typeface="24"/>
              </a:rPr>
            </a:br>
            <a:r>
              <a:rPr lang="fr-FR" sz="2700" b="1" dirty="0" smtClean="0">
                <a:solidFill>
                  <a:srgbClr val="FF0000"/>
                </a:solidFill>
                <a:latin typeface="24"/>
              </a:rPr>
              <a:t>IV- L’APPROCHE STATISTIQUE </a:t>
            </a:r>
            <a:br>
              <a:rPr lang="fr-FR" sz="2700" b="1" dirty="0" smtClean="0">
                <a:solidFill>
                  <a:srgbClr val="FF0000"/>
                </a:solidFill>
                <a:latin typeface="24"/>
              </a:rPr>
            </a:br>
            <a:r>
              <a:rPr lang="fr-FR" sz="2700" b="1" dirty="0" smtClean="0">
                <a:solidFill>
                  <a:srgbClr val="FF0000"/>
                </a:solidFill>
                <a:latin typeface="24"/>
              </a:rPr>
              <a:t>DE LA RÉALITÉ MÉDICALE :</a:t>
            </a:r>
            <a:br>
              <a:rPr lang="fr-FR" sz="2700" b="1" dirty="0" smtClean="0">
                <a:solidFill>
                  <a:srgbClr val="FF0000"/>
                </a:solidFill>
                <a:latin typeface="24"/>
              </a:rPr>
            </a:br>
            <a:r>
              <a:rPr lang="fr-FR" sz="2700" b="1" dirty="0" smtClean="0">
                <a:solidFill>
                  <a:srgbClr val="FF0000"/>
                </a:solidFill>
                <a:latin typeface="24"/>
              </a:rPr>
              <a:t/>
            </a:r>
            <a:br>
              <a:rPr lang="fr-FR" sz="2700" b="1" dirty="0" smtClean="0">
                <a:solidFill>
                  <a:srgbClr val="FF0000"/>
                </a:solidFill>
                <a:latin typeface="24"/>
              </a:rPr>
            </a:br>
            <a:r>
              <a:rPr lang="fr-FR" sz="2700" b="1" dirty="0" smtClean="0">
                <a:solidFill>
                  <a:srgbClr val="FF0000"/>
                </a:solidFill>
                <a:latin typeface="11"/>
              </a:rPr>
              <a:t>La </a:t>
            </a:r>
            <a:r>
              <a:rPr lang="fr-FR" sz="2700" b="1" dirty="0">
                <a:solidFill>
                  <a:srgbClr val="FF0000"/>
                </a:solidFill>
                <a:latin typeface="11"/>
              </a:rPr>
              <a:t>notion de </a:t>
            </a:r>
            <a:r>
              <a:rPr lang="fr-FR" sz="2700" b="1" dirty="0" smtClean="0">
                <a:solidFill>
                  <a:srgbClr val="FF0000"/>
                </a:solidFill>
                <a:latin typeface="11"/>
              </a:rPr>
              <a:t>variable : </a:t>
            </a:r>
            <a:br>
              <a:rPr lang="fr-FR" sz="2700" b="1" dirty="0" smtClean="0">
                <a:solidFill>
                  <a:srgbClr val="FF0000"/>
                </a:solidFill>
                <a:latin typeface="11"/>
              </a:rPr>
            </a:br>
            <a:r>
              <a:rPr lang="fr-FR" sz="1800" b="1" dirty="0">
                <a:solidFill>
                  <a:srgbClr val="FF0000"/>
                </a:solidFill>
                <a:latin typeface="11"/>
              </a:rPr>
              <a:t/>
            </a:r>
            <a:br>
              <a:rPr lang="fr-FR" sz="1800" b="1" dirty="0">
                <a:solidFill>
                  <a:srgbClr val="FF0000"/>
                </a:solidFill>
                <a:latin typeface="11"/>
              </a:rPr>
            </a:br>
            <a:r>
              <a:rPr lang="fr-FR" sz="1800" b="1" dirty="0" smtClean="0">
                <a:latin typeface="11"/>
              </a:rPr>
              <a:t>• </a:t>
            </a:r>
            <a:r>
              <a:rPr lang="fr-FR" sz="2700" dirty="0" smtClean="0">
                <a:latin typeface="14"/>
              </a:rPr>
              <a:t>Dans </a:t>
            </a:r>
            <a:r>
              <a:rPr lang="fr-FR" sz="2700" dirty="0">
                <a:latin typeface="14"/>
              </a:rPr>
              <a:t>le domaine de l’épidémiologie, la taille, le groupe sanguin</a:t>
            </a:r>
            <a:r>
              <a:rPr lang="fr-FR" sz="2700" dirty="0" smtClean="0">
                <a:latin typeface="14"/>
              </a:rPr>
              <a:t>, le </a:t>
            </a:r>
            <a:r>
              <a:rPr lang="fr-FR" sz="2700" dirty="0">
                <a:latin typeface="14"/>
              </a:rPr>
              <a:t>sexe, l’âge et le type de travail constituent des variables. On appelle </a:t>
            </a:r>
            <a:r>
              <a:rPr lang="fr-FR" sz="2700" dirty="0">
                <a:latin typeface="15"/>
              </a:rPr>
              <a:t>variable </a:t>
            </a:r>
            <a:r>
              <a:rPr lang="fr-FR" sz="2700" dirty="0" smtClean="0">
                <a:latin typeface="14"/>
              </a:rPr>
              <a:t>toute  caractéristique </a:t>
            </a:r>
            <a:r>
              <a:rPr lang="fr-FR" sz="2700" dirty="0">
                <a:latin typeface="14"/>
              </a:rPr>
              <a:t>susceptible d’être différente selon les personnes, les lieux ou le temps.</a:t>
            </a:r>
            <a:r>
              <a:rPr lang="fr-FR" sz="2700" b="1" dirty="0">
                <a:solidFill>
                  <a:srgbClr val="FF0000"/>
                </a:solidFill>
                <a:latin typeface="24"/>
              </a:rPr>
              <a:t/>
            </a:r>
            <a:br>
              <a:rPr lang="fr-FR" sz="2700" b="1" dirty="0">
                <a:solidFill>
                  <a:srgbClr val="FF0000"/>
                </a:solidFill>
                <a:latin typeface="24"/>
              </a:rPr>
            </a:br>
            <a:r>
              <a:rPr lang="fr-FR" sz="2700" b="1" dirty="0" smtClean="0">
                <a:solidFill>
                  <a:srgbClr val="FF0000"/>
                </a:solidFill>
                <a:latin typeface="24"/>
              </a:rPr>
              <a:t/>
            </a:r>
            <a:br>
              <a:rPr lang="fr-FR" sz="2700" b="1" dirty="0" smtClean="0">
                <a:solidFill>
                  <a:srgbClr val="FF0000"/>
                </a:solidFill>
                <a:latin typeface="24"/>
              </a:rPr>
            </a:br>
            <a:r>
              <a:rPr lang="fr-FR" sz="2700" dirty="0" smtClean="0">
                <a:latin typeface="14"/>
              </a:rPr>
              <a:t>• </a:t>
            </a:r>
            <a:r>
              <a:rPr lang="fr-FR" sz="2700" dirty="0">
                <a:latin typeface="14"/>
              </a:rPr>
              <a:t>L’âge, le sexe, le groupe sanguin, la tension artérielle et le nombre de lits par </a:t>
            </a:r>
            <a:r>
              <a:rPr lang="fr-FR" sz="2700" dirty="0" smtClean="0">
                <a:latin typeface="14"/>
              </a:rPr>
              <a:t>hôpital sont </a:t>
            </a:r>
            <a:r>
              <a:rPr lang="fr-FR" sz="2700" dirty="0">
                <a:latin typeface="14"/>
              </a:rPr>
              <a:t>des variables.</a:t>
            </a:r>
            <a:br>
              <a:rPr lang="fr-FR" sz="2700" dirty="0">
                <a:latin typeface="14"/>
              </a:rPr>
            </a:br>
            <a:r>
              <a:rPr lang="fr-FR" sz="2700" dirty="0">
                <a:latin typeface="14"/>
              </a:rPr>
              <a:t>À la notion de variable s’ajoute celle de </a:t>
            </a:r>
            <a:r>
              <a:rPr lang="fr-FR" sz="2700" dirty="0">
                <a:latin typeface="15"/>
              </a:rPr>
              <a:t>valeur</a:t>
            </a:r>
            <a:r>
              <a:rPr lang="fr-FR" sz="2700" dirty="0">
                <a:latin typeface="14"/>
              </a:rPr>
              <a:t>. Tout état que prend la variable </a:t>
            </a:r>
            <a:r>
              <a:rPr lang="fr-FR" sz="2700" dirty="0" smtClean="0">
                <a:latin typeface="14"/>
              </a:rPr>
              <a:t>étudiée est </a:t>
            </a:r>
            <a:r>
              <a:rPr lang="fr-FR" sz="2700" dirty="0">
                <a:latin typeface="14"/>
              </a:rPr>
              <a:t>une valeur.</a:t>
            </a:r>
            <a:r>
              <a:rPr lang="fr-FR" sz="2700" b="1" dirty="0" smtClean="0">
                <a:solidFill>
                  <a:srgbClr val="FF0000"/>
                </a:solidFill>
                <a:latin typeface="24"/>
              </a:rPr>
              <a:t/>
            </a:r>
            <a:br>
              <a:rPr lang="fr-FR" sz="2700" b="1" dirty="0" smtClean="0">
                <a:solidFill>
                  <a:srgbClr val="FF0000"/>
                </a:solidFill>
                <a:latin typeface="24"/>
              </a:rPr>
            </a:br>
            <a:r>
              <a:rPr lang="fr-FR" sz="3600" b="1" dirty="0">
                <a:solidFill>
                  <a:srgbClr val="FF0000"/>
                </a:solidFill>
                <a:latin typeface="24"/>
              </a:rPr>
              <a:t/>
            </a:r>
            <a:br>
              <a:rPr lang="fr-FR" sz="3600" b="1" dirty="0">
                <a:solidFill>
                  <a:srgbClr val="FF0000"/>
                </a:solidFill>
                <a:latin typeface="24"/>
              </a:rPr>
            </a:br>
            <a:r>
              <a:rPr lang="fr-FR" sz="3600" b="1" dirty="0" smtClean="0">
                <a:solidFill>
                  <a:srgbClr val="FF0000"/>
                </a:solidFill>
                <a:latin typeface="24"/>
              </a:rPr>
              <a:t/>
            </a:r>
            <a:br>
              <a:rPr lang="fr-FR" sz="3600" b="1" dirty="0" smtClean="0">
                <a:solidFill>
                  <a:srgbClr val="FF0000"/>
                </a:solidFill>
                <a:latin typeface="24"/>
              </a:rPr>
            </a:br>
            <a:endParaRPr lang="fr-FR" sz="3600" b="1" dirty="0">
              <a:solidFill>
                <a:srgbClr val="FF0000"/>
              </a:solidFill>
            </a:endParaRPr>
          </a:p>
        </p:txBody>
      </p:sp>
    </p:spTree>
    <p:extLst>
      <p:ext uri="{BB962C8B-B14F-4D97-AF65-F5344CB8AC3E}">
        <p14:creationId xmlns:p14="http://schemas.microsoft.com/office/powerpoint/2010/main" val="429343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394722"/>
          </a:xfrm>
        </p:spPr>
        <p:txBody>
          <a:bodyPr>
            <a:normAutofit/>
          </a:bodyPr>
          <a:lstStyle/>
          <a:p>
            <a:pPr algn="l"/>
            <a:r>
              <a:rPr lang="fr-FR" sz="3200" b="1" dirty="0">
                <a:solidFill>
                  <a:srgbClr val="FF0000"/>
                </a:solidFill>
                <a:latin typeface="9"/>
              </a:rPr>
              <a:t>EXEMPLE</a:t>
            </a:r>
            <a:r>
              <a:rPr lang="fr-FR" sz="3200" dirty="0">
                <a:solidFill>
                  <a:srgbClr val="6A7E92"/>
                </a:solidFill>
                <a:latin typeface="9"/>
              </a:rPr>
              <a:t> </a:t>
            </a:r>
            <a:r>
              <a:rPr lang="fr-FR" sz="3200" dirty="0" smtClean="0">
                <a:solidFill>
                  <a:srgbClr val="6A7E92"/>
                </a:solidFill>
                <a:latin typeface="9"/>
              </a:rPr>
              <a:t>: </a:t>
            </a:r>
            <a:br>
              <a:rPr lang="fr-FR" sz="3200" dirty="0" smtClean="0">
                <a:solidFill>
                  <a:srgbClr val="6A7E92"/>
                </a:solidFill>
                <a:latin typeface="9"/>
              </a:rPr>
            </a:br>
            <a:r>
              <a:rPr lang="fr-FR" sz="3200" dirty="0" smtClean="0">
                <a:solidFill>
                  <a:srgbClr val="FFFFFF"/>
                </a:solidFill>
                <a:latin typeface="9"/>
              </a:rPr>
              <a:t>2.2</a:t>
            </a:r>
            <a:r>
              <a:rPr lang="fr-FR" sz="3200" dirty="0">
                <a:solidFill>
                  <a:srgbClr val="FFFFFF"/>
                </a:solidFill>
                <a:latin typeface="9"/>
              </a:rPr>
              <a:t/>
            </a:r>
            <a:br>
              <a:rPr lang="fr-FR" sz="3200" dirty="0">
                <a:solidFill>
                  <a:srgbClr val="FFFFFF"/>
                </a:solidFill>
                <a:latin typeface="9"/>
              </a:rPr>
            </a:br>
            <a:r>
              <a:rPr lang="fr-FR" sz="3200" dirty="0">
                <a:solidFill>
                  <a:srgbClr val="000000"/>
                </a:solidFill>
                <a:latin typeface="14"/>
              </a:rPr>
              <a:t>• </a:t>
            </a:r>
            <a:r>
              <a:rPr lang="fr-FR" sz="3200" b="1" dirty="0">
                <a:solidFill>
                  <a:srgbClr val="FF0000"/>
                </a:solidFill>
                <a:latin typeface="14"/>
              </a:rPr>
              <a:t>La variable </a:t>
            </a:r>
            <a:r>
              <a:rPr lang="fr-FR" sz="3200" dirty="0">
                <a:solidFill>
                  <a:srgbClr val="000000"/>
                </a:solidFill>
                <a:latin typeface="16"/>
              </a:rPr>
              <a:t>sexe </a:t>
            </a:r>
            <a:r>
              <a:rPr lang="fr-FR" sz="3200" dirty="0">
                <a:solidFill>
                  <a:srgbClr val="000000"/>
                </a:solidFill>
                <a:latin typeface="14"/>
              </a:rPr>
              <a:t>a deux valeurs : masculin, </a:t>
            </a:r>
            <a:r>
              <a:rPr lang="fr-FR" sz="3200" dirty="0" smtClean="0">
                <a:solidFill>
                  <a:srgbClr val="000000"/>
                </a:solidFill>
                <a:latin typeface="14"/>
              </a:rPr>
              <a:t> </a:t>
            </a:r>
            <a:br>
              <a:rPr lang="fr-FR" sz="320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féminin</a:t>
            </a:r>
            <a:r>
              <a:rPr lang="fr-FR" sz="3200" dirty="0">
                <a:solidFill>
                  <a:srgbClr val="000000"/>
                </a:solidFill>
                <a:latin typeface="14"/>
              </a:rPr>
              <a:t>.</a:t>
            </a:r>
            <a:br>
              <a:rPr lang="fr-FR" sz="3200" dirty="0">
                <a:solidFill>
                  <a:srgbClr val="000000"/>
                </a:solidFill>
                <a:latin typeface="14"/>
              </a:rPr>
            </a:br>
            <a:r>
              <a:rPr lang="fr-FR" sz="3200" dirty="0">
                <a:solidFill>
                  <a:srgbClr val="000000"/>
                </a:solidFill>
                <a:latin typeface="14"/>
              </a:rPr>
              <a:t>• </a:t>
            </a:r>
            <a:r>
              <a:rPr lang="fr-FR" sz="3200" b="1" dirty="0">
                <a:solidFill>
                  <a:srgbClr val="FF0000"/>
                </a:solidFill>
                <a:latin typeface="14"/>
              </a:rPr>
              <a:t>La variable </a:t>
            </a:r>
            <a:r>
              <a:rPr lang="fr-FR" sz="3200" dirty="0">
                <a:solidFill>
                  <a:srgbClr val="000000"/>
                </a:solidFill>
                <a:latin typeface="16"/>
              </a:rPr>
              <a:t>nombre de lits par hôpital </a:t>
            </a:r>
            <a:r>
              <a:rPr lang="fr-FR" sz="3200" dirty="0">
                <a:solidFill>
                  <a:srgbClr val="000000"/>
                </a:solidFill>
                <a:latin typeface="14"/>
              </a:rPr>
              <a:t>a un </a:t>
            </a:r>
            <a:r>
              <a:rPr lang="fr-FR" sz="3200" dirty="0" smtClean="0">
                <a:solidFill>
                  <a:srgbClr val="000000"/>
                </a:solidFill>
                <a:latin typeface="14"/>
              </a:rPr>
              <a:t/>
            </a:r>
            <a:br>
              <a:rPr lang="fr-FR" sz="320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nombre </a:t>
            </a:r>
            <a:r>
              <a:rPr lang="fr-FR" sz="3200" dirty="0">
                <a:solidFill>
                  <a:srgbClr val="000000"/>
                </a:solidFill>
                <a:latin typeface="14"/>
              </a:rPr>
              <a:t>déterminé de valeurs : 0, 1, 2, ..., </a:t>
            </a:r>
            <a:r>
              <a:rPr lang="fr-FR" sz="3200" dirty="0">
                <a:solidFill>
                  <a:srgbClr val="000000"/>
                </a:solidFill>
                <a:latin typeface="16"/>
              </a:rPr>
              <a:t>n </a:t>
            </a:r>
            <a:r>
              <a:rPr lang="fr-FR" sz="3200" dirty="0">
                <a:solidFill>
                  <a:srgbClr val="000000"/>
                </a:solidFill>
                <a:latin typeface="14"/>
              </a:rPr>
              <a:t>lits.</a:t>
            </a:r>
            <a:br>
              <a:rPr lang="fr-FR" sz="3200" dirty="0">
                <a:solidFill>
                  <a:srgbClr val="000000"/>
                </a:solidFill>
                <a:latin typeface="14"/>
              </a:rPr>
            </a:br>
            <a:r>
              <a:rPr lang="fr-FR" sz="3200" dirty="0">
                <a:solidFill>
                  <a:srgbClr val="000000"/>
                </a:solidFill>
                <a:latin typeface="14"/>
              </a:rPr>
              <a:t>• </a:t>
            </a:r>
            <a:r>
              <a:rPr lang="fr-FR" sz="3200" b="1" dirty="0">
                <a:solidFill>
                  <a:srgbClr val="000000"/>
                </a:solidFill>
                <a:latin typeface="14"/>
              </a:rPr>
              <a:t>La variable </a:t>
            </a:r>
            <a:r>
              <a:rPr lang="fr-FR" sz="3200" dirty="0">
                <a:solidFill>
                  <a:srgbClr val="000000"/>
                </a:solidFill>
                <a:latin typeface="16"/>
              </a:rPr>
              <a:t>groupe sanguin </a:t>
            </a:r>
            <a:r>
              <a:rPr lang="fr-FR" sz="3200" dirty="0">
                <a:solidFill>
                  <a:srgbClr val="000000"/>
                </a:solidFill>
                <a:latin typeface="14"/>
              </a:rPr>
              <a:t>a quatre valeurs : </a:t>
            </a:r>
            <a:r>
              <a:rPr lang="fr-FR" sz="3200" dirty="0" smtClean="0">
                <a:solidFill>
                  <a:srgbClr val="000000"/>
                </a:solidFill>
                <a:latin typeface="14"/>
              </a:rPr>
              <a:t/>
            </a:r>
            <a:br>
              <a:rPr lang="fr-FR" sz="320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A</a:t>
            </a:r>
            <a:r>
              <a:rPr lang="fr-FR" sz="3200" dirty="0">
                <a:solidFill>
                  <a:srgbClr val="000000"/>
                </a:solidFill>
                <a:latin typeface="14"/>
              </a:rPr>
              <a:t>, B, AB, O.</a:t>
            </a:r>
            <a:br>
              <a:rPr lang="fr-FR" sz="3200" dirty="0">
                <a:solidFill>
                  <a:srgbClr val="000000"/>
                </a:solidFill>
                <a:latin typeface="14"/>
              </a:rPr>
            </a:br>
            <a:r>
              <a:rPr lang="fr-FR" sz="3200" dirty="0">
                <a:solidFill>
                  <a:srgbClr val="000000"/>
                </a:solidFill>
                <a:latin typeface="14"/>
              </a:rPr>
              <a:t>• </a:t>
            </a:r>
            <a:r>
              <a:rPr lang="fr-FR" sz="3200" b="1" dirty="0">
                <a:solidFill>
                  <a:srgbClr val="FF0000"/>
                </a:solidFill>
                <a:latin typeface="14"/>
              </a:rPr>
              <a:t>La variable </a:t>
            </a:r>
            <a:r>
              <a:rPr lang="fr-FR" sz="3200" dirty="0">
                <a:solidFill>
                  <a:srgbClr val="000000"/>
                </a:solidFill>
                <a:latin typeface="16"/>
              </a:rPr>
              <a:t>taille </a:t>
            </a:r>
            <a:r>
              <a:rPr lang="fr-FR" sz="3200" dirty="0">
                <a:solidFill>
                  <a:srgbClr val="000000"/>
                </a:solidFill>
                <a:latin typeface="14"/>
              </a:rPr>
              <a:t>a un nombre indéterminé de </a:t>
            </a:r>
            <a:r>
              <a:rPr lang="fr-FR" sz="3200" dirty="0" smtClean="0">
                <a:solidFill>
                  <a:srgbClr val="000000"/>
                </a:solidFill>
                <a:latin typeface="14"/>
              </a:rPr>
              <a:t/>
            </a:r>
            <a:br>
              <a:rPr lang="fr-FR" sz="3200" dirty="0" smtClean="0">
                <a:solidFill>
                  <a:srgbClr val="000000"/>
                </a:solidFill>
                <a:latin typeface="14"/>
              </a:rPr>
            </a:br>
            <a:r>
              <a:rPr lang="fr-FR" sz="3200" dirty="0">
                <a:solidFill>
                  <a:srgbClr val="000000"/>
                </a:solidFill>
                <a:latin typeface="14"/>
              </a:rPr>
              <a:t> </a:t>
            </a:r>
            <a:r>
              <a:rPr lang="fr-FR" sz="3200" dirty="0" smtClean="0">
                <a:solidFill>
                  <a:srgbClr val="000000"/>
                </a:solidFill>
                <a:latin typeface="14"/>
              </a:rPr>
              <a:t> valeurs </a:t>
            </a:r>
            <a:r>
              <a:rPr lang="fr-FR" sz="3200" dirty="0">
                <a:solidFill>
                  <a:srgbClr val="000000"/>
                </a:solidFill>
                <a:latin typeface="14"/>
              </a:rPr>
              <a:t>: 125 cm, 125,5 cm, 150,531 cm, etc</a:t>
            </a:r>
            <a:r>
              <a:rPr lang="fr-FR" dirty="0">
                <a:solidFill>
                  <a:srgbClr val="000000"/>
                </a:solidFill>
                <a:latin typeface="14"/>
              </a:rPr>
              <a:t>.</a:t>
            </a:r>
            <a:endParaRPr lang="fr-FR" dirty="0"/>
          </a:p>
        </p:txBody>
      </p:sp>
    </p:spTree>
    <p:extLst>
      <p:ext uri="{BB962C8B-B14F-4D97-AF65-F5344CB8AC3E}">
        <p14:creationId xmlns:p14="http://schemas.microsoft.com/office/powerpoint/2010/main" val="307451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Autofit/>
          </a:bodyPr>
          <a:lstStyle/>
          <a:p>
            <a:pPr algn="l"/>
            <a:r>
              <a:rPr lang="fr-FR" sz="3600" b="1" dirty="0">
                <a:solidFill>
                  <a:srgbClr val="FF0000"/>
                </a:solidFill>
                <a:latin typeface="11"/>
              </a:rPr>
              <a:t>Les types de </a:t>
            </a:r>
            <a:r>
              <a:rPr lang="fr-FR" sz="3600" b="1" dirty="0" smtClean="0">
                <a:solidFill>
                  <a:srgbClr val="FF0000"/>
                </a:solidFill>
                <a:latin typeface="11"/>
              </a:rPr>
              <a:t>variables : </a:t>
            </a:r>
            <a:r>
              <a:rPr lang="fr-FR" sz="3600" dirty="0" smtClean="0">
                <a:latin typeface="11"/>
              </a:rPr>
              <a:t/>
            </a:r>
            <a:br>
              <a:rPr lang="fr-FR" sz="3600" dirty="0" smtClean="0">
                <a:latin typeface="11"/>
              </a:rPr>
            </a:br>
            <a:r>
              <a:rPr lang="fr-FR" sz="2000" dirty="0" smtClean="0">
                <a:latin typeface="14"/>
              </a:rPr>
              <a:t>En </a:t>
            </a:r>
            <a:r>
              <a:rPr lang="fr-FR" sz="2000" dirty="0">
                <a:latin typeface="14"/>
              </a:rPr>
              <a:t>épidémiologie, les variables peuvent être regroupées suivant trois dimensions qui </a:t>
            </a:r>
            <a:r>
              <a:rPr lang="fr-FR" sz="2000" dirty="0" smtClean="0">
                <a:latin typeface="14"/>
              </a:rPr>
              <a:t>permettent de </a:t>
            </a:r>
            <a:r>
              <a:rPr lang="fr-FR" sz="2000" dirty="0">
                <a:latin typeface="14"/>
              </a:rPr>
              <a:t>caractériser la maladie ou la santé : les variables de personnes, de lieux et de temps</a:t>
            </a:r>
            <a:r>
              <a:rPr lang="fr-FR" sz="2000" dirty="0" smtClean="0">
                <a:latin typeface="14"/>
              </a:rPr>
              <a:t>.</a:t>
            </a:r>
            <a:br>
              <a:rPr lang="fr-FR" sz="2000" dirty="0" smtClean="0">
                <a:latin typeface="14"/>
              </a:rPr>
            </a:br>
            <a:r>
              <a:rPr lang="fr-FR" sz="2000" dirty="0">
                <a:latin typeface="14"/>
              </a:rPr>
              <a:t/>
            </a:r>
            <a:br>
              <a:rPr lang="fr-FR" sz="2000" dirty="0">
                <a:latin typeface="14"/>
              </a:rPr>
            </a:br>
            <a:r>
              <a:rPr lang="fr-FR" sz="3200" b="1" dirty="0">
                <a:solidFill>
                  <a:srgbClr val="FF0000"/>
                </a:solidFill>
                <a:latin typeface="11"/>
              </a:rPr>
              <a:t>Les variables de </a:t>
            </a:r>
            <a:r>
              <a:rPr lang="fr-FR" sz="3200" b="1" dirty="0" smtClean="0">
                <a:solidFill>
                  <a:srgbClr val="FF0000"/>
                </a:solidFill>
                <a:latin typeface="11"/>
              </a:rPr>
              <a:t>personnes : </a:t>
            </a:r>
            <a:br>
              <a:rPr lang="fr-FR" sz="3200" b="1" dirty="0" smtClean="0">
                <a:solidFill>
                  <a:srgbClr val="FF0000"/>
                </a:solidFill>
                <a:latin typeface="11"/>
              </a:rPr>
            </a:br>
            <a:r>
              <a:rPr lang="fr-FR" sz="2000" dirty="0" smtClean="0">
                <a:latin typeface="14"/>
              </a:rPr>
              <a:t>Les </a:t>
            </a:r>
            <a:r>
              <a:rPr lang="fr-FR" sz="2000" dirty="0">
                <a:latin typeface="15"/>
              </a:rPr>
              <a:t>variables de personnes </a:t>
            </a:r>
            <a:r>
              <a:rPr lang="fr-FR" sz="2000" dirty="0">
                <a:latin typeface="14"/>
              </a:rPr>
              <a:t>renvoient aux attributs anatomiques, physiologiques</a:t>
            </a:r>
            <a:r>
              <a:rPr lang="fr-FR" sz="2000" dirty="0" smtClean="0">
                <a:latin typeface="14"/>
              </a:rPr>
              <a:t>, sociaux</a:t>
            </a:r>
            <a:r>
              <a:rPr lang="fr-FR" sz="2000" dirty="0">
                <a:latin typeface="14"/>
              </a:rPr>
              <a:t>, économiques ou culturels. Les plus fréquemment considérées sont l’âge, </a:t>
            </a:r>
            <a:r>
              <a:rPr lang="fr-FR" sz="2000" dirty="0" smtClean="0">
                <a:latin typeface="14"/>
              </a:rPr>
              <a:t>le sexe</a:t>
            </a:r>
            <a:r>
              <a:rPr lang="fr-FR" sz="2000" dirty="0">
                <a:latin typeface="14"/>
              </a:rPr>
              <a:t>, l’état civil, les habitudes de vie, l’occupation et le statut socioéconomique. </a:t>
            </a:r>
            <a:r>
              <a:rPr lang="fr-FR" sz="2000" dirty="0" smtClean="0">
                <a:latin typeface="14"/>
              </a:rPr>
              <a:t>Les variables </a:t>
            </a:r>
            <a:r>
              <a:rPr lang="fr-FR" sz="2000" dirty="0">
                <a:latin typeface="14"/>
              </a:rPr>
              <a:t>de personnes permettent de répondre à la question : « De qui parle-t-on ? </a:t>
            </a:r>
            <a:r>
              <a:rPr lang="fr-FR" sz="2000" dirty="0" smtClean="0">
                <a:latin typeface="14"/>
              </a:rPr>
              <a:t>»</a:t>
            </a:r>
            <a:br>
              <a:rPr lang="fr-FR" sz="2000" dirty="0" smtClean="0">
                <a:latin typeface="14"/>
              </a:rPr>
            </a:br>
            <a:r>
              <a:rPr lang="fr-FR" sz="2000" dirty="0" smtClean="0">
                <a:latin typeface="14"/>
              </a:rPr>
              <a:t/>
            </a:r>
            <a:br>
              <a:rPr lang="fr-FR" sz="2000" dirty="0" smtClean="0">
                <a:latin typeface="14"/>
              </a:rPr>
            </a:br>
            <a:r>
              <a:rPr lang="fr-FR" sz="1800" b="1" dirty="0" smtClean="0">
                <a:solidFill>
                  <a:srgbClr val="0070C0"/>
                </a:solidFill>
                <a:latin typeface="9"/>
              </a:rPr>
              <a:t>EXEMPLE:  </a:t>
            </a:r>
            <a:r>
              <a:rPr lang="fr-FR" sz="2000" b="1" dirty="0" smtClean="0">
                <a:solidFill>
                  <a:srgbClr val="0070C0"/>
                </a:solidFill>
                <a:latin typeface="14"/>
              </a:rPr>
              <a:t>YAZID  </a:t>
            </a:r>
            <a:r>
              <a:rPr lang="fr-FR" sz="2000" b="1" dirty="0">
                <a:solidFill>
                  <a:srgbClr val="0070C0"/>
                </a:solidFill>
                <a:latin typeface="14"/>
              </a:rPr>
              <a:t>est un garçon de 5 ans et 3 mois. Il pèse 17 kg et mesure 105 cm.</a:t>
            </a:r>
            <a:br>
              <a:rPr lang="fr-FR" sz="2000" b="1" dirty="0">
                <a:solidFill>
                  <a:srgbClr val="0070C0"/>
                </a:solidFill>
                <a:latin typeface="14"/>
              </a:rPr>
            </a:br>
            <a:endParaRPr lang="fr-FR" sz="2000" b="1" dirty="0">
              <a:solidFill>
                <a:srgbClr val="0070C0"/>
              </a:solidFill>
            </a:endParaRPr>
          </a:p>
        </p:txBody>
      </p:sp>
    </p:spTree>
    <p:extLst>
      <p:ext uri="{BB962C8B-B14F-4D97-AF65-F5344CB8AC3E}">
        <p14:creationId xmlns:p14="http://schemas.microsoft.com/office/powerpoint/2010/main" val="3812750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algn="l"/>
            <a:r>
              <a:rPr lang="fr-FR" sz="3200" b="1" dirty="0" smtClean="0">
                <a:solidFill>
                  <a:srgbClr val="FF0000"/>
                </a:solidFill>
                <a:latin typeface="11"/>
              </a:rPr>
              <a:t>A- Les </a:t>
            </a:r>
            <a:r>
              <a:rPr lang="fr-FR" sz="3200" b="1" dirty="0">
                <a:solidFill>
                  <a:srgbClr val="FF0000"/>
                </a:solidFill>
                <a:latin typeface="11"/>
              </a:rPr>
              <a:t>variables de </a:t>
            </a:r>
            <a:r>
              <a:rPr lang="fr-FR" sz="3200" b="1" dirty="0" smtClean="0">
                <a:solidFill>
                  <a:srgbClr val="FF0000"/>
                </a:solidFill>
                <a:latin typeface="11"/>
              </a:rPr>
              <a:t>lieux :</a:t>
            </a:r>
            <a:r>
              <a:rPr lang="fr-FR" sz="3200" b="1" dirty="0">
                <a:solidFill>
                  <a:srgbClr val="FF0000"/>
                </a:solidFill>
                <a:latin typeface="11"/>
              </a:rPr>
              <a:t/>
            </a:r>
            <a:br>
              <a:rPr lang="fr-FR" sz="3200" b="1" dirty="0">
                <a:solidFill>
                  <a:srgbClr val="FF0000"/>
                </a:solidFill>
                <a:latin typeface="11"/>
              </a:rPr>
            </a:br>
            <a:r>
              <a:rPr lang="fr-FR" sz="3200" b="1" dirty="0" smtClean="0">
                <a:solidFill>
                  <a:srgbClr val="FF0000"/>
                </a:solidFill>
                <a:latin typeface="11"/>
              </a:rPr>
              <a:t/>
            </a:r>
            <a:br>
              <a:rPr lang="fr-FR" sz="3200" b="1" dirty="0" smtClean="0">
                <a:solidFill>
                  <a:srgbClr val="FF0000"/>
                </a:solidFill>
                <a:latin typeface="11"/>
              </a:rPr>
            </a:br>
            <a:r>
              <a:rPr lang="fr-FR" sz="3200" dirty="0" smtClean="0">
                <a:latin typeface="14"/>
              </a:rPr>
              <a:t>La </a:t>
            </a:r>
            <a:r>
              <a:rPr lang="fr-FR" sz="3200" dirty="0">
                <a:latin typeface="14"/>
              </a:rPr>
              <a:t>fréquence d’une maladie peut varier </a:t>
            </a:r>
            <a:r>
              <a:rPr lang="fr-FR" sz="3200" dirty="0" smtClean="0">
                <a:latin typeface="14"/>
              </a:rPr>
              <a:t>selon  </a:t>
            </a:r>
            <a:r>
              <a:rPr lang="fr-FR" sz="3200" dirty="0">
                <a:latin typeface="14"/>
              </a:rPr>
              <a:t>le pays, la région ou la situation géographique</a:t>
            </a:r>
            <a:br>
              <a:rPr lang="fr-FR" sz="3200" dirty="0">
                <a:latin typeface="14"/>
              </a:rPr>
            </a:br>
            <a:r>
              <a:rPr lang="fr-FR" sz="3200" dirty="0">
                <a:latin typeface="14"/>
              </a:rPr>
              <a:t>de la population (zone urbaine ou rurale</a:t>
            </a:r>
            <a:r>
              <a:rPr lang="fr-FR" sz="3200" dirty="0" smtClean="0">
                <a:latin typeface="14"/>
              </a:rPr>
              <a:t>).     </a:t>
            </a:r>
            <a:r>
              <a:rPr lang="fr-FR" sz="3200" dirty="0">
                <a:latin typeface="14"/>
              </a:rPr>
              <a:t>Les </a:t>
            </a:r>
            <a:r>
              <a:rPr lang="fr-FR" sz="3200" dirty="0">
                <a:latin typeface="15"/>
              </a:rPr>
              <a:t>variables de lieux </a:t>
            </a:r>
            <a:r>
              <a:rPr lang="fr-FR" sz="3200" dirty="0" smtClean="0">
                <a:latin typeface="14"/>
              </a:rPr>
              <a:t>permettent de </a:t>
            </a:r>
            <a:r>
              <a:rPr lang="fr-FR" sz="3200" dirty="0">
                <a:latin typeface="14"/>
              </a:rPr>
              <a:t>répondre à la question : « Où se déroulent les événements dont on parle ? </a:t>
            </a:r>
            <a:r>
              <a:rPr lang="fr-FR" sz="3200" dirty="0" smtClean="0">
                <a:latin typeface="14"/>
              </a:rPr>
              <a:t>»</a:t>
            </a:r>
            <a:br>
              <a:rPr lang="fr-FR" sz="3200" dirty="0" smtClean="0">
                <a:latin typeface="14"/>
              </a:rPr>
            </a:br>
            <a:r>
              <a:rPr lang="fr-FR" sz="3200" dirty="0" smtClean="0">
                <a:latin typeface="14"/>
              </a:rPr>
              <a:t/>
            </a:r>
            <a:br>
              <a:rPr lang="fr-FR" sz="3200" dirty="0" smtClean="0">
                <a:latin typeface="14"/>
              </a:rPr>
            </a:br>
            <a:r>
              <a:rPr lang="fr-FR" sz="2700" dirty="0" smtClean="0">
                <a:solidFill>
                  <a:srgbClr val="0070C0"/>
                </a:solidFill>
                <a:latin typeface="9"/>
              </a:rPr>
              <a:t>EXEMPLE : </a:t>
            </a:r>
            <a:br>
              <a:rPr lang="fr-FR" sz="2700" dirty="0" smtClean="0">
                <a:solidFill>
                  <a:srgbClr val="0070C0"/>
                </a:solidFill>
                <a:latin typeface="9"/>
              </a:rPr>
            </a:br>
            <a:r>
              <a:rPr lang="fr-FR" sz="2700" dirty="0" smtClean="0">
                <a:solidFill>
                  <a:srgbClr val="0070C0"/>
                </a:solidFill>
                <a:latin typeface="14"/>
              </a:rPr>
              <a:t>• </a:t>
            </a:r>
            <a:r>
              <a:rPr lang="fr-FR" sz="2700" dirty="0">
                <a:solidFill>
                  <a:srgbClr val="0070C0"/>
                </a:solidFill>
                <a:latin typeface="14"/>
              </a:rPr>
              <a:t>La région </a:t>
            </a:r>
            <a:r>
              <a:rPr lang="fr-FR" sz="2700" dirty="0" smtClean="0">
                <a:solidFill>
                  <a:srgbClr val="0070C0"/>
                </a:solidFill>
                <a:latin typeface="14"/>
              </a:rPr>
              <a:t>d’AKBOU a </a:t>
            </a:r>
            <a:r>
              <a:rPr lang="fr-FR" sz="2700" dirty="0">
                <a:solidFill>
                  <a:srgbClr val="0070C0"/>
                </a:solidFill>
                <a:latin typeface="14"/>
              </a:rPr>
              <a:t>connu une épidémie de rougeole.</a:t>
            </a:r>
            <a:br>
              <a:rPr lang="fr-FR" sz="2700" dirty="0">
                <a:solidFill>
                  <a:srgbClr val="0070C0"/>
                </a:solidFill>
                <a:latin typeface="14"/>
              </a:rPr>
            </a:br>
            <a:r>
              <a:rPr lang="fr-FR" sz="2700" dirty="0">
                <a:solidFill>
                  <a:srgbClr val="0070C0"/>
                </a:solidFill>
                <a:latin typeface="14"/>
              </a:rPr>
              <a:t>• La mère de </a:t>
            </a:r>
            <a:r>
              <a:rPr lang="fr-FR" sz="2700" dirty="0" smtClean="0">
                <a:solidFill>
                  <a:srgbClr val="0070C0"/>
                </a:solidFill>
                <a:latin typeface="14"/>
              </a:rPr>
              <a:t>YAZID </a:t>
            </a:r>
            <a:r>
              <a:rPr lang="fr-FR" sz="2700" dirty="0">
                <a:solidFill>
                  <a:srgbClr val="0070C0"/>
                </a:solidFill>
                <a:latin typeface="14"/>
              </a:rPr>
              <a:t>travaille dans une </a:t>
            </a:r>
            <a:r>
              <a:rPr lang="fr-FR" sz="2700" dirty="0" smtClean="0">
                <a:solidFill>
                  <a:srgbClr val="0070C0"/>
                </a:solidFill>
                <a:latin typeface="14"/>
              </a:rPr>
              <a:t>raffinerie d’huile.</a:t>
            </a:r>
            <a:endParaRPr lang="fr-FR" sz="2700" dirty="0">
              <a:solidFill>
                <a:srgbClr val="0070C0"/>
              </a:solidFill>
            </a:endParaRPr>
          </a:p>
        </p:txBody>
      </p:sp>
    </p:spTree>
    <p:extLst>
      <p:ext uri="{BB962C8B-B14F-4D97-AF65-F5344CB8AC3E}">
        <p14:creationId xmlns:p14="http://schemas.microsoft.com/office/powerpoint/2010/main" val="4107087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466730"/>
          </a:xfrm>
        </p:spPr>
        <p:txBody>
          <a:bodyPr>
            <a:noAutofit/>
          </a:bodyPr>
          <a:lstStyle/>
          <a:p>
            <a:pPr algn="l"/>
            <a:r>
              <a:rPr lang="fr-FR" sz="3200" b="1" dirty="0" smtClean="0">
                <a:solidFill>
                  <a:srgbClr val="FF0000"/>
                </a:solidFill>
                <a:latin typeface="11"/>
              </a:rPr>
              <a:t>B- Les </a:t>
            </a:r>
            <a:r>
              <a:rPr lang="fr-FR" sz="3200" b="1" dirty="0">
                <a:solidFill>
                  <a:srgbClr val="FF0000"/>
                </a:solidFill>
                <a:latin typeface="11"/>
              </a:rPr>
              <a:t>variables de </a:t>
            </a:r>
            <a:r>
              <a:rPr lang="fr-FR" sz="3200" b="1" dirty="0" smtClean="0">
                <a:solidFill>
                  <a:srgbClr val="FF0000"/>
                </a:solidFill>
                <a:latin typeface="11"/>
              </a:rPr>
              <a:t>temps :</a:t>
            </a:r>
            <a:r>
              <a:rPr lang="fr-FR" sz="4000" b="1" dirty="0">
                <a:solidFill>
                  <a:srgbClr val="FF0000"/>
                </a:solidFill>
                <a:latin typeface="11"/>
              </a:rPr>
              <a:t/>
            </a:r>
            <a:br>
              <a:rPr lang="fr-FR" sz="4000" b="1" dirty="0">
                <a:solidFill>
                  <a:srgbClr val="FF0000"/>
                </a:solidFill>
                <a:latin typeface="11"/>
              </a:rPr>
            </a:br>
            <a:r>
              <a:rPr lang="fr-FR" sz="2800" dirty="0" smtClean="0">
                <a:latin typeface="14"/>
              </a:rPr>
              <a:t>De </a:t>
            </a:r>
            <a:r>
              <a:rPr lang="fr-FR" sz="2800" dirty="0">
                <a:latin typeface="14"/>
              </a:rPr>
              <a:t>façon générale, la fréquence d’une maladie varie avec le temps. La durée est </a:t>
            </a:r>
            <a:r>
              <a:rPr lang="fr-FR" sz="2800" dirty="0" smtClean="0">
                <a:latin typeface="14"/>
              </a:rPr>
              <a:t>une caractéristique </a:t>
            </a:r>
            <a:r>
              <a:rPr lang="fr-FR" sz="2800" dirty="0">
                <a:latin typeface="14"/>
              </a:rPr>
              <a:t>de la maladie qui permet de marquer sa gravité et son évolution. </a:t>
            </a:r>
            <a:r>
              <a:rPr lang="fr-FR" sz="2800" dirty="0" smtClean="0">
                <a:latin typeface="14"/>
              </a:rPr>
              <a:t>Le temps </a:t>
            </a:r>
            <a:r>
              <a:rPr lang="fr-FR" sz="2800" dirty="0">
                <a:latin typeface="14"/>
              </a:rPr>
              <a:t>est donc un élément nécessaire à la définition des mesures épidémiologiques et</a:t>
            </a:r>
            <a:br>
              <a:rPr lang="fr-FR" sz="2800" dirty="0">
                <a:latin typeface="14"/>
              </a:rPr>
            </a:br>
            <a:r>
              <a:rPr lang="fr-FR" sz="2800" dirty="0">
                <a:latin typeface="14"/>
              </a:rPr>
              <a:t>une composante de base des concepts de cause. </a:t>
            </a:r>
            <a:r>
              <a:rPr lang="fr-FR" sz="2800" dirty="0" smtClean="0">
                <a:latin typeface="14"/>
              </a:rPr>
              <a:t>      Les </a:t>
            </a:r>
            <a:r>
              <a:rPr lang="fr-FR" sz="2800" dirty="0">
                <a:latin typeface="15"/>
              </a:rPr>
              <a:t>variables de temps </a:t>
            </a:r>
            <a:r>
              <a:rPr lang="fr-FR" sz="2800" dirty="0" smtClean="0">
                <a:latin typeface="14"/>
              </a:rPr>
              <a:t>permettent </a:t>
            </a:r>
            <a:br>
              <a:rPr lang="fr-FR" sz="2800" dirty="0" smtClean="0">
                <a:latin typeface="14"/>
              </a:rPr>
            </a:br>
            <a:r>
              <a:rPr lang="fr-FR" sz="2800" dirty="0" smtClean="0">
                <a:latin typeface="14"/>
              </a:rPr>
              <a:t>de </a:t>
            </a:r>
            <a:r>
              <a:rPr lang="fr-FR" sz="2800" dirty="0">
                <a:latin typeface="14"/>
              </a:rPr>
              <a:t>répondre à la question : « Quand l’événement est-il survenu ? </a:t>
            </a:r>
            <a:r>
              <a:rPr lang="fr-FR" sz="2800" dirty="0" smtClean="0">
                <a:latin typeface="14"/>
              </a:rPr>
              <a:t>»</a:t>
            </a:r>
            <a:br>
              <a:rPr lang="fr-FR" sz="2800" dirty="0" smtClean="0">
                <a:latin typeface="14"/>
              </a:rPr>
            </a:br>
            <a:r>
              <a:rPr lang="fr-FR" sz="2800" dirty="0">
                <a:latin typeface="14"/>
              </a:rPr>
              <a:t/>
            </a:r>
            <a:br>
              <a:rPr lang="fr-FR" sz="2800" dirty="0">
                <a:latin typeface="14"/>
              </a:rPr>
            </a:br>
            <a:r>
              <a:rPr lang="fr-FR" sz="2800" dirty="0" smtClean="0">
                <a:latin typeface="14"/>
              </a:rPr>
              <a:t/>
            </a:r>
            <a:br>
              <a:rPr lang="fr-FR" sz="2800" dirty="0" smtClean="0">
                <a:latin typeface="14"/>
              </a:rPr>
            </a:br>
            <a:r>
              <a:rPr lang="fr-FR" sz="2800" dirty="0">
                <a:latin typeface="14"/>
              </a:rPr>
              <a:t/>
            </a:r>
            <a:br>
              <a:rPr lang="fr-FR" sz="2800" dirty="0">
                <a:latin typeface="14"/>
              </a:rPr>
            </a:br>
            <a:r>
              <a:rPr lang="fr-FR" sz="2800" dirty="0" smtClean="0">
                <a:latin typeface="14"/>
              </a:rPr>
              <a:t/>
            </a:r>
            <a:br>
              <a:rPr lang="fr-FR" sz="2800" dirty="0" smtClean="0">
                <a:latin typeface="14"/>
              </a:rPr>
            </a:br>
            <a:endParaRPr lang="fr-FR" sz="2800" dirty="0"/>
          </a:p>
        </p:txBody>
      </p:sp>
    </p:spTree>
    <p:extLst>
      <p:ext uri="{BB962C8B-B14F-4D97-AF65-F5344CB8AC3E}">
        <p14:creationId xmlns:p14="http://schemas.microsoft.com/office/powerpoint/2010/main" val="594123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466730"/>
          </a:xfrm>
        </p:spPr>
        <p:txBody>
          <a:bodyPr>
            <a:normAutofit/>
          </a:bodyPr>
          <a:lstStyle/>
          <a:p>
            <a:pPr algn="l"/>
            <a:r>
              <a:rPr lang="fr-FR" sz="3600" b="1" dirty="0" smtClean="0">
                <a:solidFill>
                  <a:srgbClr val="0070C0"/>
                </a:solidFill>
                <a:latin typeface="9"/>
              </a:rPr>
              <a:t>EXEMPLE : </a:t>
            </a:r>
            <a:r>
              <a:rPr lang="fr-FR" sz="3600" b="1" dirty="0">
                <a:solidFill>
                  <a:srgbClr val="0070C0"/>
                </a:solidFill>
                <a:latin typeface="9"/>
              </a:rPr>
              <a:t/>
            </a:r>
            <a:br>
              <a:rPr lang="fr-FR" sz="3600" b="1" dirty="0">
                <a:solidFill>
                  <a:srgbClr val="0070C0"/>
                </a:solidFill>
                <a:latin typeface="9"/>
              </a:rPr>
            </a:br>
            <a:r>
              <a:rPr lang="fr-FR" sz="3600" b="1" dirty="0">
                <a:solidFill>
                  <a:srgbClr val="0070C0"/>
                </a:solidFill>
                <a:latin typeface="14"/>
              </a:rPr>
              <a:t>• Au début de l’année scolaire, </a:t>
            </a:r>
            <a:r>
              <a:rPr lang="fr-FR" sz="3600" b="1" dirty="0" smtClean="0">
                <a:solidFill>
                  <a:srgbClr val="0070C0"/>
                </a:solidFill>
                <a:latin typeface="14"/>
              </a:rPr>
              <a:t>TASSADIT s’inquiète </a:t>
            </a:r>
            <a:r>
              <a:rPr lang="fr-FR" sz="3600" b="1" dirty="0">
                <a:solidFill>
                  <a:srgbClr val="0070C0"/>
                </a:solidFill>
                <a:latin typeface="14"/>
              </a:rPr>
              <a:t>de la taille de </a:t>
            </a:r>
            <a:r>
              <a:rPr lang="fr-FR" sz="3600" b="1" dirty="0" smtClean="0">
                <a:solidFill>
                  <a:srgbClr val="0070C0"/>
                </a:solidFill>
                <a:latin typeface="14"/>
              </a:rPr>
              <a:t>YAZID.</a:t>
            </a:r>
            <a:r>
              <a:rPr lang="fr-FR" sz="3600" b="1" dirty="0">
                <a:solidFill>
                  <a:srgbClr val="0070C0"/>
                </a:solidFill>
                <a:latin typeface="14"/>
              </a:rPr>
              <a:t/>
            </a:r>
            <a:br>
              <a:rPr lang="fr-FR" sz="3600" b="1" dirty="0">
                <a:solidFill>
                  <a:srgbClr val="0070C0"/>
                </a:solidFill>
                <a:latin typeface="14"/>
              </a:rPr>
            </a:br>
            <a:r>
              <a:rPr lang="fr-FR" sz="3600" b="1" dirty="0">
                <a:solidFill>
                  <a:srgbClr val="0070C0"/>
                </a:solidFill>
                <a:latin typeface="14"/>
              </a:rPr>
              <a:t>• Le cancer du poumon a fortement augmenté chez les femmes depuis 20 ans.</a:t>
            </a:r>
            <a:br>
              <a:rPr lang="fr-FR" sz="3600" b="1" dirty="0">
                <a:solidFill>
                  <a:srgbClr val="0070C0"/>
                </a:solidFill>
                <a:latin typeface="14"/>
              </a:rPr>
            </a:br>
            <a:r>
              <a:rPr lang="fr-FR" sz="3600" b="1" dirty="0">
                <a:solidFill>
                  <a:srgbClr val="0070C0"/>
                </a:solidFill>
                <a:latin typeface="14"/>
              </a:rPr>
              <a:t>• Trois heures après son repas, </a:t>
            </a:r>
            <a:r>
              <a:rPr lang="fr-FR" sz="3600" b="1" dirty="0" smtClean="0">
                <a:solidFill>
                  <a:srgbClr val="0070C0"/>
                </a:solidFill>
                <a:latin typeface="14"/>
              </a:rPr>
              <a:t>THIZIRI a </a:t>
            </a:r>
            <a:r>
              <a:rPr lang="fr-FR" sz="3600" b="1" dirty="0">
                <a:solidFill>
                  <a:srgbClr val="0070C0"/>
                </a:solidFill>
                <a:latin typeface="14"/>
              </a:rPr>
              <a:t>éprouvé de sérieuses crampes abdominales.</a:t>
            </a:r>
            <a:endParaRPr lang="fr-FR" sz="3600" b="1" dirty="0">
              <a:solidFill>
                <a:srgbClr val="0070C0"/>
              </a:solidFill>
            </a:endParaRPr>
          </a:p>
        </p:txBody>
      </p:sp>
    </p:spTree>
    <p:extLst>
      <p:ext uri="{BB962C8B-B14F-4D97-AF65-F5344CB8AC3E}">
        <p14:creationId xmlns:p14="http://schemas.microsoft.com/office/powerpoint/2010/main" val="693674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466730"/>
          </a:xfrm>
        </p:spPr>
        <p:txBody>
          <a:bodyPr>
            <a:normAutofit/>
          </a:bodyPr>
          <a:lstStyle/>
          <a:p>
            <a:pPr algn="l"/>
            <a:r>
              <a:rPr lang="fr-FR" sz="3200" b="1" dirty="0" smtClean="0">
                <a:solidFill>
                  <a:srgbClr val="FF0000"/>
                </a:solidFill>
                <a:latin typeface="11"/>
              </a:rPr>
              <a:t>C- Les </a:t>
            </a:r>
            <a:r>
              <a:rPr lang="fr-FR" sz="3200" b="1" dirty="0">
                <a:solidFill>
                  <a:srgbClr val="FF0000"/>
                </a:solidFill>
                <a:latin typeface="11"/>
              </a:rPr>
              <a:t>variables </a:t>
            </a:r>
            <a:r>
              <a:rPr lang="fr-FR" sz="3200" b="1" dirty="0" smtClean="0">
                <a:solidFill>
                  <a:srgbClr val="FF0000"/>
                </a:solidFill>
                <a:latin typeface="11"/>
              </a:rPr>
              <a:t>quantitatives :</a:t>
            </a:r>
            <a:r>
              <a:rPr lang="fr-FR" sz="3200" b="1" dirty="0">
                <a:solidFill>
                  <a:srgbClr val="FF0000"/>
                </a:solidFill>
                <a:latin typeface="11"/>
              </a:rPr>
              <a:t/>
            </a:r>
            <a:br>
              <a:rPr lang="fr-FR" sz="3200" b="1" dirty="0">
                <a:solidFill>
                  <a:srgbClr val="FF0000"/>
                </a:solidFill>
                <a:latin typeface="11"/>
              </a:rPr>
            </a:br>
            <a:r>
              <a:rPr lang="fr-FR" sz="3200" dirty="0">
                <a:latin typeface="14"/>
              </a:rPr>
              <a:t>La valeur de la </a:t>
            </a:r>
            <a:r>
              <a:rPr lang="fr-FR" sz="3200" dirty="0">
                <a:latin typeface="15"/>
              </a:rPr>
              <a:t>variable quantitative </a:t>
            </a:r>
            <a:r>
              <a:rPr lang="fr-FR" sz="3200" dirty="0">
                <a:latin typeface="14"/>
              </a:rPr>
              <a:t>est numérique. On partage les valeurs numériques</a:t>
            </a:r>
            <a:br>
              <a:rPr lang="fr-FR" sz="3200" dirty="0">
                <a:latin typeface="14"/>
              </a:rPr>
            </a:br>
            <a:r>
              <a:rPr lang="fr-FR" sz="3200" dirty="0">
                <a:latin typeface="14"/>
              </a:rPr>
              <a:t>en </a:t>
            </a:r>
            <a:r>
              <a:rPr lang="fr-FR" sz="3200" u="sng" dirty="0">
                <a:solidFill>
                  <a:srgbClr val="FF0000"/>
                </a:solidFill>
                <a:latin typeface="14"/>
              </a:rPr>
              <a:t>valeurs discrètes </a:t>
            </a:r>
            <a:r>
              <a:rPr lang="fr-FR" sz="3200" dirty="0">
                <a:latin typeface="14"/>
              </a:rPr>
              <a:t>et en </a:t>
            </a:r>
            <a:r>
              <a:rPr lang="fr-FR" sz="3200" u="sng" dirty="0">
                <a:solidFill>
                  <a:srgbClr val="FF0000"/>
                </a:solidFill>
                <a:latin typeface="14"/>
              </a:rPr>
              <a:t>valeurs continues</a:t>
            </a:r>
            <a:r>
              <a:rPr lang="fr-FR" sz="3200" dirty="0">
                <a:latin typeface="14"/>
              </a:rPr>
              <a:t>.</a:t>
            </a:r>
            <a:br>
              <a:rPr lang="fr-FR" sz="3200" dirty="0">
                <a:latin typeface="14"/>
              </a:rPr>
            </a:br>
            <a:r>
              <a:rPr lang="fr-FR" sz="3200" dirty="0">
                <a:latin typeface="14"/>
              </a:rPr>
              <a:t>Une variable quantitative est discrète lorsque </a:t>
            </a:r>
            <a:r>
              <a:rPr lang="fr-FR" sz="3200" dirty="0" smtClean="0">
                <a:latin typeface="14"/>
              </a:rPr>
              <a:t>  ses </a:t>
            </a:r>
            <a:r>
              <a:rPr lang="fr-FR" sz="3200" dirty="0">
                <a:latin typeface="14"/>
              </a:rPr>
              <a:t>valeurs sont des quantités isolées, séparées</a:t>
            </a:r>
            <a:br>
              <a:rPr lang="fr-FR" sz="3200" dirty="0">
                <a:latin typeface="14"/>
              </a:rPr>
            </a:br>
            <a:r>
              <a:rPr lang="fr-FR" sz="3200" dirty="0">
                <a:latin typeface="14"/>
              </a:rPr>
              <a:t>les unes des autres. Les valeurs d’une telle variable sont obtenues par dénombrement.</a:t>
            </a:r>
            <a:endParaRPr lang="fr-FR" sz="3200" dirty="0"/>
          </a:p>
        </p:txBody>
      </p:sp>
    </p:spTree>
    <p:extLst>
      <p:ext uri="{BB962C8B-B14F-4D97-AF65-F5344CB8AC3E}">
        <p14:creationId xmlns:p14="http://schemas.microsoft.com/office/powerpoint/2010/main" val="2145805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394722"/>
          </a:xfrm>
        </p:spPr>
        <p:txBody>
          <a:bodyPr>
            <a:normAutofit/>
          </a:bodyPr>
          <a:lstStyle/>
          <a:p>
            <a:pPr algn="l"/>
            <a:r>
              <a:rPr lang="fr-FR" sz="3200" dirty="0">
                <a:solidFill>
                  <a:srgbClr val="0070C0"/>
                </a:solidFill>
                <a:latin typeface="9"/>
              </a:rPr>
              <a:t>EXEMPLE </a:t>
            </a:r>
            <a:r>
              <a:rPr lang="fr-FR" sz="3200" dirty="0" smtClean="0">
                <a:solidFill>
                  <a:srgbClr val="0070C0"/>
                </a:solidFill>
                <a:latin typeface="9"/>
              </a:rPr>
              <a:t>:</a:t>
            </a:r>
            <a:r>
              <a:rPr lang="fr-FR" sz="3200" dirty="0">
                <a:solidFill>
                  <a:srgbClr val="0070C0"/>
                </a:solidFill>
                <a:latin typeface="9"/>
              </a:rPr>
              <a:t/>
            </a:r>
            <a:br>
              <a:rPr lang="fr-FR" sz="3200" dirty="0">
                <a:solidFill>
                  <a:srgbClr val="0070C0"/>
                </a:solidFill>
                <a:latin typeface="9"/>
              </a:rPr>
            </a:br>
            <a:r>
              <a:rPr lang="fr-FR" sz="3200" dirty="0" smtClean="0">
                <a:solidFill>
                  <a:srgbClr val="0070C0"/>
                </a:solidFill>
                <a:latin typeface="9"/>
              </a:rPr>
              <a:t/>
            </a:r>
            <a:br>
              <a:rPr lang="fr-FR" sz="3200" dirty="0" smtClean="0">
                <a:solidFill>
                  <a:srgbClr val="0070C0"/>
                </a:solidFill>
                <a:latin typeface="9"/>
              </a:rPr>
            </a:br>
            <a:r>
              <a:rPr lang="fr-FR" sz="3200" dirty="0" smtClean="0">
                <a:solidFill>
                  <a:srgbClr val="0070C0"/>
                </a:solidFill>
                <a:latin typeface="9"/>
              </a:rPr>
              <a:t>ALDJIA </a:t>
            </a:r>
            <a:r>
              <a:rPr lang="fr-FR" sz="3200" dirty="0" smtClean="0">
                <a:solidFill>
                  <a:srgbClr val="0070C0"/>
                </a:solidFill>
                <a:latin typeface="14"/>
              </a:rPr>
              <a:t>a </a:t>
            </a:r>
            <a:r>
              <a:rPr lang="fr-FR" sz="3200" dirty="0">
                <a:solidFill>
                  <a:srgbClr val="0070C0"/>
                </a:solidFill>
                <a:latin typeface="14"/>
              </a:rPr>
              <a:t>trois enfants. La variable </a:t>
            </a:r>
            <a:r>
              <a:rPr lang="fr-FR" sz="3200" dirty="0">
                <a:solidFill>
                  <a:srgbClr val="0070C0"/>
                </a:solidFill>
                <a:latin typeface="16"/>
              </a:rPr>
              <a:t>nombre d’enfants par famille </a:t>
            </a:r>
            <a:r>
              <a:rPr lang="fr-FR" sz="3200" dirty="0">
                <a:solidFill>
                  <a:srgbClr val="0070C0"/>
                </a:solidFill>
                <a:latin typeface="14"/>
              </a:rPr>
              <a:t>peut </a:t>
            </a:r>
            <a:r>
              <a:rPr lang="fr-FR" sz="3200" dirty="0" smtClean="0">
                <a:solidFill>
                  <a:srgbClr val="0070C0"/>
                </a:solidFill>
                <a:latin typeface="14"/>
              </a:rPr>
              <a:t>prendre les valeurs   </a:t>
            </a:r>
            <a:r>
              <a:rPr lang="fr-FR" sz="3200" dirty="0">
                <a:solidFill>
                  <a:srgbClr val="0070C0"/>
                </a:solidFill>
                <a:latin typeface="14"/>
              </a:rPr>
              <a:t>0, 1, 2, 3, etc. Entre les valeurs observables </a:t>
            </a:r>
            <a:r>
              <a:rPr lang="fr-FR" sz="3200" dirty="0" smtClean="0">
                <a:solidFill>
                  <a:srgbClr val="0070C0"/>
                </a:solidFill>
                <a:latin typeface="14"/>
              </a:rPr>
              <a:t>         2 </a:t>
            </a:r>
            <a:r>
              <a:rPr lang="fr-FR" sz="3200" dirty="0">
                <a:solidFill>
                  <a:srgbClr val="0070C0"/>
                </a:solidFill>
                <a:latin typeface="14"/>
              </a:rPr>
              <a:t>et 3, il n’y a pas de </a:t>
            </a:r>
            <a:r>
              <a:rPr lang="fr-FR" sz="3200" dirty="0" smtClean="0">
                <a:solidFill>
                  <a:srgbClr val="0070C0"/>
                </a:solidFill>
                <a:latin typeface="14"/>
              </a:rPr>
              <a:t>nombre intermédiaire</a:t>
            </a:r>
            <a:r>
              <a:rPr lang="fr-FR" sz="3200" dirty="0">
                <a:solidFill>
                  <a:srgbClr val="0070C0"/>
                </a:solidFill>
                <a:latin typeface="14"/>
              </a:rPr>
              <a:t>. </a:t>
            </a:r>
            <a:r>
              <a:rPr lang="fr-FR" sz="3200" dirty="0" smtClean="0">
                <a:solidFill>
                  <a:srgbClr val="0070C0"/>
                </a:solidFill>
                <a:latin typeface="14"/>
              </a:rPr>
              <a:t> Une </a:t>
            </a:r>
            <a:r>
              <a:rPr lang="fr-FR" sz="3200" dirty="0">
                <a:solidFill>
                  <a:srgbClr val="0070C0"/>
                </a:solidFill>
                <a:latin typeface="14"/>
              </a:rPr>
              <a:t>famille peut compter 2 ou 3 </a:t>
            </a:r>
            <a:r>
              <a:rPr lang="fr-FR" sz="3200" dirty="0" smtClean="0">
                <a:solidFill>
                  <a:srgbClr val="0070C0"/>
                </a:solidFill>
                <a:latin typeface="14"/>
              </a:rPr>
              <a:t>enfants, mais </a:t>
            </a:r>
            <a:r>
              <a:rPr lang="fr-FR" sz="3200" dirty="0">
                <a:solidFill>
                  <a:srgbClr val="0070C0"/>
                </a:solidFill>
                <a:latin typeface="14"/>
              </a:rPr>
              <a:t>pas 2,6.</a:t>
            </a:r>
            <a:endParaRPr lang="fr-FR" sz="3200" dirty="0">
              <a:solidFill>
                <a:srgbClr val="0070C0"/>
              </a:solidFill>
            </a:endParaRPr>
          </a:p>
        </p:txBody>
      </p:sp>
    </p:spTree>
    <p:extLst>
      <p:ext uri="{BB962C8B-B14F-4D97-AF65-F5344CB8AC3E}">
        <p14:creationId xmlns:p14="http://schemas.microsoft.com/office/powerpoint/2010/main" val="2271029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fontScale="90000"/>
          </a:bodyPr>
          <a:lstStyle/>
          <a:p>
            <a:pPr algn="l"/>
            <a:r>
              <a:rPr lang="fr-FR" sz="3100" dirty="0">
                <a:latin typeface="14"/>
              </a:rPr>
              <a:t>Ainsi, une </a:t>
            </a:r>
            <a:r>
              <a:rPr lang="fr-FR" sz="3100" dirty="0">
                <a:latin typeface="15"/>
              </a:rPr>
              <a:t>variable discrète </a:t>
            </a:r>
            <a:r>
              <a:rPr lang="fr-FR" sz="3100" dirty="0">
                <a:latin typeface="14"/>
              </a:rPr>
              <a:t>ne peut être exprimée par une fraction. À l’inverse, </a:t>
            </a:r>
            <a:r>
              <a:rPr lang="fr-FR" sz="3100" dirty="0" smtClean="0">
                <a:latin typeface="14"/>
              </a:rPr>
              <a:t>une </a:t>
            </a:r>
            <a:r>
              <a:rPr lang="fr-FR" sz="3100" dirty="0" smtClean="0">
                <a:latin typeface="15"/>
              </a:rPr>
              <a:t>variable </a:t>
            </a:r>
            <a:r>
              <a:rPr lang="fr-FR" sz="3100" dirty="0">
                <a:latin typeface="14"/>
              </a:rPr>
              <a:t>est </a:t>
            </a:r>
            <a:r>
              <a:rPr lang="fr-FR" sz="3100" dirty="0">
                <a:latin typeface="15"/>
              </a:rPr>
              <a:t>continue </a:t>
            </a:r>
            <a:r>
              <a:rPr lang="fr-FR" sz="3100" dirty="0">
                <a:latin typeface="14"/>
              </a:rPr>
              <a:t>lorsque ses valeurs sont des quantités qui peuvent </a:t>
            </a:r>
            <a:r>
              <a:rPr lang="fr-FR" sz="3100" dirty="0" smtClean="0">
                <a:latin typeface="14"/>
              </a:rPr>
              <a:t>s’exprimer par </a:t>
            </a:r>
            <a:r>
              <a:rPr lang="fr-FR" sz="3100" dirty="0">
                <a:latin typeface="14"/>
              </a:rPr>
              <a:t>une fraction</a:t>
            </a:r>
            <a:r>
              <a:rPr lang="fr-FR" sz="3100" dirty="0" smtClean="0">
                <a:latin typeface="14"/>
              </a:rPr>
              <a:t>.</a:t>
            </a:r>
            <a:br>
              <a:rPr lang="fr-FR" sz="3100" dirty="0" smtClean="0">
                <a:latin typeface="14"/>
              </a:rPr>
            </a:br>
            <a:r>
              <a:rPr lang="fr-FR" sz="3100" dirty="0">
                <a:latin typeface="14"/>
              </a:rPr>
              <a:t/>
            </a:r>
            <a:br>
              <a:rPr lang="fr-FR" sz="3100" dirty="0">
                <a:latin typeface="14"/>
              </a:rPr>
            </a:br>
            <a:r>
              <a:rPr lang="fr-FR" sz="3100" dirty="0">
                <a:solidFill>
                  <a:srgbClr val="0070C0"/>
                </a:solidFill>
                <a:latin typeface="9"/>
              </a:rPr>
              <a:t>EXEMPLE 2.7</a:t>
            </a:r>
            <a:br>
              <a:rPr lang="fr-FR" sz="3100" dirty="0">
                <a:solidFill>
                  <a:srgbClr val="0070C0"/>
                </a:solidFill>
                <a:latin typeface="9"/>
              </a:rPr>
            </a:br>
            <a:r>
              <a:rPr lang="fr-FR" sz="3100" dirty="0">
                <a:solidFill>
                  <a:srgbClr val="0070C0"/>
                </a:solidFill>
                <a:latin typeface="14"/>
              </a:rPr>
              <a:t>La taille de </a:t>
            </a:r>
            <a:r>
              <a:rPr lang="fr-FR" sz="3100" dirty="0" smtClean="0">
                <a:solidFill>
                  <a:srgbClr val="0070C0"/>
                </a:solidFill>
                <a:latin typeface="14"/>
              </a:rPr>
              <a:t>YAZID augmentera </a:t>
            </a:r>
            <a:r>
              <a:rPr lang="fr-FR" sz="3100" dirty="0">
                <a:solidFill>
                  <a:srgbClr val="0070C0"/>
                </a:solidFill>
                <a:latin typeface="14"/>
              </a:rPr>
              <a:t>de 105 à 109 cm d’ici quelques mois. Ce faisant</a:t>
            </a:r>
            <a:r>
              <a:rPr lang="fr-FR" sz="3100" dirty="0" smtClean="0">
                <a:solidFill>
                  <a:srgbClr val="0070C0"/>
                </a:solidFill>
                <a:latin typeface="14"/>
              </a:rPr>
              <a:t>, elle </a:t>
            </a:r>
            <a:r>
              <a:rPr lang="fr-FR" sz="3100" dirty="0">
                <a:solidFill>
                  <a:srgbClr val="0070C0"/>
                </a:solidFill>
                <a:latin typeface="14"/>
              </a:rPr>
              <a:t>passera nécessairement par toutes les valeurs intermédiaires possibles qui </a:t>
            </a:r>
            <a:r>
              <a:rPr lang="fr-FR" sz="3100" dirty="0" smtClean="0">
                <a:solidFill>
                  <a:srgbClr val="0070C0"/>
                </a:solidFill>
                <a:latin typeface="14"/>
              </a:rPr>
              <a:t>s’expriment </a:t>
            </a:r>
            <a:br>
              <a:rPr lang="fr-FR" sz="3100" dirty="0" smtClean="0">
                <a:solidFill>
                  <a:srgbClr val="0070C0"/>
                </a:solidFill>
                <a:latin typeface="14"/>
              </a:rPr>
            </a:br>
            <a:r>
              <a:rPr lang="fr-FR" sz="3100" dirty="0" smtClean="0">
                <a:solidFill>
                  <a:srgbClr val="0070C0"/>
                </a:solidFill>
                <a:latin typeface="14"/>
              </a:rPr>
              <a:t>par </a:t>
            </a:r>
            <a:r>
              <a:rPr lang="fr-FR" sz="3100" dirty="0">
                <a:solidFill>
                  <a:srgbClr val="0070C0"/>
                </a:solidFill>
                <a:latin typeface="14"/>
              </a:rPr>
              <a:t>une fraction, que ce soit 106,5 cm ou 108,99999 cm.</a:t>
            </a:r>
            <a:r>
              <a:rPr lang="fr-FR" dirty="0" smtClean="0">
                <a:solidFill>
                  <a:srgbClr val="0070C0"/>
                </a:solidFill>
                <a:latin typeface="14"/>
              </a:rPr>
              <a:t/>
            </a:r>
            <a:br>
              <a:rPr lang="fr-FR" dirty="0" smtClean="0">
                <a:solidFill>
                  <a:srgbClr val="0070C0"/>
                </a:solidFill>
                <a:latin typeface="14"/>
              </a:rPr>
            </a:br>
            <a:endParaRPr lang="fr-FR" dirty="0">
              <a:solidFill>
                <a:srgbClr val="0070C0"/>
              </a:solidFill>
            </a:endParaRPr>
          </a:p>
        </p:txBody>
      </p:sp>
    </p:spTree>
    <p:extLst>
      <p:ext uri="{BB962C8B-B14F-4D97-AF65-F5344CB8AC3E}">
        <p14:creationId xmlns:p14="http://schemas.microsoft.com/office/powerpoint/2010/main" val="293073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6322714"/>
          </a:xfrm>
        </p:spPr>
        <p:txBody>
          <a:bodyPr>
            <a:noAutofit/>
          </a:bodyPr>
          <a:lstStyle/>
          <a:p>
            <a:pPr algn="l"/>
            <a:r>
              <a:rPr lang="fr-FR" sz="3200" b="1" dirty="0" smtClean="0">
                <a:solidFill>
                  <a:srgbClr val="FF0000"/>
                </a:solidFill>
                <a:latin typeface="11"/>
              </a:rPr>
              <a:t>D- Les </a:t>
            </a:r>
            <a:r>
              <a:rPr lang="fr-FR" sz="3200" b="1" dirty="0">
                <a:solidFill>
                  <a:srgbClr val="FF0000"/>
                </a:solidFill>
                <a:latin typeface="11"/>
              </a:rPr>
              <a:t>variables </a:t>
            </a:r>
            <a:r>
              <a:rPr lang="fr-FR" sz="3200" b="1" dirty="0" smtClean="0">
                <a:solidFill>
                  <a:srgbClr val="FF0000"/>
                </a:solidFill>
                <a:latin typeface="11"/>
              </a:rPr>
              <a:t>qualitatives :</a:t>
            </a:r>
            <a:r>
              <a:rPr lang="fr-FR" sz="3200" b="1" dirty="0">
                <a:solidFill>
                  <a:srgbClr val="FF0000"/>
                </a:solidFill>
                <a:latin typeface="11"/>
              </a:rPr>
              <a:t/>
            </a:r>
            <a:br>
              <a:rPr lang="fr-FR" sz="3200" b="1" dirty="0">
                <a:solidFill>
                  <a:srgbClr val="FF0000"/>
                </a:solidFill>
                <a:latin typeface="11"/>
              </a:rPr>
            </a:br>
            <a:r>
              <a:rPr lang="fr-FR" sz="1800" dirty="0" smtClean="0">
                <a:latin typeface="11"/>
              </a:rPr>
              <a:t/>
            </a:r>
            <a:br>
              <a:rPr lang="fr-FR" sz="1800" dirty="0" smtClean="0">
                <a:latin typeface="11"/>
              </a:rPr>
            </a:br>
            <a:r>
              <a:rPr lang="fr-FR" sz="2000" dirty="0" smtClean="0">
                <a:latin typeface="14"/>
              </a:rPr>
              <a:t>La </a:t>
            </a:r>
            <a:r>
              <a:rPr lang="fr-FR" sz="2000" dirty="0">
                <a:latin typeface="14"/>
              </a:rPr>
              <a:t>valeur de la </a:t>
            </a:r>
            <a:r>
              <a:rPr lang="fr-FR" sz="2000" dirty="0">
                <a:latin typeface="15"/>
              </a:rPr>
              <a:t>variable qualitative </a:t>
            </a:r>
            <a:r>
              <a:rPr lang="fr-FR" sz="2000" dirty="0">
                <a:latin typeface="14"/>
              </a:rPr>
              <a:t>ou </a:t>
            </a:r>
            <a:r>
              <a:rPr lang="fr-FR" sz="2000" dirty="0">
                <a:latin typeface="15"/>
              </a:rPr>
              <a:t>catégorielle </a:t>
            </a:r>
            <a:r>
              <a:rPr lang="fr-FR" sz="2000" dirty="0">
                <a:latin typeface="14"/>
              </a:rPr>
              <a:t>correspond à des qualités, </a:t>
            </a:r>
            <a:r>
              <a:rPr lang="fr-FR" sz="2000" dirty="0" smtClean="0">
                <a:latin typeface="14"/>
              </a:rPr>
              <a:t>des attributs</a:t>
            </a:r>
            <a:r>
              <a:rPr lang="fr-FR" sz="2000" dirty="0">
                <a:latin typeface="14"/>
              </a:rPr>
              <a:t>. Ainsi en est-il du sexe (masculin, féminin) et du groupe sanguin </a:t>
            </a:r>
            <a:r>
              <a:rPr lang="fr-FR" sz="2000" dirty="0" smtClean="0">
                <a:latin typeface="14"/>
              </a:rPr>
              <a:t>                 (</a:t>
            </a:r>
            <a:r>
              <a:rPr lang="fr-FR" sz="2000" dirty="0">
                <a:latin typeface="14"/>
              </a:rPr>
              <a:t>A, B, AB, O</a:t>
            </a:r>
            <a:r>
              <a:rPr lang="fr-FR" sz="2000" dirty="0" smtClean="0">
                <a:latin typeface="14"/>
              </a:rPr>
              <a:t>). La </a:t>
            </a:r>
            <a:r>
              <a:rPr lang="fr-FR" sz="2000" dirty="0">
                <a:latin typeface="14"/>
              </a:rPr>
              <a:t>variable qualitative est, par convention, discrète. En effet, même si l’on </a:t>
            </a:r>
            <a:r>
              <a:rPr lang="fr-FR" sz="2000" dirty="0" smtClean="0">
                <a:latin typeface="14"/>
              </a:rPr>
              <a:t>peut observer </a:t>
            </a:r>
            <a:r>
              <a:rPr lang="fr-FR" sz="2000" dirty="0">
                <a:latin typeface="14"/>
              </a:rPr>
              <a:t>une continuité dans le ton d’une couleur (de très pâle à très foncé), </a:t>
            </a:r>
            <a:r>
              <a:rPr lang="fr-FR" sz="2000" dirty="0" smtClean="0">
                <a:latin typeface="14"/>
              </a:rPr>
              <a:t>on conviendra </a:t>
            </a:r>
            <a:r>
              <a:rPr lang="fr-FR" sz="2000" dirty="0">
                <a:latin typeface="14"/>
              </a:rPr>
              <a:t>par exemple de les catégoriser en cinq groupes comme « très pâle », « pâle </a:t>
            </a:r>
            <a:r>
              <a:rPr lang="fr-FR" sz="2000" dirty="0" smtClean="0">
                <a:latin typeface="14"/>
              </a:rPr>
              <a:t>», « </a:t>
            </a:r>
            <a:r>
              <a:rPr lang="fr-FR" sz="2000" dirty="0">
                <a:latin typeface="14"/>
              </a:rPr>
              <a:t>moyen », « foncé » et « très foncé ».</a:t>
            </a:r>
            <a:br>
              <a:rPr lang="fr-FR" sz="2000" dirty="0">
                <a:latin typeface="14"/>
              </a:rPr>
            </a:br>
            <a:r>
              <a:rPr lang="fr-FR" sz="2000" dirty="0">
                <a:latin typeface="14"/>
              </a:rPr>
              <a:t>Le choix des instruments de description statistique et de mesure d’une </a:t>
            </a:r>
            <a:r>
              <a:rPr lang="fr-FR" sz="2000" dirty="0" smtClean="0">
                <a:latin typeface="14"/>
              </a:rPr>
              <a:t>variable dépend </a:t>
            </a:r>
            <a:r>
              <a:rPr lang="fr-FR" sz="2000" dirty="0">
                <a:latin typeface="14"/>
              </a:rPr>
              <a:t>de la nature de celle-ci. Il importe donc de savoir discerner si une </a:t>
            </a:r>
            <a:r>
              <a:rPr lang="fr-FR" sz="2000" dirty="0" smtClean="0">
                <a:latin typeface="14"/>
              </a:rPr>
              <a:t>variable est </a:t>
            </a:r>
            <a:r>
              <a:rPr lang="fr-FR" sz="2000" dirty="0">
                <a:latin typeface="14"/>
              </a:rPr>
              <a:t>qualitative ou quantitative et, dans ce dernier cas, si elle est discrète ou continue</a:t>
            </a:r>
            <a:r>
              <a:rPr lang="fr-FR" sz="2000" dirty="0" smtClean="0">
                <a:latin typeface="14"/>
              </a:rPr>
              <a:t>. Ainsi</a:t>
            </a:r>
            <a:r>
              <a:rPr lang="fr-FR" sz="2000" dirty="0">
                <a:latin typeface="14"/>
              </a:rPr>
              <a:t>, pour une variable quantitative comme le nombre d’enfants par famille ou </a:t>
            </a:r>
            <a:r>
              <a:rPr lang="fr-FR" sz="2000" dirty="0" smtClean="0">
                <a:latin typeface="14"/>
              </a:rPr>
              <a:t>la pression </a:t>
            </a:r>
            <a:r>
              <a:rPr lang="fr-FR" sz="2000" dirty="0">
                <a:latin typeface="14"/>
              </a:rPr>
              <a:t>artérielle systolique, on calculera la moyenne arithmétique. </a:t>
            </a:r>
            <a:endParaRPr lang="fr-FR" sz="2000" dirty="0"/>
          </a:p>
        </p:txBody>
      </p:sp>
    </p:spTree>
    <p:extLst>
      <p:ext uri="{BB962C8B-B14F-4D97-AF65-F5344CB8AC3E}">
        <p14:creationId xmlns:p14="http://schemas.microsoft.com/office/powerpoint/2010/main" val="1999245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666530"/>
          </a:xfrm>
        </p:spPr>
        <p:txBody>
          <a:bodyPr>
            <a:normAutofit/>
          </a:bodyPr>
          <a:lstStyle/>
          <a:p>
            <a:r>
              <a:rPr lang="fr-FR" b="0" i="0" u="none" strike="noStrike" baseline="0" dirty="0" smtClean="0">
                <a:solidFill>
                  <a:srgbClr val="FF0000"/>
                </a:solidFill>
                <a:latin typeface="10"/>
              </a:rPr>
              <a:t>2/- </a:t>
            </a:r>
            <a:r>
              <a:rPr lang="fr-FR" b="0" i="0" u="none" strike="noStrike" baseline="0" dirty="0" smtClean="0">
                <a:latin typeface="10"/>
              </a:rPr>
              <a:t>Décrire les grands principes</a:t>
            </a:r>
            <a:br>
              <a:rPr lang="fr-FR" b="0" i="0" u="none" strike="noStrike" baseline="0" dirty="0" smtClean="0">
                <a:latin typeface="10"/>
              </a:rPr>
            </a:br>
            <a:r>
              <a:rPr lang="fr-FR" b="0" i="0" u="none" strike="noStrike" baseline="0" dirty="0" smtClean="0">
                <a:latin typeface="10"/>
              </a:rPr>
              <a:t>éthiques qui encadrent les activités de recherche                 et d’intervention</a:t>
            </a:r>
            <a:br>
              <a:rPr lang="fr-FR" b="0" i="0" u="none" strike="noStrike" baseline="0" dirty="0" smtClean="0">
                <a:latin typeface="10"/>
              </a:rPr>
            </a:br>
            <a:r>
              <a:rPr lang="fr-FR" b="0" i="0" u="none" strike="noStrike" baseline="0" dirty="0" smtClean="0">
                <a:latin typeface="10"/>
              </a:rPr>
              <a:t>faisant appel à l’épidémiologie.</a:t>
            </a:r>
            <a:endParaRPr lang="fr-FR" dirty="0"/>
          </a:p>
        </p:txBody>
      </p:sp>
    </p:spTree>
    <p:extLst>
      <p:ext uri="{BB962C8B-B14F-4D97-AF65-F5344CB8AC3E}">
        <p14:creationId xmlns:p14="http://schemas.microsoft.com/office/powerpoint/2010/main" val="33509439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rmAutofit/>
          </a:bodyPr>
          <a:lstStyle/>
          <a:p>
            <a:r>
              <a:rPr lang="fr-FR" sz="2800" dirty="0">
                <a:latin typeface="11"/>
              </a:rPr>
              <a:t>La classification des observations</a:t>
            </a:r>
            <a:br>
              <a:rPr lang="fr-FR" sz="2800" dirty="0">
                <a:latin typeface="11"/>
              </a:rPr>
            </a:br>
            <a:r>
              <a:rPr lang="fr-FR" sz="2800" dirty="0">
                <a:latin typeface="14"/>
              </a:rPr>
              <a:t>Que l’on procède à une collecte de renseignements sur une série de variables </a:t>
            </a:r>
            <a:r>
              <a:rPr lang="fr-FR" sz="2800" dirty="0" smtClean="0">
                <a:latin typeface="14"/>
              </a:rPr>
              <a:t>ou que </a:t>
            </a:r>
            <a:r>
              <a:rPr lang="fr-FR" sz="2800" dirty="0">
                <a:latin typeface="14"/>
              </a:rPr>
              <a:t>l’on s’appuie sur une ou plusieurs sources d’informations, </a:t>
            </a:r>
            <a:r>
              <a:rPr lang="fr-FR" sz="2800" dirty="0" smtClean="0">
                <a:latin typeface="14"/>
              </a:rPr>
              <a:t>inévitablement</a:t>
            </a:r>
            <a:r>
              <a:rPr lang="fr-FR" sz="2800" dirty="0">
                <a:latin typeface="14"/>
              </a:rPr>
              <a:t>,</a:t>
            </a:r>
            <a:br>
              <a:rPr lang="fr-FR" sz="2800" dirty="0">
                <a:latin typeface="14"/>
              </a:rPr>
            </a:br>
            <a:r>
              <a:rPr lang="fr-FR" sz="2800" dirty="0">
                <a:latin typeface="14"/>
              </a:rPr>
              <a:t>on se retrouve avec un ensemble de données </a:t>
            </a:r>
            <a:r>
              <a:rPr lang="fr-FR" sz="2800" dirty="0" smtClean="0">
                <a:latin typeface="14"/>
              </a:rPr>
              <a:t>  comme </a:t>
            </a:r>
            <a:r>
              <a:rPr lang="fr-FR" sz="2800" dirty="0">
                <a:latin typeface="14"/>
              </a:rPr>
              <a:t>celles présentées dans le</a:t>
            </a:r>
            <a:br>
              <a:rPr lang="fr-FR" sz="2800" dirty="0">
                <a:latin typeface="14"/>
              </a:rPr>
            </a:br>
            <a:r>
              <a:rPr lang="fr-FR" sz="2800" dirty="0" smtClean="0">
                <a:latin typeface="14"/>
              </a:rPr>
              <a:t>tableau :  </a:t>
            </a:r>
            <a:endParaRPr lang="fr-FR" sz="2800" dirty="0"/>
          </a:p>
        </p:txBody>
      </p:sp>
    </p:spTree>
    <p:extLst>
      <p:ext uri="{BB962C8B-B14F-4D97-AF65-F5344CB8AC3E}">
        <p14:creationId xmlns:p14="http://schemas.microsoft.com/office/powerpoint/2010/main" val="2673226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1178939690"/>
              </p:ext>
            </p:extLst>
          </p:nvPr>
        </p:nvGraphicFramePr>
        <p:xfrm>
          <a:off x="251520" y="332656"/>
          <a:ext cx="8640960" cy="5832650"/>
        </p:xfrm>
        <a:graphic>
          <a:graphicData uri="http://schemas.openxmlformats.org/drawingml/2006/table">
            <a:tbl>
              <a:tblPr firstRow="1" bandRow="1">
                <a:tableStyleId>{5940675A-B579-460E-94D1-54222C63F5DA}</a:tableStyleId>
              </a:tblPr>
              <a:tblGrid>
                <a:gridCol w="1080120"/>
                <a:gridCol w="1080120"/>
                <a:gridCol w="1080120"/>
                <a:gridCol w="1080120"/>
                <a:gridCol w="1080120"/>
                <a:gridCol w="1080120"/>
                <a:gridCol w="1080120"/>
                <a:gridCol w="1080120"/>
              </a:tblGrid>
              <a:tr h="997380">
                <a:tc>
                  <a:txBody>
                    <a:bodyPr/>
                    <a:lstStyle/>
                    <a:p>
                      <a:pPr algn="ctr"/>
                      <a:r>
                        <a:rPr lang="fr-FR" sz="1400" b="1" dirty="0" smtClean="0"/>
                        <a:t>N°</a:t>
                      </a:r>
                      <a:r>
                        <a:rPr lang="fr-FR" sz="1400" b="1" baseline="0" dirty="0" smtClean="0"/>
                        <a:t> Du DOSSIER</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200" b="1" dirty="0" smtClean="0"/>
                        <a:t>IDENTIFIANT</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Age (Années)</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Poids (Kg)</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Taille (mètres)</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Occupation</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Lieu de résidence</a:t>
                      </a:r>
                      <a:endParaRPr lang="fr-FR" sz="1400" b="1" dirty="0"/>
                    </a:p>
                  </a:txBody>
                  <a:tcPr>
                    <a:lnB w="12700" cap="flat" cmpd="sng" algn="ctr">
                      <a:solidFill>
                        <a:schemeClr val="tx1"/>
                      </a:solidFill>
                      <a:prstDash val="solid"/>
                      <a:round/>
                      <a:headEnd type="none" w="med" len="med"/>
                      <a:tailEnd type="none" w="med" len="med"/>
                    </a:lnB>
                  </a:tcPr>
                </a:tc>
                <a:tc>
                  <a:txBody>
                    <a:bodyPr/>
                    <a:lstStyle/>
                    <a:p>
                      <a:pPr algn="ctr"/>
                      <a:r>
                        <a:rPr lang="fr-FR" sz="1400" b="1" dirty="0" smtClean="0"/>
                        <a:t>Groupe sanguin</a:t>
                      </a:r>
                      <a:endParaRPr lang="fr-FR" sz="1400" b="1" dirty="0"/>
                    </a:p>
                  </a:txBody>
                  <a:tcPr>
                    <a:lnB w="12700" cap="flat" cmpd="sng" algn="ctr">
                      <a:solidFill>
                        <a:schemeClr val="tx1"/>
                      </a:solidFill>
                      <a:prstDash val="solid"/>
                      <a:round/>
                      <a:headEnd type="none" w="med" len="med"/>
                      <a:tailEnd type="none" w="med" len="med"/>
                    </a:lnB>
                  </a:tcPr>
                </a:tc>
              </a:tr>
              <a:tr h="789710">
                <a:tc>
                  <a:txBody>
                    <a:bodyPr/>
                    <a:lstStyle/>
                    <a:p>
                      <a:r>
                        <a:rPr lang="fr-FR" b="1" dirty="0" smtClean="0"/>
                        <a:t>1</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Yazid</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5</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17</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1,15</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400" b="1" dirty="0" smtClean="0"/>
                        <a:t>écolier</a:t>
                      </a:r>
                      <a:endParaRPr lang="fr-FR" sz="1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AKBOU</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9710">
                <a:tc>
                  <a:txBody>
                    <a:bodyPr/>
                    <a:lstStyle/>
                    <a:p>
                      <a:r>
                        <a:rPr lang="fr-FR" b="1" dirty="0" smtClean="0"/>
                        <a:t>2</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Tassadit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26</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52</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1,71</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400" b="1" dirty="0" smtClean="0"/>
                        <a:t>Enseignante</a:t>
                      </a:r>
                      <a:endParaRPr lang="fr-FR" sz="14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AKBOU</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B</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63781">
                <a:tc>
                  <a:txBody>
                    <a:bodyPr/>
                    <a:lstStyle/>
                    <a:p>
                      <a:r>
                        <a:rPr lang="fr-FR" b="1" dirty="0" smtClean="0"/>
                        <a:t>3</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Omar</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23</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55</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1,73</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1" dirty="0" smtClean="0"/>
                        <a:t>Educatrice</a:t>
                      </a:r>
                      <a:endParaRPr lang="fr-FR" sz="1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AKBOU</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B</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9709">
                <a:tc>
                  <a:txBody>
                    <a:bodyPr/>
                    <a:lstStyle/>
                    <a:p>
                      <a:r>
                        <a:rPr lang="fr-FR" b="1" dirty="0" smtClean="0"/>
                        <a:t>4</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YUBA</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48</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68</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1,81</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1200" b="1" dirty="0" smtClean="0"/>
                        <a:t>Gestionnaire</a:t>
                      </a:r>
                      <a:endParaRPr lang="fr-FR" sz="1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TAZMALT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1180">
                <a:tc>
                  <a:txBody>
                    <a:bodyPr/>
                    <a:lstStyle/>
                    <a:p>
                      <a:r>
                        <a:rPr lang="fr-FR" b="1" dirty="0" smtClean="0"/>
                        <a:t> (….)</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b="1" dirty="0" smtClean="0"/>
                        <a:t>-</a:t>
                      </a:r>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b="1"/>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1180">
                <a:tc>
                  <a:txBody>
                    <a:bodyPr/>
                    <a:lstStyle/>
                    <a:p>
                      <a:r>
                        <a:rPr lang="fr-FR" b="1" dirty="0" smtClean="0"/>
                        <a:t>580</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b="1" dirty="0" err="1" smtClean="0"/>
                        <a:t>Thiziri</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b="1" dirty="0" smtClean="0"/>
                        <a:t>45</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b="1" dirty="0" smtClean="0"/>
                        <a:t>74</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b="1" dirty="0" smtClean="0"/>
                        <a:t>1,91</a:t>
                      </a:r>
                      <a:endParaRPr lang="fr-FR" b="1" dirty="0"/>
                    </a:p>
                  </a:txBody>
                  <a:tcPr>
                    <a:lnT w="12700" cap="flat" cmpd="sng" algn="ctr">
                      <a:solidFill>
                        <a:schemeClr val="tx1"/>
                      </a:solidFill>
                      <a:prstDash val="solid"/>
                      <a:round/>
                      <a:headEnd type="none" w="med" len="med"/>
                      <a:tailEnd type="none" w="med" len="med"/>
                    </a:lnT>
                  </a:tcPr>
                </a:tc>
                <a:tc>
                  <a:txBody>
                    <a:bodyPr/>
                    <a:lstStyle/>
                    <a:p>
                      <a:r>
                        <a:rPr lang="fr-FR" sz="1200" b="1" dirty="0" smtClean="0"/>
                        <a:t>Biologiste</a:t>
                      </a:r>
                      <a:endParaRPr lang="fr-FR" sz="1200" b="1" dirty="0"/>
                    </a:p>
                  </a:txBody>
                  <a:tcPr>
                    <a:lnT w="12700" cap="flat" cmpd="sng" algn="ctr">
                      <a:solidFill>
                        <a:schemeClr val="tx1"/>
                      </a:solidFill>
                      <a:prstDash val="solid"/>
                      <a:round/>
                      <a:headEnd type="none" w="med" len="med"/>
                      <a:tailEnd type="none" w="med" len="med"/>
                    </a:lnT>
                  </a:tcPr>
                </a:tc>
                <a:tc>
                  <a:txBody>
                    <a:bodyPr/>
                    <a:lstStyle/>
                    <a:p>
                      <a:r>
                        <a:rPr lang="fr-FR" sz="1600" b="1" dirty="0" smtClean="0"/>
                        <a:t>SIDI-AICH</a:t>
                      </a:r>
                      <a:endParaRPr lang="fr-FR" sz="1600" b="1" dirty="0"/>
                    </a:p>
                  </a:txBody>
                  <a:tcPr>
                    <a:lnT w="12700" cap="flat" cmpd="sng" algn="ctr">
                      <a:solidFill>
                        <a:schemeClr val="tx1"/>
                      </a:solidFill>
                      <a:prstDash val="solid"/>
                      <a:round/>
                      <a:headEnd type="none" w="med" len="med"/>
                      <a:tailEnd type="none" w="med" len="med"/>
                    </a:lnT>
                  </a:tcPr>
                </a:tc>
                <a:tc>
                  <a:txBody>
                    <a:bodyPr/>
                    <a:lstStyle/>
                    <a:p>
                      <a:r>
                        <a:rPr lang="fr-FR" b="1" dirty="0" smtClean="0"/>
                        <a:t>AB</a:t>
                      </a:r>
                      <a:endParaRPr lang="fr-FR" b="1"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3884281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394722"/>
          </a:xfrm>
        </p:spPr>
        <p:txBody>
          <a:bodyPr>
            <a:normAutofit/>
          </a:bodyPr>
          <a:lstStyle/>
          <a:p>
            <a:r>
              <a:rPr lang="fr-FR" sz="3600" dirty="0">
                <a:latin typeface="14"/>
              </a:rPr>
              <a:t>La première étape de ce travail d’organisation des valeurs observées réside </a:t>
            </a:r>
            <a:r>
              <a:rPr lang="fr-FR" sz="3600" dirty="0" smtClean="0">
                <a:latin typeface="14"/>
              </a:rPr>
              <a:t>dans leur </a:t>
            </a:r>
            <a:r>
              <a:rPr lang="fr-FR" sz="3600" dirty="0">
                <a:latin typeface="14"/>
              </a:rPr>
              <a:t>classement pour chaque variable de l’ensemble de données. </a:t>
            </a:r>
            <a:r>
              <a:rPr lang="fr-FR" sz="3600" dirty="0" smtClean="0">
                <a:latin typeface="14"/>
              </a:rPr>
              <a:t>         Ainsi</a:t>
            </a:r>
            <a:r>
              <a:rPr lang="fr-FR" sz="3600" dirty="0">
                <a:latin typeface="14"/>
              </a:rPr>
              <a:t>, pour </a:t>
            </a:r>
            <a:r>
              <a:rPr lang="fr-FR" sz="3600" dirty="0" smtClean="0">
                <a:latin typeface="14"/>
              </a:rPr>
              <a:t>chaque variable</a:t>
            </a:r>
            <a:r>
              <a:rPr lang="fr-FR" sz="3600" dirty="0">
                <a:latin typeface="14"/>
              </a:rPr>
              <a:t>, on dénombre les valeurs </a:t>
            </a:r>
            <a:r>
              <a:rPr lang="fr-FR" sz="3600" dirty="0" smtClean="0">
                <a:latin typeface="14"/>
              </a:rPr>
              <a:t>identiques. Une </a:t>
            </a:r>
            <a:r>
              <a:rPr lang="fr-FR" sz="3600" dirty="0">
                <a:latin typeface="14"/>
              </a:rPr>
              <a:t>autre stratégie consiste à regrouper ces valeurs dans des classes, puis à </a:t>
            </a:r>
            <a:r>
              <a:rPr lang="fr-FR" sz="3600" dirty="0" smtClean="0">
                <a:latin typeface="14"/>
              </a:rPr>
              <a:t>les  dénombrer </a:t>
            </a:r>
            <a:r>
              <a:rPr lang="fr-FR" sz="3600" dirty="0">
                <a:latin typeface="14"/>
              </a:rPr>
              <a:t>à l’intérieur de chaque classe</a:t>
            </a:r>
            <a:r>
              <a:rPr lang="fr-FR" dirty="0">
                <a:latin typeface="14"/>
              </a:rPr>
              <a:t>.</a:t>
            </a:r>
            <a:endParaRPr lang="fr-FR" dirty="0"/>
          </a:p>
        </p:txBody>
      </p:sp>
    </p:spTree>
    <p:extLst>
      <p:ext uri="{BB962C8B-B14F-4D97-AF65-F5344CB8AC3E}">
        <p14:creationId xmlns:p14="http://schemas.microsoft.com/office/powerpoint/2010/main" val="4011211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algn="l"/>
            <a:r>
              <a:rPr lang="fr-FR" sz="2400" dirty="0">
                <a:solidFill>
                  <a:srgbClr val="0070C0"/>
                </a:solidFill>
                <a:latin typeface="9"/>
              </a:rPr>
              <a:t>EXEMPLE </a:t>
            </a:r>
            <a:r>
              <a:rPr lang="fr-FR" sz="2400" dirty="0" smtClean="0">
                <a:solidFill>
                  <a:srgbClr val="0070C0"/>
                </a:solidFill>
                <a:latin typeface="9"/>
              </a:rPr>
              <a:t>: </a:t>
            </a:r>
            <a:r>
              <a:rPr lang="fr-FR" sz="2400" dirty="0">
                <a:solidFill>
                  <a:srgbClr val="0070C0"/>
                </a:solidFill>
                <a:latin typeface="14"/>
              </a:rPr>
              <a:t/>
            </a:r>
            <a:br>
              <a:rPr lang="fr-FR" sz="2400" dirty="0">
                <a:solidFill>
                  <a:srgbClr val="0070C0"/>
                </a:solidFill>
                <a:latin typeface="14"/>
              </a:rPr>
            </a:br>
            <a:r>
              <a:rPr lang="fr-FR" sz="2400" dirty="0" smtClean="0">
                <a:solidFill>
                  <a:srgbClr val="0070C0"/>
                </a:solidFill>
                <a:latin typeface="14"/>
              </a:rPr>
              <a:t/>
            </a:r>
            <a:br>
              <a:rPr lang="fr-FR" sz="2400" dirty="0" smtClean="0">
                <a:solidFill>
                  <a:srgbClr val="0070C0"/>
                </a:solidFill>
                <a:latin typeface="14"/>
              </a:rPr>
            </a:br>
            <a:r>
              <a:rPr lang="fr-FR" sz="2400" dirty="0" smtClean="0">
                <a:solidFill>
                  <a:srgbClr val="0070C0"/>
                </a:solidFill>
                <a:latin typeface="14"/>
              </a:rPr>
              <a:t>• TASSADIT a </a:t>
            </a:r>
            <a:r>
              <a:rPr lang="fr-FR" sz="2400" dirty="0">
                <a:solidFill>
                  <a:srgbClr val="0070C0"/>
                </a:solidFill>
                <a:latin typeface="14"/>
              </a:rPr>
              <a:t>26 ans. Elle appartient à la classe </a:t>
            </a:r>
            <a:r>
              <a:rPr lang="fr-FR" sz="2400" dirty="0" smtClean="0">
                <a:solidFill>
                  <a:srgbClr val="0070C0"/>
                </a:solidFill>
                <a:latin typeface="14"/>
              </a:rPr>
              <a:t>d’âge                     </a:t>
            </a:r>
            <a:r>
              <a:rPr lang="fr-FR" sz="2400" dirty="0">
                <a:solidFill>
                  <a:srgbClr val="0070C0"/>
                </a:solidFill>
                <a:latin typeface="14"/>
              </a:rPr>
              <a:t>« 25-29 ans », tout </a:t>
            </a:r>
            <a:r>
              <a:rPr lang="fr-FR" sz="2400" dirty="0" smtClean="0">
                <a:solidFill>
                  <a:srgbClr val="0070C0"/>
                </a:solidFill>
                <a:latin typeface="14"/>
              </a:rPr>
              <a:t>comme les </a:t>
            </a:r>
            <a:r>
              <a:rPr lang="fr-FR" sz="2400" dirty="0">
                <a:solidFill>
                  <a:srgbClr val="0070C0"/>
                </a:solidFill>
                <a:latin typeface="14"/>
              </a:rPr>
              <a:t>30 autres personnes qui ont de 25 à 29 ans dans l’ensemble de données</a:t>
            </a:r>
            <a:r>
              <a:rPr lang="fr-FR" sz="2400" dirty="0" smtClean="0">
                <a:solidFill>
                  <a:srgbClr val="0070C0"/>
                </a:solidFill>
                <a:latin typeface="14"/>
              </a:rPr>
              <a:t>. On dénombre </a:t>
            </a:r>
            <a:r>
              <a:rPr lang="fr-FR" sz="2400" dirty="0">
                <a:solidFill>
                  <a:srgbClr val="0070C0"/>
                </a:solidFill>
                <a:latin typeface="14"/>
              </a:rPr>
              <a:t>donc 31 observations dans cette classe d’âge</a:t>
            </a:r>
            <a:r>
              <a:rPr lang="fr-FR" sz="2400" dirty="0" smtClean="0">
                <a:solidFill>
                  <a:srgbClr val="0070C0"/>
                </a:solidFill>
                <a:latin typeface="14"/>
              </a:rPr>
              <a:t>. • OMAR a </a:t>
            </a:r>
            <a:r>
              <a:rPr lang="fr-FR" sz="2400" dirty="0">
                <a:solidFill>
                  <a:srgbClr val="0070C0"/>
                </a:solidFill>
                <a:latin typeface="14"/>
              </a:rPr>
              <a:t>23 ans. </a:t>
            </a:r>
            <a:r>
              <a:rPr lang="fr-FR" sz="2400" dirty="0" smtClean="0">
                <a:solidFill>
                  <a:srgbClr val="0070C0"/>
                </a:solidFill>
                <a:latin typeface="14"/>
              </a:rPr>
              <a:t>                   Elle </a:t>
            </a:r>
            <a:r>
              <a:rPr lang="fr-FR" sz="2400" dirty="0">
                <a:solidFill>
                  <a:srgbClr val="0070C0"/>
                </a:solidFill>
                <a:latin typeface="14"/>
              </a:rPr>
              <a:t>appartient à la classe d’âge « 20-24 ans ». </a:t>
            </a:r>
            <a:r>
              <a:rPr lang="fr-FR" sz="2400" dirty="0" smtClean="0">
                <a:solidFill>
                  <a:srgbClr val="0070C0"/>
                </a:solidFill>
                <a:latin typeface="14"/>
              </a:rPr>
              <a:t>                                                  Il </a:t>
            </a:r>
            <a:r>
              <a:rPr lang="fr-FR" sz="2400" dirty="0">
                <a:solidFill>
                  <a:srgbClr val="0070C0"/>
                </a:solidFill>
                <a:latin typeface="14"/>
              </a:rPr>
              <a:t>en est de </a:t>
            </a:r>
            <a:r>
              <a:rPr lang="fr-FR" sz="2400" dirty="0" smtClean="0">
                <a:solidFill>
                  <a:srgbClr val="0070C0"/>
                </a:solidFill>
                <a:latin typeface="14"/>
              </a:rPr>
              <a:t>même pour </a:t>
            </a:r>
            <a:r>
              <a:rPr lang="fr-FR" sz="2400" dirty="0">
                <a:solidFill>
                  <a:srgbClr val="0070C0"/>
                </a:solidFill>
                <a:latin typeface="14"/>
              </a:rPr>
              <a:t>les 15 autres personnes qui ont de 20 à 24 ans dans l’ensemble de données</a:t>
            </a:r>
            <a:r>
              <a:rPr lang="fr-FR" sz="2400" dirty="0" smtClean="0">
                <a:solidFill>
                  <a:srgbClr val="0070C0"/>
                </a:solidFill>
                <a:latin typeface="14"/>
              </a:rPr>
              <a:t>. On </a:t>
            </a:r>
            <a:r>
              <a:rPr lang="fr-FR" sz="2400" dirty="0">
                <a:solidFill>
                  <a:srgbClr val="0070C0"/>
                </a:solidFill>
                <a:latin typeface="14"/>
              </a:rPr>
              <a:t>dénombre donc 16 o</a:t>
            </a:r>
            <a:r>
              <a:rPr lang="fr-FR" sz="2400" dirty="0" smtClean="0">
                <a:solidFill>
                  <a:srgbClr val="0070C0"/>
                </a:solidFill>
                <a:latin typeface="14"/>
              </a:rPr>
              <a:t>bservations dans </a:t>
            </a:r>
            <a:r>
              <a:rPr lang="fr-FR" sz="2400" dirty="0">
                <a:solidFill>
                  <a:srgbClr val="0070C0"/>
                </a:solidFill>
                <a:latin typeface="14"/>
              </a:rPr>
              <a:t>cette classe d’âge.</a:t>
            </a:r>
            <a:endParaRPr lang="fr-FR" sz="2400" dirty="0">
              <a:solidFill>
                <a:srgbClr val="0070C0"/>
              </a:solidFill>
            </a:endParaRPr>
          </a:p>
        </p:txBody>
      </p:sp>
    </p:spTree>
    <p:extLst>
      <p:ext uri="{BB962C8B-B14F-4D97-AF65-F5344CB8AC3E}">
        <p14:creationId xmlns:p14="http://schemas.microsoft.com/office/powerpoint/2010/main" val="2378696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394722"/>
          </a:xfrm>
        </p:spPr>
        <p:txBody>
          <a:bodyPr>
            <a:noAutofit/>
          </a:bodyPr>
          <a:lstStyle/>
          <a:p>
            <a:pPr algn="l"/>
            <a:r>
              <a:rPr lang="fr-FR" sz="3200" dirty="0" smtClean="0">
                <a:solidFill>
                  <a:srgbClr val="FF0000"/>
                </a:solidFill>
                <a:latin typeface="11"/>
              </a:rPr>
              <a:t>V- L’échelle </a:t>
            </a:r>
            <a:r>
              <a:rPr lang="fr-FR" sz="3200" dirty="0">
                <a:solidFill>
                  <a:srgbClr val="FF0000"/>
                </a:solidFill>
                <a:latin typeface="11"/>
              </a:rPr>
              <a:t>de </a:t>
            </a:r>
            <a:r>
              <a:rPr lang="fr-FR" sz="3200" dirty="0" smtClean="0">
                <a:solidFill>
                  <a:srgbClr val="FF0000"/>
                </a:solidFill>
                <a:latin typeface="11"/>
              </a:rPr>
              <a:t>classification : </a:t>
            </a:r>
            <a:r>
              <a:rPr lang="fr-FR" sz="3200" dirty="0">
                <a:solidFill>
                  <a:srgbClr val="FF0000"/>
                </a:solidFill>
                <a:latin typeface="11"/>
              </a:rPr>
              <a:t/>
            </a:r>
            <a:br>
              <a:rPr lang="fr-FR" sz="3200" dirty="0">
                <a:solidFill>
                  <a:srgbClr val="FF0000"/>
                </a:solidFill>
                <a:latin typeface="11"/>
              </a:rPr>
            </a:br>
            <a:r>
              <a:rPr lang="fr-FR" sz="1800" dirty="0">
                <a:solidFill>
                  <a:srgbClr val="000000"/>
                </a:solidFill>
                <a:latin typeface="14"/>
              </a:rPr>
              <a:t>Pour une variable donnée, l’ensemble des classes constitue une échelle de</a:t>
            </a:r>
            <a:br>
              <a:rPr lang="fr-FR" sz="1800" dirty="0">
                <a:solidFill>
                  <a:srgbClr val="000000"/>
                </a:solidFill>
                <a:latin typeface="14"/>
              </a:rPr>
            </a:br>
            <a:r>
              <a:rPr lang="fr-FR" sz="1800" dirty="0">
                <a:solidFill>
                  <a:srgbClr val="000000"/>
                </a:solidFill>
                <a:latin typeface="14"/>
              </a:rPr>
              <a:t>classification</a:t>
            </a:r>
            <a:r>
              <a:rPr lang="fr-FR" sz="1800" dirty="0" smtClean="0">
                <a:solidFill>
                  <a:srgbClr val="000000"/>
                </a:solidFill>
                <a:latin typeface="14"/>
              </a:rPr>
              <a:t>. </a:t>
            </a:r>
            <a:r>
              <a:rPr lang="fr-FR" sz="1600" dirty="0" smtClean="0">
                <a:solidFill>
                  <a:srgbClr val="000000"/>
                </a:solidFill>
                <a:latin typeface="10"/>
              </a:rPr>
              <a:t>  </a:t>
            </a:r>
            <a:r>
              <a:rPr lang="fr-FR" sz="1800" dirty="0">
                <a:solidFill>
                  <a:srgbClr val="FFFFFF"/>
                </a:solidFill>
                <a:latin typeface="11"/>
              </a:rPr>
              <a:t>21</a:t>
            </a:r>
            <a:br>
              <a:rPr lang="fr-FR" sz="1800" dirty="0">
                <a:solidFill>
                  <a:srgbClr val="FFFFFF"/>
                </a:solidFill>
                <a:latin typeface="11"/>
              </a:rPr>
            </a:br>
            <a:r>
              <a:rPr lang="fr-FR" sz="1800" dirty="0" smtClean="0">
                <a:solidFill>
                  <a:srgbClr val="FFFFFF"/>
                </a:solidFill>
                <a:latin typeface="11"/>
              </a:rPr>
              <a:t/>
            </a:r>
            <a:br>
              <a:rPr lang="fr-FR" sz="1800" dirty="0" smtClean="0">
                <a:solidFill>
                  <a:srgbClr val="FFFFFF"/>
                </a:solidFill>
                <a:latin typeface="11"/>
              </a:rPr>
            </a:br>
            <a:r>
              <a:rPr lang="fr-FR" sz="1800" dirty="0">
                <a:solidFill>
                  <a:srgbClr val="FFFFFF"/>
                </a:solidFill>
                <a:latin typeface="11"/>
              </a:rPr>
              <a:t/>
            </a:r>
            <a:br>
              <a:rPr lang="fr-FR" sz="1800" dirty="0">
                <a:solidFill>
                  <a:srgbClr val="FFFFFF"/>
                </a:solidFill>
                <a:latin typeface="11"/>
              </a:rPr>
            </a:br>
            <a:r>
              <a:rPr lang="fr-FR" sz="1800" dirty="0" smtClean="0">
                <a:solidFill>
                  <a:srgbClr val="FFFFFF"/>
                </a:solidFill>
                <a:latin typeface="11"/>
              </a:rPr>
              <a:t/>
            </a:r>
            <a:br>
              <a:rPr lang="fr-FR" sz="1800" dirty="0" smtClean="0">
                <a:solidFill>
                  <a:srgbClr val="FFFFFF"/>
                </a:solidFill>
                <a:latin typeface="11"/>
              </a:rPr>
            </a:br>
            <a:r>
              <a:rPr lang="fr-FR" sz="2400" dirty="0" smtClean="0">
                <a:solidFill>
                  <a:srgbClr val="0070C0"/>
                </a:solidFill>
                <a:latin typeface="9"/>
              </a:rPr>
              <a:t>EXEMPLE : </a:t>
            </a:r>
            <a:r>
              <a:rPr lang="fr-FR" sz="2400" dirty="0">
                <a:solidFill>
                  <a:srgbClr val="0070C0"/>
                </a:solidFill>
                <a:latin typeface="9"/>
              </a:rPr>
              <a:t/>
            </a:r>
            <a:br>
              <a:rPr lang="fr-FR" sz="2400" dirty="0">
                <a:solidFill>
                  <a:srgbClr val="0070C0"/>
                </a:solidFill>
                <a:latin typeface="9"/>
              </a:rPr>
            </a:br>
            <a:r>
              <a:rPr lang="fr-FR" sz="2400" dirty="0">
                <a:solidFill>
                  <a:srgbClr val="0070C0"/>
                </a:solidFill>
                <a:latin typeface="14"/>
              </a:rPr>
              <a:t>Les quatre classes A, B, AB, O </a:t>
            </a:r>
            <a:r>
              <a:rPr lang="fr-FR" sz="2400" dirty="0" smtClean="0">
                <a:solidFill>
                  <a:srgbClr val="0070C0"/>
                </a:solidFill>
                <a:latin typeface="14"/>
              </a:rPr>
              <a:t>constituent </a:t>
            </a:r>
            <a:r>
              <a:rPr lang="fr-FR" sz="2400" dirty="0">
                <a:solidFill>
                  <a:srgbClr val="0070C0"/>
                </a:solidFill>
                <a:latin typeface="14"/>
              </a:rPr>
              <a:t>une échelle de </a:t>
            </a:r>
            <a:r>
              <a:rPr lang="fr-FR" sz="2400" dirty="0" smtClean="0">
                <a:solidFill>
                  <a:srgbClr val="0070C0"/>
                </a:solidFill>
                <a:latin typeface="14"/>
              </a:rPr>
              <a:t>classification pour </a:t>
            </a:r>
            <a:r>
              <a:rPr lang="fr-FR" sz="2400" dirty="0">
                <a:solidFill>
                  <a:srgbClr val="0070C0"/>
                </a:solidFill>
                <a:latin typeface="14"/>
              </a:rPr>
              <a:t>la variable </a:t>
            </a:r>
            <a:r>
              <a:rPr lang="fr-FR" sz="2400" dirty="0">
                <a:solidFill>
                  <a:srgbClr val="0070C0"/>
                </a:solidFill>
                <a:latin typeface="16"/>
              </a:rPr>
              <a:t>groupe sanguin</a:t>
            </a:r>
            <a:r>
              <a:rPr lang="fr-FR" sz="2400" dirty="0" smtClean="0">
                <a:solidFill>
                  <a:srgbClr val="0070C0"/>
                </a:solidFill>
                <a:latin typeface="16"/>
              </a:rPr>
              <a:t>. </a:t>
            </a:r>
            <a:r>
              <a:rPr lang="fr-FR" sz="2400" dirty="0" smtClean="0">
                <a:solidFill>
                  <a:srgbClr val="0070C0"/>
                </a:solidFill>
                <a:latin typeface="14"/>
              </a:rPr>
              <a:t>Une </a:t>
            </a:r>
            <a:r>
              <a:rPr lang="fr-FR" sz="2400" dirty="0">
                <a:solidFill>
                  <a:srgbClr val="0070C0"/>
                </a:solidFill>
                <a:latin typeface="14"/>
              </a:rPr>
              <a:t>échelle de classification doit permettre de distribuer toutes les observations</a:t>
            </a:r>
            <a:r>
              <a:rPr lang="fr-FR" sz="2400" dirty="0" smtClean="0">
                <a:solidFill>
                  <a:srgbClr val="0070C0"/>
                </a:solidFill>
                <a:latin typeface="14"/>
              </a:rPr>
              <a:t>, chacune </a:t>
            </a:r>
            <a:r>
              <a:rPr lang="fr-FR" sz="2400" dirty="0">
                <a:solidFill>
                  <a:srgbClr val="0070C0"/>
                </a:solidFill>
                <a:latin typeface="14"/>
              </a:rPr>
              <a:t>ne pouvant appartenir qu’à une seule catégorie. Pour qu’un classement </a:t>
            </a:r>
            <a:r>
              <a:rPr lang="fr-FR" sz="2400" dirty="0" smtClean="0">
                <a:solidFill>
                  <a:srgbClr val="0070C0"/>
                </a:solidFill>
                <a:latin typeface="14"/>
              </a:rPr>
              <a:t>des observations </a:t>
            </a:r>
            <a:r>
              <a:rPr lang="fr-FR" sz="2400" dirty="0">
                <a:solidFill>
                  <a:srgbClr val="0070C0"/>
                </a:solidFill>
                <a:latin typeface="14"/>
              </a:rPr>
              <a:t>soit juste, les classes qui constituent l’échelle doivent </a:t>
            </a:r>
            <a:r>
              <a:rPr lang="fr-FR" sz="2400" dirty="0" smtClean="0">
                <a:solidFill>
                  <a:srgbClr val="0070C0"/>
                </a:solidFill>
                <a:latin typeface="14"/>
              </a:rPr>
              <a:t>nécessairement satisfaire </a:t>
            </a:r>
            <a:r>
              <a:rPr lang="fr-FR" sz="2400" dirty="0">
                <a:solidFill>
                  <a:srgbClr val="0070C0"/>
                </a:solidFill>
                <a:latin typeface="14"/>
              </a:rPr>
              <a:t>à deux conditions</a:t>
            </a:r>
            <a:r>
              <a:rPr lang="fr-FR" sz="2400" dirty="0" smtClean="0">
                <a:solidFill>
                  <a:srgbClr val="0070C0"/>
                </a:solidFill>
                <a:latin typeface="14"/>
              </a:rPr>
              <a:t>. D’une </a:t>
            </a:r>
            <a:r>
              <a:rPr lang="fr-FR" sz="2400" dirty="0">
                <a:solidFill>
                  <a:srgbClr val="0070C0"/>
                </a:solidFill>
                <a:latin typeface="14"/>
              </a:rPr>
              <a:t>part, elles doivent être mutuellement </a:t>
            </a:r>
            <a:r>
              <a:rPr lang="fr-FR" sz="2400" dirty="0" smtClean="0">
                <a:solidFill>
                  <a:srgbClr val="0070C0"/>
                </a:solidFill>
                <a:latin typeface="14"/>
              </a:rPr>
              <a:t>exclusives: </a:t>
            </a:r>
            <a:r>
              <a:rPr lang="fr-FR" sz="2400" dirty="0">
                <a:solidFill>
                  <a:srgbClr val="0070C0"/>
                </a:solidFill>
                <a:latin typeface="14"/>
              </a:rPr>
              <a:t>chaque individu ou chaque</a:t>
            </a:r>
            <a:br>
              <a:rPr lang="fr-FR" sz="2400" dirty="0">
                <a:solidFill>
                  <a:srgbClr val="0070C0"/>
                </a:solidFill>
                <a:latin typeface="14"/>
              </a:rPr>
            </a:br>
            <a:r>
              <a:rPr lang="fr-FR" sz="2400" dirty="0">
                <a:solidFill>
                  <a:srgbClr val="0070C0"/>
                </a:solidFill>
                <a:latin typeface="14"/>
              </a:rPr>
              <a:t>observation de la variable ne peut appartenir qu’à une seule classe.</a:t>
            </a:r>
            <a:endParaRPr lang="fr-FR" sz="2400" dirty="0">
              <a:solidFill>
                <a:srgbClr val="0070C0"/>
              </a:solidFill>
            </a:endParaRPr>
          </a:p>
        </p:txBody>
      </p:sp>
    </p:spTree>
    <p:extLst>
      <p:ext uri="{BB962C8B-B14F-4D97-AF65-F5344CB8AC3E}">
        <p14:creationId xmlns:p14="http://schemas.microsoft.com/office/powerpoint/2010/main" val="2479241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r>
              <a:rPr lang="fr-FR" sz="3200" b="1" dirty="0" smtClean="0">
                <a:solidFill>
                  <a:srgbClr val="FF0000"/>
                </a:solidFill>
                <a:latin typeface="11"/>
              </a:rPr>
              <a:t>VI- Les </a:t>
            </a:r>
            <a:r>
              <a:rPr lang="fr-FR" sz="3200" b="1" dirty="0">
                <a:solidFill>
                  <a:srgbClr val="FF0000"/>
                </a:solidFill>
                <a:latin typeface="11"/>
              </a:rPr>
              <a:t>types d’échelles de </a:t>
            </a:r>
            <a:r>
              <a:rPr lang="fr-FR" sz="3200" b="1" dirty="0" smtClean="0">
                <a:solidFill>
                  <a:srgbClr val="FF0000"/>
                </a:solidFill>
                <a:latin typeface="11"/>
              </a:rPr>
              <a:t>classification : </a:t>
            </a:r>
            <a:br>
              <a:rPr lang="fr-FR" sz="3200" b="1" dirty="0" smtClean="0">
                <a:solidFill>
                  <a:srgbClr val="FF0000"/>
                </a:solidFill>
                <a:latin typeface="11"/>
              </a:rPr>
            </a:br>
            <a:r>
              <a:rPr lang="fr-FR" sz="2000" dirty="0">
                <a:latin typeface="11"/>
              </a:rPr>
              <a:t/>
            </a:r>
            <a:br>
              <a:rPr lang="fr-FR" sz="2000" dirty="0">
                <a:latin typeface="11"/>
              </a:rPr>
            </a:br>
            <a:r>
              <a:rPr lang="fr-FR" sz="3200" dirty="0">
                <a:latin typeface="14"/>
              </a:rPr>
              <a:t>En distinguant les variables qualitatives des variables quantitatives et les </a:t>
            </a:r>
            <a:r>
              <a:rPr lang="fr-FR" sz="3200" dirty="0" smtClean="0">
                <a:latin typeface="14"/>
              </a:rPr>
              <a:t>variables discrètes </a:t>
            </a:r>
            <a:r>
              <a:rPr lang="fr-FR" sz="3200" dirty="0">
                <a:latin typeface="14"/>
              </a:rPr>
              <a:t>des variables continues, on peut répartir les échelles de classification </a:t>
            </a:r>
            <a:r>
              <a:rPr lang="fr-FR" sz="3200" dirty="0" smtClean="0">
                <a:latin typeface="14"/>
              </a:rPr>
              <a:t>selon trois </a:t>
            </a:r>
            <a:r>
              <a:rPr lang="fr-FR" sz="3200" dirty="0">
                <a:latin typeface="14"/>
              </a:rPr>
              <a:t>types</a:t>
            </a:r>
            <a:r>
              <a:rPr lang="fr-FR" sz="3200" dirty="0" smtClean="0">
                <a:latin typeface="14"/>
              </a:rPr>
              <a:t>. </a:t>
            </a:r>
            <a:r>
              <a:rPr lang="fr-FR" sz="3200" dirty="0" smtClean="0">
                <a:latin typeface="11"/>
              </a:rPr>
              <a:t>L’échelle nominale </a:t>
            </a:r>
            <a:r>
              <a:rPr lang="fr-FR" sz="3200" dirty="0" smtClean="0">
                <a:latin typeface="14"/>
              </a:rPr>
              <a:t>Dans </a:t>
            </a:r>
            <a:r>
              <a:rPr lang="fr-FR" sz="3200" dirty="0">
                <a:latin typeface="14"/>
              </a:rPr>
              <a:t>une </a:t>
            </a:r>
            <a:r>
              <a:rPr lang="fr-FR" sz="3200" dirty="0">
                <a:latin typeface="15"/>
              </a:rPr>
              <a:t>échelle nominale</a:t>
            </a:r>
            <a:r>
              <a:rPr lang="fr-FR" sz="3200" dirty="0">
                <a:latin typeface="14"/>
              </a:rPr>
              <a:t>, les classes ne sont que nommées</a:t>
            </a:r>
            <a:r>
              <a:rPr lang="fr-FR" sz="3200" dirty="0" smtClean="0">
                <a:latin typeface="14"/>
              </a:rPr>
              <a:t>. Dans </a:t>
            </a:r>
            <a:r>
              <a:rPr lang="fr-FR" sz="3200" dirty="0">
                <a:latin typeface="14"/>
              </a:rPr>
              <a:t>une </a:t>
            </a:r>
            <a:r>
              <a:rPr lang="fr-FR" sz="3200" dirty="0">
                <a:latin typeface="15"/>
              </a:rPr>
              <a:t>échelle ordinale</a:t>
            </a:r>
            <a:r>
              <a:rPr lang="fr-FR" sz="3200" dirty="0">
                <a:latin typeface="14"/>
              </a:rPr>
              <a:t>, les classes sont nommées et ordonnées, allant de </a:t>
            </a:r>
            <a:r>
              <a:rPr lang="fr-FR" sz="3200" dirty="0" smtClean="0">
                <a:latin typeface="14"/>
              </a:rPr>
              <a:t>la plus </a:t>
            </a:r>
            <a:r>
              <a:rPr lang="fr-FR" sz="3200" dirty="0">
                <a:latin typeface="14"/>
              </a:rPr>
              <a:t>petite valeur à la plus grande ou de la plus grande valeur à la plus petite. </a:t>
            </a:r>
            <a:endParaRPr lang="fr-FR" sz="3200" dirty="0"/>
          </a:p>
        </p:txBody>
      </p:sp>
    </p:spTree>
    <p:extLst>
      <p:ext uri="{BB962C8B-B14F-4D97-AF65-F5344CB8AC3E}">
        <p14:creationId xmlns:p14="http://schemas.microsoft.com/office/powerpoint/2010/main" val="1209072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22714"/>
          </a:xfrm>
        </p:spPr>
        <p:txBody>
          <a:bodyPr/>
          <a:lstStyle/>
          <a:p>
            <a:pPr algn="l"/>
            <a:r>
              <a:rPr lang="fr-FR" sz="3200" b="1" dirty="0" smtClean="0">
                <a:solidFill>
                  <a:srgbClr val="FF0000"/>
                </a:solidFill>
                <a:latin typeface="11"/>
              </a:rPr>
              <a:t>A- L’échelle </a:t>
            </a:r>
            <a:r>
              <a:rPr lang="fr-FR" sz="3200" b="1" dirty="0">
                <a:solidFill>
                  <a:srgbClr val="FF0000"/>
                </a:solidFill>
                <a:latin typeface="11"/>
              </a:rPr>
              <a:t>par </a:t>
            </a:r>
            <a:r>
              <a:rPr lang="fr-FR" sz="3200" b="1" dirty="0" smtClean="0">
                <a:solidFill>
                  <a:srgbClr val="FF0000"/>
                </a:solidFill>
                <a:latin typeface="11"/>
              </a:rPr>
              <a:t>intervalle :</a:t>
            </a:r>
            <a:r>
              <a:rPr lang="fr-FR" sz="3200" b="1" dirty="0">
                <a:solidFill>
                  <a:srgbClr val="FF0000"/>
                </a:solidFill>
                <a:latin typeface="11"/>
              </a:rPr>
              <a:t/>
            </a:r>
            <a:br>
              <a:rPr lang="fr-FR" sz="3200" b="1" dirty="0">
                <a:solidFill>
                  <a:srgbClr val="FF0000"/>
                </a:solidFill>
                <a:latin typeface="11"/>
              </a:rPr>
            </a:br>
            <a:r>
              <a:rPr lang="fr-FR" sz="3600" dirty="0">
                <a:latin typeface="14"/>
              </a:rPr>
              <a:t>Dans une </a:t>
            </a:r>
            <a:r>
              <a:rPr lang="fr-FR" sz="3600" dirty="0">
                <a:latin typeface="15"/>
              </a:rPr>
              <a:t>échelle par intervalle</a:t>
            </a:r>
            <a:r>
              <a:rPr lang="fr-FR" sz="3600" dirty="0">
                <a:latin typeface="14"/>
              </a:rPr>
              <a:t>, les classes sont nommées et ordonnées </a:t>
            </a:r>
            <a:r>
              <a:rPr lang="fr-FR" sz="3600" dirty="0" smtClean="0">
                <a:latin typeface="14"/>
              </a:rPr>
              <a:t>;              </a:t>
            </a:r>
            <a:r>
              <a:rPr lang="fr-FR" sz="3600" dirty="0">
                <a:latin typeface="14"/>
              </a:rPr>
              <a:t>il existe </a:t>
            </a:r>
            <a:r>
              <a:rPr lang="fr-FR" sz="3600" dirty="0" smtClean="0">
                <a:latin typeface="14"/>
              </a:rPr>
              <a:t>de plus </a:t>
            </a:r>
            <a:r>
              <a:rPr lang="fr-FR" sz="3600" dirty="0">
                <a:latin typeface="14"/>
              </a:rPr>
              <a:t>une relation de distance entre les valeurs</a:t>
            </a:r>
            <a:r>
              <a:rPr lang="fr-FR" sz="3600" dirty="0" smtClean="0">
                <a:latin typeface="14"/>
              </a:rPr>
              <a:t>.</a:t>
            </a:r>
            <a:endParaRPr lang="fr-FR" sz="3600" dirty="0"/>
          </a:p>
        </p:txBody>
      </p:sp>
    </p:spTree>
    <p:extLst>
      <p:ext uri="{BB962C8B-B14F-4D97-AF65-F5344CB8AC3E}">
        <p14:creationId xmlns:p14="http://schemas.microsoft.com/office/powerpoint/2010/main" val="27918271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3626675237"/>
              </p:ext>
            </p:extLst>
          </p:nvPr>
        </p:nvGraphicFramePr>
        <p:xfrm>
          <a:off x="179512" y="692696"/>
          <a:ext cx="8784978" cy="5806899"/>
        </p:xfrm>
        <a:graphic>
          <a:graphicData uri="http://schemas.openxmlformats.org/drawingml/2006/table">
            <a:tbl>
              <a:tblPr firstRow="1" bandRow="1">
                <a:tableStyleId>{5940675A-B579-460E-94D1-54222C63F5DA}</a:tableStyleId>
              </a:tblPr>
              <a:tblGrid>
                <a:gridCol w="1464163"/>
                <a:gridCol w="1464163"/>
                <a:gridCol w="1464163"/>
                <a:gridCol w="1464163"/>
                <a:gridCol w="1464163"/>
                <a:gridCol w="1464163"/>
              </a:tblGrid>
              <a:tr h="648072">
                <a:tc gridSpan="2">
                  <a:txBody>
                    <a:bodyPr/>
                    <a:lstStyle/>
                    <a:p>
                      <a:pPr algn="ctr"/>
                      <a:r>
                        <a:rPr lang="fr-FR" dirty="0" smtClean="0"/>
                        <a:t>A/</a:t>
                      </a:r>
                      <a:r>
                        <a:rPr lang="fr-FR" baseline="0" dirty="0" smtClean="0"/>
                        <a:t> Unité Nominale</a:t>
                      </a:r>
                      <a:endParaRPr lang="fr-FR" dirty="0"/>
                    </a:p>
                  </a:txBody>
                  <a:tcPr>
                    <a:lnB w="12700" cap="flat" cmpd="sng" algn="ctr">
                      <a:solidFill>
                        <a:schemeClr val="tx1"/>
                      </a:solidFill>
                      <a:prstDash val="solid"/>
                      <a:round/>
                      <a:headEnd type="none" w="med" len="med"/>
                      <a:tailEnd type="none" w="med" len="med"/>
                    </a:lnB>
                  </a:tcPr>
                </a:tc>
                <a:tc hMerge="1">
                  <a:txBody>
                    <a:bodyPr/>
                    <a:lstStyle/>
                    <a:p>
                      <a:endParaRPr lang="fr-FR"/>
                    </a:p>
                  </a:txBody>
                  <a:tcPr>
                    <a:lnB w="12700" cap="flat" cmpd="sng" algn="ctr">
                      <a:solidFill>
                        <a:schemeClr val="tx1"/>
                      </a:solidFill>
                      <a:prstDash val="solid"/>
                      <a:round/>
                      <a:headEnd type="none" w="med" len="med"/>
                      <a:tailEnd type="none" w="med" len="med"/>
                    </a:lnB>
                  </a:tcPr>
                </a:tc>
                <a:tc gridSpan="2">
                  <a:txBody>
                    <a:bodyPr/>
                    <a:lstStyle/>
                    <a:p>
                      <a:pPr algn="ctr"/>
                      <a:r>
                        <a:rPr lang="fr-FR" dirty="0" smtClean="0"/>
                        <a:t>B/Une échelle ordinale</a:t>
                      </a:r>
                      <a:endParaRPr lang="fr-FR" dirty="0"/>
                    </a:p>
                  </a:txBody>
                  <a:tcPr>
                    <a:lnB w="12700" cap="flat" cmpd="sng" algn="ctr">
                      <a:solidFill>
                        <a:schemeClr val="tx1"/>
                      </a:solidFill>
                      <a:prstDash val="solid"/>
                      <a:round/>
                      <a:headEnd type="none" w="med" len="med"/>
                      <a:tailEnd type="none" w="med" len="med"/>
                    </a:lnB>
                  </a:tcPr>
                </a:tc>
                <a:tc hMerge="1">
                  <a:txBody>
                    <a:bodyPr/>
                    <a:lstStyle/>
                    <a:p>
                      <a:endParaRPr lang="fr-FR"/>
                    </a:p>
                  </a:txBody>
                  <a:tcPr>
                    <a:lnB w="12700" cap="flat" cmpd="sng" algn="ctr">
                      <a:solidFill>
                        <a:schemeClr val="tx1"/>
                      </a:solidFill>
                      <a:prstDash val="solid"/>
                      <a:round/>
                      <a:headEnd type="none" w="med" len="med"/>
                      <a:tailEnd type="none" w="med" len="med"/>
                    </a:lnB>
                  </a:tcPr>
                </a:tc>
                <a:tc gridSpan="2">
                  <a:txBody>
                    <a:bodyPr/>
                    <a:lstStyle/>
                    <a:p>
                      <a:pPr algn="ctr"/>
                      <a:r>
                        <a:rPr lang="fr-FR" dirty="0" smtClean="0"/>
                        <a:t>C/ Une échelle </a:t>
                      </a:r>
                      <a:endParaRPr lang="fr-FR" dirty="0"/>
                    </a:p>
                  </a:txBody>
                  <a:tcPr>
                    <a:lnB w="12700" cap="flat" cmpd="sng" algn="ctr">
                      <a:solidFill>
                        <a:schemeClr val="tx1"/>
                      </a:solidFill>
                      <a:prstDash val="solid"/>
                      <a:round/>
                      <a:headEnd type="none" w="med" len="med"/>
                      <a:tailEnd type="none" w="med" len="med"/>
                    </a:lnB>
                  </a:tcPr>
                </a:tc>
                <a:tc hMerge="1">
                  <a:txBody>
                    <a:bodyPr/>
                    <a:lstStyle/>
                    <a:p>
                      <a:endParaRPr lang="fr-FR" dirty="0"/>
                    </a:p>
                  </a:txBody>
                  <a:tcPr>
                    <a:lnB w="12700" cap="flat" cmpd="sng" algn="ctr">
                      <a:solidFill>
                        <a:schemeClr val="tx1"/>
                      </a:solidFill>
                      <a:prstDash val="solid"/>
                      <a:round/>
                      <a:headEnd type="none" w="med" len="med"/>
                      <a:tailEnd type="none" w="med" len="med"/>
                    </a:lnB>
                  </a:tcPr>
                </a:tc>
              </a:tr>
              <a:tr h="432048">
                <a:tc>
                  <a:txBody>
                    <a:bodyPr/>
                    <a:lstStyle/>
                    <a:p>
                      <a:r>
                        <a:rPr lang="fr-FR" sz="1600" dirty="0" smtClean="0"/>
                        <a:t>Variables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 Classes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Variables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Classes</a:t>
                      </a:r>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Variables</a:t>
                      </a:r>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Classes</a:t>
                      </a:r>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5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t>SEXE</a:t>
                      </a:r>
                    </a:p>
                    <a:p>
                      <a:endParaRPr lang="fr-FR"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smtClean="0"/>
                    </a:p>
                    <a:p>
                      <a:r>
                        <a:rPr lang="fr-FR" dirty="0" smtClean="0"/>
                        <a:t>. Masculin </a:t>
                      </a:r>
                    </a:p>
                    <a:p>
                      <a:r>
                        <a:rPr lang="fr-FR" dirty="0" smtClean="0"/>
                        <a:t>. Féminin</a:t>
                      </a:r>
                    </a:p>
                    <a:p>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Évolution de l’état de santé.</a:t>
                      </a:r>
                    </a:p>
                    <a:p>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Amélioration </a:t>
                      </a:r>
                    </a:p>
                    <a:p>
                      <a:r>
                        <a:rPr lang="fr-FR" dirty="0" smtClean="0"/>
                        <a:t>Stabilité</a:t>
                      </a:r>
                    </a:p>
                    <a:p>
                      <a:r>
                        <a:rPr lang="fr-FR" dirty="0" smtClean="0"/>
                        <a:t>Détérioration</a:t>
                      </a:r>
                    </a:p>
                    <a:p>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fr-FR" dirty="0" smtClean="0"/>
                        <a:t>Age</a:t>
                      </a:r>
                      <a:endParaRPr lang="fr-FR" dirty="0"/>
                    </a:p>
                  </a:txBody>
                  <a:tcPr>
                    <a:lnT w="12700" cap="flat" cmpd="sng" algn="ctr">
                      <a:solidFill>
                        <a:schemeClr val="tx1"/>
                      </a:solidFill>
                      <a:prstDash val="solid"/>
                      <a:round/>
                      <a:headEnd type="none" w="med" len="med"/>
                      <a:tailEnd type="none" w="med" len="med"/>
                    </a:lnT>
                  </a:tcPr>
                </a:tc>
                <a:tc rowSpan="3">
                  <a:txBody>
                    <a:bodyPr/>
                    <a:lstStyle/>
                    <a:p>
                      <a:r>
                        <a:rPr lang="fr-FR" dirty="0" smtClean="0"/>
                        <a:t>1-4</a:t>
                      </a:r>
                    </a:p>
                    <a:p>
                      <a:r>
                        <a:rPr lang="fr-FR" dirty="0" smtClean="0"/>
                        <a:t>5-9</a:t>
                      </a:r>
                    </a:p>
                    <a:p>
                      <a:r>
                        <a:rPr lang="fr-FR" dirty="0" smtClean="0"/>
                        <a:t>10-14</a:t>
                      </a:r>
                    </a:p>
                    <a:p>
                      <a:r>
                        <a:rPr lang="fr-FR" dirty="0" smtClean="0"/>
                        <a:t>15-19</a:t>
                      </a:r>
                    </a:p>
                    <a:p>
                      <a:r>
                        <a:rPr lang="fr-FR" dirty="0" smtClean="0"/>
                        <a:t>20-24</a:t>
                      </a:r>
                    </a:p>
                    <a:p>
                      <a:r>
                        <a:rPr lang="fr-FR" dirty="0" smtClean="0"/>
                        <a:t>25-29</a:t>
                      </a:r>
                    </a:p>
                    <a:p>
                      <a:r>
                        <a:rPr lang="fr-FR" dirty="0" smtClean="0"/>
                        <a:t>30-34</a:t>
                      </a:r>
                      <a:endParaRPr lang="fr-FR" dirty="0"/>
                    </a:p>
                  </a:txBody>
                  <a:tcPr>
                    <a:lnT w="12700" cap="flat" cmpd="sng" algn="ctr">
                      <a:solidFill>
                        <a:schemeClr val="tx1"/>
                      </a:solidFill>
                      <a:prstDash val="solid"/>
                      <a:round/>
                      <a:headEnd type="none" w="med" len="med"/>
                      <a:tailEnd type="none" w="med" len="med"/>
                    </a:lnT>
                  </a:tcPr>
                </a:tc>
              </a:tr>
              <a:tr h="1828800">
                <a:tc>
                  <a:txBody>
                    <a:bodyPr/>
                    <a:lstStyle/>
                    <a:p>
                      <a:r>
                        <a:rPr lang="fr-FR" sz="1600" dirty="0" smtClean="0"/>
                        <a:t>GROUPE SANGUIN</a:t>
                      </a:r>
                      <a:endParaRPr lang="fr-FR"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smtClean="0"/>
                        <a:t>A, B, O, AB</a:t>
                      </a:r>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fr-FR" dirty="0" smtClean="0"/>
                        <a:t>Degré</a:t>
                      </a:r>
                      <a:r>
                        <a:rPr lang="fr-FR" baseline="0" dirty="0" smtClean="0"/>
                        <a:t> de satisfaction.</a:t>
                      </a:r>
                      <a:endParaRPr lang="fr-FR" dirty="0"/>
                    </a:p>
                  </a:txBody>
                  <a:tcPr>
                    <a:lnT w="12700" cap="flat" cmpd="sng" algn="ctr">
                      <a:solidFill>
                        <a:schemeClr val="tx1"/>
                      </a:solidFill>
                      <a:prstDash val="solid"/>
                      <a:round/>
                      <a:headEnd type="none" w="med" len="med"/>
                      <a:tailEnd type="none" w="med" len="med"/>
                    </a:lnT>
                  </a:tcPr>
                </a:tc>
                <a:tc rowSpan="2">
                  <a:txBody>
                    <a:bodyPr/>
                    <a:lstStyle/>
                    <a:p>
                      <a:r>
                        <a:rPr lang="fr-FR" dirty="0" smtClean="0"/>
                        <a:t>Insatisfait</a:t>
                      </a:r>
                    </a:p>
                    <a:p>
                      <a:r>
                        <a:rPr lang="fr-FR" dirty="0" smtClean="0"/>
                        <a:t>Peu satisfait</a:t>
                      </a:r>
                    </a:p>
                    <a:p>
                      <a:r>
                        <a:rPr lang="fr-FR" dirty="0" smtClean="0"/>
                        <a:t>Satisfait</a:t>
                      </a:r>
                    </a:p>
                    <a:p>
                      <a:r>
                        <a:rPr lang="fr-FR" dirty="0" smtClean="0"/>
                        <a:t>Très satisfait </a:t>
                      </a:r>
                      <a:endParaRPr lang="fr-FR" dirty="0"/>
                    </a:p>
                  </a:txBody>
                  <a:tcPr>
                    <a:lnT w="12700" cap="flat" cmpd="sng" algn="ctr">
                      <a:solidFill>
                        <a:schemeClr val="tx1"/>
                      </a:solidFill>
                      <a:prstDash val="solid"/>
                      <a:round/>
                      <a:headEnd type="none" w="med" len="med"/>
                      <a:tailEnd type="none" w="med" len="med"/>
                    </a:lnT>
                  </a:tcPr>
                </a:tc>
                <a:tc vMerge="1">
                  <a:txBody>
                    <a:bodyPr/>
                    <a:lstStyle/>
                    <a:p>
                      <a:endParaRPr lang="fr-F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2786">
                <a:tc>
                  <a:txBody>
                    <a:bodyPr/>
                    <a:lstStyle/>
                    <a:p>
                      <a:r>
                        <a:rPr lang="fr-FR" sz="1400" dirty="0" smtClean="0"/>
                        <a:t>DIAGNOSTIQUE</a:t>
                      </a:r>
                      <a:endParaRPr lang="fr-FR" sz="1400" dirty="0"/>
                    </a:p>
                  </a:txBody>
                  <a:tcPr>
                    <a:lnT w="12700" cap="flat" cmpd="sng" algn="ctr">
                      <a:solidFill>
                        <a:schemeClr val="tx1"/>
                      </a:solidFill>
                      <a:prstDash val="solid"/>
                      <a:round/>
                      <a:headEnd type="none" w="med" len="med"/>
                      <a:tailEnd type="none" w="med" len="med"/>
                    </a:lnT>
                  </a:tcPr>
                </a:tc>
                <a:tc>
                  <a:txBody>
                    <a:bodyPr/>
                    <a:lstStyle/>
                    <a:p>
                      <a:r>
                        <a:rPr lang="fr-FR" sz="1600" dirty="0" smtClean="0"/>
                        <a:t>.Cystite</a:t>
                      </a:r>
                    </a:p>
                    <a:p>
                      <a:r>
                        <a:rPr lang="fr-FR" sz="1600" dirty="0" smtClean="0"/>
                        <a:t>.Pyélonéphrite</a:t>
                      </a:r>
                    </a:p>
                    <a:p>
                      <a:r>
                        <a:rPr lang="fr-FR" sz="1600" dirty="0" smtClean="0"/>
                        <a:t>.Autres.</a:t>
                      </a:r>
                      <a:endParaRPr lang="fr-FR" sz="1600" dirty="0"/>
                    </a:p>
                  </a:txBody>
                  <a:tcPr>
                    <a:lnT w="12700" cap="flat" cmpd="sng" algn="ctr">
                      <a:solidFill>
                        <a:schemeClr val="tx1"/>
                      </a:solidFill>
                      <a:prstDash val="solid"/>
                      <a:round/>
                      <a:headEnd type="none" w="med" len="med"/>
                      <a:tailEnd type="none" w="med" len="med"/>
                    </a:lnT>
                  </a:tcPr>
                </a:tc>
                <a:tc vMerge="1">
                  <a:txBody>
                    <a:bodyPr/>
                    <a:lstStyle/>
                    <a:p>
                      <a:endParaRPr lang="fr-FR" dirty="0"/>
                    </a:p>
                  </a:txBody>
                  <a:tcPr>
                    <a:lnT w="12700" cap="flat" cmpd="sng" algn="ctr">
                      <a:solidFill>
                        <a:schemeClr val="tx1"/>
                      </a:solidFill>
                      <a:prstDash val="solid"/>
                      <a:round/>
                      <a:headEnd type="none" w="med" len="med"/>
                      <a:tailEnd type="none" w="med" len="med"/>
                    </a:lnT>
                  </a:tcPr>
                </a:tc>
                <a:tc vMerge="1">
                  <a:txBody>
                    <a:bodyPr/>
                    <a:lstStyle/>
                    <a:p>
                      <a:endParaRPr lang="fr-FR"/>
                    </a:p>
                  </a:txBody>
                  <a:tcPr>
                    <a:lnT w="12700" cap="flat" cmpd="sng" algn="ctr">
                      <a:solidFill>
                        <a:schemeClr val="tx1"/>
                      </a:solidFill>
                      <a:prstDash val="solid"/>
                      <a:round/>
                      <a:headEnd type="none" w="med" len="med"/>
                      <a:tailEnd type="none" w="med" len="med"/>
                    </a:lnT>
                  </a:tcPr>
                </a:tc>
                <a:tc vMerge="1">
                  <a:txBody>
                    <a:bodyPr/>
                    <a:lstStyle/>
                    <a:p>
                      <a:endParaRPr lang="fr-FR"/>
                    </a:p>
                  </a:txBody>
                  <a:tcPr>
                    <a:lnT w="12700" cap="flat" cmpd="sng" algn="ctr">
                      <a:solidFill>
                        <a:schemeClr val="tx1"/>
                      </a:solidFill>
                      <a:prstDash val="solid"/>
                      <a:round/>
                      <a:headEnd type="none" w="med" len="med"/>
                      <a:tailEnd type="none" w="med" len="med"/>
                    </a:lnT>
                  </a:tcPr>
                </a:tc>
                <a:tc vMerge="1">
                  <a:txBody>
                    <a:bodyPr/>
                    <a:lstStyle/>
                    <a:p>
                      <a:endParaRPr lang="fr-FR"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2407842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rmAutofit/>
          </a:bodyPr>
          <a:lstStyle/>
          <a:p>
            <a:pPr algn="l"/>
            <a:r>
              <a:rPr lang="fr-FR" sz="2800" b="1" dirty="0">
                <a:solidFill>
                  <a:srgbClr val="FF0000"/>
                </a:solidFill>
                <a:latin typeface="11"/>
              </a:rPr>
              <a:t>Le passage d’une échelle à une </a:t>
            </a:r>
            <a:r>
              <a:rPr lang="fr-FR" sz="2800" b="1" dirty="0" smtClean="0">
                <a:solidFill>
                  <a:srgbClr val="FF0000"/>
                </a:solidFill>
                <a:latin typeface="11"/>
              </a:rPr>
              <a:t>autre : </a:t>
            </a:r>
            <a:br>
              <a:rPr lang="fr-FR" sz="2800" b="1" dirty="0" smtClean="0">
                <a:solidFill>
                  <a:srgbClr val="FF0000"/>
                </a:solidFill>
                <a:latin typeface="11"/>
              </a:rPr>
            </a:br>
            <a:r>
              <a:rPr lang="fr-FR" sz="2800" b="1" dirty="0">
                <a:solidFill>
                  <a:srgbClr val="FF0000"/>
                </a:solidFill>
                <a:latin typeface="11"/>
              </a:rPr>
              <a:t/>
            </a:r>
            <a:br>
              <a:rPr lang="fr-FR" sz="2800" b="1" dirty="0">
                <a:solidFill>
                  <a:srgbClr val="FF0000"/>
                </a:solidFill>
                <a:latin typeface="11"/>
              </a:rPr>
            </a:br>
            <a:r>
              <a:rPr lang="fr-FR" sz="2800" dirty="0">
                <a:latin typeface="14"/>
              </a:rPr>
              <a:t>Il existe une hiérarchie dans les échelles : il est possible de passer de l’échelle par intervalle</a:t>
            </a:r>
            <a:br>
              <a:rPr lang="fr-FR" sz="2800" dirty="0">
                <a:latin typeface="14"/>
              </a:rPr>
            </a:br>
            <a:r>
              <a:rPr lang="fr-FR" sz="2800" dirty="0">
                <a:latin typeface="14"/>
              </a:rPr>
              <a:t>à l’échelle ordinale, puis à l’échelle nominale. Chaque regroupement des </a:t>
            </a:r>
            <a:r>
              <a:rPr lang="fr-FR" sz="2800" dirty="0" smtClean="0">
                <a:latin typeface="14"/>
              </a:rPr>
              <a:t>données pour </a:t>
            </a:r>
            <a:r>
              <a:rPr lang="fr-FR" sz="2800" dirty="0">
                <a:latin typeface="14"/>
              </a:rPr>
              <a:t>effectuer le passage d’une échelle à l’autre entraîne une perte d’information. </a:t>
            </a:r>
            <a:r>
              <a:rPr lang="fr-FR" sz="2800" dirty="0" smtClean="0">
                <a:latin typeface="14"/>
              </a:rPr>
              <a:t>Il s’agit </a:t>
            </a:r>
            <a:r>
              <a:rPr lang="fr-FR" sz="2800" dirty="0">
                <a:latin typeface="14"/>
              </a:rPr>
              <a:t>donc, en quelque sorte, d’une voie à sens unique. On aura noté que la même perte</a:t>
            </a:r>
            <a:br>
              <a:rPr lang="fr-FR" sz="2800" dirty="0">
                <a:latin typeface="14"/>
              </a:rPr>
            </a:br>
            <a:r>
              <a:rPr lang="fr-FR" sz="2800" dirty="0">
                <a:latin typeface="14"/>
              </a:rPr>
              <a:t>d’information survient quand on passe des données brutes à un regroupement en </a:t>
            </a:r>
            <a:r>
              <a:rPr lang="fr-FR" sz="2800" dirty="0" smtClean="0">
                <a:latin typeface="14"/>
              </a:rPr>
              <a:t>classes.</a:t>
            </a:r>
            <a:endParaRPr lang="fr-FR" sz="2800" dirty="0"/>
          </a:p>
        </p:txBody>
      </p:sp>
    </p:spTree>
    <p:extLst>
      <p:ext uri="{BB962C8B-B14F-4D97-AF65-F5344CB8AC3E}">
        <p14:creationId xmlns:p14="http://schemas.microsoft.com/office/powerpoint/2010/main" val="1038726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Tree>
    <p:extLst>
      <p:ext uri="{BB962C8B-B14F-4D97-AF65-F5344CB8AC3E}">
        <p14:creationId xmlns:p14="http://schemas.microsoft.com/office/powerpoint/2010/main" val="2919335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466730"/>
          </a:xfrm>
        </p:spPr>
        <p:txBody>
          <a:bodyPr>
            <a:normAutofit/>
          </a:bodyPr>
          <a:lstStyle/>
          <a:p>
            <a:r>
              <a:rPr lang="fr-FR" b="1" dirty="0" smtClean="0">
                <a:solidFill>
                  <a:srgbClr val="FF0000"/>
                </a:solidFill>
              </a:rPr>
              <a:t>I- DÉFINITION</a:t>
            </a:r>
            <a:r>
              <a:rPr lang="fr-FR" dirty="0" smtClean="0"/>
              <a:t>: </a:t>
            </a:r>
            <a:br>
              <a:rPr lang="fr-FR" dirty="0" smtClean="0"/>
            </a:br>
            <a:r>
              <a:rPr lang="fr-FR" sz="2800" b="0" i="0" u="none" strike="noStrike" baseline="0" dirty="0" smtClean="0">
                <a:latin typeface="14"/>
              </a:rPr>
              <a:t>L’</a:t>
            </a:r>
            <a:r>
              <a:rPr lang="fr-FR" sz="2800" b="0" i="0" u="none" strike="noStrike" baseline="0" dirty="0" smtClean="0">
                <a:latin typeface="15"/>
              </a:rPr>
              <a:t>épidémiologie </a:t>
            </a:r>
            <a:r>
              <a:rPr lang="fr-FR" sz="2800" b="0" i="0" u="none" strike="noStrike" baseline="0" dirty="0" smtClean="0">
                <a:latin typeface="14"/>
              </a:rPr>
              <a:t>est la science qui s’intéresse à la mesure de la fréquence et de la répartition des maladies, des décès et de leurs causes dans                  les populations.</a:t>
            </a:r>
            <a:r>
              <a:rPr lang="fr-FR" sz="2800" b="0" i="0" u="none" strike="noStrike" dirty="0" smtClean="0">
                <a:latin typeface="14"/>
              </a:rPr>
              <a:t> </a:t>
            </a:r>
            <a:r>
              <a:rPr lang="fr-FR" sz="2800" b="0" i="0" u="none" strike="noStrike" baseline="0" dirty="0" smtClean="0">
                <a:latin typeface="14"/>
              </a:rPr>
              <a:t>Elle a pour objet l’effet et l’interaction  des facteurs de risques individuels, collectifs et environnementaux sur la santé. Elle se penche aussi sur la mesure de l’efficacité des</a:t>
            </a:r>
            <a:br>
              <a:rPr lang="fr-FR" sz="2800" b="0" i="0" u="none" strike="noStrike" baseline="0" dirty="0" smtClean="0">
                <a:latin typeface="14"/>
              </a:rPr>
            </a:br>
            <a:r>
              <a:rPr lang="fr-FR" sz="2800" b="0" i="0" u="none" strike="noStrike" baseline="0" dirty="0" smtClean="0">
                <a:latin typeface="14"/>
              </a:rPr>
              <a:t>interventions sur la santé des individus en milieu clinique et sur celle des populations.</a:t>
            </a:r>
            <a:endParaRPr lang="fr-FR" sz="2800" dirty="0"/>
          </a:p>
        </p:txBody>
      </p:sp>
    </p:spTree>
    <p:extLst>
      <p:ext uri="{BB962C8B-B14F-4D97-AF65-F5344CB8AC3E}">
        <p14:creationId xmlns:p14="http://schemas.microsoft.com/office/powerpoint/2010/main" val="360401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6394722"/>
          </a:xfrm>
        </p:spPr>
        <p:txBody>
          <a:bodyPr>
            <a:normAutofit/>
          </a:bodyPr>
          <a:lstStyle/>
          <a:p>
            <a:r>
              <a:rPr lang="fr-FR" sz="3100" b="0" i="0" u="none" strike="noStrike" baseline="0" dirty="0" smtClean="0">
                <a:latin typeface="14"/>
              </a:rPr>
              <a:t>Aujourd’hui, </a:t>
            </a:r>
            <a:r>
              <a:rPr lang="fr-FR" sz="3100" b="0" i="0" u="none" strike="noStrike" baseline="0" dirty="0" smtClean="0">
                <a:solidFill>
                  <a:srgbClr val="FF0000"/>
                </a:solidFill>
                <a:latin typeface="14"/>
              </a:rPr>
              <a:t>l’épidémiologiste</a:t>
            </a:r>
            <a:r>
              <a:rPr lang="fr-FR" sz="3100" b="0" i="0" u="none" strike="noStrike" baseline="0" dirty="0" smtClean="0">
                <a:latin typeface="14"/>
              </a:rPr>
              <a:t> fait aussi appel aux méthodes qualitatives issues notamment</a:t>
            </a:r>
            <a:br>
              <a:rPr lang="fr-FR" sz="3100" b="0" i="0" u="none" strike="noStrike" baseline="0" dirty="0" smtClean="0">
                <a:latin typeface="14"/>
              </a:rPr>
            </a:br>
            <a:r>
              <a:rPr lang="fr-FR" sz="3100" b="0" i="0" u="none" strike="noStrike" baseline="0" dirty="0" smtClean="0">
                <a:latin typeface="14"/>
              </a:rPr>
              <a:t>de </a:t>
            </a:r>
            <a:r>
              <a:rPr lang="fr-FR" sz="3100" b="0" i="0" u="none" strike="noStrike" baseline="0" dirty="0" smtClean="0">
                <a:solidFill>
                  <a:srgbClr val="FF0000"/>
                </a:solidFill>
                <a:latin typeface="14"/>
              </a:rPr>
              <a:t>l’ethnographie</a:t>
            </a:r>
            <a:r>
              <a:rPr lang="fr-FR" sz="3100" b="0" i="0" u="none" strike="noStrike" baseline="0" dirty="0" smtClean="0">
                <a:latin typeface="14"/>
              </a:rPr>
              <a:t>, de </a:t>
            </a:r>
            <a:r>
              <a:rPr lang="fr-FR" sz="3100" b="0" i="0" u="none" strike="noStrike" baseline="0" dirty="0" smtClean="0">
                <a:solidFill>
                  <a:srgbClr val="FF0000"/>
                </a:solidFill>
                <a:latin typeface="14"/>
              </a:rPr>
              <a:t>l’anthropologie</a:t>
            </a:r>
            <a:r>
              <a:rPr lang="fr-FR" sz="3100" b="0" i="0" u="none" strike="noStrike" baseline="0" dirty="0" smtClean="0">
                <a:latin typeface="14"/>
              </a:rPr>
              <a:t>, de                    la </a:t>
            </a:r>
            <a:r>
              <a:rPr lang="fr-FR" sz="3100" b="0" i="0" u="none" strike="noStrike" baseline="0" dirty="0" smtClean="0">
                <a:solidFill>
                  <a:srgbClr val="FF0000"/>
                </a:solidFill>
                <a:latin typeface="14"/>
              </a:rPr>
              <a:t>sociologie</a:t>
            </a:r>
            <a:r>
              <a:rPr lang="fr-FR" sz="3100" b="0" i="0" u="none" strike="noStrike" baseline="0" dirty="0" smtClean="0">
                <a:latin typeface="14"/>
              </a:rPr>
              <a:t> et des </a:t>
            </a:r>
            <a:r>
              <a:rPr lang="fr-FR" sz="3100" b="0" i="0" u="none" strike="noStrike" baseline="0" dirty="0" smtClean="0">
                <a:solidFill>
                  <a:srgbClr val="FF0000"/>
                </a:solidFill>
                <a:latin typeface="14"/>
              </a:rPr>
              <a:t>sciences</a:t>
            </a:r>
            <a:r>
              <a:rPr lang="fr-FR" sz="3100" b="0" i="0" u="none" strike="noStrike" baseline="0" dirty="0" smtClean="0">
                <a:latin typeface="14"/>
              </a:rPr>
              <a:t> </a:t>
            </a:r>
            <a:r>
              <a:rPr lang="fr-FR" sz="3100" b="0" i="0" u="none" strike="noStrike" baseline="0" dirty="0" smtClean="0">
                <a:solidFill>
                  <a:srgbClr val="FF0000"/>
                </a:solidFill>
                <a:latin typeface="14"/>
              </a:rPr>
              <a:t>cliniques</a:t>
            </a:r>
            <a:r>
              <a:rPr lang="fr-FR" sz="3100" b="0" i="0" u="none" strike="noStrike" baseline="0" dirty="0" smtClean="0">
                <a:latin typeface="14"/>
              </a:rPr>
              <a:t/>
            </a:r>
            <a:br>
              <a:rPr lang="fr-FR" sz="3100" b="0" i="0" u="none" strike="noStrike" baseline="0" dirty="0" smtClean="0">
                <a:latin typeface="14"/>
              </a:rPr>
            </a:br>
            <a:r>
              <a:rPr lang="fr-FR" sz="3100" b="0" i="0" u="none" strike="noStrike" baseline="0" dirty="0" smtClean="0">
                <a:latin typeface="14"/>
              </a:rPr>
              <a:t>pour caractériser et interpréter les phénomènes d’intérêt</a:t>
            </a:r>
            <a:r>
              <a:rPr lang="fr-FR" b="0" i="0" u="none" strike="noStrike" baseline="0" dirty="0" smtClean="0">
                <a:latin typeface="14"/>
              </a:rPr>
              <a:t>.</a:t>
            </a:r>
            <a:endParaRPr lang="fr-FR" dirty="0"/>
          </a:p>
        </p:txBody>
      </p:sp>
    </p:spTree>
    <p:extLst>
      <p:ext uri="{BB962C8B-B14F-4D97-AF65-F5344CB8AC3E}">
        <p14:creationId xmlns:p14="http://schemas.microsoft.com/office/powerpoint/2010/main" val="2399292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6394722"/>
          </a:xfrm>
        </p:spPr>
        <p:txBody>
          <a:bodyPr/>
          <a:lstStyle/>
          <a:p>
            <a:r>
              <a:rPr lang="fr-FR" b="0" i="0" u="none" strike="noStrike" baseline="0" dirty="0" smtClean="0">
                <a:latin typeface="14"/>
              </a:rPr>
              <a:t>On peut donc situer l’apport             de </a:t>
            </a:r>
            <a:r>
              <a:rPr lang="fr-FR" b="1" i="0" u="none" strike="noStrike" baseline="0" dirty="0" smtClean="0">
                <a:solidFill>
                  <a:srgbClr val="FF0000"/>
                </a:solidFill>
                <a:latin typeface="14"/>
              </a:rPr>
              <a:t>l’épidémiologie</a:t>
            </a:r>
            <a:r>
              <a:rPr lang="fr-FR" b="0" i="0" u="none" strike="noStrike" baseline="0" dirty="0" smtClean="0">
                <a:latin typeface="14"/>
              </a:rPr>
              <a:t> selon trois perspectives majeures, soit :</a:t>
            </a:r>
            <a:endParaRPr lang="fr-FR" dirty="0"/>
          </a:p>
        </p:txBody>
      </p:sp>
    </p:spTree>
    <p:extLst>
      <p:ext uri="{BB962C8B-B14F-4D97-AF65-F5344CB8AC3E}">
        <p14:creationId xmlns:p14="http://schemas.microsoft.com/office/powerpoint/2010/main" val="40779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noAutofit/>
          </a:bodyPr>
          <a:lstStyle/>
          <a:p>
            <a:r>
              <a:rPr lang="fr-FR" sz="3200" b="0" i="0" u="none" strike="noStrike" baseline="0" dirty="0" smtClean="0">
                <a:latin typeface="11"/>
              </a:rPr>
              <a:t>1. </a:t>
            </a:r>
            <a:r>
              <a:rPr lang="fr-FR" sz="3200" b="1" i="0" u="sng" strike="noStrike" baseline="0" dirty="0" smtClean="0">
                <a:solidFill>
                  <a:srgbClr val="FF0000"/>
                </a:solidFill>
                <a:latin typeface="11"/>
              </a:rPr>
              <a:t>U</a:t>
            </a:r>
            <a:r>
              <a:rPr lang="fr-FR" sz="3200" b="1" i="0" u="sng" strike="noStrike" baseline="0" dirty="0" smtClean="0">
                <a:solidFill>
                  <a:srgbClr val="FF0000"/>
                </a:solidFill>
                <a:latin typeface="14"/>
              </a:rPr>
              <a:t>ne perspective populationnelle</a:t>
            </a:r>
            <a:r>
              <a:rPr lang="fr-FR" sz="3200" b="0" i="0" u="none" strike="noStrike" baseline="0" dirty="0" smtClean="0">
                <a:latin typeface="14"/>
              </a:rPr>
              <a:t>,               c’est-à-dire portant sur l’étude des déterminants de la santé des populations, de  la fréquence et de la répartition des maladies et des décès, des inégalités sociales et de santé, ainsi que sur l’étude et l’application des</a:t>
            </a:r>
            <a:br>
              <a:rPr lang="fr-FR" sz="3200" b="0" i="0" u="none" strike="noStrike" baseline="0" dirty="0" smtClean="0">
                <a:latin typeface="14"/>
              </a:rPr>
            </a:br>
            <a:r>
              <a:rPr lang="fr-FR" sz="3200" b="0" i="0" u="none" strike="noStrike" baseline="0" dirty="0" smtClean="0">
                <a:latin typeface="14"/>
              </a:rPr>
              <a:t>moyens de prévention et de contrôle de la propagation des maladies et des décès</a:t>
            </a:r>
            <a:br>
              <a:rPr lang="fr-FR" sz="3200" b="0" i="0" u="none" strike="noStrike" baseline="0" dirty="0" smtClean="0">
                <a:latin typeface="14"/>
              </a:rPr>
            </a:br>
            <a:r>
              <a:rPr lang="fr-FR" sz="3200" b="0" i="0" u="none" strike="noStrike" baseline="0" dirty="0" smtClean="0">
                <a:latin typeface="14"/>
              </a:rPr>
              <a:t>dans la population ;</a:t>
            </a:r>
            <a:endParaRPr lang="fr-FR" sz="3200" dirty="0"/>
          </a:p>
        </p:txBody>
      </p:sp>
    </p:spTree>
    <p:extLst>
      <p:ext uri="{BB962C8B-B14F-4D97-AF65-F5344CB8AC3E}">
        <p14:creationId xmlns:p14="http://schemas.microsoft.com/office/powerpoint/2010/main" val="2085308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normAutofit/>
          </a:bodyPr>
          <a:lstStyle/>
          <a:p>
            <a:r>
              <a:rPr lang="fr-FR" sz="3200" b="0" i="0" u="none" strike="noStrike" baseline="0" dirty="0" smtClean="0">
                <a:latin typeface="11"/>
              </a:rPr>
              <a:t>2. </a:t>
            </a:r>
            <a:r>
              <a:rPr lang="fr-FR" sz="3200" b="1" u="sng" dirty="0">
                <a:solidFill>
                  <a:srgbClr val="FF0000"/>
                </a:solidFill>
                <a:latin typeface="14"/>
              </a:rPr>
              <a:t>U</a:t>
            </a:r>
            <a:r>
              <a:rPr lang="fr-FR" sz="3200" b="1" i="0" u="sng" strike="noStrike" baseline="0" dirty="0" smtClean="0">
                <a:solidFill>
                  <a:srgbClr val="FF0000"/>
                </a:solidFill>
                <a:latin typeface="14"/>
              </a:rPr>
              <a:t>ne perspective clinique</a:t>
            </a:r>
            <a:r>
              <a:rPr lang="fr-FR" sz="3200" b="0" i="0" u="none" strike="noStrike" baseline="0" dirty="0" smtClean="0">
                <a:latin typeface="14"/>
              </a:rPr>
              <a:t>, c’est-à-dire portant sur l’étude des causes et de l’histoire</a:t>
            </a:r>
            <a:br>
              <a:rPr lang="fr-FR" sz="3200" b="0" i="0" u="none" strike="noStrike" baseline="0" dirty="0" smtClean="0">
                <a:latin typeface="14"/>
              </a:rPr>
            </a:br>
            <a:r>
              <a:rPr lang="fr-FR" sz="3200" b="0" i="0" u="none" strike="noStrike" baseline="0" dirty="0" smtClean="0">
                <a:latin typeface="14"/>
              </a:rPr>
              <a:t>naturelle des maladies et des décès, de l’efficacité des stratégies diagnostiques,            des traitements et des approches cliniques préventives, et ce, dans le but d’assurer aux</a:t>
            </a:r>
            <a:br>
              <a:rPr lang="fr-FR" sz="3200" b="0" i="0" u="none" strike="noStrike" baseline="0" dirty="0" smtClean="0">
                <a:latin typeface="14"/>
              </a:rPr>
            </a:br>
            <a:r>
              <a:rPr lang="fr-FR" sz="3200" b="0" i="0" u="none" strike="noStrike" baseline="0" dirty="0" smtClean="0">
                <a:latin typeface="14"/>
              </a:rPr>
              <a:t>cliniciens l’information qui leur permettra de prendre les meilleures décisions et</a:t>
            </a:r>
            <a:br>
              <a:rPr lang="fr-FR" sz="3200" b="0" i="0" u="none" strike="noStrike" baseline="0" dirty="0" smtClean="0">
                <a:latin typeface="14"/>
              </a:rPr>
            </a:br>
            <a:r>
              <a:rPr lang="fr-FR" sz="3200" b="0" i="0" u="none" strike="noStrike" baseline="0" dirty="0" smtClean="0">
                <a:latin typeface="14"/>
              </a:rPr>
              <a:t>d’adopter les pratiques cliniques reconnues les plus efficaces ;</a:t>
            </a:r>
            <a:endParaRPr lang="fr-FR" sz="3200" dirty="0"/>
          </a:p>
        </p:txBody>
      </p:sp>
    </p:spTree>
    <p:extLst>
      <p:ext uri="{BB962C8B-B14F-4D97-AF65-F5344CB8AC3E}">
        <p14:creationId xmlns:p14="http://schemas.microsoft.com/office/powerpoint/2010/main" val="348784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856984" cy="6394722"/>
          </a:xfrm>
        </p:spPr>
        <p:txBody>
          <a:bodyPr>
            <a:normAutofit/>
          </a:bodyPr>
          <a:lstStyle/>
          <a:p>
            <a:r>
              <a:rPr lang="fr-FR" sz="3600" b="0" i="0" u="none" strike="noStrike" baseline="0" dirty="0" smtClean="0">
                <a:latin typeface="11"/>
              </a:rPr>
              <a:t>3. </a:t>
            </a:r>
            <a:r>
              <a:rPr lang="fr-FR" sz="3600" b="1" i="0" u="sng" strike="noStrike" baseline="0" dirty="0" smtClean="0">
                <a:solidFill>
                  <a:srgbClr val="FF0000"/>
                </a:solidFill>
                <a:latin typeface="11"/>
              </a:rPr>
              <a:t>U</a:t>
            </a:r>
            <a:r>
              <a:rPr lang="fr-FR" sz="3600" b="1" i="0" u="sng" strike="noStrike" baseline="0" dirty="0" smtClean="0">
                <a:solidFill>
                  <a:srgbClr val="FF0000"/>
                </a:solidFill>
                <a:latin typeface="14"/>
              </a:rPr>
              <a:t>ne perspective interdisciplinaire</a:t>
            </a:r>
            <a:r>
              <a:rPr lang="fr-FR" sz="3600" b="0" i="0" u="none" strike="noStrike" baseline="0" dirty="0" smtClean="0">
                <a:latin typeface="14"/>
              </a:rPr>
              <a:t>, c’est-à-dire portant sur tous les domaines des sciences de la santé.</a:t>
            </a:r>
            <a:endParaRPr lang="fr-FR" sz="3600" dirty="0"/>
          </a:p>
        </p:txBody>
      </p:sp>
    </p:spTree>
    <p:extLst>
      <p:ext uri="{BB962C8B-B14F-4D97-AF65-F5344CB8AC3E}">
        <p14:creationId xmlns:p14="http://schemas.microsoft.com/office/powerpoint/2010/main" val="5548003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596</Words>
  <Application>Microsoft Office PowerPoint</Application>
  <PresentationFormat>Affichage à l'écran (4:3)</PresentationFormat>
  <Paragraphs>124</Paragraphs>
  <Slides>39</Slides>
  <Notes>0</Notes>
  <HiddenSlides>0</HiddenSlides>
  <MMClips>0</MMClips>
  <ScaleCrop>false</ScaleCrop>
  <HeadingPairs>
    <vt:vector size="4" baseType="variant">
      <vt:variant>
        <vt:lpstr>Thème</vt:lpstr>
      </vt:variant>
      <vt:variant>
        <vt:i4>1</vt:i4>
      </vt:variant>
      <vt:variant>
        <vt:lpstr>Titres des diapositives</vt:lpstr>
      </vt:variant>
      <vt:variant>
        <vt:i4>39</vt:i4>
      </vt:variant>
    </vt:vector>
  </HeadingPairs>
  <TitlesOfParts>
    <vt:vector size="40" baseType="lpstr">
      <vt:lpstr>Thème Office</vt:lpstr>
      <vt:lpstr>INTRODUCTION  A  L’EPIDEMIOLOGIE…                       (Séminaire N°I)</vt:lpstr>
      <vt:lpstr>LES OBJECTIFS SPÉCIFIQUES                   DU COURS: 1/- Expliquer en quoi les concepts et les méthodes en épidémiologie sont utiles dans son domaine d’étude ou d’activités professionnelles.  </vt:lpstr>
      <vt:lpstr>2/- Décrire les grands principes éthiques qui encadrent les activités de recherche                 et d’intervention faisant appel à l’épidémiologie.</vt:lpstr>
      <vt:lpstr>I- DÉFINITION:  L’épidémiologie est la science qui s’intéresse à la mesure de la fréquence et de la répartition des maladies, des décès et de leurs causes dans                  les populations. Elle a pour objet l’effet et l’interaction  des facteurs de risques individuels, collectifs et environnementaux sur la santé. Elle se penche aussi sur la mesure de l’efficacité des interventions sur la santé des individus en milieu clinique et sur celle des populations.</vt:lpstr>
      <vt:lpstr>Aujourd’hui, l’épidémiologiste fait aussi appel aux méthodes qualitatives issues notamment de l’ethnographie, de l’anthropologie, de                    la sociologie et des sciences cliniques pour caractériser et interpréter les phénomènes d’intérêt.</vt:lpstr>
      <vt:lpstr>On peut donc situer l’apport             de l’épidémiologie selon trois perspectives majeures, soit :</vt:lpstr>
      <vt:lpstr>1. Une perspective populationnelle,               c’est-à-dire portant sur l’étude des déterminants de la santé des populations, de  la fréquence et de la répartition des maladies et des décès, des inégalités sociales et de santé, ainsi que sur l’étude et l’application des moyens de prévention et de contrôle de la propagation des maladies et des décès dans la population ;</vt:lpstr>
      <vt:lpstr>2. Une perspective clinique, c’est-à-dire portant sur l’étude des causes et de l’histoire naturelle des maladies et des décès, de l’efficacité des stratégies diagnostiques,            des traitements et des approches cliniques préventives, et ce, dans le but d’assurer aux cliniciens l’information qui leur permettra de prendre les meilleures décisions et d’adopter les pratiques cliniques reconnues les plus efficaces ;</vt:lpstr>
      <vt:lpstr>3. Une perspective interdisciplinaire, c’est-à-dire portant sur tous les domaines des sciences de la santé.</vt:lpstr>
      <vt:lpstr>Ces trois perspectives sont étroitement liées et complémentaires.                                  La maladie et sa prévention ou son traitement ne sont pas le fait d’un seul individu malade ni d’un seul thérapeute ; elles constituent également un phénomène de population et de société.</vt:lpstr>
      <vt:lpstr>1/- L’épidémiologie selon une perspective populationnelle :  La connaissance et la surveillance de la santé des populations et de ses déterminants constituent un enjeu important dans les sociétés actuelles. Dans plusieurs pays, la déclaration de certaines maladies afin d’en permettre la surveillance constitue une obligation légale.</vt:lpstr>
      <vt:lpstr>La mise en application des méthodes épidémiologiques permettent notamment :  a) de mesurer la fréquence et la répartition des        maladies et des décès dans les populations ;  b) d’établir les causes potentielles des maladies        et des décès ;  c) de déterminer les stratégies et les actions de      prévention et de protection de la santé     des personnes et d’en mesurer l’efficacité ;</vt:lpstr>
      <vt:lpstr>d) d’anticiper la fréquence et l’évolution des      principaux problèmes de santé dans les     populations ;  e) de surveiller l’éclosion de maladies        contagieuses dans le but d’en maîtriser                       la propagation.</vt:lpstr>
      <vt:lpstr>Cette connaissance de                                       la santé des populations est essentielle pour appuyer le travail des acteurs des services de santé sur la base d’informations valides            qui assurent une compréhension adéquate de la réalité des individus dans leur milieu de vie. Elle améliore l’adéquation entre les services   de santé, la nature des ressources cliniques accessibles et les besoins réels des individus et des populations.</vt:lpstr>
      <vt:lpstr>2/- L’épidémiologie selon une perspective clinique : L’anamnèse et l’évaluation de la santé d’un individu dans le contexte d’une consultation clinique ou d’un processus de traitement reposent sur l’expérience antérieure résumée dans les études et sur la connaissance de la santé des populations et de ses déterminants. Les observations cliniques sur un cas ou une série de cas conduiront à l’étude de groupes d’individus plus vastes, ou de populations, qui aura pour but de vérifier la pertinence de l’application de ces observations cliniques à grande échelle. </vt:lpstr>
      <vt:lpstr>Les connaissances acquises en épidémiologie grâce à l’étude des populations permettront de soutenir               la décision et d’améliorer la pratique clinique. Les faits observés et quantifiés      à grande échelle, sur des groupes d’individus ou de patients, soutiennent     le jugement et la décision clinique relative à un patient.</vt:lpstr>
      <vt:lpstr>3/- L’épidémiologie selon une perspective interdisciplinaire :   L’épidémiologie interpelle l’ensemble des domaines des sciences de la santé. L’application des concepts  et des méthodes en épidémiologie dans les différents domaines respectifs assurera ainsi une approche globale des problèmes de santé.</vt:lpstr>
      <vt:lpstr>II- Les principes éthiques de la recherche et de l’intervention en santé :  La réalisation d’études épidémiologiques à partir de sources de données existantes ou s’appuyant sur une collecte de données systématique auprès d’individus de même que la participation, dans un contexte clinique, à des études impliquant l’expérimentation chez l’humain (essais cliniques, essais thérapeutiques visant à mesurer l’effet d’un traitement ou d’un médicament) soulèvent des enjeux éthiques importants. La prise en compte de ces enjeux éthiques constitue une partie intégrante de tout protocole de recherche.</vt:lpstr>
      <vt:lpstr>III- Les principes éthiques régissant les études épidémiologiques : Individus • Éviter la discrimination et la stigmatisation. • Respecter la vie privée et la confidentialité. • Respecter la vulnérabilité humaine et l’intégrité personnelle. • Protéger les personnes incapables d’exprimer leur consentement. • Assurer un consentement éclairé. • Assurer l’autonomie et la responsabilité individuelle. • Maximiser les effets bénéfiques et minimiser les effets nocifs. • Respecter la dignité humaine et les droits de la personne. • Partager les bienfaits. • Promouvoir la responsabilité sociale et sanitaire. • Promouvoir la solidarité et la coopération. • Respecter la diversité culturelle et le pluralisme. • Promouvoir l’égalité, la justice et l’équité. • Protéger l’environnement, la biosphère et la biodiversité. • Protéger les générations futures.</vt:lpstr>
      <vt:lpstr>     IV- L’APPROCHE STATISTIQUE  DE LA RÉALITÉ MÉDICALE :  La notion de variable :   • Dans le domaine de l’épidémiologie, la taille, le groupe sanguin, le sexe, l’âge et le type de travail constituent des variables. On appelle variable toute  caractéristique susceptible d’être différente selon les personnes, les lieux ou le temps.  • L’âge, le sexe, le groupe sanguin, la tension artérielle et le nombre de lits par hôpital sont des variables. À la notion de variable s’ajoute celle de valeur. Tout état que prend la variable étudiée est une valeur.   </vt:lpstr>
      <vt:lpstr>EXEMPLE :  2.2 • La variable sexe a deux valeurs : masculin,     féminin. • La variable nombre de lits par hôpital a un    nombre déterminé de valeurs : 0, 1, 2, ..., n lits. • La variable groupe sanguin a quatre valeurs :     A, B, AB, O. • La variable taille a un nombre indéterminé de    valeurs : 125 cm, 125,5 cm, 150,531 cm, etc.</vt:lpstr>
      <vt:lpstr>Les types de variables :  En épidémiologie, les variables peuvent être regroupées suivant trois dimensions qui permettent de caractériser la maladie ou la santé : les variables de personnes, de lieux et de temps.  Les variables de personnes :  Les variables de personnes renvoient aux attributs anatomiques, physiologiques, sociaux, économiques ou culturels. Les plus fréquemment considérées sont l’âge, le sexe, l’état civil, les habitudes de vie, l’occupation et le statut socioéconomique. Les variables de personnes permettent de répondre à la question : « De qui parle-t-on ? »  EXEMPLE:  YAZID  est un garçon de 5 ans et 3 mois. Il pèse 17 kg et mesure 105 cm. </vt:lpstr>
      <vt:lpstr>A- Les variables de lieux :  La fréquence d’une maladie peut varier selon  le pays, la région ou la situation géographique de la population (zone urbaine ou rurale).     Les variables de lieux permettent de répondre à la question : « Où se déroulent les événements dont on parle ? »  EXEMPLE :  • La région d’AKBOU a connu une épidémie de rougeole. • La mère de YAZID travaille dans une raffinerie d’huile.</vt:lpstr>
      <vt:lpstr>B- Les variables de temps : De façon générale, la fréquence d’une maladie varie avec le temps. La durée est une caractéristique de la maladie qui permet de marquer sa gravité et son évolution. Le temps est donc un élément nécessaire à la définition des mesures épidémiologiques et une composante de base des concepts de cause.       Les variables de temps permettent  de répondre à la question : « Quand l’événement est-il survenu ? »     </vt:lpstr>
      <vt:lpstr>EXEMPLE :  • Au début de l’année scolaire, TASSADIT s’inquiète de la taille de YAZID. • Le cancer du poumon a fortement augmenté chez les femmes depuis 20 ans. • Trois heures après son repas, THIZIRI a éprouvé de sérieuses crampes abdominales.</vt:lpstr>
      <vt:lpstr>C- Les variables quantitatives : La valeur de la variable quantitative est numérique. On partage les valeurs numériques en valeurs discrètes et en valeurs continues. Une variable quantitative est discrète lorsque   ses valeurs sont des quantités isolées, séparées les unes des autres. Les valeurs d’une telle variable sont obtenues par dénombrement.</vt:lpstr>
      <vt:lpstr>EXEMPLE :  ALDJIA a trois enfants. La variable nombre d’enfants par famille peut prendre les valeurs   0, 1, 2, 3, etc. Entre les valeurs observables          2 et 3, il n’y a pas de nombre intermédiaire.  Une famille peut compter 2 ou 3 enfants, mais pas 2,6.</vt:lpstr>
      <vt:lpstr>Ainsi, une variable discrète ne peut être exprimée par une fraction. À l’inverse, une variable est continue lorsque ses valeurs sont des quantités qui peuvent s’exprimer par une fraction.  EXEMPLE 2.7 La taille de YAZID augmentera de 105 à 109 cm d’ici quelques mois. Ce faisant, elle passera nécessairement par toutes les valeurs intermédiaires possibles qui s’expriment  par une fraction, que ce soit 106,5 cm ou 108,99999 cm. </vt:lpstr>
      <vt:lpstr>D- Les variables qualitatives :  La valeur de la variable qualitative ou catégorielle correspond à des qualités, des attributs. Ainsi en est-il du sexe (masculin, féminin) et du groupe sanguin                  (A, B, AB, O). La variable qualitative est, par convention, discrète. En effet, même si l’on peut observer une continuité dans le ton d’une couleur (de très pâle à très foncé), on conviendra par exemple de les catégoriser en cinq groupes comme « très pâle », « pâle », « moyen », « foncé » et « très foncé ». Le choix des instruments de description statistique et de mesure d’une variable dépend de la nature de celle-ci. Il importe donc de savoir discerner si une variable est qualitative ou quantitative et, dans ce dernier cas, si elle est discrète ou continue. Ainsi, pour une variable quantitative comme le nombre d’enfants par famille ou la pression artérielle systolique, on calculera la moyenne arithmétique. </vt:lpstr>
      <vt:lpstr>La classification des observations Que l’on procède à une collecte de renseignements sur une série de variables ou que l’on s’appuie sur une ou plusieurs sources d’informations, inévitablement, on se retrouve avec un ensemble de données   comme celles présentées dans le tableau :  </vt:lpstr>
      <vt:lpstr>Présentation PowerPoint</vt:lpstr>
      <vt:lpstr>La première étape de ce travail d’organisation des valeurs observées réside dans leur classement pour chaque variable de l’ensemble de données.          Ainsi, pour chaque variable, on dénombre les valeurs identiques. Une autre stratégie consiste à regrouper ces valeurs dans des classes, puis à les  dénombrer à l’intérieur de chaque classe.</vt:lpstr>
      <vt:lpstr>EXEMPLE :   • TASSADIT a 26 ans. Elle appartient à la classe d’âge                     « 25-29 ans », tout comme les 30 autres personnes qui ont de 25 à 29 ans dans l’ensemble de données. On dénombre donc 31 observations dans cette classe d’âge. • OMAR a 23 ans.                    Elle appartient à la classe d’âge « 20-24 ans ».                                                   Il en est de même pour les 15 autres personnes qui ont de 20 à 24 ans dans l’ensemble de données. On dénombre donc 16 observations dans cette classe d’âge.</vt:lpstr>
      <vt:lpstr>V- L’échelle de classification :  Pour une variable donnée, l’ensemble des classes constitue une échelle de classification.   21    EXEMPLE :  Les quatre classes A, B, AB, O constituent une échelle de classification pour la variable groupe sanguin. Une échelle de classification doit permettre de distribuer toutes les observations, chacune ne pouvant appartenir qu’à une seule catégorie. Pour qu’un classement des observations soit juste, les classes qui constituent l’échelle doivent nécessairement satisfaire à deux conditions. D’une part, elles doivent être mutuellement exclusives: chaque individu ou chaque observation de la variable ne peut appartenir qu’à une seule classe.</vt:lpstr>
      <vt:lpstr>VI- Les types d’échelles de classification :   En distinguant les variables qualitatives des variables quantitatives et les variables discrètes des variables continues, on peut répartir les échelles de classification selon trois types. L’échelle nominale Dans une échelle nominale, les classes ne sont que nommées. Dans une échelle ordinale, les classes sont nommées et ordonnées, allant de la plus petite valeur à la plus grande ou de la plus grande valeur à la plus petite. </vt:lpstr>
      <vt:lpstr>A- L’échelle par intervalle : Dans une échelle par intervalle, les classes sont nommées et ordonnées ;              il existe de plus une relation de distance entre les valeurs.</vt:lpstr>
      <vt:lpstr>Présentation PowerPoint</vt:lpstr>
      <vt:lpstr>Le passage d’une échelle à une autre :   Il existe une hiérarchie dans les échelles : il est possible de passer de l’échelle par intervalle à l’échelle ordinale, puis à l’échelle nominale. Chaque regroupement des données pour effectuer le passage d’une échelle à l’autre entraîne une perte d’information. Il s’agit donc, en quelque sorte, d’une voie à sens unique. On aura noté que la même perte d’information survient quand on passe des données brutes à un regroupement en classes.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  L’EPIDEMIOLOGIE</dc:title>
  <dc:creator>smarttech</dc:creator>
  <cp:lastModifiedBy>smarttech</cp:lastModifiedBy>
  <cp:revision>40</cp:revision>
  <dcterms:created xsi:type="dcterms:W3CDTF">2021-03-03T08:48:50Z</dcterms:created>
  <dcterms:modified xsi:type="dcterms:W3CDTF">2021-03-09T15:43:19Z</dcterms:modified>
</cp:coreProperties>
</file>