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1"/>
  </p:sldMasterIdLst>
  <p:notesMasterIdLst>
    <p:notesMasterId r:id="rId52"/>
  </p:notesMasterIdLst>
  <p:sldIdLst>
    <p:sldId id="256" r:id="rId2"/>
    <p:sldId id="367" r:id="rId3"/>
    <p:sldId id="405" r:id="rId4"/>
    <p:sldId id="368" r:id="rId5"/>
    <p:sldId id="372" r:id="rId6"/>
    <p:sldId id="369" r:id="rId7"/>
    <p:sldId id="370" r:id="rId8"/>
    <p:sldId id="374" r:id="rId9"/>
    <p:sldId id="406" r:id="rId10"/>
    <p:sldId id="375" r:id="rId11"/>
    <p:sldId id="376" r:id="rId12"/>
    <p:sldId id="377" r:id="rId13"/>
    <p:sldId id="378" r:id="rId14"/>
    <p:sldId id="379" r:id="rId15"/>
    <p:sldId id="380" r:id="rId16"/>
    <p:sldId id="381" r:id="rId17"/>
    <p:sldId id="383" r:id="rId18"/>
    <p:sldId id="407" r:id="rId19"/>
    <p:sldId id="384" r:id="rId20"/>
    <p:sldId id="385" r:id="rId21"/>
    <p:sldId id="411" r:id="rId22"/>
    <p:sldId id="410" r:id="rId23"/>
    <p:sldId id="409" r:id="rId24"/>
    <p:sldId id="408" r:id="rId25"/>
    <p:sldId id="386" r:id="rId26"/>
    <p:sldId id="387" r:id="rId27"/>
    <p:sldId id="388" r:id="rId28"/>
    <p:sldId id="389" r:id="rId29"/>
    <p:sldId id="390" r:id="rId30"/>
    <p:sldId id="391" r:id="rId31"/>
    <p:sldId id="392" r:id="rId32"/>
    <p:sldId id="394" r:id="rId33"/>
    <p:sldId id="395" r:id="rId34"/>
    <p:sldId id="396" r:id="rId35"/>
    <p:sldId id="397" r:id="rId36"/>
    <p:sldId id="393" r:id="rId37"/>
    <p:sldId id="398" r:id="rId38"/>
    <p:sldId id="412" r:id="rId39"/>
    <p:sldId id="413" r:id="rId40"/>
    <p:sldId id="414" r:id="rId41"/>
    <p:sldId id="415" r:id="rId42"/>
    <p:sldId id="416" r:id="rId43"/>
    <p:sldId id="418" r:id="rId44"/>
    <p:sldId id="419" r:id="rId45"/>
    <p:sldId id="421" r:id="rId46"/>
    <p:sldId id="422" r:id="rId47"/>
    <p:sldId id="423" r:id="rId48"/>
    <p:sldId id="424" r:id="rId49"/>
    <p:sldId id="420" r:id="rId50"/>
    <p:sldId id="417"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692" autoAdjust="0"/>
  </p:normalViewPr>
  <p:slideViewPr>
    <p:cSldViewPr snapToGrid="0">
      <p:cViewPr varScale="1">
        <p:scale>
          <a:sx n="50" d="100"/>
          <a:sy n="50" d="100"/>
        </p:scale>
        <p:origin x="15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091B5B-6BE2-4D4E-A334-C3409DF74480}"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922E7242-7F7D-4C20-8D21-816C1AC2AF21}">
      <dgm:prSet phldrT="[Texte]" custT="1"/>
      <dgm:spPr/>
      <dgm:t>
        <a:bodyPr/>
        <a:lstStyle/>
        <a:p>
          <a:r>
            <a:rPr lang="fr-FR" sz="3600" b="1" dirty="0">
              <a:latin typeface="Agency FB" panose="020B0503020202020204" pitchFamily="34" charset="0"/>
            </a:rPr>
            <a:t>Fonction et rôle social </a:t>
          </a:r>
        </a:p>
      </dgm:t>
    </dgm:pt>
    <dgm:pt modelId="{2FD67148-3443-4AF1-90D0-9CF8A08FDEE3}" type="parTrans" cxnId="{FDD2014C-47FC-4972-B217-C1D80B9142FC}">
      <dgm:prSet/>
      <dgm:spPr/>
      <dgm:t>
        <a:bodyPr/>
        <a:lstStyle/>
        <a:p>
          <a:endParaRPr lang="fr-FR"/>
        </a:p>
      </dgm:t>
    </dgm:pt>
    <dgm:pt modelId="{4BCF15AE-A0F8-420C-9A2C-F7E85C593F7C}" type="sibTrans" cxnId="{FDD2014C-47FC-4972-B217-C1D80B9142FC}">
      <dgm:prSet/>
      <dgm:spPr/>
      <dgm:t>
        <a:bodyPr/>
        <a:lstStyle/>
        <a:p>
          <a:endParaRPr lang="fr-FR"/>
        </a:p>
      </dgm:t>
    </dgm:pt>
    <dgm:pt modelId="{28206E4C-C04C-49C8-A1CE-AAE9143DFE95}">
      <dgm:prSet phldrT="[Texte]" custT="1"/>
      <dgm:spPr/>
      <dgm:t>
        <a:bodyPr/>
        <a:lstStyle/>
        <a:p>
          <a:r>
            <a:rPr lang="fr-FR" sz="2400" b="1" dirty="0">
              <a:latin typeface="Agency FB" panose="020B0503020202020204" pitchFamily="34" charset="0"/>
            </a:rPr>
            <a:t>les esclaves </a:t>
          </a:r>
        </a:p>
      </dgm:t>
    </dgm:pt>
    <dgm:pt modelId="{CFA895EB-8BEC-455B-80D1-7E96098D1AD9}" type="parTrans" cxnId="{60BCFFED-D944-49BC-81C9-11CBE6BDCD4C}">
      <dgm:prSet/>
      <dgm:spPr/>
      <dgm:t>
        <a:bodyPr/>
        <a:lstStyle/>
        <a:p>
          <a:endParaRPr lang="fr-FR"/>
        </a:p>
      </dgm:t>
    </dgm:pt>
    <dgm:pt modelId="{9F8998D1-ECC5-4155-ACFE-AFCE8088FD85}" type="sibTrans" cxnId="{60BCFFED-D944-49BC-81C9-11CBE6BDCD4C}">
      <dgm:prSet/>
      <dgm:spPr/>
      <dgm:t>
        <a:bodyPr/>
        <a:lstStyle/>
        <a:p>
          <a:endParaRPr lang="fr-FR"/>
        </a:p>
      </dgm:t>
    </dgm:pt>
    <dgm:pt modelId="{DAD33295-6984-4854-A8BF-FB3BC7D7B704}">
      <dgm:prSet phldrT="[Texte]" custT="1"/>
      <dgm:spPr/>
      <dgm:t>
        <a:bodyPr/>
        <a:lstStyle/>
        <a:p>
          <a:r>
            <a:rPr lang="fr-FR" sz="2400" b="1" dirty="0">
              <a:latin typeface="Agency FB" panose="020B0503020202020204" pitchFamily="34" charset="0"/>
            </a:rPr>
            <a:t> les artisans</a:t>
          </a:r>
        </a:p>
      </dgm:t>
    </dgm:pt>
    <dgm:pt modelId="{A7DBA62A-D40F-48B4-B5AC-F5BE6A2630DA}" type="parTrans" cxnId="{05FACD44-CA82-4692-A4E3-AD86091E1009}">
      <dgm:prSet/>
      <dgm:spPr/>
      <dgm:t>
        <a:bodyPr/>
        <a:lstStyle/>
        <a:p>
          <a:endParaRPr lang="fr-FR"/>
        </a:p>
      </dgm:t>
    </dgm:pt>
    <dgm:pt modelId="{5DBEC263-6AA3-42F6-B625-A545D91B50BC}" type="sibTrans" cxnId="{05FACD44-CA82-4692-A4E3-AD86091E1009}">
      <dgm:prSet/>
      <dgm:spPr/>
      <dgm:t>
        <a:bodyPr/>
        <a:lstStyle/>
        <a:p>
          <a:endParaRPr lang="fr-FR"/>
        </a:p>
      </dgm:t>
    </dgm:pt>
    <dgm:pt modelId="{C003132F-9902-4008-A4A9-87C1F1FA8665}">
      <dgm:prSet phldrT="[Texte]" custT="1"/>
      <dgm:spPr/>
      <dgm:t>
        <a:bodyPr/>
        <a:lstStyle/>
        <a:p>
          <a:r>
            <a:rPr lang="fr-FR" sz="2400" b="1" dirty="0">
              <a:latin typeface="Agency FB" panose="020B0503020202020204" pitchFamily="34" charset="0"/>
            </a:rPr>
            <a:t> les </a:t>
          </a:r>
        </a:p>
        <a:p>
          <a:r>
            <a:rPr lang="fr-FR" sz="2400" b="1" dirty="0">
              <a:latin typeface="Agency FB" panose="020B0503020202020204" pitchFamily="34" charset="0"/>
            </a:rPr>
            <a:t>hommes libres</a:t>
          </a:r>
        </a:p>
      </dgm:t>
    </dgm:pt>
    <dgm:pt modelId="{1B8A8C1C-8FE9-45A2-8FCF-E0DFD399A55A}" type="parTrans" cxnId="{9754BF0A-D5B6-4EF1-9B07-890A6B084C86}">
      <dgm:prSet/>
      <dgm:spPr/>
      <dgm:t>
        <a:bodyPr/>
        <a:lstStyle/>
        <a:p>
          <a:endParaRPr lang="fr-FR"/>
        </a:p>
      </dgm:t>
    </dgm:pt>
    <dgm:pt modelId="{C1084C22-5FBD-440C-AF7F-AAB5DC8AA30B}" type="sibTrans" cxnId="{9754BF0A-D5B6-4EF1-9B07-890A6B084C86}">
      <dgm:prSet/>
      <dgm:spPr/>
      <dgm:t>
        <a:bodyPr/>
        <a:lstStyle/>
        <a:p>
          <a:endParaRPr lang="fr-FR"/>
        </a:p>
      </dgm:t>
    </dgm:pt>
    <dgm:pt modelId="{075F843B-8DA6-4937-8E9D-12BA21B1301D}" type="pres">
      <dgm:prSet presAssocID="{D7091B5B-6BE2-4D4E-A334-C3409DF74480}" presName="Name0" presStyleCnt="0">
        <dgm:presLayoutVars>
          <dgm:orgChart val="1"/>
          <dgm:chPref val="1"/>
          <dgm:dir/>
          <dgm:animOne val="branch"/>
          <dgm:animLvl val="lvl"/>
          <dgm:resizeHandles/>
        </dgm:presLayoutVars>
      </dgm:prSet>
      <dgm:spPr/>
    </dgm:pt>
    <dgm:pt modelId="{530AEBF8-1CEC-4EE1-ADC7-481DFB13DA3A}" type="pres">
      <dgm:prSet presAssocID="{922E7242-7F7D-4C20-8D21-816C1AC2AF21}" presName="hierRoot1" presStyleCnt="0">
        <dgm:presLayoutVars>
          <dgm:hierBranch val="init"/>
        </dgm:presLayoutVars>
      </dgm:prSet>
      <dgm:spPr/>
    </dgm:pt>
    <dgm:pt modelId="{036996F0-9B6D-4BF0-8E7E-6D020F966A38}" type="pres">
      <dgm:prSet presAssocID="{922E7242-7F7D-4C20-8D21-816C1AC2AF21}" presName="rootComposite1" presStyleCnt="0"/>
      <dgm:spPr/>
    </dgm:pt>
    <dgm:pt modelId="{3CBA23C8-9442-419A-A7B9-7239F800955C}" type="pres">
      <dgm:prSet presAssocID="{922E7242-7F7D-4C20-8D21-816C1AC2AF21}" presName="rootText1" presStyleLbl="alignAcc1" presStyleIdx="0" presStyleCnt="0" custScaleX="138923" custScaleY="100226" custLinFactNeighborX="1620" custLinFactNeighborY="18460">
        <dgm:presLayoutVars>
          <dgm:chPref val="3"/>
        </dgm:presLayoutVars>
      </dgm:prSet>
      <dgm:spPr/>
    </dgm:pt>
    <dgm:pt modelId="{E1B9C822-0C16-4EF6-AB79-1DD7645E0A2E}" type="pres">
      <dgm:prSet presAssocID="{922E7242-7F7D-4C20-8D21-816C1AC2AF21}" presName="topArc1" presStyleLbl="parChTrans1D1" presStyleIdx="0" presStyleCnt="8"/>
      <dgm:spPr/>
    </dgm:pt>
    <dgm:pt modelId="{068BC2F9-99E2-4279-82C8-021CB2A7E769}" type="pres">
      <dgm:prSet presAssocID="{922E7242-7F7D-4C20-8D21-816C1AC2AF21}" presName="bottomArc1" presStyleLbl="parChTrans1D1" presStyleIdx="1" presStyleCnt="8"/>
      <dgm:spPr/>
    </dgm:pt>
    <dgm:pt modelId="{88DA1FD3-CA97-4E5F-8905-351A2206A4C2}" type="pres">
      <dgm:prSet presAssocID="{922E7242-7F7D-4C20-8D21-816C1AC2AF21}" presName="topConnNode1" presStyleLbl="node1" presStyleIdx="0" presStyleCnt="0"/>
      <dgm:spPr/>
    </dgm:pt>
    <dgm:pt modelId="{28B8041C-CF3C-437B-9BEC-E9912B2212CF}" type="pres">
      <dgm:prSet presAssocID="{922E7242-7F7D-4C20-8D21-816C1AC2AF21}" presName="hierChild2" presStyleCnt="0"/>
      <dgm:spPr/>
    </dgm:pt>
    <dgm:pt modelId="{E4EA44DC-3E39-4A93-90A6-BFFEE154858D}" type="pres">
      <dgm:prSet presAssocID="{CFA895EB-8BEC-455B-80D1-7E96098D1AD9}" presName="Name28" presStyleLbl="parChTrans1D2" presStyleIdx="0" presStyleCnt="3"/>
      <dgm:spPr/>
    </dgm:pt>
    <dgm:pt modelId="{7B42B06E-B2F0-4487-BD4A-A4BE3C712412}" type="pres">
      <dgm:prSet presAssocID="{28206E4C-C04C-49C8-A1CE-AAE9143DFE95}" presName="hierRoot2" presStyleCnt="0">
        <dgm:presLayoutVars>
          <dgm:hierBranch val="init"/>
        </dgm:presLayoutVars>
      </dgm:prSet>
      <dgm:spPr/>
    </dgm:pt>
    <dgm:pt modelId="{30C3CF61-8EFB-49FA-9232-CF723CA1267B}" type="pres">
      <dgm:prSet presAssocID="{28206E4C-C04C-49C8-A1CE-AAE9143DFE95}" presName="rootComposite2" presStyleCnt="0"/>
      <dgm:spPr/>
    </dgm:pt>
    <dgm:pt modelId="{7B01DA73-1672-4294-91E4-C8D128E3E3ED}" type="pres">
      <dgm:prSet presAssocID="{28206E4C-C04C-49C8-A1CE-AAE9143DFE95}" presName="rootText2" presStyleLbl="alignAcc1" presStyleIdx="0" presStyleCnt="0">
        <dgm:presLayoutVars>
          <dgm:chPref val="3"/>
        </dgm:presLayoutVars>
      </dgm:prSet>
      <dgm:spPr/>
    </dgm:pt>
    <dgm:pt modelId="{3C2DE8B6-D659-45ED-A958-483B37BF2FF3}" type="pres">
      <dgm:prSet presAssocID="{28206E4C-C04C-49C8-A1CE-AAE9143DFE95}" presName="topArc2" presStyleLbl="parChTrans1D1" presStyleIdx="2" presStyleCnt="8"/>
      <dgm:spPr/>
    </dgm:pt>
    <dgm:pt modelId="{A77CE84D-B484-41C6-B7DB-4A75E81C9D7E}" type="pres">
      <dgm:prSet presAssocID="{28206E4C-C04C-49C8-A1CE-AAE9143DFE95}" presName="bottomArc2" presStyleLbl="parChTrans1D1" presStyleIdx="3" presStyleCnt="8"/>
      <dgm:spPr/>
    </dgm:pt>
    <dgm:pt modelId="{7B064344-685C-459B-8C93-CDE4372A48E8}" type="pres">
      <dgm:prSet presAssocID="{28206E4C-C04C-49C8-A1CE-AAE9143DFE95}" presName="topConnNode2" presStyleLbl="node2" presStyleIdx="0" presStyleCnt="0"/>
      <dgm:spPr/>
    </dgm:pt>
    <dgm:pt modelId="{FC3BA866-3E8A-497B-BA1F-CE59B1886541}" type="pres">
      <dgm:prSet presAssocID="{28206E4C-C04C-49C8-A1CE-AAE9143DFE95}" presName="hierChild4" presStyleCnt="0"/>
      <dgm:spPr/>
    </dgm:pt>
    <dgm:pt modelId="{57AF46B7-9F1C-408C-A5EB-7571C988F508}" type="pres">
      <dgm:prSet presAssocID="{28206E4C-C04C-49C8-A1CE-AAE9143DFE95}" presName="hierChild5" presStyleCnt="0"/>
      <dgm:spPr/>
    </dgm:pt>
    <dgm:pt modelId="{53900F3B-1794-4223-9413-0EE26FA343C9}" type="pres">
      <dgm:prSet presAssocID="{A7DBA62A-D40F-48B4-B5AC-F5BE6A2630DA}" presName="Name28" presStyleLbl="parChTrans1D2" presStyleIdx="1" presStyleCnt="3"/>
      <dgm:spPr/>
    </dgm:pt>
    <dgm:pt modelId="{EFEAF7D1-16EC-4DD8-B5E1-B06A8140F05F}" type="pres">
      <dgm:prSet presAssocID="{DAD33295-6984-4854-A8BF-FB3BC7D7B704}" presName="hierRoot2" presStyleCnt="0">
        <dgm:presLayoutVars>
          <dgm:hierBranch val="init"/>
        </dgm:presLayoutVars>
      </dgm:prSet>
      <dgm:spPr/>
    </dgm:pt>
    <dgm:pt modelId="{73024E8C-2CBD-4FB0-B04F-AD6C5610672E}" type="pres">
      <dgm:prSet presAssocID="{DAD33295-6984-4854-A8BF-FB3BC7D7B704}" presName="rootComposite2" presStyleCnt="0"/>
      <dgm:spPr/>
    </dgm:pt>
    <dgm:pt modelId="{7DCD687E-9EB2-49C1-B3F2-1DE239CFC8FB}" type="pres">
      <dgm:prSet presAssocID="{DAD33295-6984-4854-A8BF-FB3BC7D7B704}" presName="rootText2" presStyleLbl="alignAcc1" presStyleIdx="0" presStyleCnt="0" custLinFactNeighborX="1621">
        <dgm:presLayoutVars>
          <dgm:chPref val="3"/>
        </dgm:presLayoutVars>
      </dgm:prSet>
      <dgm:spPr/>
    </dgm:pt>
    <dgm:pt modelId="{CCDC120E-FC18-483B-BF35-DFFE99432087}" type="pres">
      <dgm:prSet presAssocID="{DAD33295-6984-4854-A8BF-FB3BC7D7B704}" presName="topArc2" presStyleLbl="parChTrans1D1" presStyleIdx="4" presStyleCnt="8"/>
      <dgm:spPr/>
    </dgm:pt>
    <dgm:pt modelId="{155E89A9-DB31-49BE-9FF7-05C4AEF95B79}" type="pres">
      <dgm:prSet presAssocID="{DAD33295-6984-4854-A8BF-FB3BC7D7B704}" presName="bottomArc2" presStyleLbl="parChTrans1D1" presStyleIdx="5" presStyleCnt="8"/>
      <dgm:spPr/>
    </dgm:pt>
    <dgm:pt modelId="{09220258-57E9-42F8-88DA-216F984EDC6A}" type="pres">
      <dgm:prSet presAssocID="{DAD33295-6984-4854-A8BF-FB3BC7D7B704}" presName="topConnNode2" presStyleLbl="node2" presStyleIdx="0" presStyleCnt="0"/>
      <dgm:spPr/>
    </dgm:pt>
    <dgm:pt modelId="{46B142A6-D197-4E65-A24B-7FDEDA4CC8B9}" type="pres">
      <dgm:prSet presAssocID="{DAD33295-6984-4854-A8BF-FB3BC7D7B704}" presName="hierChild4" presStyleCnt="0"/>
      <dgm:spPr/>
    </dgm:pt>
    <dgm:pt modelId="{89A325D8-CB8B-4F79-AB0F-6253CD974338}" type="pres">
      <dgm:prSet presAssocID="{DAD33295-6984-4854-A8BF-FB3BC7D7B704}" presName="hierChild5" presStyleCnt="0"/>
      <dgm:spPr/>
    </dgm:pt>
    <dgm:pt modelId="{053AF1DB-1E38-4314-8B30-B27896C4D42D}" type="pres">
      <dgm:prSet presAssocID="{1B8A8C1C-8FE9-45A2-8FCF-E0DFD399A55A}" presName="Name28" presStyleLbl="parChTrans1D2" presStyleIdx="2" presStyleCnt="3"/>
      <dgm:spPr/>
    </dgm:pt>
    <dgm:pt modelId="{D312656F-552D-4A0B-8553-6C13924B83AA}" type="pres">
      <dgm:prSet presAssocID="{C003132F-9902-4008-A4A9-87C1F1FA8665}" presName="hierRoot2" presStyleCnt="0">
        <dgm:presLayoutVars>
          <dgm:hierBranch val="init"/>
        </dgm:presLayoutVars>
      </dgm:prSet>
      <dgm:spPr/>
    </dgm:pt>
    <dgm:pt modelId="{9F4E2E16-7840-4684-8A4A-2294B82CFBDC}" type="pres">
      <dgm:prSet presAssocID="{C003132F-9902-4008-A4A9-87C1F1FA8665}" presName="rootComposite2" presStyleCnt="0"/>
      <dgm:spPr/>
    </dgm:pt>
    <dgm:pt modelId="{C94FE1B5-CE98-403C-AD1D-8CF2AAD93898}" type="pres">
      <dgm:prSet presAssocID="{C003132F-9902-4008-A4A9-87C1F1FA8665}" presName="rootText2" presStyleLbl="alignAcc1" presStyleIdx="0" presStyleCnt="0">
        <dgm:presLayoutVars>
          <dgm:chPref val="3"/>
        </dgm:presLayoutVars>
      </dgm:prSet>
      <dgm:spPr/>
    </dgm:pt>
    <dgm:pt modelId="{FF5E41EC-82D1-4FFA-A6FC-1C7DB3F7E35C}" type="pres">
      <dgm:prSet presAssocID="{C003132F-9902-4008-A4A9-87C1F1FA8665}" presName="topArc2" presStyleLbl="parChTrans1D1" presStyleIdx="6" presStyleCnt="8"/>
      <dgm:spPr/>
    </dgm:pt>
    <dgm:pt modelId="{D1FEF545-1183-4F47-B249-8955DC71008B}" type="pres">
      <dgm:prSet presAssocID="{C003132F-9902-4008-A4A9-87C1F1FA8665}" presName="bottomArc2" presStyleLbl="parChTrans1D1" presStyleIdx="7" presStyleCnt="8"/>
      <dgm:spPr/>
    </dgm:pt>
    <dgm:pt modelId="{4291969B-120B-4E75-A258-16F35081C44A}" type="pres">
      <dgm:prSet presAssocID="{C003132F-9902-4008-A4A9-87C1F1FA8665}" presName="topConnNode2" presStyleLbl="node2" presStyleIdx="0" presStyleCnt="0"/>
      <dgm:spPr/>
    </dgm:pt>
    <dgm:pt modelId="{E1F2B403-0B68-4B7E-AC07-62D9979F408B}" type="pres">
      <dgm:prSet presAssocID="{C003132F-9902-4008-A4A9-87C1F1FA8665}" presName="hierChild4" presStyleCnt="0"/>
      <dgm:spPr/>
    </dgm:pt>
    <dgm:pt modelId="{ECFC7B07-B9E6-42D6-8C59-47F08151D03E}" type="pres">
      <dgm:prSet presAssocID="{C003132F-9902-4008-A4A9-87C1F1FA8665}" presName="hierChild5" presStyleCnt="0"/>
      <dgm:spPr/>
    </dgm:pt>
    <dgm:pt modelId="{00DC6893-86E6-4096-88AE-8C0A85BEF4E1}" type="pres">
      <dgm:prSet presAssocID="{922E7242-7F7D-4C20-8D21-816C1AC2AF21}" presName="hierChild3" presStyleCnt="0"/>
      <dgm:spPr/>
    </dgm:pt>
  </dgm:ptLst>
  <dgm:cxnLst>
    <dgm:cxn modelId="{9754BF0A-D5B6-4EF1-9B07-890A6B084C86}" srcId="{922E7242-7F7D-4C20-8D21-816C1AC2AF21}" destId="{C003132F-9902-4008-A4A9-87C1F1FA8665}" srcOrd="2" destOrd="0" parTransId="{1B8A8C1C-8FE9-45A2-8FCF-E0DFD399A55A}" sibTransId="{C1084C22-5FBD-440C-AF7F-AAB5DC8AA30B}"/>
    <dgm:cxn modelId="{767BBB0D-C2AB-4884-9F43-A35D7FF1AA21}" type="presOf" srcId="{1B8A8C1C-8FE9-45A2-8FCF-E0DFD399A55A}" destId="{053AF1DB-1E38-4314-8B30-B27896C4D42D}" srcOrd="0" destOrd="0" presId="urn:microsoft.com/office/officeart/2008/layout/HalfCircleOrganizationChart"/>
    <dgm:cxn modelId="{CB918F11-DBDB-4418-9719-3D60CCAC1F17}" type="presOf" srcId="{922E7242-7F7D-4C20-8D21-816C1AC2AF21}" destId="{3CBA23C8-9442-419A-A7B9-7239F800955C}" srcOrd="0" destOrd="0" presId="urn:microsoft.com/office/officeart/2008/layout/HalfCircleOrganizationChart"/>
    <dgm:cxn modelId="{BCEAF711-53F7-4799-90B8-ED070168F2B8}" type="presOf" srcId="{CFA895EB-8BEC-455B-80D1-7E96098D1AD9}" destId="{E4EA44DC-3E39-4A93-90A6-BFFEE154858D}" srcOrd="0" destOrd="0" presId="urn:microsoft.com/office/officeart/2008/layout/HalfCircleOrganizationChart"/>
    <dgm:cxn modelId="{05FACD44-CA82-4692-A4E3-AD86091E1009}" srcId="{922E7242-7F7D-4C20-8D21-816C1AC2AF21}" destId="{DAD33295-6984-4854-A8BF-FB3BC7D7B704}" srcOrd="1" destOrd="0" parTransId="{A7DBA62A-D40F-48B4-B5AC-F5BE6A2630DA}" sibTransId="{5DBEC263-6AA3-42F6-B625-A545D91B50BC}"/>
    <dgm:cxn modelId="{37023A69-675E-4EAD-8A1D-3473FF80722F}" type="presOf" srcId="{28206E4C-C04C-49C8-A1CE-AAE9143DFE95}" destId="{7B01DA73-1672-4294-91E4-C8D128E3E3ED}" srcOrd="0" destOrd="0" presId="urn:microsoft.com/office/officeart/2008/layout/HalfCircleOrganizationChart"/>
    <dgm:cxn modelId="{FDD2014C-47FC-4972-B217-C1D80B9142FC}" srcId="{D7091B5B-6BE2-4D4E-A334-C3409DF74480}" destId="{922E7242-7F7D-4C20-8D21-816C1AC2AF21}" srcOrd="0" destOrd="0" parTransId="{2FD67148-3443-4AF1-90D0-9CF8A08FDEE3}" sibTransId="{4BCF15AE-A0F8-420C-9A2C-F7E85C593F7C}"/>
    <dgm:cxn modelId="{D05F1F50-D588-4E2C-BBD8-13DBF1D8D354}" type="presOf" srcId="{D7091B5B-6BE2-4D4E-A334-C3409DF74480}" destId="{075F843B-8DA6-4937-8E9D-12BA21B1301D}" srcOrd="0" destOrd="0" presId="urn:microsoft.com/office/officeart/2008/layout/HalfCircleOrganizationChart"/>
    <dgm:cxn modelId="{058E3C90-7371-4C75-A3A0-70C74DAB622A}" type="presOf" srcId="{922E7242-7F7D-4C20-8D21-816C1AC2AF21}" destId="{88DA1FD3-CA97-4E5F-8905-351A2206A4C2}" srcOrd="1" destOrd="0" presId="urn:microsoft.com/office/officeart/2008/layout/HalfCircleOrganizationChart"/>
    <dgm:cxn modelId="{657F69AE-A61B-48CA-93F6-670CCD760247}" type="presOf" srcId="{C003132F-9902-4008-A4A9-87C1F1FA8665}" destId="{4291969B-120B-4E75-A258-16F35081C44A}" srcOrd="1" destOrd="0" presId="urn:microsoft.com/office/officeart/2008/layout/HalfCircleOrganizationChart"/>
    <dgm:cxn modelId="{E396B8B7-5315-4FA8-910F-9600603C7916}" type="presOf" srcId="{C003132F-9902-4008-A4A9-87C1F1FA8665}" destId="{C94FE1B5-CE98-403C-AD1D-8CF2AAD93898}" srcOrd="0" destOrd="0" presId="urn:microsoft.com/office/officeart/2008/layout/HalfCircleOrganizationChart"/>
    <dgm:cxn modelId="{90EC00C8-ECB7-472F-9300-1D75B07066D1}" type="presOf" srcId="{A7DBA62A-D40F-48B4-B5AC-F5BE6A2630DA}" destId="{53900F3B-1794-4223-9413-0EE26FA343C9}" srcOrd="0" destOrd="0" presId="urn:microsoft.com/office/officeart/2008/layout/HalfCircleOrganizationChart"/>
    <dgm:cxn modelId="{D8B828DE-301F-4EAE-B31A-A28CA2F37798}" type="presOf" srcId="{DAD33295-6984-4854-A8BF-FB3BC7D7B704}" destId="{7DCD687E-9EB2-49C1-B3F2-1DE239CFC8FB}" srcOrd="0" destOrd="0" presId="urn:microsoft.com/office/officeart/2008/layout/HalfCircleOrganizationChart"/>
    <dgm:cxn modelId="{60BCFFED-D944-49BC-81C9-11CBE6BDCD4C}" srcId="{922E7242-7F7D-4C20-8D21-816C1AC2AF21}" destId="{28206E4C-C04C-49C8-A1CE-AAE9143DFE95}" srcOrd="0" destOrd="0" parTransId="{CFA895EB-8BEC-455B-80D1-7E96098D1AD9}" sibTransId="{9F8998D1-ECC5-4155-ACFE-AFCE8088FD85}"/>
    <dgm:cxn modelId="{87E7FAF0-61E1-4EBC-A523-77AF93D5A525}" type="presOf" srcId="{DAD33295-6984-4854-A8BF-FB3BC7D7B704}" destId="{09220258-57E9-42F8-88DA-216F984EDC6A}" srcOrd="1" destOrd="0" presId="urn:microsoft.com/office/officeart/2008/layout/HalfCircleOrganizationChart"/>
    <dgm:cxn modelId="{5CEE47FD-BFE0-469B-9E7F-C854FF5D522C}" type="presOf" srcId="{28206E4C-C04C-49C8-A1CE-AAE9143DFE95}" destId="{7B064344-685C-459B-8C93-CDE4372A48E8}" srcOrd="1" destOrd="0" presId="urn:microsoft.com/office/officeart/2008/layout/HalfCircleOrganizationChart"/>
    <dgm:cxn modelId="{8367DEC0-5924-491C-901C-60FAAFCAF21A}" type="presParOf" srcId="{075F843B-8DA6-4937-8E9D-12BA21B1301D}" destId="{530AEBF8-1CEC-4EE1-ADC7-481DFB13DA3A}" srcOrd="0" destOrd="0" presId="urn:microsoft.com/office/officeart/2008/layout/HalfCircleOrganizationChart"/>
    <dgm:cxn modelId="{C31B7AD2-5627-43EB-9902-7BD2BF7C9C62}" type="presParOf" srcId="{530AEBF8-1CEC-4EE1-ADC7-481DFB13DA3A}" destId="{036996F0-9B6D-4BF0-8E7E-6D020F966A38}" srcOrd="0" destOrd="0" presId="urn:microsoft.com/office/officeart/2008/layout/HalfCircleOrganizationChart"/>
    <dgm:cxn modelId="{843B428A-3E09-44F8-94AB-02173B7102C9}" type="presParOf" srcId="{036996F0-9B6D-4BF0-8E7E-6D020F966A38}" destId="{3CBA23C8-9442-419A-A7B9-7239F800955C}" srcOrd="0" destOrd="0" presId="urn:microsoft.com/office/officeart/2008/layout/HalfCircleOrganizationChart"/>
    <dgm:cxn modelId="{12A2E9CE-FF27-4FAA-82BC-FF11C05EF228}" type="presParOf" srcId="{036996F0-9B6D-4BF0-8E7E-6D020F966A38}" destId="{E1B9C822-0C16-4EF6-AB79-1DD7645E0A2E}" srcOrd="1" destOrd="0" presId="urn:microsoft.com/office/officeart/2008/layout/HalfCircleOrganizationChart"/>
    <dgm:cxn modelId="{83858D1F-6740-4453-B7D9-607E28497042}" type="presParOf" srcId="{036996F0-9B6D-4BF0-8E7E-6D020F966A38}" destId="{068BC2F9-99E2-4279-82C8-021CB2A7E769}" srcOrd="2" destOrd="0" presId="urn:microsoft.com/office/officeart/2008/layout/HalfCircleOrganizationChart"/>
    <dgm:cxn modelId="{F809AA1B-8AC3-4729-8464-AA63B642B960}" type="presParOf" srcId="{036996F0-9B6D-4BF0-8E7E-6D020F966A38}" destId="{88DA1FD3-CA97-4E5F-8905-351A2206A4C2}" srcOrd="3" destOrd="0" presId="urn:microsoft.com/office/officeart/2008/layout/HalfCircleOrganizationChart"/>
    <dgm:cxn modelId="{F129A37C-7B67-470E-BC2D-2B92F922246D}" type="presParOf" srcId="{530AEBF8-1CEC-4EE1-ADC7-481DFB13DA3A}" destId="{28B8041C-CF3C-437B-9BEC-E9912B2212CF}" srcOrd="1" destOrd="0" presId="urn:microsoft.com/office/officeart/2008/layout/HalfCircleOrganizationChart"/>
    <dgm:cxn modelId="{F301441F-6D9B-4019-8C87-75D791D2B8CA}" type="presParOf" srcId="{28B8041C-CF3C-437B-9BEC-E9912B2212CF}" destId="{E4EA44DC-3E39-4A93-90A6-BFFEE154858D}" srcOrd="0" destOrd="0" presId="urn:microsoft.com/office/officeart/2008/layout/HalfCircleOrganizationChart"/>
    <dgm:cxn modelId="{A6B4DE6E-5AEA-45AB-9C4D-42A1A9E1DB3A}" type="presParOf" srcId="{28B8041C-CF3C-437B-9BEC-E9912B2212CF}" destId="{7B42B06E-B2F0-4487-BD4A-A4BE3C712412}" srcOrd="1" destOrd="0" presId="urn:microsoft.com/office/officeart/2008/layout/HalfCircleOrganizationChart"/>
    <dgm:cxn modelId="{EEC2057D-F6F4-406F-AD5F-EEE8228ECEA7}" type="presParOf" srcId="{7B42B06E-B2F0-4487-BD4A-A4BE3C712412}" destId="{30C3CF61-8EFB-49FA-9232-CF723CA1267B}" srcOrd="0" destOrd="0" presId="urn:microsoft.com/office/officeart/2008/layout/HalfCircleOrganizationChart"/>
    <dgm:cxn modelId="{0869A5F4-CE5D-42F6-B547-DC635FDB57B8}" type="presParOf" srcId="{30C3CF61-8EFB-49FA-9232-CF723CA1267B}" destId="{7B01DA73-1672-4294-91E4-C8D128E3E3ED}" srcOrd="0" destOrd="0" presId="urn:microsoft.com/office/officeart/2008/layout/HalfCircleOrganizationChart"/>
    <dgm:cxn modelId="{37E95793-55DD-4BC1-A20A-6635E563A6B5}" type="presParOf" srcId="{30C3CF61-8EFB-49FA-9232-CF723CA1267B}" destId="{3C2DE8B6-D659-45ED-A958-483B37BF2FF3}" srcOrd="1" destOrd="0" presId="urn:microsoft.com/office/officeart/2008/layout/HalfCircleOrganizationChart"/>
    <dgm:cxn modelId="{097D2C38-5272-4A46-8295-0E2AC27462F7}" type="presParOf" srcId="{30C3CF61-8EFB-49FA-9232-CF723CA1267B}" destId="{A77CE84D-B484-41C6-B7DB-4A75E81C9D7E}" srcOrd="2" destOrd="0" presId="urn:microsoft.com/office/officeart/2008/layout/HalfCircleOrganizationChart"/>
    <dgm:cxn modelId="{00488C32-82C1-4102-8BB1-936C91C85B78}" type="presParOf" srcId="{30C3CF61-8EFB-49FA-9232-CF723CA1267B}" destId="{7B064344-685C-459B-8C93-CDE4372A48E8}" srcOrd="3" destOrd="0" presId="urn:microsoft.com/office/officeart/2008/layout/HalfCircleOrganizationChart"/>
    <dgm:cxn modelId="{3A8CFB24-0625-48CA-AE55-569F11EFAB86}" type="presParOf" srcId="{7B42B06E-B2F0-4487-BD4A-A4BE3C712412}" destId="{FC3BA866-3E8A-497B-BA1F-CE59B1886541}" srcOrd="1" destOrd="0" presId="urn:microsoft.com/office/officeart/2008/layout/HalfCircleOrganizationChart"/>
    <dgm:cxn modelId="{8753004F-4D7C-447F-8B32-8155C54AE575}" type="presParOf" srcId="{7B42B06E-B2F0-4487-BD4A-A4BE3C712412}" destId="{57AF46B7-9F1C-408C-A5EB-7571C988F508}" srcOrd="2" destOrd="0" presId="urn:microsoft.com/office/officeart/2008/layout/HalfCircleOrganizationChart"/>
    <dgm:cxn modelId="{B209C6A3-3A5C-491D-9748-2FA77E41FEF0}" type="presParOf" srcId="{28B8041C-CF3C-437B-9BEC-E9912B2212CF}" destId="{53900F3B-1794-4223-9413-0EE26FA343C9}" srcOrd="2" destOrd="0" presId="urn:microsoft.com/office/officeart/2008/layout/HalfCircleOrganizationChart"/>
    <dgm:cxn modelId="{2B3EE462-4AB6-46E4-B32F-DF851F70DE80}" type="presParOf" srcId="{28B8041C-CF3C-437B-9BEC-E9912B2212CF}" destId="{EFEAF7D1-16EC-4DD8-B5E1-B06A8140F05F}" srcOrd="3" destOrd="0" presId="urn:microsoft.com/office/officeart/2008/layout/HalfCircleOrganizationChart"/>
    <dgm:cxn modelId="{85A476C3-F72A-4061-9A9A-61CC5E76CDF6}" type="presParOf" srcId="{EFEAF7D1-16EC-4DD8-B5E1-B06A8140F05F}" destId="{73024E8C-2CBD-4FB0-B04F-AD6C5610672E}" srcOrd="0" destOrd="0" presId="urn:microsoft.com/office/officeart/2008/layout/HalfCircleOrganizationChart"/>
    <dgm:cxn modelId="{418DBCC9-0897-428F-B0F2-5515B997FC77}" type="presParOf" srcId="{73024E8C-2CBD-4FB0-B04F-AD6C5610672E}" destId="{7DCD687E-9EB2-49C1-B3F2-1DE239CFC8FB}" srcOrd="0" destOrd="0" presId="urn:microsoft.com/office/officeart/2008/layout/HalfCircleOrganizationChart"/>
    <dgm:cxn modelId="{602CBA68-9056-4F88-9BBA-D43AC7DFD04A}" type="presParOf" srcId="{73024E8C-2CBD-4FB0-B04F-AD6C5610672E}" destId="{CCDC120E-FC18-483B-BF35-DFFE99432087}" srcOrd="1" destOrd="0" presId="urn:microsoft.com/office/officeart/2008/layout/HalfCircleOrganizationChart"/>
    <dgm:cxn modelId="{DF415DDA-190E-47EA-A668-2EFDA5584710}" type="presParOf" srcId="{73024E8C-2CBD-4FB0-B04F-AD6C5610672E}" destId="{155E89A9-DB31-49BE-9FF7-05C4AEF95B79}" srcOrd="2" destOrd="0" presId="urn:microsoft.com/office/officeart/2008/layout/HalfCircleOrganizationChart"/>
    <dgm:cxn modelId="{647684BF-D477-4489-A001-448710E7B32E}" type="presParOf" srcId="{73024E8C-2CBD-4FB0-B04F-AD6C5610672E}" destId="{09220258-57E9-42F8-88DA-216F984EDC6A}" srcOrd="3" destOrd="0" presId="urn:microsoft.com/office/officeart/2008/layout/HalfCircleOrganizationChart"/>
    <dgm:cxn modelId="{3086DC31-52FC-4339-8C7C-AADA6C836C8E}" type="presParOf" srcId="{EFEAF7D1-16EC-4DD8-B5E1-B06A8140F05F}" destId="{46B142A6-D197-4E65-A24B-7FDEDA4CC8B9}" srcOrd="1" destOrd="0" presId="urn:microsoft.com/office/officeart/2008/layout/HalfCircleOrganizationChart"/>
    <dgm:cxn modelId="{4B8D9DBB-3E2D-4038-88C8-1E709CA8F86A}" type="presParOf" srcId="{EFEAF7D1-16EC-4DD8-B5E1-B06A8140F05F}" destId="{89A325D8-CB8B-4F79-AB0F-6253CD974338}" srcOrd="2" destOrd="0" presId="urn:microsoft.com/office/officeart/2008/layout/HalfCircleOrganizationChart"/>
    <dgm:cxn modelId="{AFAC7B92-6B58-493F-AA80-B13F77ACA39B}" type="presParOf" srcId="{28B8041C-CF3C-437B-9BEC-E9912B2212CF}" destId="{053AF1DB-1E38-4314-8B30-B27896C4D42D}" srcOrd="4" destOrd="0" presId="urn:microsoft.com/office/officeart/2008/layout/HalfCircleOrganizationChart"/>
    <dgm:cxn modelId="{9DD282DC-5201-4302-B798-3075C6229BB0}" type="presParOf" srcId="{28B8041C-CF3C-437B-9BEC-E9912B2212CF}" destId="{D312656F-552D-4A0B-8553-6C13924B83AA}" srcOrd="5" destOrd="0" presId="urn:microsoft.com/office/officeart/2008/layout/HalfCircleOrganizationChart"/>
    <dgm:cxn modelId="{F8A44E32-DA7F-4760-BFE0-2336A730FD35}" type="presParOf" srcId="{D312656F-552D-4A0B-8553-6C13924B83AA}" destId="{9F4E2E16-7840-4684-8A4A-2294B82CFBDC}" srcOrd="0" destOrd="0" presId="urn:microsoft.com/office/officeart/2008/layout/HalfCircleOrganizationChart"/>
    <dgm:cxn modelId="{1235F97F-9D73-429B-8FC8-7935C49D914A}" type="presParOf" srcId="{9F4E2E16-7840-4684-8A4A-2294B82CFBDC}" destId="{C94FE1B5-CE98-403C-AD1D-8CF2AAD93898}" srcOrd="0" destOrd="0" presId="urn:microsoft.com/office/officeart/2008/layout/HalfCircleOrganizationChart"/>
    <dgm:cxn modelId="{84E42313-1706-4C87-8572-50EA1BECBF88}" type="presParOf" srcId="{9F4E2E16-7840-4684-8A4A-2294B82CFBDC}" destId="{FF5E41EC-82D1-4FFA-A6FC-1C7DB3F7E35C}" srcOrd="1" destOrd="0" presId="urn:microsoft.com/office/officeart/2008/layout/HalfCircleOrganizationChart"/>
    <dgm:cxn modelId="{DECFDE13-9704-430E-BB0D-D480815B22FF}" type="presParOf" srcId="{9F4E2E16-7840-4684-8A4A-2294B82CFBDC}" destId="{D1FEF545-1183-4F47-B249-8955DC71008B}" srcOrd="2" destOrd="0" presId="urn:microsoft.com/office/officeart/2008/layout/HalfCircleOrganizationChart"/>
    <dgm:cxn modelId="{6811165C-553D-47AE-95B1-3848E8DD59CE}" type="presParOf" srcId="{9F4E2E16-7840-4684-8A4A-2294B82CFBDC}" destId="{4291969B-120B-4E75-A258-16F35081C44A}" srcOrd="3" destOrd="0" presId="urn:microsoft.com/office/officeart/2008/layout/HalfCircleOrganizationChart"/>
    <dgm:cxn modelId="{D0AB33F3-AF11-434F-A3A8-16BA079904B2}" type="presParOf" srcId="{D312656F-552D-4A0B-8553-6C13924B83AA}" destId="{E1F2B403-0B68-4B7E-AC07-62D9979F408B}" srcOrd="1" destOrd="0" presId="urn:microsoft.com/office/officeart/2008/layout/HalfCircleOrganizationChart"/>
    <dgm:cxn modelId="{7ECA46B1-1290-4CAB-B735-5DACA6172CA1}" type="presParOf" srcId="{D312656F-552D-4A0B-8553-6C13924B83AA}" destId="{ECFC7B07-B9E6-42D6-8C59-47F08151D03E}" srcOrd="2" destOrd="0" presId="urn:microsoft.com/office/officeart/2008/layout/HalfCircleOrganizationChart"/>
    <dgm:cxn modelId="{F9990476-6497-4F83-A9B0-E171A53CF80D}" type="presParOf" srcId="{530AEBF8-1CEC-4EE1-ADC7-481DFB13DA3A}" destId="{00DC6893-86E6-4096-88AE-8C0A85BEF4E1}"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5C7170-D0F1-46F5-92E6-050696CD2BC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414F0129-B193-46B6-B00C-9A8765692C89}">
      <dgm:prSet/>
      <dgm:spPr/>
      <dgm:t>
        <a:bodyPr/>
        <a:lstStyle/>
        <a:p>
          <a:r>
            <a:rPr lang="fr-FR" dirty="0"/>
            <a:t>L'empirisme considère que la source de la connaissance est:</a:t>
          </a:r>
        </a:p>
      </dgm:t>
    </dgm:pt>
    <dgm:pt modelId="{36F07345-563B-4F19-92DF-98E693D44548}" type="parTrans" cxnId="{C6896721-7300-4CE2-81D4-97475DC1C6D6}">
      <dgm:prSet/>
      <dgm:spPr/>
      <dgm:t>
        <a:bodyPr/>
        <a:lstStyle/>
        <a:p>
          <a:endParaRPr lang="fr-FR"/>
        </a:p>
      </dgm:t>
    </dgm:pt>
    <dgm:pt modelId="{EF84D175-6A21-4208-9AD6-16D16EFA437E}" type="sibTrans" cxnId="{C6896721-7300-4CE2-81D4-97475DC1C6D6}">
      <dgm:prSet/>
      <dgm:spPr/>
      <dgm:t>
        <a:bodyPr/>
        <a:lstStyle/>
        <a:p>
          <a:endParaRPr lang="fr-FR"/>
        </a:p>
      </dgm:t>
    </dgm:pt>
    <dgm:pt modelId="{365497D8-16D4-47A5-9210-5476020B827F}">
      <dgm:prSet custT="1"/>
      <dgm:spPr/>
      <dgm:t>
        <a:bodyPr/>
        <a:lstStyle/>
        <a:p>
          <a:pPr algn="just"/>
          <a:r>
            <a:rPr lang="fr-FR" sz="4000" dirty="0">
              <a:latin typeface="Baskerville Old Face" panose="02020602080505020303" pitchFamily="18" charset="0"/>
            </a:rPr>
            <a:t>Accumulation d'observations</a:t>
          </a:r>
        </a:p>
      </dgm:t>
    </dgm:pt>
    <dgm:pt modelId="{21BF88E7-02C3-4047-8F4C-98C95F5E8196}" type="parTrans" cxnId="{00BB35F4-BF3B-4278-AC4D-66E7910F561C}">
      <dgm:prSet/>
      <dgm:spPr/>
      <dgm:t>
        <a:bodyPr/>
        <a:lstStyle/>
        <a:p>
          <a:endParaRPr lang="fr-FR"/>
        </a:p>
      </dgm:t>
    </dgm:pt>
    <dgm:pt modelId="{46B8220F-2677-4EC4-89A4-B7299893DC85}" type="sibTrans" cxnId="{00BB35F4-BF3B-4278-AC4D-66E7910F561C}">
      <dgm:prSet/>
      <dgm:spPr/>
      <dgm:t>
        <a:bodyPr/>
        <a:lstStyle/>
        <a:p>
          <a:endParaRPr lang="fr-FR"/>
        </a:p>
      </dgm:t>
    </dgm:pt>
    <dgm:pt modelId="{0FE1B92C-B10B-48B1-B8FB-A3A5F521257F}">
      <dgm:prSet custT="1"/>
      <dgm:spPr/>
      <dgm:t>
        <a:bodyPr/>
        <a:lstStyle/>
        <a:p>
          <a:pPr algn="just"/>
          <a:r>
            <a:rPr lang="fr-FR" sz="4000" dirty="0">
              <a:latin typeface="Baskerville Old Face" panose="02020602080505020303" pitchFamily="18" charset="0"/>
            </a:rPr>
            <a:t>Concret à l'abstrait.</a:t>
          </a:r>
        </a:p>
      </dgm:t>
    </dgm:pt>
    <dgm:pt modelId="{7E94A69C-F778-4FC6-A577-947BA1CD0D30}" type="parTrans" cxnId="{C09E5650-5C71-4690-A78E-D1FFF553A0B5}">
      <dgm:prSet/>
      <dgm:spPr/>
      <dgm:t>
        <a:bodyPr/>
        <a:lstStyle/>
        <a:p>
          <a:endParaRPr lang="fr-FR"/>
        </a:p>
      </dgm:t>
    </dgm:pt>
    <dgm:pt modelId="{99705E53-D6E0-4AD7-A804-44683E52C145}" type="sibTrans" cxnId="{C09E5650-5C71-4690-A78E-D1FFF553A0B5}">
      <dgm:prSet/>
      <dgm:spPr/>
      <dgm:t>
        <a:bodyPr/>
        <a:lstStyle/>
        <a:p>
          <a:endParaRPr lang="fr-FR"/>
        </a:p>
      </dgm:t>
    </dgm:pt>
    <dgm:pt modelId="{69239150-7F25-4E4C-82B5-CB3C6C29E534}">
      <dgm:prSet custT="1"/>
      <dgm:spPr/>
      <dgm:t>
        <a:bodyPr/>
        <a:lstStyle/>
        <a:p>
          <a:pPr algn="just"/>
          <a:r>
            <a:rPr lang="fr-FR" sz="4000" dirty="0">
              <a:latin typeface="Baskerville Old Face" panose="02020602080505020303" pitchFamily="18" charset="0"/>
            </a:rPr>
            <a:t>Faits mesurables, dont on peut </a:t>
          </a:r>
          <a:r>
            <a:rPr lang="fr-FR" sz="4000" b="1" dirty="0">
              <a:latin typeface="Baskerville Old Face" panose="02020602080505020303" pitchFamily="18" charset="0"/>
            </a:rPr>
            <a:t>extraire des lois générales </a:t>
          </a:r>
          <a:r>
            <a:rPr lang="fr-FR" sz="4000" dirty="0">
              <a:latin typeface="Baskerville Old Face" panose="02020602080505020303" pitchFamily="18" charset="0"/>
            </a:rPr>
            <a:t>par un raisonnement inductif.</a:t>
          </a:r>
        </a:p>
      </dgm:t>
    </dgm:pt>
    <dgm:pt modelId="{3A22FB5A-3A64-46A2-816D-85BD4F8A41FB}" type="parTrans" cxnId="{456466D9-AED6-4BEF-9FD1-E65184749B71}">
      <dgm:prSet/>
      <dgm:spPr/>
      <dgm:t>
        <a:bodyPr/>
        <a:lstStyle/>
        <a:p>
          <a:endParaRPr lang="fr-FR"/>
        </a:p>
      </dgm:t>
    </dgm:pt>
    <dgm:pt modelId="{8C29AAC9-8787-4CEE-BA85-799F6A4BC6F1}" type="sibTrans" cxnId="{456466D9-AED6-4BEF-9FD1-E65184749B71}">
      <dgm:prSet/>
      <dgm:spPr/>
      <dgm:t>
        <a:bodyPr/>
        <a:lstStyle/>
        <a:p>
          <a:endParaRPr lang="fr-FR"/>
        </a:p>
      </dgm:t>
    </dgm:pt>
    <dgm:pt modelId="{95D49C99-049F-4469-A078-AC46D6A2C5B2}" type="pres">
      <dgm:prSet presAssocID="{795C7170-D0F1-46F5-92E6-050696CD2BC5}" presName="linear" presStyleCnt="0">
        <dgm:presLayoutVars>
          <dgm:animLvl val="lvl"/>
          <dgm:resizeHandles val="exact"/>
        </dgm:presLayoutVars>
      </dgm:prSet>
      <dgm:spPr/>
    </dgm:pt>
    <dgm:pt modelId="{9D3E365D-7113-4A34-8D31-26BE5A9D27E8}" type="pres">
      <dgm:prSet presAssocID="{414F0129-B193-46B6-B00C-9A8765692C89}" presName="parentText" presStyleLbl="node1" presStyleIdx="0" presStyleCnt="1" custScaleY="48006" custLinFactNeighborX="1046" custLinFactNeighborY="-99449">
        <dgm:presLayoutVars>
          <dgm:chMax val="0"/>
          <dgm:bulletEnabled val="1"/>
        </dgm:presLayoutVars>
      </dgm:prSet>
      <dgm:spPr/>
    </dgm:pt>
    <dgm:pt modelId="{9C52380B-38F1-4320-90E8-647A2D372F56}" type="pres">
      <dgm:prSet presAssocID="{414F0129-B193-46B6-B00C-9A8765692C89}" presName="childText" presStyleLbl="revTx" presStyleIdx="0" presStyleCnt="1" custScaleY="127207" custLinFactNeighborY="-15472">
        <dgm:presLayoutVars>
          <dgm:bulletEnabled val="1"/>
        </dgm:presLayoutVars>
      </dgm:prSet>
      <dgm:spPr/>
    </dgm:pt>
  </dgm:ptLst>
  <dgm:cxnLst>
    <dgm:cxn modelId="{C6896721-7300-4CE2-81D4-97475DC1C6D6}" srcId="{795C7170-D0F1-46F5-92E6-050696CD2BC5}" destId="{414F0129-B193-46B6-B00C-9A8765692C89}" srcOrd="0" destOrd="0" parTransId="{36F07345-563B-4F19-92DF-98E693D44548}" sibTransId="{EF84D175-6A21-4208-9AD6-16D16EFA437E}"/>
    <dgm:cxn modelId="{F08FD522-494F-4258-84EF-438FEFBE7225}" type="presOf" srcId="{0FE1B92C-B10B-48B1-B8FB-A3A5F521257F}" destId="{9C52380B-38F1-4320-90E8-647A2D372F56}" srcOrd="0" destOrd="2" presId="urn:microsoft.com/office/officeart/2005/8/layout/vList2"/>
    <dgm:cxn modelId="{A2F4CA65-F3FA-471E-BCFA-678993D850CB}" type="presOf" srcId="{795C7170-D0F1-46F5-92E6-050696CD2BC5}" destId="{95D49C99-049F-4469-A078-AC46D6A2C5B2}" srcOrd="0" destOrd="0" presId="urn:microsoft.com/office/officeart/2005/8/layout/vList2"/>
    <dgm:cxn modelId="{C09E5650-5C71-4690-A78E-D1FFF553A0B5}" srcId="{414F0129-B193-46B6-B00C-9A8765692C89}" destId="{0FE1B92C-B10B-48B1-B8FB-A3A5F521257F}" srcOrd="2" destOrd="0" parTransId="{7E94A69C-F778-4FC6-A577-947BA1CD0D30}" sibTransId="{99705E53-D6E0-4AD7-A804-44683E52C145}"/>
    <dgm:cxn modelId="{9D8A0A58-99E6-461F-80FE-D7650F09503A}" type="presOf" srcId="{69239150-7F25-4E4C-82B5-CB3C6C29E534}" destId="{9C52380B-38F1-4320-90E8-647A2D372F56}" srcOrd="0" destOrd="1" presId="urn:microsoft.com/office/officeart/2005/8/layout/vList2"/>
    <dgm:cxn modelId="{BFEED58A-7486-4CDC-B9EC-F96B0F43BC19}" type="presOf" srcId="{365497D8-16D4-47A5-9210-5476020B827F}" destId="{9C52380B-38F1-4320-90E8-647A2D372F56}" srcOrd="0" destOrd="0" presId="urn:microsoft.com/office/officeart/2005/8/layout/vList2"/>
    <dgm:cxn modelId="{65FED3A2-32F9-44B0-A542-96526763430E}" type="presOf" srcId="{414F0129-B193-46B6-B00C-9A8765692C89}" destId="{9D3E365D-7113-4A34-8D31-26BE5A9D27E8}" srcOrd="0" destOrd="0" presId="urn:microsoft.com/office/officeart/2005/8/layout/vList2"/>
    <dgm:cxn modelId="{456466D9-AED6-4BEF-9FD1-E65184749B71}" srcId="{414F0129-B193-46B6-B00C-9A8765692C89}" destId="{69239150-7F25-4E4C-82B5-CB3C6C29E534}" srcOrd="1" destOrd="0" parTransId="{3A22FB5A-3A64-46A2-816D-85BD4F8A41FB}" sibTransId="{8C29AAC9-8787-4CEE-BA85-799F6A4BC6F1}"/>
    <dgm:cxn modelId="{00BB35F4-BF3B-4278-AC4D-66E7910F561C}" srcId="{414F0129-B193-46B6-B00C-9A8765692C89}" destId="{365497D8-16D4-47A5-9210-5476020B827F}" srcOrd="0" destOrd="0" parTransId="{21BF88E7-02C3-4047-8F4C-98C95F5E8196}" sibTransId="{46B8220F-2677-4EC4-89A4-B7299893DC85}"/>
    <dgm:cxn modelId="{2DAA47B9-F8A1-453A-9E9C-6D5EF349DA34}" type="presParOf" srcId="{95D49C99-049F-4469-A078-AC46D6A2C5B2}" destId="{9D3E365D-7113-4A34-8D31-26BE5A9D27E8}" srcOrd="0" destOrd="0" presId="urn:microsoft.com/office/officeart/2005/8/layout/vList2"/>
    <dgm:cxn modelId="{6F111F79-9E74-4C2A-8051-47BFA8BC4A63}" type="presParOf" srcId="{95D49C99-049F-4469-A078-AC46D6A2C5B2}" destId="{9C52380B-38F1-4320-90E8-647A2D372F56}"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BB347D-B2CA-4547-840A-87D4742AE1B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65E50FE6-B1A3-4B92-B3F1-662F2904A79F}">
      <dgm:prSet phldrT="[Texte]"/>
      <dgm:spPr/>
      <dgm:t>
        <a:bodyPr/>
        <a:lstStyle/>
        <a:p>
          <a:r>
            <a:rPr lang="fr-FR" u="sng"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choix de modèle à suivre en sciences humaines et sociales</a:t>
          </a:r>
          <a:endParaRPr lang="fr-FR" dirty="0"/>
        </a:p>
      </dgm:t>
    </dgm:pt>
    <dgm:pt modelId="{9B2966AC-9152-4A2C-B764-17D6E164D735}" type="parTrans" cxnId="{C3D5D7A4-A68D-43D3-8887-3AA01868F7D9}">
      <dgm:prSet/>
      <dgm:spPr/>
      <dgm:t>
        <a:bodyPr/>
        <a:lstStyle/>
        <a:p>
          <a:endParaRPr lang="fr-FR"/>
        </a:p>
      </dgm:t>
    </dgm:pt>
    <dgm:pt modelId="{F0AAB8F1-EC4E-4708-A174-282C569A03E7}" type="sibTrans" cxnId="{C3D5D7A4-A68D-43D3-8887-3AA01868F7D9}">
      <dgm:prSet/>
      <dgm:spPr/>
      <dgm:t>
        <a:bodyPr/>
        <a:lstStyle/>
        <a:p>
          <a:endParaRPr lang="fr-FR"/>
        </a:p>
      </dgm:t>
    </dgm:pt>
    <dgm:pt modelId="{D70FCEBA-F8D2-4EF2-8BD0-FD8BFE00132A}">
      <dgm:prSet phldrT="[Texte]"/>
      <dgm:spPr/>
      <dgm:t>
        <a:bodyPr/>
        <a:lstStyle/>
        <a:p>
          <a:r>
            <a:rPr lang="fr-FR" b="1" dirty="0">
              <a:solidFill>
                <a:schemeClr val="bg2">
                  <a:lumMod val="10000"/>
                </a:schemeClr>
              </a:solidFill>
              <a:latin typeface="Times New Roman" panose="02020603050405020304" pitchFamily="18" charset="0"/>
              <a:cs typeface="Times New Roman" panose="02020603050405020304" pitchFamily="18" charset="0"/>
            </a:rPr>
            <a:t>Les SHS ont leur propre modèle </a:t>
          </a:r>
        </a:p>
        <a:p>
          <a:r>
            <a:rPr lang="fr-FR" b="1" dirty="0">
              <a:solidFill>
                <a:schemeClr val="bg2">
                  <a:lumMod val="10000"/>
                </a:schemeClr>
              </a:solidFill>
              <a:latin typeface="Times New Roman" panose="02020603050405020304" pitchFamily="18" charset="0"/>
              <a:cs typeface="Times New Roman" panose="02020603050405020304" pitchFamily="18" charset="0"/>
            </a:rPr>
            <a:t>(constructivisme) </a:t>
          </a:r>
        </a:p>
      </dgm:t>
    </dgm:pt>
    <dgm:pt modelId="{5BF7A93C-AF47-485C-B77E-DC59FE8C85C5}" type="parTrans" cxnId="{662F0F80-8F03-463E-9F47-7F05667F5758}">
      <dgm:prSet/>
      <dgm:spPr/>
      <dgm:t>
        <a:bodyPr/>
        <a:lstStyle/>
        <a:p>
          <a:endParaRPr lang="fr-FR"/>
        </a:p>
      </dgm:t>
    </dgm:pt>
    <dgm:pt modelId="{46C07766-3311-4F03-BB3B-95247567548D}" type="sibTrans" cxnId="{662F0F80-8F03-463E-9F47-7F05667F5758}">
      <dgm:prSet/>
      <dgm:spPr/>
      <dgm:t>
        <a:bodyPr/>
        <a:lstStyle/>
        <a:p>
          <a:endParaRPr lang="fr-FR"/>
        </a:p>
      </dgm:t>
    </dgm:pt>
    <dgm:pt modelId="{30C9B096-7D06-4CA0-B03D-F17825AF2B93}">
      <dgm:prSet phldrT="[Texte]"/>
      <dgm:spPr/>
      <dgm:t>
        <a:bodyPr/>
        <a:lstStyle/>
        <a:p>
          <a:r>
            <a:rPr lang="fr-FR" b="1" dirty="0">
              <a:solidFill>
                <a:schemeClr val="bg2">
                  <a:lumMod val="10000"/>
                </a:schemeClr>
              </a:solidFill>
              <a:latin typeface="Times New Roman" panose="02020603050405020304" pitchFamily="18" charset="0"/>
              <a:cs typeface="Times New Roman" panose="02020603050405020304" pitchFamily="18" charset="0"/>
            </a:rPr>
            <a:t>Le même modèle que les sciences naturelles </a:t>
          </a:r>
        </a:p>
        <a:p>
          <a:r>
            <a:rPr lang="fr-FR" b="1" dirty="0">
              <a:solidFill>
                <a:schemeClr val="bg2">
                  <a:lumMod val="10000"/>
                </a:schemeClr>
              </a:solidFill>
              <a:latin typeface="Times New Roman" panose="02020603050405020304" pitchFamily="18" charset="0"/>
              <a:cs typeface="Times New Roman" panose="02020603050405020304" pitchFamily="18" charset="0"/>
            </a:rPr>
            <a:t>(scientisme et positivisme)</a:t>
          </a:r>
        </a:p>
      </dgm:t>
    </dgm:pt>
    <dgm:pt modelId="{E7EB66C7-0B0D-46B7-8550-003AB01B36D3}" type="parTrans" cxnId="{18908DB8-DBA4-457C-996D-84147090018E}">
      <dgm:prSet/>
      <dgm:spPr/>
      <dgm:t>
        <a:bodyPr/>
        <a:lstStyle/>
        <a:p>
          <a:endParaRPr lang="fr-FR"/>
        </a:p>
      </dgm:t>
    </dgm:pt>
    <dgm:pt modelId="{39019DC9-6A57-4D95-9BC3-58E81FAC1094}" type="sibTrans" cxnId="{18908DB8-DBA4-457C-996D-84147090018E}">
      <dgm:prSet/>
      <dgm:spPr/>
      <dgm:t>
        <a:bodyPr/>
        <a:lstStyle/>
        <a:p>
          <a:endParaRPr lang="fr-FR"/>
        </a:p>
      </dgm:t>
    </dgm:pt>
    <dgm:pt modelId="{69B1DE2C-040A-4494-861E-C3428177C595}" type="pres">
      <dgm:prSet presAssocID="{E0BB347D-B2CA-4547-840A-87D4742AE1BB}" presName="Name0" presStyleCnt="0">
        <dgm:presLayoutVars>
          <dgm:dir/>
          <dgm:resizeHandles val="exact"/>
        </dgm:presLayoutVars>
      </dgm:prSet>
      <dgm:spPr/>
    </dgm:pt>
    <dgm:pt modelId="{A728ADB6-F075-4621-AE3E-FCAAEB3D858A}" type="pres">
      <dgm:prSet presAssocID="{65E50FE6-B1A3-4B92-B3F1-662F2904A79F}" presName="node" presStyleLbl="node1" presStyleIdx="0" presStyleCnt="3" custRadScaleRad="103930" custRadScaleInc="4340">
        <dgm:presLayoutVars>
          <dgm:bulletEnabled val="1"/>
        </dgm:presLayoutVars>
      </dgm:prSet>
      <dgm:spPr/>
    </dgm:pt>
    <dgm:pt modelId="{734A5DC2-F18E-4E58-A935-8A7B9283FEC9}" type="pres">
      <dgm:prSet presAssocID="{F0AAB8F1-EC4E-4708-A174-282C569A03E7}" presName="sibTrans" presStyleLbl="sibTrans2D1" presStyleIdx="0" presStyleCnt="3" custScaleX="156938" custLinFactNeighborX="-16013" custLinFactNeighborY="8595"/>
      <dgm:spPr/>
    </dgm:pt>
    <dgm:pt modelId="{CDF726D2-10AB-47F4-9ED3-22290B5A433A}" type="pres">
      <dgm:prSet presAssocID="{F0AAB8F1-EC4E-4708-A174-282C569A03E7}" presName="connectorText" presStyleLbl="sibTrans2D1" presStyleIdx="0" presStyleCnt="3"/>
      <dgm:spPr/>
    </dgm:pt>
    <dgm:pt modelId="{2A9F39BC-9CD9-4F2E-AE79-9D68B74065B3}" type="pres">
      <dgm:prSet presAssocID="{D70FCEBA-F8D2-4EF2-8BD0-FD8BFE00132A}" presName="node" presStyleLbl="node1" presStyleIdx="1" presStyleCnt="3" custRadScaleRad="90011" custRadScaleInc="-30706">
        <dgm:presLayoutVars>
          <dgm:bulletEnabled val="1"/>
        </dgm:presLayoutVars>
      </dgm:prSet>
      <dgm:spPr/>
    </dgm:pt>
    <dgm:pt modelId="{DC89263F-CEAA-4BA3-9F1F-8A98BB058970}" type="pres">
      <dgm:prSet presAssocID="{46C07766-3311-4F03-BB3B-95247567548D}" presName="sibTrans" presStyleLbl="sibTrans2D1" presStyleIdx="1" presStyleCnt="3" custScaleX="142114"/>
      <dgm:spPr/>
    </dgm:pt>
    <dgm:pt modelId="{97241816-7863-4A9D-A94C-475CC56EA922}" type="pres">
      <dgm:prSet presAssocID="{46C07766-3311-4F03-BB3B-95247567548D}" presName="connectorText" presStyleLbl="sibTrans2D1" presStyleIdx="1" presStyleCnt="3"/>
      <dgm:spPr/>
    </dgm:pt>
    <dgm:pt modelId="{8B4BDC8A-16E8-468E-8606-5E1A50F7FBF0}" type="pres">
      <dgm:prSet presAssocID="{30C9B096-7D06-4CA0-B03D-F17825AF2B93}" presName="node" presStyleLbl="node1" presStyleIdx="2" presStyleCnt="3" custRadScaleRad="84352" custRadScaleInc="29392">
        <dgm:presLayoutVars>
          <dgm:bulletEnabled val="1"/>
        </dgm:presLayoutVars>
      </dgm:prSet>
      <dgm:spPr/>
    </dgm:pt>
    <dgm:pt modelId="{C891A226-EA20-40AA-B4C2-F9154BAEDEEA}" type="pres">
      <dgm:prSet presAssocID="{39019DC9-6A57-4D95-9BC3-58E81FAC1094}" presName="sibTrans" presStyleLbl="sibTrans2D1" presStyleIdx="2" presStyleCnt="3" custScaleX="152671" custLinFactNeighborX="25020" custLinFactNeighborY="-5730"/>
      <dgm:spPr/>
    </dgm:pt>
    <dgm:pt modelId="{CC4DC5A5-EEA4-4398-B346-979667FA6C98}" type="pres">
      <dgm:prSet presAssocID="{39019DC9-6A57-4D95-9BC3-58E81FAC1094}" presName="connectorText" presStyleLbl="sibTrans2D1" presStyleIdx="2" presStyleCnt="3"/>
      <dgm:spPr/>
    </dgm:pt>
  </dgm:ptLst>
  <dgm:cxnLst>
    <dgm:cxn modelId="{AC5DA46D-60BD-426D-98EB-1673BE0C3CBD}" type="presOf" srcId="{39019DC9-6A57-4D95-9BC3-58E81FAC1094}" destId="{CC4DC5A5-EEA4-4398-B346-979667FA6C98}" srcOrd="1" destOrd="0" presId="urn:microsoft.com/office/officeart/2005/8/layout/cycle7"/>
    <dgm:cxn modelId="{70E87F6E-9C0E-487A-946D-B5A98E0B9429}" type="presOf" srcId="{39019DC9-6A57-4D95-9BC3-58E81FAC1094}" destId="{C891A226-EA20-40AA-B4C2-F9154BAEDEEA}" srcOrd="0" destOrd="0" presId="urn:microsoft.com/office/officeart/2005/8/layout/cycle7"/>
    <dgm:cxn modelId="{DE986972-9E0A-4FAB-9636-3B47A23C0CC1}" type="presOf" srcId="{65E50FE6-B1A3-4B92-B3F1-662F2904A79F}" destId="{A728ADB6-F075-4621-AE3E-FCAAEB3D858A}" srcOrd="0" destOrd="0" presId="urn:microsoft.com/office/officeart/2005/8/layout/cycle7"/>
    <dgm:cxn modelId="{4B905356-2593-4FBC-8DA7-F7FA482F1BE3}" type="presOf" srcId="{30C9B096-7D06-4CA0-B03D-F17825AF2B93}" destId="{8B4BDC8A-16E8-468E-8606-5E1A50F7FBF0}" srcOrd="0" destOrd="0" presId="urn:microsoft.com/office/officeart/2005/8/layout/cycle7"/>
    <dgm:cxn modelId="{BBE0107D-59DF-412F-8F21-223E9C6AB236}" type="presOf" srcId="{46C07766-3311-4F03-BB3B-95247567548D}" destId="{DC89263F-CEAA-4BA3-9F1F-8A98BB058970}" srcOrd="0" destOrd="0" presId="urn:microsoft.com/office/officeart/2005/8/layout/cycle7"/>
    <dgm:cxn modelId="{5A15C57F-1F3A-4A49-80BD-ECFCF44CBACC}" type="presOf" srcId="{F0AAB8F1-EC4E-4708-A174-282C569A03E7}" destId="{734A5DC2-F18E-4E58-A935-8A7B9283FEC9}" srcOrd="0" destOrd="0" presId="urn:microsoft.com/office/officeart/2005/8/layout/cycle7"/>
    <dgm:cxn modelId="{662F0F80-8F03-463E-9F47-7F05667F5758}" srcId="{E0BB347D-B2CA-4547-840A-87D4742AE1BB}" destId="{D70FCEBA-F8D2-4EF2-8BD0-FD8BFE00132A}" srcOrd="1" destOrd="0" parTransId="{5BF7A93C-AF47-485C-B77E-DC59FE8C85C5}" sibTransId="{46C07766-3311-4F03-BB3B-95247567548D}"/>
    <dgm:cxn modelId="{F2F40087-FA95-459A-A5B6-A4E12B017DBA}" type="presOf" srcId="{F0AAB8F1-EC4E-4708-A174-282C569A03E7}" destId="{CDF726D2-10AB-47F4-9ED3-22290B5A433A}" srcOrd="1" destOrd="0" presId="urn:microsoft.com/office/officeart/2005/8/layout/cycle7"/>
    <dgm:cxn modelId="{C3D5D7A4-A68D-43D3-8887-3AA01868F7D9}" srcId="{E0BB347D-B2CA-4547-840A-87D4742AE1BB}" destId="{65E50FE6-B1A3-4B92-B3F1-662F2904A79F}" srcOrd="0" destOrd="0" parTransId="{9B2966AC-9152-4A2C-B764-17D6E164D735}" sibTransId="{F0AAB8F1-EC4E-4708-A174-282C569A03E7}"/>
    <dgm:cxn modelId="{18908DB8-DBA4-457C-996D-84147090018E}" srcId="{E0BB347D-B2CA-4547-840A-87D4742AE1BB}" destId="{30C9B096-7D06-4CA0-B03D-F17825AF2B93}" srcOrd="2" destOrd="0" parTransId="{E7EB66C7-0B0D-46B7-8550-003AB01B36D3}" sibTransId="{39019DC9-6A57-4D95-9BC3-58E81FAC1094}"/>
    <dgm:cxn modelId="{46443DC4-F5CF-40D2-A833-3559ADBF7DC4}" type="presOf" srcId="{E0BB347D-B2CA-4547-840A-87D4742AE1BB}" destId="{69B1DE2C-040A-4494-861E-C3428177C595}" srcOrd="0" destOrd="0" presId="urn:microsoft.com/office/officeart/2005/8/layout/cycle7"/>
    <dgm:cxn modelId="{F904FFCA-BEE3-4435-AA50-138006F5477A}" type="presOf" srcId="{D70FCEBA-F8D2-4EF2-8BD0-FD8BFE00132A}" destId="{2A9F39BC-9CD9-4F2E-AE79-9D68B74065B3}" srcOrd="0" destOrd="0" presId="urn:microsoft.com/office/officeart/2005/8/layout/cycle7"/>
    <dgm:cxn modelId="{0319F5DD-3342-491E-8310-A9FF33BA9B1E}" type="presOf" srcId="{46C07766-3311-4F03-BB3B-95247567548D}" destId="{97241816-7863-4A9D-A94C-475CC56EA922}" srcOrd="1" destOrd="0" presId="urn:microsoft.com/office/officeart/2005/8/layout/cycle7"/>
    <dgm:cxn modelId="{5AFD8A97-C655-43BE-AD41-96DD0BA3AD72}" type="presParOf" srcId="{69B1DE2C-040A-4494-861E-C3428177C595}" destId="{A728ADB6-F075-4621-AE3E-FCAAEB3D858A}" srcOrd="0" destOrd="0" presId="urn:microsoft.com/office/officeart/2005/8/layout/cycle7"/>
    <dgm:cxn modelId="{6FCCE95E-83AA-4D7A-A8E0-CD9A70C89B69}" type="presParOf" srcId="{69B1DE2C-040A-4494-861E-C3428177C595}" destId="{734A5DC2-F18E-4E58-A935-8A7B9283FEC9}" srcOrd="1" destOrd="0" presId="urn:microsoft.com/office/officeart/2005/8/layout/cycle7"/>
    <dgm:cxn modelId="{1B7B5A10-5E63-4910-88ED-B9D88A903FDD}" type="presParOf" srcId="{734A5DC2-F18E-4E58-A935-8A7B9283FEC9}" destId="{CDF726D2-10AB-47F4-9ED3-22290B5A433A}" srcOrd="0" destOrd="0" presId="urn:microsoft.com/office/officeart/2005/8/layout/cycle7"/>
    <dgm:cxn modelId="{4937A62B-D987-410F-ABEA-F63DB6A13F7D}" type="presParOf" srcId="{69B1DE2C-040A-4494-861E-C3428177C595}" destId="{2A9F39BC-9CD9-4F2E-AE79-9D68B74065B3}" srcOrd="2" destOrd="0" presId="urn:microsoft.com/office/officeart/2005/8/layout/cycle7"/>
    <dgm:cxn modelId="{51FEDBBE-B215-4047-AF3C-D33711A1B9A6}" type="presParOf" srcId="{69B1DE2C-040A-4494-861E-C3428177C595}" destId="{DC89263F-CEAA-4BA3-9F1F-8A98BB058970}" srcOrd="3" destOrd="0" presId="urn:microsoft.com/office/officeart/2005/8/layout/cycle7"/>
    <dgm:cxn modelId="{5254BCDA-B604-4370-81E7-BBC0DDC4FD34}" type="presParOf" srcId="{DC89263F-CEAA-4BA3-9F1F-8A98BB058970}" destId="{97241816-7863-4A9D-A94C-475CC56EA922}" srcOrd="0" destOrd="0" presId="urn:microsoft.com/office/officeart/2005/8/layout/cycle7"/>
    <dgm:cxn modelId="{C7D2C947-3DB6-4226-ABC9-026B065726E2}" type="presParOf" srcId="{69B1DE2C-040A-4494-861E-C3428177C595}" destId="{8B4BDC8A-16E8-468E-8606-5E1A50F7FBF0}" srcOrd="4" destOrd="0" presId="urn:microsoft.com/office/officeart/2005/8/layout/cycle7"/>
    <dgm:cxn modelId="{CF04D7EC-D7A2-4C66-A079-C6F4A650B3F9}" type="presParOf" srcId="{69B1DE2C-040A-4494-861E-C3428177C595}" destId="{C891A226-EA20-40AA-B4C2-F9154BAEDEEA}" srcOrd="5" destOrd="0" presId="urn:microsoft.com/office/officeart/2005/8/layout/cycle7"/>
    <dgm:cxn modelId="{25A24CA9-5A0A-4229-BD54-1C5AE84A1AA6}" type="presParOf" srcId="{C891A226-EA20-40AA-B4C2-F9154BAEDEEA}" destId="{CC4DC5A5-EEA4-4398-B346-979667FA6C98}"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FA0CA75-B6EF-44FB-A29F-E5B97360E6E5}" type="doc">
      <dgm:prSet loTypeId="urn:microsoft.com/office/officeart/2005/8/layout/pyramid2" loCatId="pyramid" qsTypeId="urn:microsoft.com/office/officeart/2005/8/quickstyle/3d2#1" qsCatId="3D" csTypeId="urn:microsoft.com/office/officeart/2005/8/colors/accent1_2" csCatId="accent1" phldr="1"/>
      <dgm:spPr/>
    </dgm:pt>
    <dgm:pt modelId="{A87BC3B9-3663-422C-86F8-9297260279F3}">
      <dgm:prSet phldrT="[Texte]"/>
      <dgm:spPr/>
      <dgm:t>
        <a:bodyPr/>
        <a:lstStyle/>
        <a:p>
          <a:pPr>
            <a:buFont typeface="+mj-lt"/>
            <a:buAutoNum type="arabicPeriod"/>
          </a:pPr>
          <a:r>
            <a:rPr lang="fr-FR" b="1" dirty="0"/>
            <a:t>L’état positif ou scientifique </a:t>
          </a:r>
          <a:endParaRPr lang="fr-FR" dirty="0"/>
        </a:p>
      </dgm:t>
    </dgm:pt>
    <dgm:pt modelId="{8DB37BD1-E060-4EE2-B8B2-574C6EF2FB0E}" type="parTrans" cxnId="{0145A744-0603-4EB6-95B4-B99CF7462621}">
      <dgm:prSet/>
      <dgm:spPr/>
      <dgm:t>
        <a:bodyPr/>
        <a:lstStyle/>
        <a:p>
          <a:endParaRPr lang="fr-FR"/>
        </a:p>
      </dgm:t>
    </dgm:pt>
    <dgm:pt modelId="{D18A4E02-8680-44CF-A5E1-DC0A0450D056}" type="sibTrans" cxnId="{0145A744-0603-4EB6-95B4-B99CF7462621}">
      <dgm:prSet/>
      <dgm:spPr/>
      <dgm:t>
        <a:bodyPr/>
        <a:lstStyle/>
        <a:p>
          <a:endParaRPr lang="fr-FR"/>
        </a:p>
      </dgm:t>
    </dgm:pt>
    <dgm:pt modelId="{A41A6046-26C8-40C7-AA0F-17621B0AD079}">
      <dgm:prSet/>
      <dgm:spPr/>
      <dgm:t>
        <a:bodyPr/>
        <a:lstStyle/>
        <a:p>
          <a:r>
            <a:rPr lang="fr-FR" b="1" dirty="0"/>
            <a:t>L’état métaphysique ou abstrait </a:t>
          </a:r>
          <a:endParaRPr lang="fr-FR" dirty="0"/>
        </a:p>
      </dgm:t>
    </dgm:pt>
    <dgm:pt modelId="{5E668E09-FDA8-4034-AC7B-AD09C27EC9E6}" type="parTrans" cxnId="{2B968C7A-49FA-40FD-A8FF-D2A3D0A0605D}">
      <dgm:prSet/>
      <dgm:spPr/>
      <dgm:t>
        <a:bodyPr/>
        <a:lstStyle/>
        <a:p>
          <a:endParaRPr lang="fr-FR"/>
        </a:p>
      </dgm:t>
    </dgm:pt>
    <dgm:pt modelId="{7252C965-E7CF-4826-9735-25E1279BDF8A}" type="sibTrans" cxnId="{2B968C7A-49FA-40FD-A8FF-D2A3D0A0605D}">
      <dgm:prSet/>
      <dgm:spPr/>
      <dgm:t>
        <a:bodyPr/>
        <a:lstStyle/>
        <a:p>
          <a:endParaRPr lang="fr-FR"/>
        </a:p>
      </dgm:t>
    </dgm:pt>
    <dgm:pt modelId="{F13150A8-8908-44B9-A430-1E7F768DA0C2}">
      <dgm:prSet/>
      <dgm:spPr/>
      <dgm:t>
        <a:bodyPr/>
        <a:lstStyle/>
        <a:p>
          <a:pPr>
            <a:buFont typeface="+mj-lt"/>
            <a:buAutoNum type="arabicPeriod"/>
          </a:pPr>
          <a:r>
            <a:rPr lang="fr-FR" b="1" dirty="0"/>
            <a:t>L’état théologique ou fictif </a:t>
          </a:r>
          <a:endParaRPr lang="fr-FR" dirty="0"/>
        </a:p>
      </dgm:t>
    </dgm:pt>
    <dgm:pt modelId="{69B5BC05-E10B-4055-8F36-88A7534CBA87}" type="parTrans" cxnId="{8F4B8EC3-93A2-436D-A2C0-D6697F34EF48}">
      <dgm:prSet/>
      <dgm:spPr/>
      <dgm:t>
        <a:bodyPr/>
        <a:lstStyle/>
        <a:p>
          <a:endParaRPr lang="fr-FR"/>
        </a:p>
      </dgm:t>
    </dgm:pt>
    <dgm:pt modelId="{E657B97E-AF6B-43A8-892F-C534261DDC25}" type="sibTrans" cxnId="{8F4B8EC3-93A2-436D-A2C0-D6697F34EF48}">
      <dgm:prSet/>
      <dgm:spPr/>
      <dgm:t>
        <a:bodyPr/>
        <a:lstStyle/>
        <a:p>
          <a:endParaRPr lang="fr-FR"/>
        </a:p>
      </dgm:t>
    </dgm:pt>
    <dgm:pt modelId="{2BF28854-5A8F-44D5-B902-6615ED2F65F9}" type="pres">
      <dgm:prSet presAssocID="{3FA0CA75-B6EF-44FB-A29F-E5B97360E6E5}" presName="compositeShape" presStyleCnt="0">
        <dgm:presLayoutVars>
          <dgm:dir/>
          <dgm:resizeHandles/>
        </dgm:presLayoutVars>
      </dgm:prSet>
      <dgm:spPr/>
    </dgm:pt>
    <dgm:pt modelId="{CF0F10FB-3B8E-4A2B-81AE-C9F82F03BACD}" type="pres">
      <dgm:prSet presAssocID="{3FA0CA75-B6EF-44FB-A29F-E5B97360E6E5}" presName="pyramid" presStyleLbl="node1" presStyleIdx="0" presStyleCnt="1" custScaleY="94071" custLinFactNeighborX="-5662" custLinFactNeighborY="8429"/>
      <dgm:spPr/>
    </dgm:pt>
    <dgm:pt modelId="{F29305B6-7099-44C1-A7F5-78B66B992B13}" type="pres">
      <dgm:prSet presAssocID="{3FA0CA75-B6EF-44FB-A29F-E5B97360E6E5}" presName="theList" presStyleCnt="0"/>
      <dgm:spPr/>
    </dgm:pt>
    <dgm:pt modelId="{5B99157D-AB44-496A-B796-7B62A38692A7}" type="pres">
      <dgm:prSet presAssocID="{A87BC3B9-3663-422C-86F8-9297260279F3}" presName="aNode" presStyleLbl="fgAcc1" presStyleIdx="0" presStyleCnt="3" custLinFactY="681" custLinFactNeighborX="1725" custLinFactNeighborY="100000">
        <dgm:presLayoutVars>
          <dgm:bulletEnabled val="1"/>
        </dgm:presLayoutVars>
      </dgm:prSet>
      <dgm:spPr/>
    </dgm:pt>
    <dgm:pt modelId="{F4EE87F9-E4DF-4125-A08B-58C039CBF1F1}" type="pres">
      <dgm:prSet presAssocID="{A87BC3B9-3663-422C-86F8-9297260279F3}" presName="aSpace" presStyleCnt="0"/>
      <dgm:spPr/>
    </dgm:pt>
    <dgm:pt modelId="{24AD6D1B-0866-4EA6-A99C-DA6A550F0AC1}" type="pres">
      <dgm:prSet presAssocID="{A41A6046-26C8-40C7-AA0F-17621B0AD079}" presName="aNode" presStyleLbl="fgAcc1" presStyleIdx="1" presStyleCnt="3" custLinFactY="7271" custLinFactNeighborX="1805" custLinFactNeighborY="100000">
        <dgm:presLayoutVars>
          <dgm:bulletEnabled val="1"/>
        </dgm:presLayoutVars>
      </dgm:prSet>
      <dgm:spPr/>
    </dgm:pt>
    <dgm:pt modelId="{AEECC630-B138-48FC-BB62-2DFA39891663}" type="pres">
      <dgm:prSet presAssocID="{A41A6046-26C8-40C7-AA0F-17621B0AD079}" presName="aSpace" presStyleCnt="0"/>
      <dgm:spPr/>
    </dgm:pt>
    <dgm:pt modelId="{DC124F71-A3F5-47F4-91D1-689C43F83B5A}" type="pres">
      <dgm:prSet presAssocID="{F13150A8-8908-44B9-A430-1E7F768DA0C2}" presName="aNode" presStyleLbl="fgAcc1" presStyleIdx="2" presStyleCnt="3" custLinFactY="19134" custLinFactNeighborX="1805" custLinFactNeighborY="100000">
        <dgm:presLayoutVars>
          <dgm:bulletEnabled val="1"/>
        </dgm:presLayoutVars>
      </dgm:prSet>
      <dgm:spPr/>
    </dgm:pt>
    <dgm:pt modelId="{A86BC9A1-E94D-467A-BD16-AFA7100D19D3}" type="pres">
      <dgm:prSet presAssocID="{F13150A8-8908-44B9-A430-1E7F768DA0C2}" presName="aSpace" presStyleCnt="0"/>
      <dgm:spPr/>
    </dgm:pt>
  </dgm:ptLst>
  <dgm:cxnLst>
    <dgm:cxn modelId="{4C3D6B27-CDB9-41C7-80B1-8333D72EBD88}" type="presOf" srcId="{A41A6046-26C8-40C7-AA0F-17621B0AD079}" destId="{24AD6D1B-0866-4EA6-A99C-DA6A550F0AC1}" srcOrd="0" destOrd="0" presId="urn:microsoft.com/office/officeart/2005/8/layout/pyramid2"/>
    <dgm:cxn modelId="{0145A744-0603-4EB6-95B4-B99CF7462621}" srcId="{3FA0CA75-B6EF-44FB-A29F-E5B97360E6E5}" destId="{A87BC3B9-3663-422C-86F8-9297260279F3}" srcOrd="0" destOrd="0" parTransId="{8DB37BD1-E060-4EE2-B8B2-574C6EF2FB0E}" sibTransId="{D18A4E02-8680-44CF-A5E1-DC0A0450D056}"/>
    <dgm:cxn modelId="{2B968C7A-49FA-40FD-A8FF-D2A3D0A0605D}" srcId="{3FA0CA75-B6EF-44FB-A29F-E5B97360E6E5}" destId="{A41A6046-26C8-40C7-AA0F-17621B0AD079}" srcOrd="1" destOrd="0" parTransId="{5E668E09-FDA8-4034-AC7B-AD09C27EC9E6}" sibTransId="{7252C965-E7CF-4826-9735-25E1279BDF8A}"/>
    <dgm:cxn modelId="{0220B0BE-F48A-4E33-ACED-6C00251DBBBC}" type="presOf" srcId="{3FA0CA75-B6EF-44FB-A29F-E5B97360E6E5}" destId="{2BF28854-5A8F-44D5-B902-6615ED2F65F9}" srcOrd="0" destOrd="0" presId="urn:microsoft.com/office/officeart/2005/8/layout/pyramid2"/>
    <dgm:cxn modelId="{8F4B8EC3-93A2-436D-A2C0-D6697F34EF48}" srcId="{3FA0CA75-B6EF-44FB-A29F-E5B97360E6E5}" destId="{F13150A8-8908-44B9-A430-1E7F768DA0C2}" srcOrd="2" destOrd="0" parTransId="{69B5BC05-E10B-4055-8F36-88A7534CBA87}" sibTransId="{E657B97E-AF6B-43A8-892F-C534261DDC25}"/>
    <dgm:cxn modelId="{615AABC4-FC48-44E3-BC2D-88DED085BA6B}" type="presOf" srcId="{A87BC3B9-3663-422C-86F8-9297260279F3}" destId="{5B99157D-AB44-496A-B796-7B62A38692A7}" srcOrd="0" destOrd="0" presId="urn:microsoft.com/office/officeart/2005/8/layout/pyramid2"/>
    <dgm:cxn modelId="{8C2283CA-616B-432C-81D5-51754822A223}" type="presOf" srcId="{F13150A8-8908-44B9-A430-1E7F768DA0C2}" destId="{DC124F71-A3F5-47F4-91D1-689C43F83B5A}" srcOrd="0" destOrd="0" presId="urn:microsoft.com/office/officeart/2005/8/layout/pyramid2"/>
    <dgm:cxn modelId="{695D70BF-6A6C-489C-A92C-AAA1AC1D10E9}" type="presParOf" srcId="{2BF28854-5A8F-44D5-B902-6615ED2F65F9}" destId="{CF0F10FB-3B8E-4A2B-81AE-C9F82F03BACD}" srcOrd="0" destOrd="0" presId="urn:microsoft.com/office/officeart/2005/8/layout/pyramid2"/>
    <dgm:cxn modelId="{3FF8A350-5725-4AB9-96CC-E4A9F709204B}" type="presParOf" srcId="{2BF28854-5A8F-44D5-B902-6615ED2F65F9}" destId="{F29305B6-7099-44C1-A7F5-78B66B992B13}" srcOrd="1" destOrd="0" presId="urn:microsoft.com/office/officeart/2005/8/layout/pyramid2"/>
    <dgm:cxn modelId="{55102159-CAB2-4CF4-B459-864777A0E2FC}" type="presParOf" srcId="{F29305B6-7099-44C1-A7F5-78B66B992B13}" destId="{5B99157D-AB44-496A-B796-7B62A38692A7}" srcOrd="0" destOrd="0" presId="urn:microsoft.com/office/officeart/2005/8/layout/pyramid2"/>
    <dgm:cxn modelId="{390D7A4E-009F-4B7F-BE67-426D516E47C0}" type="presParOf" srcId="{F29305B6-7099-44C1-A7F5-78B66B992B13}" destId="{F4EE87F9-E4DF-4125-A08B-58C039CBF1F1}" srcOrd="1" destOrd="0" presId="urn:microsoft.com/office/officeart/2005/8/layout/pyramid2"/>
    <dgm:cxn modelId="{43CE5797-B186-468C-8C55-DC17F48518B0}" type="presParOf" srcId="{F29305B6-7099-44C1-A7F5-78B66B992B13}" destId="{24AD6D1B-0866-4EA6-A99C-DA6A550F0AC1}" srcOrd="2" destOrd="0" presId="urn:microsoft.com/office/officeart/2005/8/layout/pyramid2"/>
    <dgm:cxn modelId="{E68A0153-08BA-47B8-93DA-C8B15692AFBB}" type="presParOf" srcId="{F29305B6-7099-44C1-A7F5-78B66B992B13}" destId="{AEECC630-B138-48FC-BB62-2DFA39891663}" srcOrd="3" destOrd="0" presId="urn:microsoft.com/office/officeart/2005/8/layout/pyramid2"/>
    <dgm:cxn modelId="{58BF97B0-43F0-4731-B3B3-7A8F7A52E307}" type="presParOf" srcId="{F29305B6-7099-44C1-A7F5-78B66B992B13}" destId="{DC124F71-A3F5-47F4-91D1-689C43F83B5A}" srcOrd="4" destOrd="0" presId="urn:microsoft.com/office/officeart/2005/8/layout/pyramid2"/>
    <dgm:cxn modelId="{6A672540-10EB-4EFC-A0C6-E6C3575160E9}" type="presParOf" srcId="{F29305B6-7099-44C1-A7F5-78B66B992B13}" destId="{A86BC9A1-E94D-467A-BD16-AFA7100D19D3}"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70E6AB-B3FF-43D6-A6DF-604384161AC6}" type="doc">
      <dgm:prSet loTypeId="urn:microsoft.com/office/officeart/2005/8/layout/hierarchy2" loCatId="hierarchy" qsTypeId="urn:microsoft.com/office/officeart/2005/8/quickstyle/simple5" qsCatId="simple" csTypeId="urn:microsoft.com/office/officeart/2005/8/colors/colorful3" csCatId="colorful" phldr="1"/>
      <dgm:spPr/>
      <dgm:t>
        <a:bodyPr/>
        <a:lstStyle/>
        <a:p>
          <a:endParaRPr lang="fr-FR"/>
        </a:p>
      </dgm:t>
    </dgm:pt>
    <dgm:pt modelId="{13173C5D-9D2F-4DD6-86E1-51F53A85CB5D}">
      <dgm:prSet phldrT="[Texte]"/>
      <dgm:spPr/>
      <dgm:t>
        <a:bodyPr/>
        <a:lstStyle/>
        <a:p>
          <a:r>
            <a:rPr lang="fr-FR" dirty="0"/>
            <a:t>fonctionnalisme</a:t>
          </a:r>
        </a:p>
      </dgm:t>
    </dgm:pt>
    <dgm:pt modelId="{1739C72F-C26F-4834-97A1-EB5598C0AB2A}" type="parTrans" cxnId="{1F11D4A4-130B-4CB2-9A7C-0149B52F29FF}">
      <dgm:prSet/>
      <dgm:spPr/>
      <dgm:t>
        <a:bodyPr/>
        <a:lstStyle/>
        <a:p>
          <a:endParaRPr lang="fr-FR"/>
        </a:p>
      </dgm:t>
    </dgm:pt>
    <dgm:pt modelId="{D010725D-40DA-4985-B562-8642C9B2B3A7}" type="sibTrans" cxnId="{1F11D4A4-130B-4CB2-9A7C-0149B52F29FF}">
      <dgm:prSet/>
      <dgm:spPr/>
      <dgm:t>
        <a:bodyPr/>
        <a:lstStyle/>
        <a:p>
          <a:endParaRPr lang="fr-FR"/>
        </a:p>
      </dgm:t>
    </dgm:pt>
    <dgm:pt modelId="{EC9D5E70-D7B9-4208-889D-C6BD9EF88360}">
      <dgm:prSet phldrT="[Texte]"/>
      <dgm:spPr/>
      <dgm:t>
        <a:bodyPr/>
        <a:lstStyle/>
        <a:p>
          <a:r>
            <a:rPr lang="fr-FR" dirty="0"/>
            <a:t>Absolu </a:t>
          </a:r>
        </a:p>
      </dgm:t>
    </dgm:pt>
    <dgm:pt modelId="{7EA09B23-60E9-43D7-8010-5F384C1E5ACA}" type="parTrans" cxnId="{40F0ACA1-481D-496E-8BB0-A7A7A8B4108B}">
      <dgm:prSet/>
      <dgm:spPr/>
      <dgm:t>
        <a:bodyPr/>
        <a:lstStyle/>
        <a:p>
          <a:endParaRPr lang="fr-FR"/>
        </a:p>
      </dgm:t>
    </dgm:pt>
    <dgm:pt modelId="{B3220A31-2B02-444F-BF76-5506963F73F8}" type="sibTrans" cxnId="{40F0ACA1-481D-496E-8BB0-A7A7A8B4108B}">
      <dgm:prSet/>
      <dgm:spPr/>
      <dgm:t>
        <a:bodyPr/>
        <a:lstStyle/>
        <a:p>
          <a:endParaRPr lang="fr-FR"/>
        </a:p>
      </dgm:t>
    </dgm:pt>
    <dgm:pt modelId="{EEF2453A-6365-4C76-8B82-21C336D31442}">
      <dgm:prSet phldrT="[Texte]"/>
      <dgm:spPr/>
      <dgm:t>
        <a:bodyPr/>
        <a:lstStyle/>
        <a:p>
          <a:r>
            <a:rPr lang="fr-FR" dirty="0"/>
            <a:t>MALINOVSKI</a:t>
          </a:r>
        </a:p>
      </dgm:t>
    </dgm:pt>
    <dgm:pt modelId="{DF48F588-78BE-4065-81FD-183667201A77}" type="parTrans" cxnId="{38DB601D-BC89-4DD1-A87F-87CA8F4DA09D}">
      <dgm:prSet/>
      <dgm:spPr/>
      <dgm:t>
        <a:bodyPr/>
        <a:lstStyle/>
        <a:p>
          <a:endParaRPr lang="fr-FR"/>
        </a:p>
      </dgm:t>
    </dgm:pt>
    <dgm:pt modelId="{667258A2-0EE7-491D-A856-3C76204C790E}" type="sibTrans" cxnId="{38DB601D-BC89-4DD1-A87F-87CA8F4DA09D}">
      <dgm:prSet/>
      <dgm:spPr/>
      <dgm:t>
        <a:bodyPr/>
        <a:lstStyle/>
        <a:p>
          <a:endParaRPr lang="fr-FR"/>
        </a:p>
      </dgm:t>
    </dgm:pt>
    <dgm:pt modelId="{5FF18AA6-0037-4BFE-8AF2-14D570A5E491}">
      <dgm:prSet phldrT="[Texte]"/>
      <dgm:spPr/>
      <dgm:t>
        <a:bodyPr/>
        <a:lstStyle/>
        <a:p>
          <a:r>
            <a:rPr lang="fr-FR" dirty="0"/>
            <a:t>BROWN</a:t>
          </a:r>
        </a:p>
      </dgm:t>
    </dgm:pt>
    <dgm:pt modelId="{2D681570-6DF6-4E15-9714-4295206D6231}" type="parTrans" cxnId="{0FA06467-961E-476A-A7C4-CE6D2E378F26}">
      <dgm:prSet/>
      <dgm:spPr/>
      <dgm:t>
        <a:bodyPr/>
        <a:lstStyle/>
        <a:p>
          <a:endParaRPr lang="fr-FR"/>
        </a:p>
      </dgm:t>
    </dgm:pt>
    <dgm:pt modelId="{85FDE3A0-C21D-4A8C-8040-5E678E6233D2}" type="sibTrans" cxnId="{0FA06467-961E-476A-A7C4-CE6D2E378F26}">
      <dgm:prSet/>
      <dgm:spPr/>
      <dgm:t>
        <a:bodyPr/>
        <a:lstStyle/>
        <a:p>
          <a:endParaRPr lang="fr-FR"/>
        </a:p>
      </dgm:t>
    </dgm:pt>
    <dgm:pt modelId="{3C367EB1-EE5B-4AED-A265-9704625B117B}">
      <dgm:prSet phldrT="[Texte]"/>
      <dgm:spPr/>
      <dgm:t>
        <a:bodyPr/>
        <a:lstStyle/>
        <a:p>
          <a:r>
            <a:rPr lang="fr-FR" dirty="0"/>
            <a:t>Structuro-fonctionnalisme </a:t>
          </a:r>
        </a:p>
      </dgm:t>
    </dgm:pt>
    <dgm:pt modelId="{E55A4AB2-2DB1-468E-B288-079CADAF6803}" type="parTrans" cxnId="{253BD9BA-790B-4E01-9201-250A882F8030}">
      <dgm:prSet/>
      <dgm:spPr/>
      <dgm:t>
        <a:bodyPr/>
        <a:lstStyle/>
        <a:p>
          <a:endParaRPr lang="fr-FR"/>
        </a:p>
      </dgm:t>
    </dgm:pt>
    <dgm:pt modelId="{0E46ECD7-EE2F-48E7-B3C9-B228A41F99B0}" type="sibTrans" cxnId="{253BD9BA-790B-4E01-9201-250A882F8030}">
      <dgm:prSet/>
      <dgm:spPr/>
      <dgm:t>
        <a:bodyPr/>
        <a:lstStyle/>
        <a:p>
          <a:endParaRPr lang="fr-FR"/>
        </a:p>
      </dgm:t>
    </dgm:pt>
    <dgm:pt modelId="{E688DEF4-3A64-4FCD-AFA0-76FA27C5656A}">
      <dgm:prSet/>
      <dgm:spPr/>
      <dgm:t>
        <a:bodyPr/>
        <a:lstStyle/>
        <a:p>
          <a:r>
            <a:rPr lang="fr-FR" dirty="0"/>
            <a:t>À moyenne portée</a:t>
          </a:r>
        </a:p>
      </dgm:t>
    </dgm:pt>
    <dgm:pt modelId="{33FEC690-124F-4A8A-8249-048A2E519B39}" type="parTrans" cxnId="{F2C11CA3-9025-4B88-A27E-FD1017D500B4}">
      <dgm:prSet/>
      <dgm:spPr/>
      <dgm:t>
        <a:bodyPr/>
        <a:lstStyle/>
        <a:p>
          <a:endParaRPr lang="fr-FR"/>
        </a:p>
      </dgm:t>
    </dgm:pt>
    <dgm:pt modelId="{EB35CED4-BE53-4373-8955-CBF0BE5C2B8A}" type="sibTrans" cxnId="{F2C11CA3-9025-4B88-A27E-FD1017D500B4}">
      <dgm:prSet/>
      <dgm:spPr/>
      <dgm:t>
        <a:bodyPr/>
        <a:lstStyle/>
        <a:p>
          <a:endParaRPr lang="fr-FR"/>
        </a:p>
      </dgm:t>
    </dgm:pt>
    <dgm:pt modelId="{2A2087FA-9DEF-4393-8C38-7E8ABDB35518}">
      <dgm:prSet/>
      <dgm:spPr/>
      <dgm:t>
        <a:bodyPr/>
        <a:lstStyle/>
        <a:p>
          <a:r>
            <a:rPr lang="fr-FR" dirty="0"/>
            <a:t>PERSONS </a:t>
          </a:r>
        </a:p>
      </dgm:t>
    </dgm:pt>
    <dgm:pt modelId="{49AC8474-9A0F-40FC-9CBD-BFD2C95945B7}" type="parTrans" cxnId="{ABE117E3-81BB-467D-A20A-7D88A30C945F}">
      <dgm:prSet/>
      <dgm:spPr/>
      <dgm:t>
        <a:bodyPr/>
        <a:lstStyle/>
        <a:p>
          <a:endParaRPr lang="fr-FR"/>
        </a:p>
      </dgm:t>
    </dgm:pt>
    <dgm:pt modelId="{91627627-A013-4500-92C8-E9A2336BD0ED}" type="sibTrans" cxnId="{ABE117E3-81BB-467D-A20A-7D88A30C945F}">
      <dgm:prSet/>
      <dgm:spPr/>
      <dgm:t>
        <a:bodyPr/>
        <a:lstStyle/>
        <a:p>
          <a:endParaRPr lang="fr-FR"/>
        </a:p>
      </dgm:t>
    </dgm:pt>
    <dgm:pt modelId="{C9AF4C12-90F5-4005-9265-78C5F9161F70}">
      <dgm:prSet phldrT="[Texte]"/>
      <dgm:spPr/>
      <dgm:t>
        <a:bodyPr/>
        <a:lstStyle/>
        <a:p>
          <a:r>
            <a:rPr lang="fr-FR" dirty="0"/>
            <a:t>MERTON</a:t>
          </a:r>
        </a:p>
      </dgm:t>
    </dgm:pt>
    <dgm:pt modelId="{AC8EF3E9-F6DC-44B8-BE3B-F051BC17D18A}" type="parTrans" cxnId="{DD42B4B8-F1D3-4FA3-83BE-431DAF06178C}">
      <dgm:prSet/>
      <dgm:spPr/>
      <dgm:t>
        <a:bodyPr/>
        <a:lstStyle/>
        <a:p>
          <a:endParaRPr lang="fr-FR"/>
        </a:p>
      </dgm:t>
    </dgm:pt>
    <dgm:pt modelId="{083A284B-43A8-43C6-B2C2-754B8A0D92CF}" type="sibTrans" cxnId="{DD42B4B8-F1D3-4FA3-83BE-431DAF06178C}">
      <dgm:prSet/>
      <dgm:spPr/>
      <dgm:t>
        <a:bodyPr/>
        <a:lstStyle/>
        <a:p>
          <a:endParaRPr lang="fr-FR"/>
        </a:p>
      </dgm:t>
    </dgm:pt>
    <dgm:pt modelId="{3F0E3B94-26B7-4197-A726-2F0986B5493C}" type="pres">
      <dgm:prSet presAssocID="{1570E6AB-B3FF-43D6-A6DF-604384161AC6}" presName="diagram" presStyleCnt="0">
        <dgm:presLayoutVars>
          <dgm:chPref val="1"/>
          <dgm:dir/>
          <dgm:animOne val="branch"/>
          <dgm:animLvl val="lvl"/>
          <dgm:resizeHandles val="exact"/>
        </dgm:presLayoutVars>
      </dgm:prSet>
      <dgm:spPr/>
    </dgm:pt>
    <dgm:pt modelId="{D40EE2D5-456E-4273-AAF2-D17B7C077D93}" type="pres">
      <dgm:prSet presAssocID="{13173C5D-9D2F-4DD6-86E1-51F53A85CB5D}" presName="root1" presStyleCnt="0"/>
      <dgm:spPr/>
    </dgm:pt>
    <dgm:pt modelId="{E6E910E7-06AE-4A7B-A863-51E4D6AB18EE}" type="pres">
      <dgm:prSet presAssocID="{13173C5D-9D2F-4DD6-86E1-51F53A85CB5D}" presName="LevelOneTextNode" presStyleLbl="node0" presStyleIdx="0" presStyleCnt="2">
        <dgm:presLayoutVars>
          <dgm:chPref val="3"/>
        </dgm:presLayoutVars>
      </dgm:prSet>
      <dgm:spPr/>
    </dgm:pt>
    <dgm:pt modelId="{4BF00996-1AEF-4773-B336-14D5059C46FF}" type="pres">
      <dgm:prSet presAssocID="{13173C5D-9D2F-4DD6-86E1-51F53A85CB5D}" presName="level2hierChild" presStyleCnt="0"/>
      <dgm:spPr/>
    </dgm:pt>
    <dgm:pt modelId="{ABD4EECC-EEB4-493C-B1E9-7FB1C42E3155}" type="pres">
      <dgm:prSet presAssocID="{7EA09B23-60E9-43D7-8010-5F384C1E5ACA}" presName="conn2-1" presStyleLbl="parChTrans1D2" presStyleIdx="0" presStyleCnt="3"/>
      <dgm:spPr/>
    </dgm:pt>
    <dgm:pt modelId="{4F28E63E-C184-4C4F-A491-49110EC23D51}" type="pres">
      <dgm:prSet presAssocID="{7EA09B23-60E9-43D7-8010-5F384C1E5ACA}" presName="connTx" presStyleLbl="parChTrans1D2" presStyleIdx="0" presStyleCnt="3"/>
      <dgm:spPr/>
    </dgm:pt>
    <dgm:pt modelId="{0F18CEDC-5B63-48D1-8BFF-FB95F6D3203C}" type="pres">
      <dgm:prSet presAssocID="{EC9D5E70-D7B9-4208-889D-C6BD9EF88360}" presName="root2" presStyleCnt="0"/>
      <dgm:spPr/>
    </dgm:pt>
    <dgm:pt modelId="{FF239BB0-38AA-46C1-B7DE-ECFAF5513D47}" type="pres">
      <dgm:prSet presAssocID="{EC9D5E70-D7B9-4208-889D-C6BD9EF88360}" presName="LevelTwoTextNode" presStyleLbl="node2" presStyleIdx="0" presStyleCnt="3" custLinFactNeighborX="-5508" custLinFactNeighborY="-60825">
        <dgm:presLayoutVars>
          <dgm:chPref val="3"/>
        </dgm:presLayoutVars>
      </dgm:prSet>
      <dgm:spPr/>
    </dgm:pt>
    <dgm:pt modelId="{1695C8BD-226E-4857-B2C2-96CD793039E9}" type="pres">
      <dgm:prSet presAssocID="{EC9D5E70-D7B9-4208-889D-C6BD9EF88360}" presName="level3hierChild" presStyleCnt="0"/>
      <dgm:spPr/>
    </dgm:pt>
    <dgm:pt modelId="{A02CA348-95CC-414B-8F00-8FCD45AC38A4}" type="pres">
      <dgm:prSet presAssocID="{DF48F588-78BE-4065-81FD-183667201A77}" presName="conn2-1" presStyleLbl="parChTrans1D3" presStyleIdx="0" presStyleCnt="3"/>
      <dgm:spPr/>
    </dgm:pt>
    <dgm:pt modelId="{2414B358-297E-47A9-B539-F80958F3F32B}" type="pres">
      <dgm:prSet presAssocID="{DF48F588-78BE-4065-81FD-183667201A77}" presName="connTx" presStyleLbl="parChTrans1D3" presStyleIdx="0" presStyleCnt="3"/>
      <dgm:spPr/>
    </dgm:pt>
    <dgm:pt modelId="{B3BB126C-95B1-430C-BA69-1D2A43130A61}" type="pres">
      <dgm:prSet presAssocID="{EEF2453A-6365-4C76-8B82-21C336D31442}" presName="root2" presStyleCnt="0"/>
      <dgm:spPr/>
    </dgm:pt>
    <dgm:pt modelId="{9A9E2ADB-7520-4B1F-9F41-238F09B2444B}" type="pres">
      <dgm:prSet presAssocID="{EEF2453A-6365-4C76-8B82-21C336D31442}" presName="LevelTwoTextNode" presStyleLbl="node3" presStyleIdx="0" presStyleCnt="3" custLinFactNeighborY="-13770">
        <dgm:presLayoutVars>
          <dgm:chPref val="3"/>
        </dgm:presLayoutVars>
      </dgm:prSet>
      <dgm:spPr/>
    </dgm:pt>
    <dgm:pt modelId="{A8CCD050-0981-4EB4-BA77-C7EB4F98E67A}" type="pres">
      <dgm:prSet presAssocID="{EEF2453A-6365-4C76-8B82-21C336D31442}" presName="level3hierChild" presStyleCnt="0"/>
      <dgm:spPr/>
    </dgm:pt>
    <dgm:pt modelId="{282F1C6E-4ED4-495F-A1C8-123583397E2D}" type="pres">
      <dgm:prSet presAssocID="{2D681570-6DF6-4E15-9714-4295206D6231}" presName="conn2-1" presStyleLbl="parChTrans1D3" presStyleIdx="1" presStyleCnt="3"/>
      <dgm:spPr/>
    </dgm:pt>
    <dgm:pt modelId="{EB744B63-E89E-4E40-9363-F81F6F0FE07E}" type="pres">
      <dgm:prSet presAssocID="{2D681570-6DF6-4E15-9714-4295206D6231}" presName="connTx" presStyleLbl="parChTrans1D3" presStyleIdx="1" presStyleCnt="3"/>
      <dgm:spPr/>
    </dgm:pt>
    <dgm:pt modelId="{859EF98B-53BC-4FDD-84FE-A70B5044F2E8}" type="pres">
      <dgm:prSet presAssocID="{5FF18AA6-0037-4BFE-8AF2-14D570A5E491}" presName="root2" presStyleCnt="0"/>
      <dgm:spPr/>
    </dgm:pt>
    <dgm:pt modelId="{F4BBCBE6-F8FA-4877-940C-01F058FE42EB}" type="pres">
      <dgm:prSet presAssocID="{5FF18AA6-0037-4BFE-8AF2-14D570A5E491}" presName="LevelTwoTextNode" presStyleLbl="node3" presStyleIdx="1" presStyleCnt="3" custLinFactNeighborX="-1353" custLinFactNeighborY="-32495">
        <dgm:presLayoutVars>
          <dgm:chPref val="3"/>
        </dgm:presLayoutVars>
      </dgm:prSet>
      <dgm:spPr/>
    </dgm:pt>
    <dgm:pt modelId="{06C7CB41-AACE-4716-B5B7-156EDD32E734}" type="pres">
      <dgm:prSet presAssocID="{5FF18AA6-0037-4BFE-8AF2-14D570A5E491}" presName="level3hierChild" presStyleCnt="0"/>
      <dgm:spPr/>
    </dgm:pt>
    <dgm:pt modelId="{63E377E5-0D67-4107-AAF1-296F7DD59FDA}" type="pres">
      <dgm:prSet presAssocID="{33FEC690-124F-4A8A-8249-048A2E519B39}" presName="conn2-1" presStyleLbl="parChTrans1D2" presStyleIdx="1" presStyleCnt="3"/>
      <dgm:spPr/>
    </dgm:pt>
    <dgm:pt modelId="{44359460-E7CB-4654-BDA3-F8F88AD74F3A}" type="pres">
      <dgm:prSet presAssocID="{33FEC690-124F-4A8A-8249-048A2E519B39}" presName="connTx" presStyleLbl="parChTrans1D2" presStyleIdx="1" presStyleCnt="3"/>
      <dgm:spPr/>
    </dgm:pt>
    <dgm:pt modelId="{B6F4DCFA-3566-4A92-B2FA-9B01D795F365}" type="pres">
      <dgm:prSet presAssocID="{E688DEF4-3A64-4FCD-AFA0-76FA27C5656A}" presName="root2" presStyleCnt="0"/>
      <dgm:spPr/>
    </dgm:pt>
    <dgm:pt modelId="{D03396BD-72DB-4AFA-A60D-3D9E08D50584}" type="pres">
      <dgm:prSet presAssocID="{E688DEF4-3A64-4FCD-AFA0-76FA27C5656A}" presName="LevelTwoTextNode" presStyleLbl="node2" presStyleIdx="1" presStyleCnt="3" custLinFactNeighborX="3871" custLinFactNeighborY="-13833">
        <dgm:presLayoutVars>
          <dgm:chPref val="3"/>
        </dgm:presLayoutVars>
      </dgm:prSet>
      <dgm:spPr/>
    </dgm:pt>
    <dgm:pt modelId="{6F0F70D2-8985-41DF-A3F6-B9BB3D7A4995}" type="pres">
      <dgm:prSet presAssocID="{E688DEF4-3A64-4FCD-AFA0-76FA27C5656A}" presName="level3hierChild" presStyleCnt="0"/>
      <dgm:spPr/>
    </dgm:pt>
    <dgm:pt modelId="{2BA255B7-5CFE-428A-9B0A-62C96F09AF75}" type="pres">
      <dgm:prSet presAssocID="{E55A4AB2-2DB1-468E-B288-079CADAF6803}" presName="conn2-1" presStyleLbl="parChTrans1D2" presStyleIdx="2" presStyleCnt="3"/>
      <dgm:spPr/>
    </dgm:pt>
    <dgm:pt modelId="{5AA2BD76-31A1-43D7-B88B-FFD29075E2A5}" type="pres">
      <dgm:prSet presAssocID="{E55A4AB2-2DB1-468E-B288-079CADAF6803}" presName="connTx" presStyleLbl="parChTrans1D2" presStyleIdx="2" presStyleCnt="3"/>
      <dgm:spPr/>
    </dgm:pt>
    <dgm:pt modelId="{7105F73E-B09A-43DC-8DAF-B9497B70D191}" type="pres">
      <dgm:prSet presAssocID="{3C367EB1-EE5B-4AED-A265-9704625B117B}" presName="root2" presStyleCnt="0"/>
      <dgm:spPr/>
    </dgm:pt>
    <dgm:pt modelId="{7285D966-32FA-4379-8740-13ED6A0E524B}" type="pres">
      <dgm:prSet presAssocID="{3C367EB1-EE5B-4AED-A265-9704625B117B}" presName="LevelTwoTextNode" presStyleLbl="node2" presStyleIdx="2" presStyleCnt="3" custLinFactNeighborY="89109">
        <dgm:presLayoutVars>
          <dgm:chPref val="3"/>
        </dgm:presLayoutVars>
      </dgm:prSet>
      <dgm:spPr/>
    </dgm:pt>
    <dgm:pt modelId="{4FD4473E-BDEE-4CC5-85AA-6FEE2026F580}" type="pres">
      <dgm:prSet presAssocID="{3C367EB1-EE5B-4AED-A265-9704625B117B}" presName="level3hierChild" presStyleCnt="0"/>
      <dgm:spPr/>
    </dgm:pt>
    <dgm:pt modelId="{5B641E2E-F12E-46CD-9B14-B2A016E4D0B1}" type="pres">
      <dgm:prSet presAssocID="{49AC8474-9A0F-40FC-9CBD-BFD2C95945B7}" presName="conn2-1" presStyleLbl="parChTrans1D3" presStyleIdx="2" presStyleCnt="3"/>
      <dgm:spPr/>
    </dgm:pt>
    <dgm:pt modelId="{86E3774A-9D70-426A-839F-AEA92933E918}" type="pres">
      <dgm:prSet presAssocID="{49AC8474-9A0F-40FC-9CBD-BFD2C95945B7}" presName="connTx" presStyleLbl="parChTrans1D3" presStyleIdx="2" presStyleCnt="3"/>
      <dgm:spPr/>
    </dgm:pt>
    <dgm:pt modelId="{D99C48DB-0982-4340-ABA5-8FA8965EEE47}" type="pres">
      <dgm:prSet presAssocID="{2A2087FA-9DEF-4393-8C38-7E8ABDB35518}" presName="root2" presStyleCnt="0"/>
      <dgm:spPr/>
    </dgm:pt>
    <dgm:pt modelId="{28E656F3-7ED1-4A73-80C6-62F2CED6B058}" type="pres">
      <dgm:prSet presAssocID="{2A2087FA-9DEF-4393-8C38-7E8ABDB35518}" presName="LevelTwoTextNode" presStyleLbl="node3" presStyleIdx="2" presStyleCnt="3" custLinFactNeighborX="-1905" custLinFactNeighborY="16700">
        <dgm:presLayoutVars>
          <dgm:chPref val="3"/>
        </dgm:presLayoutVars>
      </dgm:prSet>
      <dgm:spPr/>
    </dgm:pt>
    <dgm:pt modelId="{F25202C0-6BBA-42BC-89AA-3CA0797E74DF}" type="pres">
      <dgm:prSet presAssocID="{2A2087FA-9DEF-4393-8C38-7E8ABDB35518}" presName="level3hierChild" presStyleCnt="0"/>
      <dgm:spPr/>
    </dgm:pt>
    <dgm:pt modelId="{C7759034-DB3B-41F6-9EB9-2288649D64F9}" type="pres">
      <dgm:prSet presAssocID="{C9AF4C12-90F5-4005-9265-78C5F9161F70}" presName="root1" presStyleCnt="0"/>
      <dgm:spPr/>
    </dgm:pt>
    <dgm:pt modelId="{096C1510-5CD1-4DAF-A798-7DAD98B1A5B8}" type="pres">
      <dgm:prSet presAssocID="{C9AF4C12-90F5-4005-9265-78C5F9161F70}" presName="LevelOneTextNode" presStyleLbl="node0" presStyleIdx="1" presStyleCnt="2" custScaleY="103366" custLinFactX="100000" custLinFactNeighborX="177935" custLinFactNeighborY="-98845">
        <dgm:presLayoutVars>
          <dgm:chPref val="3"/>
        </dgm:presLayoutVars>
      </dgm:prSet>
      <dgm:spPr/>
    </dgm:pt>
    <dgm:pt modelId="{1BB29088-6C8B-474E-A259-785446BB4E49}" type="pres">
      <dgm:prSet presAssocID="{C9AF4C12-90F5-4005-9265-78C5F9161F70}" presName="level2hierChild" presStyleCnt="0"/>
      <dgm:spPr/>
    </dgm:pt>
  </dgm:ptLst>
  <dgm:cxnLst>
    <dgm:cxn modelId="{D700DD07-E393-4D14-ABF0-3F800739AF68}" type="presOf" srcId="{7EA09B23-60E9-43D7-8010-5F384C1E5ACA}" destId="{4F28E63E-C184-4C4F-A491-49110EC23D51}" srcOrd="1" destOrd="0" presId="urn:microsoft.com/office/officeart/2005/8/layout/hierarchy2"/>
    <dgm:cxn modelId="{0666841B-8FEC-40AD-92EF-88AC1A1F5C81}" type="presOf" srcId="{3C367EB1-EE5B-4AED-A265-9704625B117B}" destId="{7285D966-32FA-4379-8740-13ED6A0E524B}" srcOrd="0" destOrd="0" presId="urn:microsoft.com/office/officeart/2005/8/layout/hierarchy2"/>
    <dgm:cxn modelId="{38DB601D-BC89-4DD1-A87F-87CA8F4DA09D}" srcId="{EC9D5E70-D7B9-4208-889D-C6BD9EF88360}" destId="{EEF2453A-6365-4C76-8B82-21C336D31442}" srcOrd="0" destOrd="0" parTransId="{DF48F588-78BE-4065-81FD-183667201A77}" sibTransId="{667258A2-0EE7-491D-A856-3C76204C790E}"/>
    <dgm:cxn modelId="{D63D3923-0F01-4CF0-8C44-FD11B90CC430}" type="presOf" srcId="{2D681570-6DF6-4E15-9714-4295206D6231}" destId="{282F1C6E-4ED4-495F-A1C8-123583397E2D}" srcOrd="0" destOrd="0" presId="urn:microsoft.com/office/officeart/2005/8/layout/hierarchy2"/>
    <dgm:cxn modelId="{0FA06467-961E-476A-A7C4-CE6D2E378F26}" srcId="{EC9D5E70-D7B9-4208-889D-C6BD9EF88360}" destId="{5FF18AA6-0037-4BFE-8AF2-14D570A5E491}" srcOrd="1" destOrd="0" parTransId="{2D681570-6DF6-4E15-9714-4295206D6231}" sibTransId="{85FDE3A0-C21D-4A8C-8040-5E678E6233D2}"/>
    <dgm:cxn modelId="{090AE16B-B12B-4C84-ADDB-873BCFE81FF7}" type="presOf" srcId="{2D681570-6DF6-4E15-9714-4295206D6231}" destId="{EB744B63-E89E-4E40-9363-F81F6F0FE07E}" srcOrd="1" destOrd="0" presId="urn:microsoft.com/office/officeart/2005/8/layout/hierarchy2"/>
    <dgm:cxn modelId="{5F26236E-C4E2-47E9-BE63-E72FCF0EFEA2}" type="presOf" srcId="{7EA09B23-60E9-43D7-8010-5F384C1E5ACA}" destId="{ABD4EECC-EEB4-493C-B1E9-7FB1C42E3155}" srcOrd="0" destOrd="0" presId="urn:microsoft.com/office/officeart/2005/8/layout/hierarchy2"/>
    <dgm:cxn modelId="{3363E450-5ADA-474E-B707-50FEDDFA47FC}" type="presOf" srcId="{DF48F588-78BE-4065-81FD-183667201A77}" destId="{A02CA348-95CC-414B-8F00-8FCD45AC38A4}" srcOrd="0" destOrd="0" presId="urn:microsoft.com/office/officeart/2005/8/layout/hierarchy2"/>
    <dgm:cxn modelId="{1D7E9654-BA29-4311-8EC0-C7DBFC9C0579}" type="presOf" srcId="{EEF2453A-6365-4C76-8B82-21C336D31442}" destId="{9A9E2ADB-7520-4B1F-9F41-238F09B2444B}" srcOrd="0" destOrd="0" presId="urn:microsoft.com/office/officeart/2005/8/layout/hierarchy2"/>
    <dgm:cxn modelId="{11935A56-F778-4F84-B4C7-016ED663ACED}" type="presOf" srcId="{33FEC690-124F-4A8A-8249-048A2E519B39}" destId="{44359460-E7CB-4654-BDA3-F8F88AD74F3A}" srcOrd="1" destOrd="0" presId="urn:microsoft.com/office/officeart/2005/8/layout/hierarchy2"/>
    <dgm:cxn modelId="{B5D22C77-50C1-4261-98FA-4756DAC04409}" type="presOf" srcId="{5FF18AA6-0037-4BFE-8AF2-14D570A5E491}" destId="{F4BBCBE6-F8FA-4877-940C-01F058FE42EB}" srcOrd="0" destOrd="0" presId="urn:microsoft.com/office/officeart/2005/8/layout/hierarchy2"/>
    <dgm:cxn modelId="{FAA9D477-292D-4CC5-BFC8-1A92571247AE}" type="presOf" srcId="{1570E6AB-B3FF-43D6-A6DF-604384161AC6}" destId="{3F0E3B94-26B7-4197-A726-2F0986B5493C}" srcOrd="0" destOrd="0" presId="urn:microsoft.com/office/officeart/2005/8/layout/hierarchy2"/>
    <dgm:cxn modelId="{73E6AF8B-A0A6-4558-928E-FF9DF1CF23DE}" type="presOf" srcId="{DF48F588-78BE-4065-81FD-183667201A77}" destId="{2414B358-297E-47A9-B539-F80958F3F32B}" srcOrd="1" destOrd="0" presId="urn:microsoft.com/office/officeart/2005/8/layout/hierarchy2"/>
    <dgm:cxn modelId="{C7BAE291-6373-48BF-A7EC-F8E1F6A2E0EB}" type="presOf" srcId="{E55A4AB2-2DB1-468E-B288-079CADAF6803}" destId="{2BA255B7-5CFE-428A-9B0A-62C96F09AF75}" srcOrd="0" destOrd="0" presId="urn:microsoft.com/office/officeart/2005/8/layout/hierarchy2"/>
    <dgm:cxn modelId="{8C9FD69A-81A1-4441-87DB-8448256281D0}" type="presOf" srcId="{EC9D5E70-D7B9-4208-889D-C6BD9EF88360}" destId="{FF239BB0-38AA-46C1-B7DE-ECFAF5513D47}" srcOrd="0" destOrd="0" presId="urn:microsoft.com/office/officeart/2005/8/layout/hierarchy2"/>
    <dgm:cxn modelId="{40F0ACA1-481D-496E-8BB0-A7A7A8B4108B}" srcId="{13173C5D-9D2F-4DD6-86E1-51F53A85CB5D}" destId="{EC9D5E70-D7B9-4208-889D-C6BD9EF88360}" srcOrd="0" destOrd="0" parTransId="{7EA09B23-60E9-43D7-8010-5F384C1E5ACA}" sibTransId="{B3220A31-2B02-444F-BF76-5506963F73F8}"/>
    <dgm:cxn modelId="{F2C11CA3-9025-4B88-A27E-FD1017D500B4}" srcId="{13173C5D-9D2F-4DD6-86E1-51F53A85CB5D}" destId="{E688DEF4-3A64-4FCD-AFA0-76FA27C5656A}" srcOrd="1" destOrd="0" parTransId="{33FEC690-124F-4A8A-8249-048A2E519B39}" sibTransId="{EB35CED4-BE53-4373-8955-CBF0BE5C2B8A}"/>
    <dgm:cxn modelId="{1F11D4A4-130B-4CB2-9A7C-0149B52F29FF}" srcId="{1570E6AB-B3FF-43D6-A6DF-604384161AC6}" destId="{13173C5D-9D2F-4DD6-86E1-51F53A85CB5D}" srcOrd="0" destOrd="0" parTransId="{1739C72F-C26F-4834-97A1-EB5598C0AB2A}" sibTransId="{D010725D-40DA-4985-B562-8642C9B2B3A7}"/>
    <dgm:cxn modelId="{9B97F6A7-18E9-4B68-A382-0D420C51EAD4}" type="presOf" srcId="{49AC8474-9A0F-40FC-9CBD-BFD2C95945B7}" destId="{86E3774A-9D70-426A-839F-AEA92933E918}" srcOrd="1" destOrd="0" presId="urn:microsoft.com/office/officeart/2005/8/layout/hierarchy2"/>
    <dgm:cxn modelId="{00E987AE-82B1-4498-B876-DDC7F4DF8596}" type="presOf" srcId="{E688DEF4-3A64-4FCD-AFA0-76FA27C5656A}" destId="{D03396BD-72DB-4AFA-A60D-3D9E08D50584}" srcOrd="0" destOrd="0" presId="urn:microsoft.com/office/officeart/2005/8/layout/hierarchy2"/>
    <dgm:cxn modelId="{DD42B4B8-F1D3-4FA3-83BE-431DAF06178C}" srcId="{1570E6AB-B3FF-43D6-A6DF-604384161AC6}" destId="{C9AF4C12-90F5-4005-9265-78C5F9161F70}" srcOrd="1" destOrd="0" parTransId="{AC8EF3E9-F6DC-44B8-BE3B-F051BC17D18A}" sibTransId="{083A284B-43A8-43C6-B2C2-754B8A0D92CF}"/>
    <dgm:cxn modelId="{253BD9BA-790B-4E01-9201-250A882F8030}" srcId="{13173C5D-9D2F-4DD6-86E1-51F53A85CB5D}" destId="{3C367EB1-EE5B-4AED-A265-9704625B117B}" srcOrd="2" destOrd="0" parTransId="{E55A4AB2-2DB1-468E-B288-079CADAF6803}" sibTransId="{0E46ECD7-EE2F-48E7-B3C9-B228A41F99B0}"/>
    <dgm:cxn modelId="{E92A9CCD-379B-428C-8ECE-7ED1DE939C19}" type="presOf" srcId="{33FEC690-124F-4A8A-8249-048A2E519B39}" destId="{63E377E5-0D67-4107-AAF1-296F7DD59FDA}" srcOrd="0" destOrd="0" presId="urn:microsoft.com/office/officeart/2005/8/layout/hierarchy2"/>
    <dgm:cxn modelId="{80ADEEDA-1B6D-4C1D-87AC-415F78C801D1}" type="presOf" srcId="{13173C5D-9D2F-4DD6-86E1-51F53A85CB5D}" destId="{E6E910E7-06AE-4A7B-A863-51E4D6AB18EE}" srcOrd="0" destOrd="0" presId="urn:microsoft.com/office/officeart/2005/8/layout/hierarchy2"/>
    <dgm:cxn modelId="{E74BC7DB-1D8A-4334-A0A3-18BF84F73061}" type="presOf" srcId="{C9AF4C12-90F5-4005-9265-78C5F9161F70}" destId="{096C1510-5CD1-4DAF-A798-7DAD98B1A5B8}" srcOrd="0" destOrd="0" presId="urn:microsoft.com/office/officeart/2005/8/layout/hierarchy2"/>
    <dgm:cxn modelId="{ABE117E3-81BB-467D-A20A-7D88A30C945F}" srcId="{3C367EB1-EE5B-4AED-A265-9704625B117B}" destId="{2A2087FA-9DEF-4393-8C38-7E8ABDB35518}" srcOrd="0" destOrd="0" parTransId="{49AC8474-9A0F-40FC-9CBD-BFD2C95945B7}" sibTransId="{91627627-A013-4500-92C8-E9A2336BD0ED}"/>
    <dgm:cxn modelId="{02CA12F1-84A3-4A1F-8619-F08D108508BB}" type="presOf" srcId="{2A2087FA-9DEF-4393-8C38-7E8ABDB35518}" destId="{28E656F3-7ED1-4A73-80C6-62F2CED6B058}" srcOrd="0" destOrd="0" presId="urn:microsoft.com/office/officeart/2005/8/layout/hierarchy2"/>
    <dgm:cxn modelId="{C9901AFB-8B8E-4ED3-A42C-3F4072D1E85B}" type="presOf" srcId="{E55A4AB2-2DB1-468E-B288-079CADAF6803}" destId="{5AA2BD76-31A1-43D7-B88B-FFD29075E2A5}" srcOrd="1" destOrd="0" presId="urn:microsoft.com/office/officeart/2005/8/layout/hierarchy2"/>
    <dgm:cxn modelId="{A6E582FE-07AA-4013-AC94-528ADAAB06D4}" type="presOf" srcId="{49AC8474-9A0F-40FC-9CBD-BFD2C95945B7}" destId="{5B641E2E-F12E-46CD-9B14-B2A016E4D0B1}" srcOrd="0" destOrd="0" presId="urn:microsoft.com/office/officeart/2005/8/layout/hierarchy2"/>
    <dgm:cxn modelId="{CFC34C12-23B3-45AE-8DB1-24C0E2926B6F}" type="presParOf" srcId="{3F0E3B94-26B7-4197-A726-2F0986B5493C}" destId="{D40EE2D5-456E-4273-AAF2-D17B7C077D93}" srcOrd="0" destOrd="0" presId="urn:microsoft.com/office/officeart/2005/8/layout/hierarchy2"/>
    <dgm:cxn modelId="{193B08C6-E97C-48E8-A841-25174A0C68E1}" type="presParOf" srcId="{D40EE2D5-456E-4273-AAF2-D17B7C077D93}" destId="{E6E910E7-06AE-4A7B-A863-51E4D6AB18EE}" srcOrd="0" destOrd="0" presId="urn:microsoft.com/office/officeart/2005/8/layout/hierarchy2"/>
    <dgm:cxn modelId="{5A123F7F-8F89-4471-975A-BCDDF6A06482}" type="presParOf" srcId="{D40EE2D5-456E-4273-AAF2-D17B7C077D93}" destId="{4BF00996-1AEF-4773-B336-14D5059C46FF}" srcOrd="1" destOrd="0" presId="urn:microsoft.com/office/officeart/2005/8/layout/hierarchy2"/>
    <dgm:cxn modelId="{4667D6D1-B997-45D2-B8E6-3D2AA9393AC9}" type="presParOf" srcId="{4BF00996-1AEF-4773-B336-14D5059C46FF}" destId="{ABD4EECC-EEB4-493C-B1E9-7FB1C42E3155}" srcOrd="0" destOrd="0" presId="urn:microsoft.com/office/officeart/2005/8/layout/hierarchy2"/>
    <dgm:cxn modelId="{BACCF3D9-DEE5-425C-95B6-CE21CE7325D4}" type="presParOf" srcId="{ABD4EECC-EEB4-493C-B1E9-7FB1C42E3155}" destId="{4F28E63E-C184-4C4F-A491-49110EC23D51}" srcOrd="0" destOrd="0" presId="urn:microsoft.com/office/officeart/2005/8/layout/hierarchy2"/>
    <dgm:cxn modelId="{770438E0-BDC2-4C76-991C-FB3C9C355DF5}" type="presParOf" srcId="{4BF00996-1AEF-4773-B336-14D5059C46FF}" destId="{0F18CEDC-5B63-48D1-8BFF-FB95F6D3203C}" srcOrd="1" destOrd="0" presId="urn:microsoft.com/office/officeart/2005/8/layout/hierarchy2"/>
    <dgm:cxn modelId="{98B0FC78-70B0-4D8F-801E-21207CAC7796}" type="presParOf" srcId="{0F18CEDC-5B63-48D1-8BFF-FB95F6D3203C}" destId="{FF239BB0-38AA-46C1-B7DE-ECFAF5513D47}" srcOrd="0" destOrd="0" presId="urn:microsoft.com/office/officeart/2005/8/layout/hierarchy2"/>
    <dgm:cxn modelId="{F99F46C6-38FD-4FC2-BA69-ABBC9A150CA7}" type="presParOf" srcId="{0F18CEDC-5B63-48D1-8BFF-FB95F6D3203C}" destId="{1695C8BD-226E-4857-B2C2-96CD793039E9}" srcOrd="1" destOrd="0" presId="urn:microsoft.com/office/officeart/2005/8/layout/hierarchy2"/>
    <dgm:cxn modelId="{6DD332D1-7126-4699-B346-053BBE40B0FE}" type="presParOf" srcId="{1695C8BD-226E-4857-B2C2-96CD793039E9}" destId="{A02CA348-95CC-414B-8F00-8FCD45AC38A4}" srcOrd="0" destOrd="0" presId="urn:microsoft.com/office/officeart/2005/8/layout/hierarchy2"/>
    <dgm:cxn modelId="{EE98F282-5D94-4EED-8D11-C3160A411646}" type="presParOf" srcId="{A02CA348-95CC-414B-8F00-8FCD45AC38A4}" destId="{2414B358-297E-47A9-B539-F80958F3F32B}" srcOrd="0" destOrd="0" presId="urn:microsoft.com/office/officeart/2005/8/layout/hierarchy2"/>
    <dgm:cxn modelId="{BA75C8F1-C4ED-45E0-A02F-C4E5B04140FA}" type="presParOf" srcId="{1695C8BD-226E-4857-B2C2-96CD793039E9}" destId="{B3BB126C-95B1-430C-BA69-1D2A43130A61}" srcOrd="1" destOrd="0" presId="urn:microsoft.com/office/officeart/2005/8/layout/hierarchy2"/>
    <dgm:cxn modelId="{FA975285-6831-445C-BDBF-30AF5AC7B685}" type="presParOf" srcId="{B3BB126C-95B1-430C-BA69-1D2A43130A61}" destId="{9A9E2ADB-7520-4B1F-9F41-238F09B2444B}" srcOrd="0" destOrd="0" presId="urn:microsoft.com/office/officeart/2005/8/layout/hierarchy2"/>
    <dgm:cxn modelId="{C269A08A-09DD-4F0C-862E-2B94381E39E4}" type="presParOf" srcId="{B3BB126C-95B1-430C-BA69-1D2A43130A61}" destId="{A8CCD050-0981-4EB4-BA77-C7EB4F98E67A}" srcOrd="1" destOrd="0" presId="urn:microsoft.com/office/officeart/2005/8/layout/hierarchy2"/>
    <dgm:cxn modelId="{BF223C26-7ADE-4974-B033-32712B32CE1F}" type="presParOf" srcId="{1695C8BD-226E-4857-B2C2-96CD793039E9}" destId="{282F1C6E-4ED4-495F-A1C8-123583397E2D}" srcOrd="2" destOrd="0" presId="urn:microsoft.com/office/officeart/2005/8/layout/hierarchy2"/>
    <dgm:cxn modelId="{432A9ED9-0E42-4BEA-A0DE-F0B89EBF8092}" type="presParOf" srcId="{282F1C6E-4ED4-495F-A1C8-123583397E2D}" destId="{EB744B63-E89E-4E40-9363-F81F6F0FE07E}" srcOrd="0" destOrd="0" presId="urn:microsoft.com/office/officeart/2005/8/layout/hierarchy2"/>
    <dgm:cxn modelId="{65F863F3-F426-401D-B4F0-6AE838826813}" type="presParOf" srcId="{1695C8BD-226E-4857-B2C2-96CD793039E9}" destId="{859EF98B-53BC-4FDD-84FE-A70B5044F2E8}" srcOrd="3" destOrd="0" presId="urn:microsoft.com/office/officeart/2005/8/layout/hierarchy2"/>
    <dgm:cxn modelId="{47FA6A43-E00C-4686-B1A8-0817FDA29A51}" type="presParOf" srcId="{859EF98B-53BC-4FDD-84FE-A70B5044F2E8}" destId="{F4BBCBE6-F8FA-4877-940C-01F058FE42EB}" srcOrd="0" destOrd="0" presId="urn:microsoft.com/office/officeart/2005/8/layout/hierarchy2"/>
    <dgm:cxn modelId="{3BFB8A90-E082-4F88-BB06-784A7627CCA1}" type="presParOf" srcId="{859EF98B-53BC-4FDD-84FE-A70B5044F2E8}" destId="{06C7CB41-AACE-4716-B5B7-156EDD32E734}" srcOrd="1" destOrd="0" presId="urn:microsoft.com/office/officeart/2005/8/layout/hierarchy2"/>
    <dgm:cxn modelId="{177E51AE-D764-4E77-8B65-F9E20C4198A1}" type="presParOf" srcId="{4BF00996-1AEF-4773-B336-14D5059C46FF}" destId="{63E377E5-0D67-4107-AAF1-296F7DD59FDA}" srcOrd="2" destOrd="0" presId="urn:microsoft.com/office/officeart/2005/8/layout/hierarchy2"/>
    <dgm:cxn modelId="{FF65484C-F957-4D39-890F-4B60D97A0420}" type="presParOf" srcId="{63E377E5-0D67-4107-AAF1-296F7DD59FDA}" destId="{44359460-E7CB-4654-BDA3-F8F88AD74F3A}" srcOrd="0" destOrd="0" presId="urn:microsoft.com/office/officeart/2005/8/layout/hierarchy2"/>
    <dgm:cxn modelId="{5E8F7AD3-B230-40FA-8321-27174D7F2CEC}" type="presParOf" srcId="{4BF00996-1AEF-4773-B336-14D5059C46FF}" destId="{B6F4DCFA-3566-4A92-B2FA-9B01D795F365}" srcOrd="3" destOrd="0" presId="urn:microsoft.com/office/officeart/2005/8/layout/hierarchy2"/>
    <dgm:cxn modelId="{0F961553-AFC2-4B02-A088-CF6118DE414E}" type="presParOf" srcId="{B6F4DCFA-3566-4A92-B2FA-9B01D795F365}" destId="{D03396BD-72DB-4AFA-A60D-3D9E08D50584}" srcOrd="0" destOrd="0" presId="urn:microsoft.com/office/officeart/2005/8/layout/hierarchy2"/>
    <dgm:cxn modelId="{51BFC849-9429-4E7B-A84A-F6FDAD1BBA77}" type="presParOf" srcId="{B6F4DCFA-3566-4A92-B2FA-9B01D795F365}" destId="{6F0F70D2-8985-41DF-A3F6-B9BB3D7A4995}" srcOrd="1" destOrd="0" presId="urn:microsoft.com/office/officeart/2005/8/layout/hierarchy2"/>
    <dgm:cxn modelId="{116D9C86-3C85-40C0-ADEA-C63E7452859D}" type="presParOf" srcId="{4BF00996-1AEF-4773-B336-14D5059C46FF}" destId="{2BA255B7-5CFE-428A-9B0A-62C96F09AF75}" srcOrd="4" destOrd="0" presId="urn:microsoft.com/office/officeart/2005/8/layout/hierarchy2"/>
    <dgm:cxn modelId="{F2FED8AA-EF5A-42EE-9BED-D89F73330455}" type="presParOf" srcId="{2BA255B7-5CFE-428A-9B0A-62C96F09AF75}" destId="{5AA2BD76-31A1-43D7-B88B-FFD29075E2A5}" srcOrd="0" destOrd="0" presId="urn:microsoft.com/office/officeart/2005/8/layout/hierarchy2"/>
    <dgm:cxn modelId="{559E836D-509F-46F0-A687-929382A8637F}" type="presParOf" srcId="{4BF00996-1AEF-4773-B336-14D5059C46FF}" destId="{7105F73E-B09A-43DC-8DAF-B9497B70D191}" srcOrd="5" destOrd="0" presId="urn:microsoft.com/office/officeart/2005/8/layout/hierarchy2"/>
    <dgm:cxn modelId="{BAD52138-BEAD-4CDD-8F78-A01123BB7D36}" type="presParOf" srcId="{7105F73E-B09A-43DC-8DAF-B9497B70D191}" destId="{7285D966-32FA-4379-8740-13ED6A0E524B}" srcOrd="0" destOrd="0" presId="urn:microsoft.com/office/officeart/2005/8/layout/hierarchy2"/>
    <dgm:cxn modelId="{F4AE4936-F8CE-4C95-BB69-696C97837D74}" type="presParOf" srcId="{7105F73E-B09A-43DC-8DAF-B9497B70D191}" destId="{4FD4473E-BDEE-4CC5-85AA-6FEE2026F580}" srcOrd="1" destOrd="0" presId="urn:microsoft.com/office/officeart/2005/8/layout/hierarchy2"/>
    <dgm:cxn modelId="{CF1C26FF-DB5F-42E4-A7D4-DBE502CB837F}" type="presParOf" srcId="{4FD4473E-BDEE-4CC5-85AA-6FEE2026F580}" destId="{5B641E2E-F12E-46CD-9B14-B2A016E4D0B1}" srcOrd="0" destOrd="0" presId="urn:microsoft.com/office/officeart/2005/8/layout/hierarchy2"/>
    <dgm:cxn modelId="{5182584E-5661-4CAA-B8DF-C7FE3F188020}" type="presParOf" srcId="{5B641E2E-F12E-46CD-9B14-B2A016E4D0B1}" destId="{86E3774A-9D70-426A-839F-AEA92933E918}" srcOrd="0" destOrd="0" presId="urn:microsoft.com/office/officeart/2005/8/layout/hierarchy2"/>
    <dgm:cxn modelId="{BA2F31E4-D8EA-4432-B481-0C09489A2756}" type="presParOf" srcId="{4FD4473E-BDEE-4CC5-85AA-6FEE2026F580}" destId="{D99C48DB-0982-4340-ABA5-8FA8965EEE47}" srcOrd="1" destOrd="0" presId="urn:microsoft.com/office/officeart/2005/8/layout/hierarchy2"/>
    <dgm:cxn modelId="{9DFCD105-4BF9-4751-B9C1-9D34C4F1577C}" type="presParOf" srcId="{D99C48DB-0982-4340-ABA5-8FA8965EEE47}" destId="{28E656F3-7ED1-4A73-80C6-62F2CED6B058}" srcOrd="0" destOrd="0" presId="urn:microsoft.com/office/officeart/2005/8/layout/hierarchy2"/>
    <dgm:cxn modelId="{36B8D471-D08F-4D10-8265-8D28933FFA60}" type="presParOf" srcId="{D99C48DB-0982-4340-ABA5-8FA8965EEE47}" destId="{F25202C0-6BBA-42BC-89AA-3CA0797E74DF}" srcOrd="1" destOrd="0" presId="urn:microsoft.com/office/officeart/2005/8/layout/hierarchy2"/>
    <dgm:cxn modelId="{1894E86D-E5C9-41BE-8635-2843D929EC40}" type="presParOf" srcId="{3F0E3B94-26B7-4197-A726-2F0986B5493C}" destId="{C7759034-DB3B-41F6-9EB9-2288649D64F9}" srcOrd="1" destOrd="0" presId="urn:microsoft.com/office/officeart/2005/8/layout/hierarchy2"/>
    <dgm:cxn modelId="{CF0C5ED1-5094-4EE9-99C1-9B46A4FB5CE5}" type="presParOf" srcId="{C7759034-DB3B-41F6-9EB9-2288649D64F9}" destId="{096C1510-5CD1-4DAF-A798-7DAD98B1A5B8}" srcOrd="0" destOrd="0" presId="urn:microsoft.com/office/officeart/2005/8/layout/hierarchy2"/>
    <dgm:cxn modelId="{EAA01769-E6DD-4180-99D0-51718A2ACA54}" type="presParOf" srcId="{C7759034-DB3B-41F6-9EB9-2288649D64F9}" destId="{1BB29088-6C8B-474E-A259-785446BB4E4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AF1DB-1E38-4314-8B30-B27896C4D42D}">
      <dsp:nvSpPr>
        <dsp:cNvPr id="0" name=""/>
        <dsp:cNvSpPr/>
      </dsp:nvSpPr>
      <dsp:spPr>
        <a:xfrm>
          <a:off x="4906282" y="1588179"/>
          <a:ext cx="3382095" cy="427586"/>
        </a:xfrm>
        <a:custGeom>
          <a:avLst/>
          <a:gdLst/>
          <a:ahLst/>
          <a:cxnLst/>
          <a:rect l="0" t="0" r="0" b="0"/>
          <a:pathLst>
            <a:path>
              <a:moveTo>
                <a:pt x="0" y="0"/>
              </a:moveTo>
              <a:lnTo>
                <a:pt x="0" y="130116"/>
              </a:lnTo>
              <a:lnTo>
                <a:pt x="3382095" y="130116"/>
              </a:lnTo>
              <a:lnTo>
                <a:pt x="3382095" y="42758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900F3B-1794-4223-9413-0EE26FA343C9}">
      <dsp:nvSpPr>
        <dsp:cNvPr id="0" name=""/>
        <dsp:cNvSpPr/>
      </dsp:nvSpPr>
      <dsp:spPr>
        <a:xfrm>
          <a:off x="4860562" y="1588179"/>
          <a:ext cx="91440" cy="427586"/>
        </a:xfrm>
        <a:custGeom>
          <a:avLst/>
          <a:gdLst/>
          <a:ahLst/>
          <a:cxnLst/>
          <a:rect l="0" t="0" r="0" b="0"/>
          <a:pathLst>
            <a:path>
              <a:moveTo>
                <a:pt x="45720" y="0"/>
              </a:moveTo>
              <a:lnTo>
                <a:pt x="45720" y="130116"/>
              </a:lnTo>
              <a:lnTo>
                <a:pt x="45748" y="130116"/>
              </a:lnTo>
              <a:lnTo>
                <a:pt x="45748" y="42758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EA44DC-3E39-4A93-90A6-BFFEE154858D}">
      <dsp:nvSpPr>
        <dsp:cNvPr id="0" name=""/>
        <dsp:cNvSpPr/>
      </dsp:nvSpPr>
      <dsp:spPr>
        <a:xfrm>
          <a:off x="1432396" y="1588179"/>
          <a:ext cx="3473886" cy="427586"/>
        </a:xfrm>
        <a:custGeom>
          <a:avLst/>
          <a:gdLst/>
          <a:ahLst/>
          <a:cxnLst/>
          <a:rect l="0" t="0" r="0" b="0"/>
          <a:pathLst>
            <a:path>
              <a:moveTo>
                <a:pt x="3473886" y="0"/>
              </a:moveTo>
              <a:lnTo>
                <a:pt x="3473886" y="130116"/>
              </a:lnTo>
              <a:lnTo>
                <a:pt x="0" y="130116"/>
              </a:lnTo>
              <a:lnTo>
                <a:pt x="0" y="42758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B9C822-0C16-4EF6-AB79-1DD7645E0A2E}">
      <dsp:nvSpPr>
        <dsp:cNvPr id="0" name=""/>
        <dsp:cNvSpPr/>
      </dsp:nvSpPr>
      <dsp:spPr>
        <a:xfrm>
          <a:off x="3922343" y="168453"/>
          <a:ext cx="1967879" cy="1419726"/>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8BC2F9-99E2-4279-82C8-021CB2A7E769}">
      <dsp:nvSpPr>
        <dsp:cNvPr id="0" name=""/>
        <dsp:cNvSpPr/>
      </dsp:nvSpPr>
      <dsp:spPr>
        <a:xfrm>
          <a:off x="3922343" y="168453"/>
          <a:ext cx="1967879" cy="1419726"/>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BA23C8-9442-419A-A7B9-7239F800955C}">
      <dsp:nvSpPr>
        <dsp:cNvPr id="0" name=""/>
        <dsp:cNvSpPr/>
      </dsp:nvSpPr>
      <dsp:spPr>
        <a:xfrm>
          <a:off x="2938403" y="424003"/>
          <a:ext cx="3935758" cy="908625"/>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fr-FR" sz="3600" b="1" kern="1200" dirty="0">
              <a:latin typeface="Agency FB" panose="020B0503020202020204" pitchFamily="34" charset="0"/>
            </a:rPr>
            <a:t>Fonction et rôle social </a:t>
          </a:r>
        </a:p>
      </dsp:txBody>
      <dsp:txXfrm>
        <a:off x="2938403" y="424003"/>
        <a:ext cx="3935758" cy="908625"/>
      </dsp:txXfrm>
    </dsp:sp>
    <dsp:sp modelId="{3C2DE8B6-D659-45ED-A958-483B37BF2FF3}">
      <dsp:nvSpPr>
        <dsp:cNvPr id="0" name=""/>
        <dsp:cNvSpPr/>
      </dsp:nvSpPr>
      <dsp:spPr>
        <a:xfrm>
          <a:off x="724133" y="2015766"/>
          <a:ext cx="1416525" cy="1416525"/>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7CE84D-B484-41C6-B7DB-4A75E81C9D7E}">
      <dsp:nvSpPr>
        <dsp:cNvPr id="0" name=""/>
        <dsp:cNvSpPr/>
      </dsp:nvSpPr>
      <dsp:spPr>
        <a:xfrm>
          <a:off x="724133" y="2015766"/>
          <a:ext cx="1416525" cy="1416525"/>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01DA73-1672-4294-91E4-C8D128E3E3ED}">
      <dsp:nvSpPr>
        <dsp:cNvPr id="0" name=""/>
        <dsp:cNvSpPr/>
      </dsp:nvSpPr>
      <dsp:spPr>
        <a:xfrm>
          <a:off x="15871" y="2270741"/>
          <a:ext cx="2833050" cy="90657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gency FB" panose="020B0503020202020204" pitchFamily="34" charset="0"/>
            </a:rPr>
            <a:t>les esclaves </a:t>
          </a:r>
        </a:p>
      </dsp:txBody>
      <dsp:txXfrm>
        <a:off x="15871" y="2270741"/>
        <a:ext cx="2833050" cy="906576"/>
      </dsp:txXfrm>
    </dsp:sp>
    <dsp:sp modelId="{CCDC120E-FC18-483B-BF35-DFFE99432087}">
      <dsp:nvSpPr>
        <dsp:cNvPr id="0" name=""/>
        <dsp:cNvSpPr/>
      </dsp:nvSpPr>
      <dsp:spPr>
        <a:xfrm>
          <a:off x="4198048" y="2015766"/>
          <a:ext cx="1416525" cy="1416525"/>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E89A9-DB31-49BE-9FF7-05C4AEF95B79}">
      <dsp:nvSpPr>
        <dsp:cNvPr id="0" name=""/>
        <dsp:cNvSpPr/>
      </dsp:nvSpPr>
      <dsp:spPr>
        <a:xfrm>
          <a:off x="4198048" y="2015766"/>
          <a:ext cx="1416525" cy="1416525"/>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CD687E-9EB2-49C1-B3F2-1DE239CFC8FB}">
      <dsp:nvSpPr>
        <dsp:cNvPr id="0" name=""/>
        <dsp:cNvSpPr/>
      </dsp:nvSpPr>
      <dsp:spPr>
        <a:xfrm>
          <a:off x="3489785" y="2270741"/>
          <a:ext cx="2833050" cy="90657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gency FB" panose="020B0503020202020204" pitchFamily="34" charset="0"/>
            </a:rPr>
            <a:t> les artisans</a:t>
          </a:r>
        </a:p>
      </dsp:txBody>
      <dsp:txXfrm>
        <a:off x="3489785" y="2270741"/>
        <a:ext cx="2833050" cy="906576"/>
      </dsp:txXfrm>
    </dsp:sp>
    <dsp:sp modelId="{FF5E41EC-82D1-4FFA-A6FC-1C7DB3F7E35C}">
      <dsp:nvSpPr>
        <dsp:cNvPr id="0" name=""/>
        <dsp:cNvSpPr/>
      </dsp:nvSpPr>
      <dsp:spPr>
        <a:xfrm>
          <a:off x="7580116" y="2015766"/>
          <a:ext cx="1416525" cy="1416525"/>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FEF545-1183-4F47-B249-8955DC71008B}">
      <dsp:nvSpPr>
        <dsp:cNvPr id="0" name=""/>
        <dsp:cNvSpPr/>
      </dsp:nvSpPr>
      <dsp:spPr>
        <a:xfrm>
          <a:off x="7580116" y="2015766"/>
          <a:ext cx="1416525" cy="1416525"/>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4FE1B5-CE98-403C-AD1D-8CF2AAD93898}">
      <dsp:nvSpPr>
        <dsp:cNvPr id="0" name=""/>
        <dsp:cNvSpPr/>
      </dsp:nvSpPr>
      <dsp:spPr>
        <a:xfrm>
          <a:off x="6871853" y="2270741"/>
          <a:ext cx="2833050" cy="906576"/>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latin typeface="Agency FB" panose="020B0503020202020204" pitchFamily="34" charset="0"/>
            </a:rPr>
            <a:t> les </a:t>
          </a:r>
        </a:p>
        <a:p>
          <a:pPr marL="0" lvl="0" indent="0" algn="ctr" defTabSz="1066800">
            <a:lnSpc>
              <a:spcPct val="90000"/>
            </a:lnSpc>
            <a:spcBef>
              <a:spcPct val="0"/>
            </a:spcBef>
            <a:spcAft>
              <a:spcPct val="35000"/>
            </a:spcAft>
            <a:buNone/>
          </a:pPr>
          <a:r>
            <a:rPr lang="fr-FR" sz="2400" b="1" kern="1200" dirty="0">
              <a:latin typeface="Agency FB" panose="020B0503020202020204" pitchFamily="34" charset="0"/>
            </a:rPr>
            <a:t>hommes libres</a:t>
          </a:r>
        </a:p>
      </dsp:txBody>
      <dsp:txXfrm>
        <a:off x="6871853" y="2270741"/>
        <a:ext cx="2833050" cy="9065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E365D-7113-4A34-8D31-26BE5A9D27E8}">
      <dsp:nvSpPr>
        <dsp:cNvPr id="0" name=""/>
        <dsp:cNvSpPr/>
      </dsp:nvSpPr>
      <dsp:spPr>
        <a:xfrm>
          <a:off x="0" y="0"/>
          <a:ext cx="12023188" cy="118624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fr-FR" sz="3400" kern="1200" dirty="0"/>
            <a:t>L'empirisme considère que la source de la connaissance est:</a:t>
          </a:r>
        </a:p>
      </dsp:txBody>
      <dsp:txXfrm>
        <a:off x="57908" y="57908"/>
        <a:ext cx="11907372" cy="1070431"/>
      </dsp:txXfrm>
    </dsp:sp>
    <dsp:sp modelId="{9C52380B-38F1-4320-90E8-647A2D372F56}">
      <dsp:nvSpPr>
        <dsp:cNvPr id="0" name=""/>
        <dsp:cNvSpPr/>
      </dsp:nvSpPr>
      <dsp:spPr>
        <a:xfrm>
          <a:off x="0" y="1634734"/>
          <a:ext cx="12023188" cy="3117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736" tIns="50800" rIns="284480" bIns="50800" numCol="1" spcCol="1270" anchor="t" anchorCtr="0">
          <a:noAutofit/>
        </a:bodyPr>
        <a:lstStyle/>
        <a:p>
          <a:pPr marL="285750" lvl="1" indent="-285750" algn="just" defTabSz="1778000">
            <a:lnSpc>
              <a:spcPct val="90000"/>
            </a:lnSpc>
            <a:spcBef>
              <a:spcPct val="0"/>
            </a:spcBef>
            <a:spcAft>
              <a:spcPct val="20000"/>
            </a:spcAft>
            <a:buChar char="•"/>
          </a:pPr>
          <a:r>
            <a:rPr lang="fr-FR" sz="4000" kern="1200" dirty="0">
              <a:latin typeface="Baskerville Old Face" panose="02020602080505020303" pitchFamily="18" charset="0"/>
            </a:rPr>
            <a:t>Accumulation d'observations</a:t>
          </a:r>
        </a:p>
        <a:p>
          <a:pPr marL="285750" lvl="1" indent="-285750" algn="just" defTabSz="1778000">
            <a:lnSpc>
              <a:spcPct val="90000"/>
            </a:lnSpc>
            <a:spcBef>
              <a:spcPct val="0"/>
            </a:spcBef>
            <a:spcAft>
              <a:spcPct val="20000"/>
            </a:spcAft>
            <a:buChar char="•"/>
          </a:pPr>
          <a:r>
            <a:rPr lang="fr-FR" sz="4000" kern="1200" dirty="0">
              <a:latin typeface="Baskerville Old Face" panose="02020602080505020303" pitchFamily="18" charset="0"/>
            </a:rPr>
            <a:t>Faits mesurables, dont on peut </a:t>
          </a:r>
          <a:r>
            <a:rPr lang="fr-FR" sz="4000" b="1" kern="1200" dirty="0">
              <a:latin typeface="Baskerville Old Face" panose="02020602080505020303" pitchFamily="18" charset="0"/>
            </a:rPr>
            <a:t>extraire des lois générales </a:t>
          </a:r>
          <a:r>
            <a:rPr lang="fr-FR" sz="4000" kern="1200" dirty="0">
              <a:latin typeface="Baskerville Old Face" panose="02020602080505020303" pitchFamily="18" charset="0"/>
            </a:rPr>
            <a:t>par un raisonnement inductif.</a:t>
          </a:r>
        </a:p>
        <a:p>
          <a:pPr marL="285750" lvl="1" indent="-285750" algn="just" defTabSz="1778000">
            <a:lnSpc>
              <a:spcPct val="90000"/>
            </a:lnSpc>
            <a:spcBef>
              <a:spcPct val="0"/>
            </a:spcBef>
            <a:spcAft>
              <a:spcPct val="20000"/>
            </a:spcAft>
            <a:buChar char="•"/>
          </a:pPr>
          <a:r>
            <a:rPr lang="fr-FR" sz="4000" kern="1200" dirty="0">
              <a:latin typeface="Baskerville Old Face" panose="02020602080505020303" pitchFamily="18" charset="0"/>
            </a:rPr>
            <a:t>Concret à l'abstrait.</a:t>
          </a:r>
        </a:p>
      </dsp:txBody>
      <dsp:txXfrm>
        <a:off x="0" y="1634734"/>
        <a:ext cx="12023188" cy="31176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8ADB6-F075-4621-AE3E-FCAAEB3D858A}">
      <dsp:nvSpPr>
        <dsp:cNvPr id="0" name=""/>
        <dsp:cNvSpPr/>
      </dsp:nvSpPr>
      <dsp:spPr>
        <a:xfrm>
          <a:off x="2787357" y="0"/>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u="sng" kern="1200"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choix de modèle à suivre en sciences humaines et sociales</a:t>
          </a:r>
          <a:endParaRPr lang="fr-FR" sz="2000" kern="1200" dirty="0"/>
        </a:p>
      </dsp:txBody>
      <dsp:txXfrm>
        <a:off x="2828448" y="41091"/>
        <a:ext cx="2723724" cy="1320771"/>
      </dsp:txXfrm>
    </dsp:sp>
    <dsp:sp modelId="{734A5DC2-F18E-4E58-A935-8A7B9283FEC9}">
      <dsp:nvSpPr>
        <dsp:cNvPr id="0" name=""/>
        <dsp:cNvSpPr/>
      </dsp:nvSpPr>
      <dsp:spPr>
        <a:xfrm rot="3285427">
          <a:off x="3978496" y="2078068"/>
          <a:ext cx="2206000"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4125806" y="2176275"/>
        <a:ext cx="1911380" cy="294619"/>
      </dsp:txXfrm>
    </dsp:sp>
    <dsp:sp modelId="{2A9F39BC-9CD9-4F2E-AE79-9D68B74065B3}">
      <dsp:nvSpPr>
        <dsp:cNvPr id="0" name=""/>
        <dsp:cNvSpPr/>
      </dsp:nvSpPr>
      <dsp:spPr>
        <a:xfrm>
          <a:off x="5019902" y="3159809"/>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2">
                  <a:lumMod val="10000"/>
                </a:schemeClr>
              </a:solidFill>
              <a:latin typeface="Times New Roman" panose="02020603050405020304" pitchFamily="18" charset="0"/>
              <a:cs typeface="Times New Roman" panose="02020603050405020304" pitchFamily="18" charset="0"/>
            </a:rPr>
            <a:t>Les SHS ont leur propre modèle </a:t>
          </a:r>
        </a:p>
        <a:p>
          <a:pPr marL="0" lvl="0" indent="0" algn="ctr" defTabSz="889000">
            <a:lnSpc>
              <a:spcPct val="90000"/>
            </a:lnSpc>
            <a:spcBef>
              <a:spcPct val="0"/>
            </a:spcBef>
            <a:spcAft>
              <a:spcPct val="35000"/>
            </a:spcAft>
            <a:buNone/>
          </a:pPr>
          <a:r>
            <a:rPr lang="fr-FR" sz="2000" b="1" kern="1200" dirty="0">
              <a:solidFill>
                <a:schemeClr val="bg2">
                  <a:lumMod val="10000"/>
                </a:schemeClr>
              </a:solidFill>
              <a:latin typeface="Times New Roman" panose="02020603050405020304" pitchFamily="18" charset="0"/>
              <a:cs typeface="Times New Roman" panose="02020603050405020304" pitchFamily="18" charset="0"/>
            </a:rPr>
            <a:t>(constructivisme) </a:t>
          </a:r>
        </a:p>
      </dsp:txBody>
      <dsp:txXfrm>
        <a:off x="5060993" y="3200900"/>
        <a:ext cx="2723724" cy="1320771"/>
      </dsp:txXfrm>
    </dsp:sp>
    <dsp:sp modelId="{DC89263F-CEAA-4BA3-9F1F-8A98BB058970}">
      <dsp:nvSpPr>
        <dsp:cNvPr id="0" name=""/>
        <dsp:cNvSpPr/>
      </dsp:nvSpPr>
      <dsp:spPr>
        <a:xfrm rot="10800003">
          <a:off x="3142557" y="3615767"/>
          <a:ext cx="1997626"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rot="10800000">
        <a:off x="3289867" y="3713974"/>
        <a:ext cx="1703006" cy="294619"/>
      </dsp:txXfrm>
    </dsp:sp>
    <dsp:sp modelId="{8B4BDC8A-16E8-468E-8606-5E1A50F7FBF0}">
      <dsp:nvSpPr>
        <dsp:cNvPr id="0" name=""/>
        <dsp:cNvSpPr/>
      </dsp:nvSpPr>
      <dsp:spPr>
        <a:xfrm>
          <a:off x="456932" y="3159804"/>
          <a:ext cx="2805906" cy="1402953"/>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2">
                  <a:lumMod val="10000"/>
                </a:schemeClr>
              </a:solidFill>
              <a:latin typeface="Times New Roman" panose="02020603050405020304" pitchFamily="18" charset="0"/>
              <a:cs typeface="Times New Roman" panose="02020603050405020304" pitchFamily="18" charset="0"/>
            </a:rPr>
            <a:t>Le même modèle que les sciences naturelles </a:t>
          </a:r>
        </a:p>
        <a:p>
          <a:pPr marL="0" lvl="0" indent="0" algn="ctr" defTabSz="889000">
            <a:lnSpc>
              <a:spcPct val="90000"/>
            </a:lnSpc>
            <a:spcBef>
              <a:spcPct val="0"/>
            </a:spcBef>
            <a:spcAft>
              <a:spcPct val="35000"/>
            </a:spcAft>
            <a:buNone/>
          </a:pPr>
          <a:r>
            <a:rPr lang="fr-FR" sz="2000" b="1" kern="1200" dirty="0">
              <a:solidFill>
                <a:schemeClr val="bg2">
                  <a:lumMod val="10000"/>
                </a:schemeClr>
              </a:solidFill>
              <a:latin typeface="Times New Roman" panose="02020603050405020304" pitchFamily="18" charset="0"/>
              <a:cs typeface="Times New Roman" panose="02020603050405020304" pitchFamily="18" charset="0"/>
            </a:rPr>
            <a:t>(scientisme et positivisme)</a:t>
          </a:r>
        </a:p>
      </dsp:txBody>
      <dsp:txXfrm>
        <a:off x="498023" y="3200895"/>
        <a:ext cx="2723724" cy="1320771"/>
      </dsp:txXfrm>
    </dsp:sp>
    <dsp:sp modelId="{C891A226-EA20-40AA-B4C2-F9154BAEDEEA}">
      <dsp:nvSpPr>
        <dsp:cNvPr id="0" name=""/>
        <dsp:cNvSpPr/>
      </dsp:nvSpPr>
      <dsp:spPr>
        <a:xfrm rot="18384575">
          <a:off x="2303781" y="2007726"/>
          <a:ext cx="2146020" cy="491033"/>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fr-FR" sz="1600" kern="1200"/>
        </a:p>
      </dsp:txBody>
      <dsp:txXfrm>
        <a:off x="2451091" y="2105933"/>
        <a:ext cx="1851400" cy="2946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F10FB-3B8E-4A2B-81AE-C9F82F03BACD}">
      <dsp:nvSpPr>
        <dsp:cNvPr id="0" name=""/>
        <dsp:cNvSpPr/>
      </dsp:nvSpPr>
      <dsp:spPr>
        <a:xfrm>
          <a:off x="930960" y="267320"/>
          <a:ext cx="4508688" cy="4241367"/>
        </a:xfrm>
        <a:prstGeom prst="triangl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B99157D-AB44-496A-B796-7B62A38692A7}">
      <dsp:nvSpPr>
        <dsp:cNvPr id="0" name=""/>
        <dsp:cNvSpPr/>
      </dsp:nvSpPr>
      <dsp:spPr>
        <a:xfrm>
          <a:off x="3491140" y="593970"/>
          <a:ext cx="2930647" cy="1067290"/>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fr-FR" sz="2100" b="1" kern="1200" dirty="0"/>
            <a:t>L’état positif ou scientifique </a:t>
          </a:r>
          <a:endParaRPr lang="fr-FR" sz="2100" kern="1200" dirty="0"/>
        </a:p>
      </dsp:txBody>
      <dsp:txXfrm>
        <a:off x="3543241" y="646071"/>
        <a:ext cx="2826445" cy="963088"/>
      </dsp:txXfrm>
    </dsp:sp>
    <dsp:sp modelId="{24AD6D1B-0866-4EA6-A99C-DA6A550F0AC1}">
      <dsp:nvSpPr>
        <dsp:cNvPr id="0" name=""/>
        <dsp:cNvSpPr/>
      </dsp:nvSpPr>
      <dsp:spPr>
        <a:xfrm>
          <a:off x="3493485" y="1865006"/>
          <a:ext cx="2930647" cy="1067290"/>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fr-FR" sz="2100" b="1" kern="1200" dirty="0"/>
            <a:t>L’état métaphysique ou abstrait </a:t>
          </a:r>
          <a:endParaRPr lang="fr-FR" sz="2100" kern="1200" dirty="0"/>
        </a:p>
      </dsp:txBody>
      <dsp:txXfrm>
        <a:off x="3545586" y="1917107"/>
        <a:ext cx="2826445" cy="963088"/>
      </dsp:txXfrm>
    </dsp:sp>
    <dsp:sp modelId="{DC124F71-A3F5-47F4-91D1-689C43F83B5A}">
      <dsp:nvSpPr>
        <dsp:cNvPr id="0" name=""/>
        <dsp:cNvSpPr/>
      </dsp:nvSpPr>
      <dsp:spPr>
        <a:xfrm>
          <a:off x="3493485" y="3192322"/>
          <a:ext cx="2930647" cy="1067290"/>
        </a:xfrm>
        <a:prstGeom prst="round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Font typeface="+mj-lt"/>
            <a:buNone/>
          </a:pPr>
          <a:r>
            <a:rPr lang="fr-FR" sz="2100" b="1" kern="1200" dirty="0"/>
            <a:t>L’état théologique ou fictif </a:t>
          </a:r>
          <a:endParaRPr lang="fr-FR" sz="2100" kern="1200" dirty="0"/>
        </a:p>
      </dsp:txBody>
      <dsp:txXfrm>
        <a:off x="3545586" y="3244423"/>
        <a:ext cx="2826445" cy="9630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910E7-06AE-4A7B-A863-51E4D6AB18EE}">
      <dsp:nvSpPr>
        <dsp:cNvPr id="0" name=""/>
        <dsp:cNvSpPr/>
      </dsp:nvSpPr>
      <dsp:spPr>
        <a:xfrm>
          <a:off x="670" y="2570924"/>
          <a:ext cx="2766910" cy="1383455"/>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fonctionnalisme</a:t>
          </a:r>
        </a:p>
      </dsp:txBody>
      <dsp:txXfrm>
        <a:off x="41190" y="2611444"/>
        <a:ext cx="2685870" cy="1302415"/>
      </dsp:txXfrm>
    </dsp:sp>
    <dsp:sp modelId="{ABD4EECC-EEB4-493C-B1E9-7FB1C42E3155}">
      <dsp:nvSpPr>
        <dsp:cNvPr id="0" name=""/>
        <dsp:cNvSpPr/>
      </dsp:nvSpPr>
      <dsp:spPr>
        <a:xfrm rot="17485338">
          <a:off x="1938271" y="2024866"/>
          <a:ext cx="2612981" cy="43110"/>
        </a:xfrm>
        <a:custGeom>
          <a:avLst/>
          <a:gdLst/>
          <a:ahLst/>
          <a:cxnLst/>
          <a:rect l="0" t="0" r="0" b="0"/>
          <a:pathLst>
            <a:path>
              <a:moveTo>
                <a:pt x="0" y="21555"/>
              </a:moveTo>
              <a:lnTo>
                <a:pt x="2612981" y="21555"/>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3179437" y="1981097"/>
        <a:ext cx="130649" cy="130649"/>
      </dsp:txXfrm>
    </dsp:sp>
    <dsp:sp modelId="{FF239BB0-38AA-46C1-B7DE-ECFAF5513D47}">
      <dsp:nvSpPr>
        <dsp:cNvPr id="0" name=""/>
        <dsp:cNvSpPr/>
      </dsp:nvSpPr>
      <dsp:spPr>
        <a:xfrm>
          <a:off x="3721943" y="138464"/>
          <a:ext cx="2766910" cy="1383455"/>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Absolu </a:t>
          </a:r>
        </a:p>
      </dsp:txBody>
      <dsp:txXfrm>
        <a:off x="3762463" y="178984"/>
        <a:ext cx="2685870" cy="1302415"/>
      </dsp:txXfrm>
    </dsp:sp>
    <dsp:sp modelId="{A02CA348-95CC-414B-8F00-8FCD45AC38A4}">
      <dsp:nvSpPr>
        <dsp:cNvPr id="0" name=""/>
        <dsp:cNvSpPr/>
      </dsp:nvSpPr>
      <dsp:spPr>
        <a:xfrm rot="21223481">
          <a:off x="6485058" y="739404"/>
          <a:ext cx="1266755" cy="43110"/>
        </a:xfrm>
        <a:custGeom>
          <a:avLst/>
          <a:gdLst/>
          <a:ahLst/>
          <a:cxnLst/>
          <a:rect l="0" t="0" r="0" b="0"/>
          <a:pathLst>
            <a:path>
              <a:moveTo>
                <a:pt x="0" y="21555"/>
              </a:moveTo>
              <a:lnTo>
                <a:pt x="1266755" y="21555"/>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7086767" y="729290"/>
        <a:ext cx="63337" cy="63337"/>
      </dsp:txXfrm>
    </dsp:sp>
    <dsp:sp modelId="{9A9E2ADB-7520-4B1F-9F41-238F09B2444B}">
      <dsp:nvSpPr>
        <dsp:cNvPr id="0" name=""/>
        <dsp:cNvSpPr/>
      </dsp:nvSpPr>
      <dsp:spPr>
        <a:xfrm>
          <a:off x="7748019" y="0"/>
          <a:ext cx="2766910" cy="1383455"/>
        </a:xfrm>
        <a:prstGeom prst="roundRect">
          <a:avLst>
            <a:gd name="adj" fmla="val 1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MALINOVSKI</a:t>
          </a:r>
        </a:p>
      </dsp:txBody>
      <dsp:txXfrm>
        <a:off x="7788539" y="40520"/>
        <a:ext cx="2685870" cy="1302415"/>
      </dsp:txXfrm>
    </dsp:sp>
    <dsp:sp modelId="{282F1C6E-4ED4-495F-A1C8-123583397E2D}">
      <dsp:nvSpPr>
        <dsp:cNvPr id="0" name=""/>
        <dsp:cNvSpPr/>
      </dsp:nvSpPr>
      <dsp:spPr>
        <a:xfrm rot="2651045">
          <a:off x="6247869" y="1402346"/>
          <a:ext cx="1703698" cy="43110"/>
        </a:xfrm>
        <a:custGeom>
          <a:avLst/>
          <a:gdLst/>
          <a:ahLst/>
          <a:cxnLst/>
          <a:rect l="0" t="0" r="0" b="0"/>
          <a:pathLst>
            <a:path>
              <a:moveTo>
                <a:pt x="0" y="21555"/>
              </a:moveTo>
              <a:lnTo>
                <a:pt x="1703698" y="21555"/>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p>
      </dsp:txBody>
      <dsp:txXfrm>
        <a:off x="7057126" y="1381309"/>
        <a:ext cx="85184" cy="85184"/>
      </dsp:txXfrm>
    </dsp:sp>
    <dsp:sp modelId="{F4BBCBE6-F8FA-4877-940C-01F058FE42EB}">
      <dsp:nvSpPr>
        <dsp:cNvPr id="0" name=""/>
        <dsp:cNvSpPr/>
      </dsp:nvSpPr>
      <dsp:spPr>
        <a:xfrm>
          <a:off x="7710583" y="1325883"/>
          <a:ext cx="2766910" cy="1383455"/>
        </a:xfrm>
        <a:prstGeom prst="roundRect">
          <a:avLst>
            <a:gd name="adj" fmla="val 1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BROWN</a:t>
          </a:r>
        </a:p>
      </dsp:txBody>
      <dsp:txXfrm>
        <a:off x="7751103" y="1366403"/>
        <a:ext cx="2685870" cy="1302415"/>
      </dsp:txXfrm>
    </dsp:sp>
    <dsp:sp modelId="{63E377E5-0D67-4107-AAF1-296F7DD59FDA}">
      <dsp:nvSpPr>
        <dsp:cNvPr id="0" name=""/>
        <dsp:cNvSpPr/>
      </dsp:nvSpPr>
      <dsp:spPr>
        <a:xfrm rot="21062445">
          <a:off x="2760084" y="3145409"/>
          <a:ext cx="1228864" cy="43110"/>
        </a:xfrm>
        <a:custGeom>
          <a:avLst/>
          <a:gdLst/>
          <a:ahLst/>
          <a:cxnLst/>
          <a:rect l="0" t="0" r="0" b="0"/>
          <a:pathLst>
            <a:path>
              <a:moveTo>
                <a:pt x="0" y="21555"/>
              </a:moveTo>
              <a:lnTo>
                <a:pt x="1228864" y="21555"/>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3343794" y="3136243"/>
        <a:ext cx="61443" cy="61443"/>
      </dsp:txXfrm>
    </dsp:sp>
    <dsp:sp modelId="{D03396BD-72DB-4AFA-A60D-3D9E08D50584}">
      <dsp:nvSpPr>
        <dsp:cNvPr id="0" name=""/>
        <dsp:cNvSpPr/>
      </dsp:nvSpPr>
      <dsp:spPr>
        <a:xfrm>
          <a:off x="3981451" y="2379550"/>
          <a:ext cx="2766910" cy="1383455"/>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À moyenne portée</a:t>
          </a:r>
        </a:p>
      </dsp:txBody>
      <dsp:txXfrm>
        <a:off x="4021971" y="2420070"/>
        <a:ext cx="2685870" cy="1302415"/>
      </dsp:txXfrm>
    </dsp:sp>
    <dsp:sp modelId="{2BA255B7-5CFE-428A-9B0A-62C96F09AF75}">
      <dsp:nvSpPr>
        <dsp:cNvPr id="0" name=""/>
        <dsp:cNvSpPr/>
      </dsp:nvSpPr>
      <dsp:spPr>
        <a:xfrm rot="3523422">
          <a:off x="2255056" y="4152098"/>
          <a:ext cx="2131813" cy="43110"/>
        </a:xfrm>
        <a:custGeom>
          <a:avLst/>
          <a:gdLst/>
          <a:ahLst/>
          <a:cxnLst/>
          <a:rect l="0" t="0" r="0" b="0"/>
          <a:pathLst>
            <a:path>
              <a:moveTo>
                <a:pt x="0" y="21555"/>
              </a:moveTo>
              <a:lnTo>
                <a:pt x="2131813" y="21555"/>
              </a:lnTo>
            </a:path>
          </a:pathLst>
        </a:custGeom>
        <a:noFill/>
        <a:ln w="19050" cap="rnd"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fr-FR" sz="800" kern="1200"/>
        </a:p>
      </dsp:txBody>
      <dsp:txXfrm>
        <a:off x="3267667" y="4120358"/>
        <a:ext cx="106590" cy="106590"/>
      </dsp:txXfrm>
    </dsp:sp>
    <dsp:sp modelId="{7285D966-32FA-4379-8740-13ED6A0E524B}">
      <dsp:nvSpPr>
        <dsp:cNvPr id="0" name=""/>
        <dsp:cNvSpPr/>
      </dsp:nvSpPr>
      <dsp:spPr>
        <a:xfrm>
          <a:off x="3874344" y="4392928"/>
          <a:ext cx="2766910" cy="1383455"/>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Structuro-fonctionnalisme </a:t>
          </a:r>
        </a:p>
      </dsp:txBody>
      <dsp:txXfrm>
        <a:off x="3914864" y="4433448"/>
        <a:ext cx="2685870" cy="1302415"/>
      </dsp:txXfrm>
    </dsp:sp>
    <dsp:sp modelId="{5B641E2E-F12E-46CD-9B14-B2A016E4D0B1}">
      <dsp:nvSpPr>
        <dsp:cNvPr id="0" name=""/>
        <dsp:cNvSpPr/>
      </dsp:nvSpPr>
      <dsp:spPr>
        <a:xfrm>
          <a:off x="6641255" y="5063101"/>
          <a:ext cx="1054054" cy="43110"/>
        </a:xfrm>
        <a:custGeom>
          <a:avLst/>
          <a:gdLst/>
          <a:ahLst/>
          <a:cxnLst/>
          <a:rect l="0" t="0" r="0" b="0"/>
          <a:pathLst>
            <a:path>
              <a:moveTo>
                <a:pt x="0" y="21555"/>
              </a:moveTo>
              <a:lnTo>
                <a:pt x="1054054" y="21555"/>
              </a:lnTo>
            </a:path>
          </a:pathLst>
        </a:custGeom>
        <a:noFill/>
        <a:ln w="19050"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7141931" y="5058305"/>
        <a:ext cx="52702" cy="52702"/>
      </dsp:txXfrm>
    </dsp:sp>
    <dsp:sp modelId="{28E656F3-7ED1-4A73-80C6-62F2CED6B058}">
      <dsp:nvSpPr>
        <dsp:cNvPr id="0" name=""/>
        <dsp:cNvSpPr/>
      </dsp:nvSpPr>
      <dsp:spPr>
        <a:xfrm>
          <a:off x="7695309" y="4392928"/>
          <a:ext cx="2766910" cy="1383455"/>
        </a:xfrm>
        <a:prstGeom prst="roundRect">
          <a:avLst>
            <a:gd name="adj" fmla="val 1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PERSONS </a:t>
          </a:r>
        </a:p>
      </dsp:txBody>
      <dsp:txXfrm>
        <a:off x="7735829" y="4433448"/>
        <a:ext cx="2685870" cy="1302415"/>
      </dsp:txXfrm>
    </dsp:sp>
    <dsp:sp modelId="{096C1510-5CD1-4DAF-A798-7DAD98B1A5B8}">
      <dsp:nvSpPr>
        <dsp:cNvPr id="0" name=""/>
        <dsp:cNvSpPr/>
      </dsp:nvSpPr>
      <dsp:spPr>
        <a:xfrm>
          <a:off x="7690882" y="2794421"/>
          <a:ext cx="2766910" cy="1430022"/>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fr-FR" sz="2900" kern="1200" dirty="0"/>
            <a:t>MERTON</a:t>
          </a:r>
        </a:p>
      </dsp:txBody>
      <dsp:txXfrm>
        <a:off x="7732766" y="2836305"/>
        <a:ext cx="2683142" cy="1346254"/>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3B523A-FC90-4186-9C80-6F9E5E6BE2A5}" type="datetimeFigureOut">
              <a:rPr lang="fr-FR" smtClean="0"/>
              <a:t>28/03/2022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9051E-7C47-40E5-B763-F6F15387F47F}" type="slidenum">
              <a:rPr lang="fr-FR" smtClean="0"/>
              <a:t>‹N°›</a:t>
            </a:fld>
            <a:endParaRPr lang="fr-FR"/>
          </a:p>
        </p:txBody>
      </p:sp>
    </p:spTree>
    <p:extLst>
      <p:ext uri="{BB962C8B-B14F-4D97-AF65-F5344CB8AC3E}">
        <p14:creationId xmlns:p14="http://schemas.microsoft.com/office/powerpoint/2010/main" val="3719325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19</a:t>
            </a:fld>
            <a:endParaRPr lang="fr-FR"/>
          </a:p>
        </p:txBody>
      </p:sp>
    </p:spTree>
    <p:extLst>
      <p:ext uri="{BB962C8B-B14F-4D97-AF65-F5344CB8AC3E}">
        <p14:creationId xmlns:p14="http://schemas.microsoft.com/office/powerpoint/2010/main" val="2001964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28</a:t>
            </a:fld>
            <a:endParaRPr lang="fr-FR"/>
          </a:p>
        </p:txBody>
      </p:sp>
    </p:spTree>
    <p:extLst>
      <p:ext uri="{BB962C8B-B14F-4D97-AF65-F5344CB8AC3E}">
        <p14:creationId xmlns:p14="http://schemas.microsoft.com/office/powerpoint/2010/main" val="2214060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29</a:t>
            </a:fld>
            <a:endParaRPr lang="fr-FR"/>
          </a:p>
        </p:txBody>
      </p:sp>
    </p:spTree>
    <p:extLst>
      <p:ext uri="{BB962C8B-B14F-4D97-AF65-F5344CB8AC3E}">
        <p14:creationId xmlns:p14="http://schemas.microsoft.com/office/powerpoint/2010/main" val="4272584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30</a:t>
            </a:fld>
            <a:endParaRPr lang="fr-FR"/>
          </a:p>
        </p:txBody>
      </p:sp>
    </p:spTree>
    <p:extLst>
      <p:ext uri="{BB962C8B-B14F-4D97-AF65-F5344CB8AC3E}">
        <p14:creationId xmlns:p14="http://schemas.microsoft.com/office/powerpoint/2010/main" val="1521070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31</a:t>
            </a:fld>
            <a:endParaRPr lang="fr-FR"/>
          </a:p>
        </p:txBody>
      </p:sp>
    </p:spTree>
    <p:extLst>
      <p:ext uri="{BB962C8B-B14F-4D97-AF65-F5344CB8AC3E}">
        <p14:creationId xmlns:p14="http://schemas.microsoft.com/office/powerpoint/2010/main" val="34174752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32</a:t>
            </a:fld>
            <a:endParaRPr lang="fr-FR"/>
          </a:p>
        </p:txBody>
      </p:sp>
    </p:spTree>
    <p:extLst>
      <p:ext uri="{BB962C8B-B14F-4D97-AF65-F5344CB8AC3E}">
        <p14:creationId xmlns:p14="http://schemas.microsoft.com/office/powerpoint/2010/main" val="3857079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33</a:t>
            </a:fld>
            <a:endParaRPr lang="fr-FR"/>
          </a:p>
        </p:txBody>
      </p:sp>
    </p:spTree>
    <p:extLst>
      <p:ext uri="{BB962C8B-B14F-4D97-AF65-F5344CB8AC3E}">
        <p14:creationId xmlns:p14="http://schemas.microsoft.com/office/powerpoint/2010/main" val="3133456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34</a:t>
            </a:fld>
            <a:endParaRPr lang="fr-FR"/>
          </a:p>
        </p:txBody>
      </p:sp>
    </p:spTree>
    <p:extLst>
      <p:ext uri="{BB962C8B-B14F-4D97-AF65-F5344CB8AC3E}">
        <p14:creationId xmlns:p14="http://schemas.microsoft.com/office/powerpoint/2010/main" val="2353664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35</a:t>
            </a:fld>
            <a:endParaRPr lang="fr-FR"/>
          </a:p>
        </p:txBody>
      </p:sp>
    </p:spTree>
    <p:extLst>
      <p:ext uri="{BB962C8B-B14F-4D97-AF65-F5344CB8AC3E}">
        <p14:creationId xmlns:p14="http://schemas.microsoft.com/office/powerpoint/2010/main" val="2248527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36</a:t>
            </a:fld>
            <a:endParaRPr lang="fr-FR"/>
          </a:p>
        </p:txBody>
      </p:sp>
    </p:spTree>
    <p:extLst>
      <p:ext uri="{BB962C8B-B14F-4D97-AF65-F5344CB8AC3E}">
        <p14:creationId xmlns:p14="http://schemas.microsoft.com/office/powerpoint/2010/main" val="349482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37</a:t>
            </a:fld>
            <a:endParaRPr lang="fr-FR"/>
          </a:p>
        </p:txBody>
      </p:sp>
    </p:spTree>
    <p:extLst>
      <p:ext uri="{BB962C8B-B14F-4D97-AF65-F5344CB8AC3E}">
        <p14:creationId xmlns:p14="http://schemas.microsoft.com/office/powerpoint/2010/main" val="304297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20</a:t>
            </a:fld>
            <a:endParaRPr lang="fr-FR"/>
          </a:p>
        </p:txBody>
      </p:sp>
    </p:spTree>
    <p:extLst>
      <p:ext uri="{BB962C8B-B14F-4D97-AF65-F5344CB8AC3E}">
        <p14:creationId xmlns:p14="http://schemas.microsoft.com/office/powerpoint/2010/main" val="1261254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38</a:t>
            </a:fld>
            <a:endParaRPr lang="fr-FR"/>
          </a:p>
        </p:txBody>
      </p:sp>
    </p:spTree>
    <p:extLst>
      <p:ext uri="{BB962C8B-B14F-4D97-AF65-F5344CB8AC3E}">
        <p14:creationId xmlns:p14="http://schemas.microsoft.com/office/powerpoint/2010/main" val="716557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39</a:t>
            </a:fld>
            <a:endParaRPr lang="fr-FR"/>
          </a:p>
        </p:txBody>
      </p:sp>
    </p:spTree>
    <p:extLst>
      <p:ext uri="{BB962C8B-B14F-4D97-AF65-F5344CB8AC3E}">
        <p14:creationId xmlns:p14="http://schemas.microsoft.com/office/powerpoint/2010/main" val="30443902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40</a:t>
            </a:fld>
            <a:endParaRPr lang="fr-FR"/>
          </a:p>
        </p:txBody>
      </p:sp>
    </p:spTree>
    <p:extLst>
      <p:ext uri="{BB962C8B-B14F-4D97-AF65-F5344CB8AC3E}">
        <p14:creationId xmlns:p14="http://schemas.microsoft.com/office/powerpoint/2010/main" val="3344955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41</a:t>
            </a:fld>
            <a:endParaRPr lang="fr-FR"/>
          </a:p>
        </p:txBody>
      </p:sp>
    </p:spTree>
    <p:extLst>
      <p:ext uri="{BB962C8B-B14F-4D97-AF65-F5344CB8AC3E}">
        <p14:creationId xmlns:p14="http://schemas.microsoft.com/office/powerpoint/2010/main" val="767741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l’encyclopédie des sciences sociales de 1931, Malinowski dit  «  étudier les traits culturels de façon atomistiques en les isolant est une méthode qu’on doit considérer comme stérile parce que la signification de la culture consiste dans la relation entre ses éléments de sorte que l’existence de complexe culturel accidentel ou fortuit est inadmissible »</a:t>
            </a:r>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42</a:t>
            </a:fld>
            <a:endParaRPr lang="fr-FR"/>
          </a:p>
        </p:txBody>
      </p:sp>
    </p:spTree>
    <p:extLst>
      <p:ext uri="{BB962C8B-B14F-4D97-AF65-F5344CB8AC3E}">
        <p14:creationId xmlns:p14="http://schemas.microsoft.com/office/powerpoint/2010/main" val="9653081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l’encyclopédie des sciences sociales de 1931, Malinowski dit  «  étudier les traits culturels de façon atomistiques en les isolant est une méthode qu’on doit considérer comme stérile parce que la signification de la culture consiste dans la relation entre ses éléments de sorte que l’existence de complexe culturel accidentel ou fortuit est inadmissible »</a:t>
            </a:r>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43</a:t>
            </a:fld>
            <a:endParaRPr lang="fr-FR"/>
          </a:p>
        </p:txBody>
      </p:sp>
    </p:spTree>
    <p:extLst>
      <p:ext uri="{BB962C8B-B14F-4D97-AF65-F5344CB8AC3E}">
        <p14:creationId xmlns:p14="http://schemas.microsoft.com/office/powerpoint/2010/main" val="1818121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44</a:t>
            </a:fld>
            <a:endParaRPr lang="fr-FR"/>
          </a:p>
        </p:txBody>
      </p:sp>
    </p:spTree>
    <p:extLst>
      <p:ext uri="{BB962C8B-B14F-4D97-AF65-F5344CB8AC3E}">
        <p14:creationId xmlns:p14="http://schemas.microsoft.com/office/powerpoint/2010/main" val="2982262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45</a:t>
            </a:fld>
            <a:endParaRPr lang="fr-FR"/>
          </a:p>
        </p:txBody>
      </p:sp>
    </p:spTree>
    <p:extLst>
      <p:ext uri="{BB962C8B-B14F-4D97-AF65-F5344CB8AC3E}">
        <p14:creationId xmlns:p14="http://schemas.microsoft.com/office/powerpoint/2010/main" val="3207304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46</a:t>
            </a:fld>
            <a:endParaRPr lang="fr-FR"/>
          </a:p>
        </p:txBody>
      </p:sp>
    </p:spTree>
    <p:extLst>
      <p:ext uri="{BB962C8B-B14F-4D97-AF65-F5344CB8AC3E}">
        <p14:creationId xmlns:p14="http://schemas.microsoft.com/office/powerpoint/2010/main" val="27820213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47</a:t>
            </a:fld>
            <a:endParaRPr lang="fr-FR"/>
          </a:p>
        </p:txBody>
      </p:sp>
    </p:spTree>
    <p:extLst>
      <p:ext uri="{BB962C8B-B14F-4D97-AF65-F5344CB8AC3E}">
        <p14:creationId xmlns:p14="http://schemas.microsoft.com/office/powerpoint/2010/main" val="2554245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21</a:t>
            </a:fld>
            <a:endParaRPr lang="fr-FR"/>
          </a:p>
        </p:txBody>
      </p:sp>
    </p:spTree>
    <p:extLst>
      <p:ext uri="{BB962C8B-B14F-4D97-AF65-F5344CB8AC3E}">
        <p14:creationId xmlns:p14="http://schemas.microsoft.com/office/powerpoint/2010/main" val="4587390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48</a:t>
            </a:fld>
            <a:endParaRPr lang="fr-FR"/>
          </a:p>
        </p:txBody>
      </p:sp>
    </p:spTree>
    <p:extLst>
      <p:ext uri="{BB962C8B-B14F-4D97-AF65-F5344CB8AC3E}">
        <p14:creationId xmlns:p14="http://schemas.microsoft.com/office/powerpoint/2010/main" val="13932826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49</a:t>
            </a:fld>
            <a:endParaRPr lang="fr-FR"/>
          </a:p>
        </p:txBody>
      </p:sp>
    </p:spTree>
    <p:extLst>
      <p:ext uri="{BB962C8B-B14F-4D97-AF65-F5344CB8AC3E}">
        <p14:creationId xmlns:p14="http://schemas.microsoft.com/office/powerpoint/2010/main" val="3605749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50</a:t>
            </a:fld>
            <a:endParaRPr lang="fr-FR"/>
          </a:p>
        </p:txBody>
      </p:sp>
    </p:spTree>
    <p:extLst>
      <p:ext uri="{BB962C8B-B14F-4D97-AF65-F5344CB8AC3E}">
        <p14:creationId xmlns:p14="http://schemas.microsoft.com/office/powerpoint/2010/main" val="1021776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22</a:t>
            </a:fld>
            <a:endParaRPr lang="fr-FR"/>
          </a:p>
        </p:txBody>
      </p:sp>
    </p:spTree>
    <p:extLst>
      <p:ext uri="{BB962C8B-B14F-4D97-AF65-F5344CB8AC3E}">
        <p14:creationId xmlns:p14="http://schemas.microsoft.com/office/powerpoint/2010/main" val="54643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23</a:t>
            </a:fld>
            <a:endParaRPr lang="fr-FR"/>
          </a:p>
        </p:txBody>
      </p:sp>
    </p:spTree>
    <p:extLst>
      <p:ext uri="{BB962C8B-B14F-4D97-AF65-F5344CB8AC3E}">
        <p14:creationId xmlns:p14="http://schemas.microsoft.com/office/powerpoint/2010/main" val="2840632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24</a:t>
            </a:fld>
            <a:endParaRPr lang="fr-FR"/>
          </a:p>
        </p:txBody>
      </p:sp>
    </p:spTree>
    <p:extLst>
      <p:ext uri="{BB962C8B-B14F-4D97-AF65-F5344CB8AC3E}">
        <p14:creationId xmlns:p14="http://schemas.microsoft.com/office/powerpoint/2010/main" val="133910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25</a:t>
            </a:fld>
            <a:endParaRPr lang="fr-FR"/>
          </a:p>
        </p:txBody>
      </p:sp>
    </p:spTree>
    <p:extLst>
      <p:ext uri="{BB962C8B-B14F-4D97-AF65-F5344CB8AC3E}">
        <p14:creationId xmlns:p14="http://schemas.microsoft.com/office/powerpoint/2010/main" val="444942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26</a:t>
            </a:fld>
            <a:endParaRPr lang="fr-FR"/>
          </a:p>
        </p:txBody>
      </p:sp>
    </p:spTree>
    <p:extLst>
      <p:ext uri="{BB962C8B-B14F-4D97-AF65-F5344CB8AC3E}">
        <p14:creationId xmlns:p14="http://schemas.microsoft.com/office/powerpoint/2010/main" val="2606083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4D4E8E4-ABFB-4E41-8B35-54E96ECCB2CD}" type="slidenum">
              <a:rPr lang="fr-FR" smtClean="0"/>
              <a:pPr/>
              <a:t>27</a:t>
            </a:fld>
            <a:endParaRPr lang="fr-FR"/>
          </a:p>
        </p:txBody>
      </p:sp>
    </p:spTree>
    <p:extLst>
      <p:ext uri="{BB962C8B-B14F-4D97-AF65-F5344CB8AC3E}">
        <p14:creationId xmlns:p14="http://schemas.microsoft.com/office/powerpoint/2010/main" val="2468153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82223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02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88255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18181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66157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62270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81392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9425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34082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454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9817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7691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70336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120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6345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3/28/2022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06345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3/28/2022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85116863"/>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6352D-36D0-49B7-B891-F664B325CFCD}"/>
              </a:ext>
            </a:extLst>
          </p:cNvPr>
          <p:cNvSpPr>
            <a:spLocks noGrp="1"/>
          </p:cNvSpPr>
          <p:nvPr>
            <p:ph type="ctrTitle"/>
          </p:nvPr>
        </p:nvSpPr>
        <p:sp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txBody>
          <a:bodyPr>
            <a:normAutofit fontScale="90000"/>
          </a:bodyPr>
          <a:lstStyle/>
          <a:p>
            <a:r>
              <a:rPr lang="fr-FR" dirty="0"/>
              <a:t>LES ECOLES DE PENSEE ET LEURS METHODES</a:t>
            </a:r>
          </a:p>
        </p:txBody>
      </p:sp>
      <p:sp>
        <p:nvSpPr>
          <p:cNvPr id="3" name="Subtitle 2">
            <a:extLst>
              <a:ext uri="{FF2B5EF4-FFF2-40B4-BE49-F238E27FC236}">
                <a16:creationId xmlns:a16="http://schemas.microsoft.com/office/drawing/2014/main" id="{AAE1657E-F717-422D-A9EB-9285BE1B74B9}"/>
              </a:ext>
            </a:extLst>
          </p:cNvPr>
          <p:cNvSpPr>
            <a:spLocks noGrp="1"/>
          </p:cNvSpPr>
          <p:nvPr>
            <p:ph type="subTitle" idx="1"/>
          </p:nvPr>
        </p:nvSpPr>
        <p:spPr/>
        <p:txBody>
          <a:bodyPr>
            <a:normAutofit/>
          </a:bodyPr>
          <a:lstStyle/>
          <a:p>
            <a:r>
              <a:rPr lang="fr-FR" dirty="0"/>
              <a:t>Semestre II</a:t>
            </a:r>
          </a:p>
          <a:p>
            <a:r>
              <a:rPr lang="fr-FR" dirty="0"/>
              <a:t>1ere Année </a:t>
            </a:r>
          </a:p>
          <a:p>
            <a:endParaRPr lang="fr-FR" dirty="0"/>
          </a:p>
        </p:txBody>
      </p:sp>
    </p:spTree>
    <p:extLst>
      <p:ext uri="{BB962C8B-B14F-4D97-AF65-F5344CB8AC3E}">
        <p14:creationId xmlns:p14="http://schemas.microsoft.com/office/powerpoint/2010/main" val="1967472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20783"/>
            <a:ext cx="10515600" cy="478937"/>
          </a:xfrm>
        </p:spPr>
        <p:txBody>
          <a:bodyPr>
            <a:normAutofit fontScale="90000"/>
          </a:bodyPr>
          <a:lstStyle/>
          <a:p>
            <a:pPr algn="ctr"/>
            <a:r>
              <a:rPr lang="fr-FR" b="1" dirty="0">
                <a:solidFill>
                  <a:schemeClr val="tx2"/>
                </a:solidFill>
                <a:latin typeface="Abadi" panose="020B0604020104020204" pitchFamily="34" charset="0"/>
              </a:rPr>
              <a:t>L’école matérialiste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112542" y="605413"/>
            <a:ext cx="12126351" cy="5647174"/>
          </a:xfrm>
        </p:spPr>
        <p:txBody>
          <a:bodyPr>
            <a:normAutofit/>
          </a:bodyPr>
          <a:lstStyle/>
          <a:p>
            <a:pPr algn="ctr"/>
            <a:r>
              <a:rPr lang="fr-FR" sz="4400" b="1" u="sng" dirty="0">
                <a:solidFill>
                  <a:schemeClr val="accent6">
                    <a:lumMod val="75000"/>
                  </a:schemeClr>
                </a:solidFill>
              </a:rPr>
              <a:t>Critique de l’école matérialiste: </a:t>
            </a:r>
          </a:p>
          <a:p>
            <a:pPr algn="ctr">
              <a:buFont typeface="Wingdings" panose="05000000000000000000" pitchFamily="2" charset="2"/>
              <a:buChar char="ü"/>
            </a:pPr>
            <a:r>
              <a:rPr lang="fr-FR" sz="4800" dirty="0">
                <a:latin typeface="Agency FB" panose="020B0503020202020204" pitchFamily="34" charset="0"/>
              </a:rPr>
              <a:t> le monde est bel et bien composé de l’esprit, de l’âme, des aspects non-saisissables que par notre perception. </a:t>
            </a:r>
          </a:p>
          <a:p>
            <a:pPr algn="ctr">
              <a:buFont typeface="Wingdings" panose="05000000000000000000" pitchFamily="2" charset="2"/>
              <a:buChar char="ü"/>
            </a:pPr>
            <a:r>
              <a:rPr lang="fr-FR" sz="4800" dirty="0">
                <a:latin typeface="Agency FB" panose="020B0503020202020204" pitchFamily="34" charset="0"/>
              </a:rPr>
              <a:t>L’esprit et la matière constituent deux faces d’une même pièce. </a:t>
            </a:r>
          </a:p>
          <a:p>
            <a:pPr algn="ctr">
              <a:buFont typeface="Wingdings" panose="05000000000000000000" pitchFamily="2" charset="2"/>
              <a:buChar char="ü"/>
            </a:pPr>
            <a:r>
              <a:rPr lang="fr-FR" sz="4800" dirty="0">
                <a:latin typeface="Agency FB" panose="020B0503020202020204" pitchFamily="34" charset="0"/>
              </a:rPr>
              <a:t> Nos idées viennent aussi de l’intuition et de notre conscience profonde et pas seulement de l’expérience. </a:t>
            </a:r>
          </a:p>
          <a:p>
            <a:pPr marL="0" indent="0" algn="ctr">
              <a:buNone/>
            </a:pPr>
            <a:endParaRPr lang="fr-FR" sz="4800" dirty="0">
              <a:latin typeface="Agency FB" panose="020B0503020202020204" pitchFamily="34" charset="0"/>
            </a:endParaRPr>
          </a:p>
        </p:txBody>
      </p:sp>
    </p:spTree>
    <p:extLst>
      <p:ext uri="{BB962C8B-B14F-4D97-AF65-F5344CB8AC3E}">
        <p14:creationId xmlns:p14="http://schemas.microsoft.com/office/powerpoint/2010/main" val="3571079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20783"/>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rationaliste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026942"/>
            <a:ext cx="10936458" cy="5492932"/>
          </a:xfrm>
        </p:spPr>
        <p:txBody>
          <a:bodyPr>
            <a:normAutofit fontScale="92500" lnSpcReduction="10000"/>
          </a:bodyPr>
          <a:lstStyle/>
          <a:p>
            <a:pPr lvl="0" algn="ctr"/>
            <a:r>
              <a:rPr lang="fr-FR" sz="5400" b="1" dirty="0">
                <a:solidFill>
                  <a:schemeClr val="accent6">
                    <a:lumMod val="75000"/>
                  </a:schemeClr>
                </a:solidFill>
              </a:rPr>
              <a:t>Le rationalisme : </a:t>
            </a:r>
          </a:p>
          <a:p>
            <a:pPr marL="0" lvl="0" indent="0" algn="ctr">
              <a:buNone/>
            </a:pPr>
            <a:r>
              <a:rPr lang="fr-FR" sz="3600" dirty="0"/>
              <a:t>C’est un courant philosophique qui postule que </a:t>
            </a:r>
            <a:r>
              <a:rPr lang="fr-FR" sz="3600" b="1" i="1" dirty="0"/>
              <a:t>la raison est la source principale et test de la connaissance</a:t>
            </a:r>
            <a:r>
              <a:rPr lang="fr-FR" b="1" i="1" dirty="0"/>
              <a:t>. </a:t>
            </a:r>
          </a:p>
          <a:p>
            <a:pPr marL="0" lvl="0" indent="0" algn="ctr">
              <a:buNone/>
            </a:pPr>
            <a:r>
              <a:rPr lang="fr-FR" sz="3600" b="1" dirty="0"/>
              <a:t>Le rationalisme est un courant de pensée qui suppose que le monde est ordonné selon des règles et que l'être humain peut les comprendre parce qu'il est rationnel. </a:t>
            </a:r>
            <a:endParaRPr lang="fr-FR" sz="3600" b="1" i="1" dirty="0"/>
          </a:p>
          <a:p>
            <a:pPr marL="0" lvl="0" indent="0" algn="ctr">
              <a:buNone/>
            </a:pPr>
            <a:r>
              <a:rPr lang="fr-FR" sz="3600" dirty="0"/>
              <a:t>le rationalisme </a:t>
            </a:r>
            <a:r>
              <a:rPr lang="fr-FR" sz="3600" b="1" dirty="0"/>
              <a:t>caractérise, dans la théorie de la connaissance, une position qui accorde la priorité à la pensée pure par rapport à l’expérience sensible.</a:t>
            </a:r>
          </a:p>
          <a:p>
            <a:pPr marL="0" indent="0" algn="ctr">
              <a:buNone/>
            </a:pPr>
            <a:endParaRPr lang="fr-FR" sz="4800" dirty="0">
              <a:latin typeface="Agency FB" panose="020B0503020202020204" pitchFamily="34" charset="0"/>
            </a:endParaRPr>
          </a:p>
        </p:txBody>
      </p:sp>
    </p:spTree>
    <p:extLst>
      <p:ext uri="{BB962C8B-B14F-4D97-AF65-F5344CB8AC3E}">
        <p14:creationId xmlns:p14="http://schemas.microsoft.com/office/powerpoint/2010/main" val="1392416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20783"/>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rationaliste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026942"/>
            <a:ext cx="10936458" cy="5492932"/>
          </a:xfrm>
        </p:spPr>
        <p:txBody>
          <a:bodyPr>
            <a:normAutofit/>
          </a:bodyPr>
          <a:lstStyle/>
          <a:p>
            <a:pPr lvl="0" algn="ctr"/>
            <a:r>
              <a:rPr lang="fr-FR" sz="5400" b="1" dirty="0">
                <a:solidFill>
                  <a:schemeClr val="accent6">
                    <a:lumMod val="75000"/>
                  </a:schemeClr>
                </a:solidFill>
              </a:rPr>
              <a:t>Le rationalisme : </a:t>
            </a:r>
          </a:p>
          <a:p>
            <a:pPr marL="0" indent="0" algn="ctr">
              <a:buNone/>
            </a:pPr>
            <a:r>
              <a:rPr lang="fr-FR" sz="3600" dirty="0"/>
              <a:t>Le rationalisme considère </a:t>
            </a:r>
            <a:r>
              <a:rPr lang="fr-FR" sz="3600" b="1" i="1" dirty="0"/>
              <a:t>la raison comme une faculté capable de saisir les vérités</a:t>
            </a:r>
            <a:r>
              <a:rPr lang="fr-FR" sz="3600" dirty="0"/>
              <a:t> au-delà de la portée de la </a:t>
            </a:r>
            <a:r>
              <a:rPr lang="fr-FR" sz="3600" i="1" dirty="0"/>
              <a:t>perception sensorielle. </a:t>
            </a:r>
            <a:endParaRPr lang="fr-FR" sz="6000" i="1" dirty="0">
              <a:latin typeface="Agency FB" panose="020B0503020202020204" pitchFamily="34" charset="0"/>
            </a:endParaRPr>
          </a:p>
        </p:txBody>
      </p:sp>
    </p:spTree>
    <p:extLst>
      <p:ext uri="{BB962C8B-B14F-4D97-AF65-F5344CB8AC3E}">
        <p14:creationId xmlns:p14="http://schemas.microsoft.com/office/powerpoint/2010/main" val="39475295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20783"/>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rationaliste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026942"/>
            <a:ext cx="10936458" cy="5492932"/>
          </a:xfrm>
        </p:spPr>
        <p:txBody>
          <a:bodyPr>
            <a:normAutofit/>
          </a:bodyPr>
          <a:lstStyle/>
          <a:p>
            <a:pPr lvl="0" algn="ctr"/>
            <a:r>
              <a:rPr lang="fr-FR" sz="5400" b="1" dirty="0">
                <a:solidFill>
                  <a:schemeClr val="accent6">
                    <a:lumMod val="75000"/>
                  </a:schemeClr>
                </a:solidFill>
              </a:rPr>
              <a:t>Le rationalisme : </a:t>
            </a:r>
          </a:p>
          <a:p>
            <a:pPr marL="0" indent="0" algn="ctr">
              <a:buNone/>
            </a:pPr>
            <a:r>
              <a:rPr lang="fr-FR" sz="3600" dirty="0"/>
              <a:t>Plusieurs philosophes de l’antiquité sont considérés comme des adeptes de rationalisme tels que:</a:t>
            </a:r>
          </a:p>
          <a:p>
            <a:pPr marL="0" indent="0" algn="ctr">
              <a:buNone/>
            </a:pPr>
            <a:r>
              <a:rPr lang="fr-FR" sz="3600" b="1" i="1" dirty="0">
                <a:latin typeface="Agency FB" panose="020B0503020202020204" pitchFamily="34" charset="0"/>
              </a:rPr>
              <a:t>Platon qui considère que la géométrie ne peut être saisie et appréhendée par les sens mais par la raison .</a:t>
            </a:r>
          </a:p>
          <a:p>
            <a:pPr marL="0" indent="0" algn="ctr">
              <a:buNone/>
            </a:pPr>
            <a:r>
              <a:rPr lang="fr-FR" sz="3600" b="1" i="1" dirty="0">
                <a:latin typeface="Agency FB" panose="020B0503020202020204" pitchFamily="34" charset="0"/>
              </a:rPr>
              <a:t>Aristote , ce dernier a contribué au courant rationaliste par  l’utilisation de syllogisme qui est une démonstration rationnelle de la vérité et de la connaissance scientifique. </a:t>
            </a:r>
          </a:p>
          <a:p>
            <a:pPr marL="0" indent="0" algn="ctr">
              <a:buNone/>
            </a:pPr>
            <a:endParaRPr lang="fr-FR" sz="6000" i="1" dirty="0">
              <a:latin typeface="Agency FB" panose="020B0503020202020204" pitchFamily="34" charset="0"/>
            </a:endParaRPr>
          </a:p>
        </p:txBody>
      </p:sp>
    </p:spTree>
    <p:extLst>
      <p:ext uri="{BB962C8B-B14F-4D97-AF65-F5344CB8AC3E}">
        <p14:creationId xmlns:p14="http://schemas.microsoft.com/office/powerpoint/2010/main" val="3715964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20783"/>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rationaliste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026942"/>
            <a:ext cx="10936458" cy="5492932"/>
          </a:xfrm>
        </p:spPr>
        <p:txBody>
          <a:bodyPr>
            <a:normAutofit fontScale="77500" lnSpcReduction="20000"/>
          </a:bodyPr>
          <a:lstStyle/>
          <a:p>
            <a:pPr lvl="0" algn="ctr"/>
            <a:r>
              <a:rPr lang="fr-FR" sz="5400" b="1" dirty="0">
                <a:solidFill>
                  <a:schemeClr val="accent6">
                    <a:lumMod val="75000"/>
                  </a:schemeClr>
                </a:solidFill>
              </a:rPr>
              <a:t>Le rationalisme : </a:t>
            </a:r>
          </a:p>
          <a:p>
            <a:pPr marL="0" indent="0" algn="ctr">
              <a:buNone/>
            </a:pPr>
            <a:r>
              <a:rPr lang="fr-FR" sz="6000" b="1" dirty="0"/>
              <a:t>Descartes </a:t>
            </a:r>
            <a:r>
              <a:rPr lang="fr-FR" sz="6000" dirty="0"/>
              <a:t>(1596 -1650)</a:t>
            </a:r>
            <a:r>
              <a:rPr lang="fr-FR" sz="6000" i="1" u="sng" dirty="0"/>
              <a:t> « le discours de la méthode » </a:t>
            </a:r>
          </a:p>
          <a:p>
            <a:pPr marL="0" indent="0" algn="ctr">
              <a:buNone/>
            </a:pPr>
            <a:r>
              <a:rPr lang="fr-FR" sz="6000" dirty="0"/>
              <a:t>considéré comme le père de rationalisme moderne avec son postulat : Je pense donc je suis. </a:t>
            </a:r>
          </a:p>
          <a:p>
            <a:pPr marL="0" indent="0" algn="ctr">
              <a:buNone/>
            </a:pPr>
            <a:r>
              <a:rPr lang="fr-FR" sz="6000" i="1" dirty="0">
                <a:latin typeface="Agency FB" panose="020B0503020202020204" pitchFamily="34" charset="0"/>
              </a:rPr>
              <a:t>Il a tenté de rendre la philosophie stricte et rigoureuse comme les math avec son principe de doute positif. </a:t>
            </a:r>
          </a:p>
        </p:txBody>
      </p:sp>
    </p:spTree>
    <p:extLst>
      <p:ext uri="{BB962C8B-B14F-4D97-AF65-F5344CB8AC3E}">
        <p14:creationId xmlns:p14="http://schemas.microsoft.com/office/powerpoint/2010/main" val="91629640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20783"/>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empiriste </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026942"/>
            <a:ext cx="10936458" cy="5492932"/>
          </a:xfrm>
        </p:spPr>
        <p:txBody>
          <a:bodyPr>
            <a:normAutofit/>
          </a:bodyPr>
          <a:lstStyle/>
          <a:p>
            <a:pPr lvl="0" algn="ctr"/>
            <a:r>
              <a:rPr lang="fr-FR" sz="6600" b="1" dirty="0">
                <a:solidFill>
                  <a:schemeClr val="accent6">
                    <a:lumMod val="75000"/>
                  </a:schemeClr>
                </a:solidFill>
              </a:rPr>
              <a:t>L’empirisme :</a:t>
            </a:r>
          </a:p>
          <a:p>
            <a:pPr lvl="0" algn="ctr"/>
            <a:r>
              <a:rPr lang="fr-FR" sz="5400" b="1" dirty="0">
                <a:solidFill>
                  <a:schemeClr val="accent3">
                    <a:lumMod val="50000"/>
                  </a:schemeClr>
                </a:solidFill>
              </a:rPr>
              <a:t>C’est une doctrine philosophique selon laquelle toute connaissance découle et résulte de l’expérience.  </a:t>
            </a:r>
          </a:p>
        </p:txBody>
      </p:sp>
    </p:spTree>
    <p:extLst>
      <p:ext uri="{BB962C8B-B14F-4D97-AF65-F5344CB8AC3E}">
        <p14:creationId xmlns:p14="http://schemas.microsoft.com/office/powerpoint/2010/main" val="35442691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empiriste </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703385" y="1055077"/>
            <a:ext cx="11324492" cy="5802923"/>
          </a:xfrm>
        </p:spPr>
        <p:txBody>
          <a:bodyPr>
            <a:normAutofit/>
          </a:bodyPr>
          <a:lstStyle/>
          <a:p>
            <a:pPr lvl="0" algn="ctr"/>
            <a:r>
              <a:rPr lang="fr-FR" sz="6600" b="1" dirty="0">
                <a:solidFill>
                  <a:schemeClr val="accent6">
                    <a:lumMod val="75000"/>
                  </a:schemeClr>
                </a:solidFill>
              </a:rPr>
              <a:t>L’empirisme :</a:t>
            </a:r>
          </a:p>
          <a:p>
            <a:pPr lvl="0" algn="ctr"/>
            <a:r>
              <a:rPr lang="fr-FR" sz="4000" b="1" dirty="0">
                <a:solidFill>
                  <a:schemeClr val="accent3">
                    <a:lumMod val="50000"/>
                  </a:schemeClr>
                </a:solidFill>
              </a:rPr>
              <a:t> ils croient à la méthode expérimentale.</a:t>
            </a:r>
          </a:p>
          <a:p>
            <a:pPr lvl="0" algn="just"/>
            <a:r>
              <a:rPr lang="fr-FR" sz="4000" dirty="0">
                <a:latin typeface="Abadi" panose="020B0604020104020204" pitchFamily="34" charset="0"/>
                <a:cs typeface="Aharoni" panose="02010803020104030203" pitchFamily="2" charset="-79"/>
              </a:rPr>
              <a:t>« l'empirisme considère que la connaissance se fonde </a:t>
            </a:r>
            <a:r>
              <a:rPr lang="fr-FR" sz="4000" b="1" i="1" u="sng" dirty="0">
                <a:latin typeface="Abadi" panose="020B0604020104020204" pitchFamily="34" charset="0"/>
                <a:cs typeface="Aharoni" panose="02010803020104030203" pitchFamily="2" charset="-79"/>
              </a:rPr>
              <a:t>sur l'accumulation d'observations et de faits mesurables</a:t>
            </a:r>
            <a:r>
              <a:rPr lang="fr-FR" sz="4000" dirty="0">
                <a:latin typeface="Abadi" panose="020B0604020104020204" pitchFamily="34" charset="0"/>
                <a:cs typeface="Aharoni" panose="02010803020104030203" pitchFamily="2" charset="-79"/>
              </a:rPr>
              <a:t>, dont on peut extraire des lois générales par </a:t>
            </a:r>
            <a:r>
              <a:rPr lang="fr-FR" sz="4000" b="1" i="1" u="sng" dirty="0">
                <a:latin typeface="Abadi" panose="020B0604020104020204" pitchFamily="34" charset="0"/>
                <a:cs typeface="Aharoni" panose="02010803020104030203" pitchFamily="2" charset="-79"/>
              </a:rPr>
              <a:t>un raisonnement inductif</a:t>
            </a:r>
            <a:r>
              <a:rPr lang="fr-FR" sz="4000" dirty="0">
                <a:latin typeface="Abadi" panose="020B0604020104020204" pitchFamily="34" charset="0"/>
                <a:cs typeface="Aharoni" panose="02010803020104030203" pitchFamily="2" charset="-79"/>
              </a:rPr>
              <a:t>, allant par conséquent du concret à l'abstrait ».</a:t>
            </a:r>
            <a:endParaRPr lang="fr-FR" sz="8800" b="1" dirty="0">
              <a:solidFill>
                <a:schemeClr val="accent3">
                  <a:lumMod val="50000"/>
                </a:schemeClr>
              </a:solidFill>
              <a:latin typeface="Abadi" panose="020B0604020104020204" pitchFamily="34" charset="0"/>
              <a:cs typeface="Aharoni" panose="02010803020104030203" pitchFamily="2" charset="-79"/>
            </a:endParaRPr>
          </a:p>
        </p:txBody>
      </p:sp>
    </p:spTree>
    <p:extLst>
      <p:ext uri="{BB962C8B-B14F-4D97-AF65-F5344CB8AC3E}">
        <p14:creationId xmlns:p14="http://schemas.microsoft.com/office/powerpoint/2010/main" val="27320736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AEF1D6B-05F7-4610-9A7B-7FFAA52EB6AF}"/>
              </a:ext>
            </a:extLst>
          </p:cNvPr>
          <p:cNvSpPr/>
          <p:nvPr/>
        </p:nvSpPr>
        <p:spPr>
          <a:xfrm>
            <a:off x="2391507" y="20783"/>
            <a:ext cx="7680960" cy="612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Les principaux philosophes empiristes </a:t>
            </a:r>
          </a:p>
        </p:txBody>
      </p:sp>
      <p:sp>
        <p:nvSpPr>
          <p:cNvPr id="7" name="Content Placeholder 6">
            <a:extLst>
              <a:ext uri="{FF2B5EF4-FFF2-40B4-BE49-F238E27FC236}">
                <a16:creationId xmlns:a16="http://schemas.microsoft.com/office/drawing/2014/main" id="{48F6EE9C-AB7B-4C04-A9C2-16A638400C98}"/>
              </a:ext>
            </a:extLst>
          </p:cNvPr>
          <p:cNvSpPr>
            <a:spLocks noGrp="1"/>
          </p:cNvSpPr>
          <p:nvPr>
            <p:ph idx="1"/>
          </p:nvPr>
        </p:nvSpPr>
        <p:spPr>
          <a:xfrm>
            <a:off x="0" y="633046"/>
            <a:ext cx="11976295" cy="5824343"/>
          </a:xfrm>
        </p:spPr>
        <p:txBody>
          <a:bodyPr>
            <a:normAutofit/>
          </a:bodyPr>
          <a:lstStyle/>
          <a:p>
            <a:pPr marL="514350" indent="-514350" algn="just">
              <a:lnSpc>
                <a:spcPct val="100000"/>
              </a:lnSpc>
              <a:buFont typeface="Arial" panose="020B0604020202020204" pitchFamily="34" charset="0"/>
              <a:buAutoNum type="arabicPeriod"/>
            </a:pPr>
            <a:r>
              <a:rPr lang="fr-FR" sz="3600" b="1" dirty="0">
                <a:latin typeface="Baskerville Old Face" panose="02020602080505020303" pitchFamily="18" charset="0"/>
              </a:rPr>
              <a:t>Alhazen IBN ELHAITHEM (965-1040): </a:t>
            </a:r>
            <a:r>
              <a:rPr lang="fr-FR" dirty="0">
                <a:latin typeface="Baskerville Old Face" panose="02020602080505020303" pitchFamily="18" charset="0"/>
              </a:rPr>
              <a:t>considéré comme le premier empiriste et scientifique en adoptant la méthode scientifique expérimentale.</a:t>
            </a:r>
          </a:p>
          <a:p>
            <a:pPr marL="514350" indent="-514350" algn="just">
              <a:buFont typeface="Arial" panose="020B0604020202020204" pitchFamily="34" charset="0"/>
              <a:buAutoNum type="arabicPeriod"/>
            </a:pPr>
            <a:r>
              <a:rPr lang="fr-FR" sz="3600" b="1" dirty="0">
                <a:latin typeface="Baskerville Old Face" panose="02020602080505020303" pitchFamily="18" charset="0"/>
              </a:rPr>
              <a:t> Francis Bacon (1561-1626): </a:t>
            </a:r>
            <a:r>
              <a:rPr lang="fr-FR" dirty="0">
                <a:latin typeface="Baskerville Old Face" panose="02020602080505020303" pitchFamily="18" charset="0"/>
              </a:rPr>
              <a:t>fondateur de l’empirisme moderne, la science doit être fondée sur l’observation des faits naturels. </a:t>
            </a:r>
          </a:p>
          <a:p>
            <a:pPr marL="514350" indent="-514350" algn="just">
              <a:lnSpc>
                <a:spcPct val="100000"/>
              </a:lnSpc>
              <a:buFont typeface="Arial" panose="020B0604020202020204" pitchFamily="34" charset="0"/>
              <a:buAutoNum type="arabicPeriod"/>
            </a:pPr>
            <a:r>
              <a:rPr lang="fr-FR" sz="3600" b="1" dirty="0">
                <a:latin typeface="Baskerville Old Face" panose="02020602080505020303" pitchFamily="18" charset="0"/>
              </a:rPr>
              <a:t> John Locke (1632-1704): </a:t>
            </a:r>
            <a:r>
              <a:rPr lang="fr-FR" dirty="0">
                <a:latin typeface="Baskerville Old Face" panose="02020602080505020303" pitchFamily="18" charset="0"/>
              </a:rPr>
              <a:t>l'expérience vient de nos sensations et de notre réflexion.</a:t>
            </a:r>
          </a:p>
          <a:p>
            <a:pPr marL="514350" indent="-514350" algn="just">
              <a:buFont typeface="Arial" panose="020B0604020202020204" pitchFamily="34" charset="0"/>
              <a:buAutoNum type="arabicPeriod"/>
            </a:pPr>
            <a:r>
              <a:rPr lang="fr-FR" sz="3600" b="1" dirty="0">
                <a:latin typeface="Baskerville Old Face" panose="02020602080505020303" pitchFamily="18" charset="0"/>
              </a:rPr>
              <a:t> George Berkeley (1685-1753): </a:t>
            </a:r>
            <a:r>
              <a:rPr lang="fr-FR" dirty="0">
                <a:latin typeface="Baskerville Old Face" panose="02020602080505020303" pitchFamily="18" charset="0"/>
              </a:rPr>
              <a:t>pense qu'une chaise existe parce qu'elle est perçu par l'individu. Ainsi, une chose existe dans la mesure ou nous sommes capable de la percevoir. L'esprit donne à la chaise sa réalité. Un arbre qui tombe dans la forêt ne fera du bruit que si quelqu'un est là pour l'entendre.</a:t>
            </a:r>
          </a:p>
          <a:p>
            <a:pPr marL="514350" indent="-514350" algn="just">
              <a:buFont typeface="Arial" panose="020B0604020202020204" pitchFamily="34" charset="0"/>
              <a:buAutoNum type="arabicPeriod"/>
            </a:pPr>
            <a:r>
              <a:rPr lang="fr-FR" sz="3600" b="1" dirty="0">
                <a:latin typeface="Baskerville Old Face" panose="02020602080505020303" pitchFamily="18" charset="0"/>
              </a:rPr>
              <a:t> David Hume (1711-1776): </a:t>
            </a:r>
            <a:r>
              <a:rPr lang="fr-FR" dirty="0">
                <a:latin typeface="Baskerville Old Face" panose="02020602080505020303" pitchFamily="18" charset="0"/>
              </a:rPr>
              <a:t>nouvelle manière d'étudier l'homme, en lui appliquant les méthodes des sciences de la nature.</a:t>
            </a:r>
          </a:p>
          <a:p>
            <a:pPr marL="514350" indent="-514350">
              <a:buFont typeface="Arial" panose="020B0604020202020204" pitchFamily="34" charset="0"/>
              <a:buAutoNum type="arabicPeriod"/>
            </a:pPr>
            <a:endParaRPr lang="fr-FR" dirty="0"/>
          </a:p>
          <a:p>
            <a:pPr marL="514350" indent="-514350">
              <a:buAutoNum type="arabicPeriod"/>
            </a:pPr>
            <a:endParaRPr lang="fr-FR" dirty="0"/>
          </a:p>
        </p:txBody>
      </p:sp>
    </p:spTree>
    <p:extLst>
      <p:ext uri="{BB962C8B-B14F-4D97-AF65-F5344CB8AC3E}">
        <p14:creationId xmlns:p14="http://schemas.microsoft.com/office/powerpoint/2010/main" val="4908166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AEF1D6B-05F7-4610-9A7B-7FFAA52EB6AF}"/>
              </a:ext>
            </a:extLst>
          </p:cNvPr>
          <p:cNvSpPr/>
          <p:nvPr/>
        </p:nvSpPr>
        <p:spPr>
          <a:xfrm>
            <a:off x="2391507" y="20783"/>
            <a:ext cx="7680960" cy="612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Les principaux philosophes empiristes </a:t>
            </a:r>
          </a:p>
        </p:txBody>
      </p:sp>
      <p:sp>
        <p:nvSpPr>
          <p:cNvPr id="7" name="Content Placeholder 6">
            <a:extLst>
              <a:ext uri="{FF2B5EF4-FFF2-40B4-BE49-F238E27FC236}">
                <a16:creationId xmlns:a16="http://schemas.microsoft.com/office/drawing/2014/main" id="{48F6EE9C-AB7B-4C04-A9C2-16A638400C98}"/>
              </a:ext>
            </a:extLst>
          </p:cNvPr>
          <p:cNvSpPr>
            <a:spLocks noGrp="1"/>
          </p:cNvSpPr>
          <p:nvPr>
            <p:ph idx="1"/>
          </p:nvPr>
        </p:nvSpPr>
        <p:spPr>
          <a:xfrm>
            <a:off x="0" y="633046"/>
            <a:ext cx="11976295" cy="5824343"/>
          </a:xfrm>
        </p:spPr>
        <p:txBody>
          <a:bodyPr>
            <a:normAutofit/>
          </a:bodyPr>
          <a:lstStyle/>
          <a:p>
            <a:pPr marL="0" indent="0" algn="just">
              <a:lnSpc>
                <a:spcPct val="100000"/>
              </a:lnSpc>
              <a:buNone/>
            </a:pPr>
            <a:r>
              <a:rPr lang="fr-FR" sz="3600" b="1" dirty="0">
                <a:latin typeface="Baskerville Old Face" panose="02020602080505020303" pitchFamily="18" charset="0"/>
              </a:rPr>
              <a:t>05. David Hume (1711-1776): </a:t>
            </a:r>
            <a:r>
              <a:rPr lang="fr-FR" dirty="0">
                <a:latin typeface="Baskerville Old Face" panose="02020602080505020303" pitchFamily="18" charset="0"/>
              </a:rPr>
              <a:t>nouvelle manière d'étudier l'homme, en lui appliquant les méthodes des sciences de la nature. Dans son </a:t>
            </a:r>
            <a:r>
              <a:rPr lang="fr-FR" i="1" dirty="0">
                <a:latin typeface="Baskerville Old Face" panose="02020602080505020303" pitchFamily="18" charset="0"/>
              </a:rPr>
              <a:t>Traité de la nature humaine</a:t>
            </a:r>
          </a:p>
          <a:p>
            <a:pPr marL="0" indent="0" algn="just">
              <a:lnSpc>
                <a:spcPct val="110000"/>
              </a:lnSpc>
              <a:buNone/>
            </a:pPr>
            <a:r>
              <a:rPr lang="fr-FR" dirty="0"/>
              <a:t>«</a:t>
            </a:r>
            <a:r>
              <a:rPr lang="fr-FR" dirty="0">
                <a:latin typeface="Baskerville Old Face" panose="02020602080505020303" pitchFamily="18" charset="0"/>
              </a:rPr>
              <a:t> L'homme est pour lui-même la mesure de toute chose : tout ce qui est connu par l'homme est produit par l'esprit humain, et cela, quel que soit le domaine et le niveau de science ou de pertinence dont on parle. Par conséquent, plutôt que de se limiter à une compréhension limitée des lois de la nature, mieux vaut commencer par comprendre le fonctionnement de l'être humain lui-même, </a:t>
            </a:r>
            <a:r>
              <a:rPr lang="fr-FR" b="1" dirty="0">
                <a:latin typeface="Baskerville Old Face" panose="02020602080505020303" pitchFamily="18" charset="0"/>
              </a:rPr>
              <a:t>la manière dont il développe des connaissances</a:t>
            </a:r>
            <a:r>
              <a:rPr lang="fr-FR" dirty="0">
                <a:latin typeface="Baskerville Old Face" panose="02020602080505020303" pitchFamily="18" charset="0"/>
              </a:rPr>
              <a:t> (certaines ou non), pour ensuite se pencher sur d'autres objets. Dans cette démarche, l'homme est à la fois </a:t>
            </a:r>
            <a:r>
              <a:rPr lang="fr-FR" b="1" dirty="0">
                <a:latin typeface="Baskerville Old Face" panose="02020602080505020303" pitchFamily="18" charset="0"/>
              </a:rPr>
              <a:t>le sujet et l'objet </a:t>
            </a:r>
            <a:r>
              <a:rPr lang="fr-FR" dirty="0">
                <a:latin typeface="Baskerville Old Face" panose="02020602080505020303" pitchFamily="18" charset="0"/>
              </a:rPr>
              <a:t>de son enquête. Il est traité en tant que phénomène, et le but est de connaître les règles et les lois qui le constituent. Le Traité de la nature humaine poursuit ainsi un but de </a:t>
            </a:r>
            <a:r>
              <a:rPr lang="fr-FR" b="1" i="1" dirty="0">
                <a:latin typeface="Baskerville Old Face" panose="02020602080505020303" pitchFamily="18" charset="0"/>
              </a:rPr>
              <a:t>modélisation de l'esprit humain </a:t>
            </a:r>
            <a:r>
              <a:rPr lang="fr-FR" dirty="0">
                <a:latin typeface="Baskerville Old Face" panose="02020602080505020303" pitchFamily="18" charset="0"/>
              </a:rPr>
              <a:t>: il s'agit de comprendre le fonctionnement de l'esprit » </a:t>
            </a:r>
          </a:p>
          <a:p>
            <a:pPr marL="514350" indent="-514350">
              <a:buFont typeface="Arial" panose="020B0604020202020204" pitchFamily="34" charset="0"/>
              <a:buAutoNum type="arabicPeriod"/>
            </a:pPr>
            <a:endParaRPr lang="fr-FR" dirty="0"/>
          </a:p>
          <a:p>
            <a:pPr marL="514350" indent="-514350">
              <a:buAutoNum type="arabicPeriod"/>
            </a:pPr>
            <a:endParaRPr lang="fr-FR" dirty="0"/>
          </a:p>
        </p:txBody>
      </p:sp>
    </p:spTree>
    <p:extLst>
      <p:ext uri="{BB962C8B-B14F-4D97-AF65-F5344CB8AC3E}">
        <p14:creationId xmlns:p14="http://schemas.microsoft.com/office/powerpoint/2010/main" val="19373118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e 10">
            <a:extLst>
              <a:ext uri="{FF2B5EF4-FFF2-40B4-BE49-F238E27FC236}">
                <a16:creationId xmlns:a16="http://schemas.microsoft.com/office/drawing/2014/main" id="{B3CFD850-37FB-424D-85AB-7651CCF07EC2}"/>
              </a:ext>
            </a:extLst>
          </p:cNvPr>
          <p:cNvGraphicFramePr/>
          <p:nvPr/>
        </p:nvGraphicFramePr>
        <p:xfrm>
          <a:off x="168812" y="674399"/>
          <a:ext cx="12023188" cy="59655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6095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438327" y="97078"/>
            <a:ext cx="9603275" cy="1049235"/>
          </a:xfrm>
        </p:spPr>
        <p:txBody>
          <a:bodyPr/>
          <a:lstStyle/>
          <a:p>
            <a:pPr algn="ctr"/>
            <a:r>
              <a:rPr lang="fr-FR" b="1" dirty="0">
                <a:solidFill>
                  <a:schemeClr val="tx2"/>
                </a:solidFill>
                <a:latin typeface="Abadi" panose="020B0604020104020204" pitchFamily="34" charset="0"/>
              </a:rPr>
              <a:t>L’école Matérialiste </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982164" y="1011331"/>
            <a:ext cx="10515600" cy="4170269"/>
          </a:xfrm>
        </p:spPr>
        <p:txBody>
          <a:bodyPr>
            <a:normAutofit fontScale="92500" lnSpcReduction="20000"/>
          </a:bodyPr>
          <a:lstStyle/>
          <a:p>
            <a:pPr algn="just"/>
            <a:r>
              <a:rPr lang="fr-FR" sz="3200" dirty="0"/>
              <a:t>Le matérialisme </a:t>
            </a:r>
            <a:r>
              <a:rPr lang="fr-FR" sz="3200" b="1" i="1" dirty="0"/>
              <a:t>est une doctrine philosophique selon laquelle il n’existe pas d’autre substance que la matière. </a:t>
            </a:r>
            <a:r>
              <a:rPr lang="fr-FR" sz="3200" dirty="0"/>
              <a:t>La conscience ne serait qu’un phénomène second, à rattacher à la matière. L’esprit et les idées ne constituent pas une réalité indépendante, ils ne sont que des effets de la matière. </a:t>
            </a:r>
          </a:p>
          <a:p>
            <a:pPr algn="just"/>
            <a:r>
              <a:rPr lang="fr-FR" sz="3200" dirty="0"/>
              <a:t>Le matérialisme est le système philosophique le plus ancien, le premier système chez les Grecs. Il va naître dans l’école de Milet au 6</a:t>
            </a:r>
            <a:r>
              <a:rPr lang="fr-FR" sz="3200" baseline="30000" dirty="0"/>
              <a:t>ème</a:t>
            </a:r>
            <a:r>
              <a:rPr lang="fr-FR" sz="3200" dirty="0"/>
              <a:t> siècle avant notre ère, avec des philosophes comme </a:t>
            </a:r>
            <a:r>
              <a:rPr lang="fr-FR" sz="3200" b="1" dirty="0"/>
              <a:t>Thalès</a:t>
            </a:r>
            <a:r>
              <a:rPr lang="fr-FR" sz="3200" dirty="0"/>
              <a:t>.</a:t>
            </a:r>
          </a:p>
        </p:txBody>
      </p:sp>
    </p:spTree>
    <p:extLst>
      <p:ext uri="{BB962C8B-B14F-4D97-AF65-F5344CB8AC3E}">
        <p14:creationId xmlns:p14="http://schemas.microsoft.com/office/powerpoint/2010/main" val="626372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438401" y="858129"/>
            <a:ext cx="73151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AUGUSTE Comte (</a:t>
            </a:r>
            <a:r>
              <a:rPr lang="fr-FR" sz="2400" b="1" i="1" dirty="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1798–1857)</a:t>
            </a:r>
            <a:r>
              <a:rPr lang="fr-FR" sz="2400" b="1" dirty="0">
                <a:solidFill>
                  <a:srgbClr val="002060"/>
                </a:solidFill>
                <a:latin typeface="Times New Roman" panose="02020603050405020304" pitchFamily="18" charset="0"/>
                <a:cs typeface="Times New Roman" panose="02020603050405020304" pitchFamily="18" charset="0"/>
              </a:rPr>
              <a:t> </a:t>
            </a:r>
            <a:r>
              <a:rPr lang="fr-FR" dirty="0"/>
              <a:t>:</a:t>
            </a:r>
          </a:p>
          <a:p>
            <a:pPr algn="ctr"/>
            <a:endParaRPr lang="fr-FR" dirty="0"/>
          </a:p>
        </p:txBody>
      </p:sp>
      <p:sp>
        <p:nvSpPr>
          <p:cNvPr id="5" name="Rectangle 4">
            <a:extLst>
              <a:ext uri="{FF2B5EF4-FFF2-40B4-BE49-F238E27FC236}">
                <a16:creationId xmlns:a16="http://schemas.microsoft.com/office/drawing/2014/main" id="{2FF16378-93DC-4A2E-838E-EDD77D3ED3BB}"/>
              </a:ext>
            </a:extLst>
          </p:cNvPr>
          <p:cNvSpPr/>
          <p:nvPr/>
        </p:nvSpPr>
        <p:spPr>
          <a:xfrm>
            <a:off x="602673" y="1945736"/>
            <a:ext cx="10986654" cy="1933286"/>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lnSpc>
                <a:spcPct val="107000"/>
              </a:lnSpc>
              <a:spcAft>
                <a:spcPts val="800"/>
              </a:spcAft>
              <a:tabLst>
                <a:tab pos="828675" algn="l"/>
              </a:tabLst>
            </a:pPr>
            <a:r>
              <a:rPr lang="fr-FR" sz="3600" dirty="0">
                <a:solidFill>
                  <a:schemeClr val="accent1">
                    <a:lumMod val="50000"/>
                  </a:schemeClr>
                </a:solidFill>
              </a:rPr>
              <a:t>Auguste Comte est né à Montpellier le 19 janvier 1798 Comte meurt à Paris le 5 septembre 1857</a:t>
            </a:r>
          </a:p>
          <a:p>
            <a:pPr algn="ctr">
              <a:lnSpc>
                <a:spcPct val="107000"/>
              </a:lnSpc>
              <a:spcAft>
                <a:spcPts val="800"/>
              </a:spcAft>
              <a:tabLst>
                <a:tab pos="828675" algn="l"/>
              </a:tabLst>
            </a:pPr>
            <a:endParaRPr lang="fr-FR" sz="36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2135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438401" y="858129"/>
            <a:ext cx="73151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AUGUSTE Comte (</a:t>
            </a:r>
            <a:r>
              <a:rPr lang="fr-FR" sz="2400" b="1" i="1" dirty="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1798–1857)</a:t>
            </a:r>
            <a:r>
              <a:rPr lang="fr-FR" sz="2400" b="1" dirty="0">
                <a:solidFill>
                  <a:srgbClr val="002060"/>
                </a:solidFill>
                <a:latin typeface="Times New Roman" panose="02020603050405020304" pitchFamily="18" charset="0"/>
                <a:cs typeface="Times New Roman" panose="02020603050405020304" pitchFamily="18" charset="0"/>
              </a:rPr>
              <a:t> </a:t>
            </a:r>
            <a:r>
              <a:rPr lang="fr-FR" dirty="0"/>
              <a:t>:</a:t>
            </a:r>
          </a:p>
          <a:p>
            <a:pPr algn="ctr"/>
            <a:endParaRPr lang="fr-FR" dirty="0"/>
          </a:p>
        </p:txBody>
      </p:sp>
      <p:sp>
        <p:nvSpPr>
          <p:cNvPr id="5" name="Rectangle 4">
            <a:extLst>
              <a:ext uri="{FF2B5EF4-FFF2-40B4-BE49-F238E27FC236}">
                <a16:creationId xmlns:a16="http://schemas.microsoft.com/office/drawing/2014/main" id="{2FF16378-93DC-4A2E-838E-EDD77D3ED3BB}"/>
              </a:ext>
            </a:extLst>
          </p:cNvPr>
          <p:cNvSpPr/>
          <p:nvPr/>
        </p:nvSpPr>
        <p:spPr>
          <a:xfrm>
            <a:off x="602673" y="1945736"/>
            <a:ext cx="10986654" cy="3711657"/>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lnSpc>
                <a:spcPct val="107000"/>
              </a:lnSpc>
              <a:spcAft>
                <a:spcPts val="800"/>
              </a:spcAft>
              <a:tabLst>
                <a:tab pos="828675" algn="l"/>
              </a:tabLst>
            </a:pPr>
            <a:r>
              <a:rPr lang="fr-FR" sz="3600" dirty="0">
                <a:solidFill>
                  <a:schemeClr val="accent1">
                    <a:lumMod val="50000"/>
                  </a:schemeClr>
                </a:solidFill>
              </a:rPr>
              <a:t>Pour Comte, l'unité réelle de l'analyse sociologique est la société. </a:t>
            </a:r>
            <a:br>
              <a:rPr lang="fr-FR" sz="3600" dirty="0">
                <a:solidFill>
                  <a:schemeClr val="accent1">
                    <a:lumMod val="50000"/>
                  </a:schemeClr>
                </a:solidFill>
              </a:rPr>
            </a:br>
            <a:r>
              <a:rPr lang="fr-FR" sz="3600" dirty="0">
                <a:solidFill>
                  <a:schemeClr val="accent1">
                    <a:lumMod val="50000"/>
                  </a:schemeClr>
                </a:solidFill>
              </a:rPr>
              <a:t>La société inclut l'« ensemble de l'espèce humaine »</a:t>
            </a:r>
            <a:r>
              <a:rPr lang="fr-FR" sz="3600" dirty="0"/>
              <a:t> </a:t>
            </a:r>
            <a:r>
              <a:rPr lang="fr-FR" sz="3600" dirty="0">
                <a:solidFill>
                  <a:schemeClr val="accent1">
                    <a:lumMod val="50000"/>
                  </a:schemeClr>
                </a:solidFill>
              </a:rPr>
              <a:t>c'est à lui que l'on doit le mot  même de « sociologie » pour désigner cette nouvelle discipline sociale. </a:t>
            </a:r>
          </a:p>
          <a:p>
            <a:pPr algn="ctr">
              <a:lnSpc>
                <a:spcPct val="107000"/>
              </a:lnSpc>
              <a:spcAft>
                <a:spcPts val="800"/>
              </a:spcAft>
              <a:tabLst>
                <a:tab pos="828675" algn="l"/>
              </a:tabLst>
            </a:pPr>
            <a:endParaRPr lang="fr-FR" sz="36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15514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438401" y="858129"/>
            <a:ext cx="73151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t>
            </a:r>
          </a:p>
          <a:p>
            <a:pPr algn="ctr"/>
            <a:r>
              <a:rPr lang="fr-FR" dirty="0"/>
              <a:t>Deux principes de Comte Auguste </a:t>
            </a:r>
          </a:p>
          <a:p>
            <a:pPr algn="ctr"/>
            <a:endParaRPr lang="fr-FR" dirty="0"/>
          </a:p>
        </p:txBody>
      </p:sp>
      <p:sp>
        <p:nvSpPr>
          <p:cNvPr id="5" name="Rectangle 4">
            <a:extLst>
              <a:ext uri="{FF2B5EF4-FFF2-40B4-BE49-F238E27FC236}">
                <a16:creationId xmlns:a16="http://schemas.microsoft.com/office/drawing/2014/main" id="{2FF16378-93DC-4A2E-838E-EDD77D3ED3BB}"/>
              </a:ext>
            </a:extLst>
          </p:cNvPr>
          <p:cNvSpPr/>
          <p:nvPr/>
        </p:nvSpPr>
        <p:spPr>
          <a:xfrm>
            <a:off x="584873" y="2444500"/>
            <a:ext cx="10775853" cy="4154984"/>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r>
              <a:rPr lang="fr-FR" sz="4400" dirty="0">
                <a:solidFill>
                  <a:schemeClr val="accent1">
                    <a:lumMod val="50000"/>
                  </a:schemeClr>
                </a:solidFill>
              </a:rPr>
              <a:t>a) une complémentarité des fonctions </a:t>
            </a:r>
          </a:p>
          <a:p>
            <a:pPr algn="ctr"/>
            <a:r>
              <a:rPr lang="fr-FR" sz="4400" dirty="0">
                <a:solidFill>
                  <a:schemeClr val="accent1">
                    <a:lumMod val="50000"/>
                  </a:schemeClr>
                </a:solidFill>
              </a:rPr>
              <a:t>b) un développement progressif. (l'intelligence). </a:t>
            </a:r>
          </a:p>
          <a:p>
            <a:pPr algn="ctr"/>
            <a:r>
              <a:rPr lang="fr-FR" sz="4400" dirty="0">
                <a:solidFill>
                  <a:schemeClr val="accent1">
                    <a:lumMod val="50000"/>
                  </a:schemeClr>
                </a:solidFill>
              </a:rPr>
              <a:t>Une société trois éléments : l'individu, la famille, et les « combinaisons » sociales. </a:t>
            </a:r>
          </a:p>
          <a:p>
            <a:pPr algn="ctr"/>
            <a:r>
              <a:rPr lang="fr-FR" sz="4400" dirty="0">
                <a:solidFill>
                  <a:schemeClr val="accent1">
                    <a:lumMod val="50000"/>
                  </a:schemeClr>
                </a:solidFill>
              </a:rPr>
              <a:t>à ses sentiments tandis que lui utilise son intelligence. </a:t>
            </a:r>
          </a:p>
        </p:txBody>
      </p:sp>
    </p:spTree>
    <p:extLst>
      <p:ext uri="{BB962C8B-B14F-4D97-AF65-F5344CB8AC3E}">
        <p14:creationId xmlns:p14="http://schemas.microsoft.com/office/powerpoint/2010/main" val="3277649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438401" y="858129"/>
            <a:ext cx="73151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Le positivisme, dans la philosophie occidentale</a:t>
            </a:r>
            <a:r>
              <a:rPr lang="fr-FR" dirty="0"/>
              <a:t>:</a:t>
            </a:r>
          </a:p>
          <a:p>
            <a:pPr algn="ctr"/>
            <a:endParaRPr lang="fr-FR" dirty="0"/>
          </a:p>
        </p:txBody>
      </p:sp>
      <p:sp>
        <p:nvSpPr>
          <p:cNvPr id="5" name="Rectangle 4">
            <a:extLst>
              <a:ext uri="{FF2B5EF4-FFF2-40B4-BE49-F238E27FC236}">
                <a16:creationId xmlns:a16="http://schemas.microsoft.com/office/drawing/2014/main" id="{2FF16378-93DC-4A2E-838E-EDD77D3ED3BB}"/>
              </a:ext>
            </a:extLst>
          </p:cNvPr>
          <p:cNvSpPr/>
          <p:nvPr/>
        </p:nvSpPr>
        <p:spPr>
          <a:xfrm>
            <a:off x="914400" y="2483266"/>
            <a:ext cx="10775853" cy="2981265"/>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lnSpc>
                <a:spcPct val="107000"/>
              </a:lnSpc>
              <a:spcAft>
                <a:spcPts val="800"/>
              </a:spcAft>
              <a:tabLst>
                <a:tab pos="828675" algn="l"/>
              </a:tabLst>
            </a:pPr>
            <a:endParaRPr lang="fr-FR" sz="2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tabLst>
                <a:tab pos="828675" algn="l"/>
              </a:tabLst>
            </a:pPr>
            <a:endParaRPr lang="fr-FR" sz="2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tabLst>
                <a:tab pos="828675" algn="l"/>
              </a:tabLst>
            </a:pPr>
            <a:endParaRPr lang="fr-FR" sz="2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tabLst>
                <a:tab pos="828675" algn="l"/>
              </a:tabLst>
            </a:pPr>
            <a:r>
              <a:rPr lang="fr-FR" sz="28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Positivisme </a:t>
            </a:r>
            <a:r>
              <a:rPr lang="fr-FR" sz="28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doctrine, inspirée par A. Comte, qui se réclame de la seule connaissance des faits, </a:t>
            </a:r>
            <a:r>
              <a:rPr lang="fr-FR" sz="480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de l’expérience scientifique</a:t>
            </a:r>
            <a:r>
              <a:rPr lang="fr-FR" i="1" dirty="0">
                <a:solidFill>
                  <a:schemeClr val="bg2">
                    <a:lumMod val="75000"/>
                  </a:schemeClr>
                </a:solidFill>
                <a:latin typeface="Times New Roman" panose="02020603050405020304" pitchFamily="18" charset="0"/>
                <a:ea typeface="Calibri" panose="020F0502020204030204" pitchFamily="34" charset="0"/>
                <a:cs typeface="Times New Roman" panose="02020603050405020304" pitchFamily="18" charset="0"/>
              </a:rPr>
              <a:t>.</a:t>
            </a:r>
            <a:r>
              <a:rPr lang="fr-FR" sz="2000" b="1" i="1" dirty="0">
                <a:solidFill>
                  <a:schemeClr val="bg2">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endParaRPr lang="fr-FR" sz="2800" dirty="0">
              <a:solidFill>
                <a:schemeClr val="bg2">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7528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438401" y="858129"/>
            <a:ext cx="731519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Le positivisme, dans la philosophie occidentale</a:t>
            </a:r>
            <a:r>
              <a:rPr lang="fr-FR" dirty="0"/>
              <a:t>:</a:t>
            </a:r>
          </a:p>
          <a:p>
            <a:pPr algn="ctr"/>
            <a:endParaRPr lang="fr-FR" dirty="0"/>
          </a:p>
        </p:txBody>
      </p:sp>
      <p:sp>
        <p:nvSpPr>
          <p:cNvPr id="5" name="Rectangle 4">
            <a:extLst>
              <a:ext uri="{FF2B5EF4-FFF2-40B4-BE49-F238E27FC236}">
                <a16:creationId xmlns:a16="http://schemas.microsoft.com/office/drawing/2014/main" id="{2FF16378-93DC-4A2E-838E-EDD77D3ED3BB}"/>
              </a:ext>
            </a:extLst>
          </p:cNvPr>
          <p:cNvSpPr/>
          <p:nvPr/>
        </p:nvSpPr>
        <p:spPr>
          <a:xfrm>
            <a:off x="914400" y="2483266"/>
            <a:ext cx="10775853" cy="3289618"/>
          </a:xfrm>
          <a:prstGeom prst="rect">
            <a:avLst/>
          </a:prstGeom>
          <a:solidFill>
            <a:schemeClr val="accent3">
              <a:alpha val="50000"/>
            </a:schemeClr>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algn="ctr">
              <a:lnSpc>
                <a:spcPct val="107000"/>
              </a:lnSpc>
              <a:spcAft>
                <a:spcPts val="800"/>
              </a:spcAft>
              <a:tabLst>
                <a:tab pos="828675" algn="l"/>
              </a:tabLst>
            </a:pPr>
            <a:r>
              <a:rPr lang="fr-FR" sz="2800" dirty="0">
                <a:solidFill>
                  <a:schemeClr val="accent1">
                    <a:lumMod val="50000"/>
                  </a:schemeClr>
                </a:solidFill>
              </a:rPr>
              <a:t>Le </a:t>
            </a:r>
            <a:r>
              <a:rPr lang="fr-FR" sz="2800" b="1" dirty="0">
                <a:solidFill>
                  <a:schemeClr val="accent1">
                    <a:lumMod val="50000"/>
                  </a:schemeClr>
                </a:solidFill>
              </a:rPr>
              <a:t>positivisme</a:t>
            </a:r>
            <a:r>
              <a:rPr lang="fr-FR" sz="2800" dirty="0">
                <a:solidFill>
                  <a:schemeClr val="accent1">
                    <a:lumMod val="50000"/>
                  </a:schemeClr>
                </a:solidFill>
              </a:rPr>
              <a:t> est le système philosophique fondé par </a:t>
            </a:r>
            <a:r>
              <a:rPr lang="fr-FR" sz="2800" b="1" dirty="0">
                <a:solidFill>
                  <a:schemeClr val="accent1">
                    <a:lumMod val="50000"/>
                  </a:schemeClr>
                </a:solidFill>
              </a:rPr>
              <a:t>Auguste Comte </a:t>
            </a:r>
            <a:r>
              <a:rPr lang="fr-FR" sz="2800" dirty="0">
                <a:solidFill>
                  <a:schemeClr val="accent1">
                    <a:lumMod val="50000"/>
                  </a:schemeClr>
                </a:solidFill>
              </a:rPr>
              <a:t>qui considère que l'homme ne peut atteindre les choses en elle-même et </a:t>
            </a:r>
            <a:r>
              <a:rPr lang="fr-FR" sz="2800" b="1" dirty="0">
                <a:solidFill>
                  <a:schemeClr val="accent1">
                    <a:lumMod val="50000"/>
                  </a:schemeClr>
                </a:solidFill>
              </a:rPr>
              <a:t>que seuls les faits expérimentés ont une valeur universelle. </a:t>
            </a:r>
            <a:r>
              <a:rPr lang="fr-FR" sz="2800" dirty="0">
                <a:solidFill>
                  <a:schemeClr val="accent1">
                    <a:lumMod val="50000"/>
                  </a:schemeClr>
                </a:solidFill>
              </a:rPr>
              <a:t>Il a pour but de </a:t>
            </a:r>
            <a:r>
              <a:rPr lang="fr-FR" sz="2800" b="1" dirty="0">
                <a:solidFill>
                  <a:schemeClr val="accent1">
                    <a:lumMod val="50000"/>
                  </a:schemeClr>
                </a:solidFill>
              </a:rPr>
              <a:t>codifier les connaissances dites "positives", celles qui découlent directement de l'observation et de l'expérience et d'éliminer tout ce qui subit l'influence de la métaphysique.</a:t>
            </a:r>
            <a:endParaRPr lang="fr-FR" sz="2800"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7102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2" name="Rectangle 1">
            <a:extLst>
              <a:ext uri="{FF2B5EF4-FFF2-40B4-BE49-F238E27FC236}">
                <a16:creationId xmlns:a16="http://schemas.microsoft.com/office/drawing/2014/main" id="{EDCEB61D-1EA1-48BA-A4FA-0B4E96E6D792}"/>
              </a:ext>
            </a:extLst>
          </p:cNvPr>
          <p:cNvSpPr/>
          <p:nvPr/>
        </p:nvSpPr>
        <p:spPr>
          <a:xfrm>
            <a:off x="518160" y="2194563"/>
            <a:ext cx="11155679" cy="369331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lnSpc>
                <a:spcPct val="150000"/>
              </a:lnSpc>
            </a:pPr>
            <a:endParaRPr lang="fr-FR" sz="2400" b="1" dirty="0">
              <a:latin typeface="Times New Roman" panose="02020603050405020304" pitchFamily="18" charset="0"/>
              <a:ea typeface="Verdana" panose="020B0604030504040204" pitchFamily="34" charset="0"/>
              <a:cs typeface="Times New Roman" panose="02020603050405020304" pitchFamily="18" charset="0"/>
            </a:endParaRPr>
          </a:p>
          <a:p>
            <a:pPr algn="ctr">
              <a:lnSpc>
                <a:spcPct val="150000"/>
              </a:lnSpc>
            </a:pPr>
            <a:r>
              <a:rPr lang="fr-FR" sz="2400" b="1" dirty="0">
                <a:latin typeface="Times New Roman" panose="02020603050405020304" pitchFamily="18" charset="0"/>
                <a:ea typeface="Verdana" panose="020B0604030504040204" pitchFamily="34" charset="0"/>
                <a:cs typeface="Times New Roman" panose="02020603050405020304" pitchFamily="18" charset="0"/>
              </a:rPr>
              <a:t>désigne généralement tout système qui se limite aux données de l'expérience et exclut les spéculations a priori ou métaphysiques. </a:t>
            </a:r>
          </a:p>
          <a:p>
            <a:pPr algn="ctr">
              <a:lnSpc>
                <a:spcPct val="150000"/>
              </a:lnSpc>
            </a:pPr>
            <a:endParaRPr lang="fr-FR" sz="2400" b="1" dirty="0">
              <a:latin typeface="Times New Roman" panose="02020603050405020304" pitchFamily="18" charset="0"/>
              <a:ea typeface="Verdana" panose="020B0604030504040204" pitchFamily="34" charset="0"/>
              <a:cs typeface="Times New Roman" panose="02020603050405020304" pitchFamily="18" charset="0"/>
            </a:endParaRPr>
          </a:p>
          <a:p>
            <a:pPr algn="ctr">
              <a:lnSpc>
                <a:spcPct val="150000"/>
              </a:lnSpc>
            </a:pPr>
            <a:r>
              <a:rPr lang="fr-FR" sz="2400" b="1" dirty="0">
                <a:latin typeface="Times New Roman" panose="02020603050405020304" pitchFamily="18" charset="0"/>
                <a:ea typeface="Verdana" panose="020B0604030504040204" pitchFamily="34" charset="0"/>
                <a:cs typeface="Times New Roman" panose="02020603050405020304" pitchFamily="18" charset="0"/>
              </a:rPr>
              <a:t>Plus précisément, le terme désigne la </a:t>
            </a:r>
            <a:r>
              <a:rPr lang="fr-FR" sz="2400" b="1" i="1" dirty="0">
                <a:effectLst>
                  <a:outerShdw blurRad="38100" dist="38100" dir="2700000" algn="tl">
                    <a:srgbClr val="000000">
                      <a:alpha val="43137"/>
                    </a:srgbClr>
                  </a:outerShdw>
                </a:effectLst>
                <a:latin typeface="Times New Roman" panose="02020603050405020304" pitchFamily="18" charset="0"/>
                <a:ea typeface="Verdana" panose="020B0604030504040204" pitchFamily="34" charset="0"/>
                <a:cs typeface="Times New Roman" panose="02020603050405020304" pitchFamily="18" charset="0"/>
              </a:rPr>
              <a:t>pensée du philosophe français Auguste Comte (1798–1857).</a:t>
            </a:r>
          </a:p>
          <a:p>
            <a:pPr lvl="0" algn="just"/>
            <a:r>
              <a:rPr lang="fr-FR" dirty="0"/>
              <a:t> </a:t>
            </a:r>
          </a:p>
        </p:txBody>
      </p:sp>
      <p:sp>
        <p:nvSpPr>
          <p:cNvPr id="3" name="Rectangle 2">
            <a:extLst>
              <a:ext uri="{FF2B5EF4-FFF2-40B4-BE49-F238E27FC236}">
                <a16:creationId xmlns:a16="http://schemas.microsoft.com/office/drawing/2014/main" id="{AD524AB2-2ED0-4967-AD24-9F652C91DB0E}"/>
              </a:ext>
            </a:extLst>
          </p:cNvPr>
          <p:cNvSpPr/>
          <p:nvPr/>
        </p:nvSpPr>
        <p:spPr>
          <a:xfrm>
            <a:off x="2757267" y="1069146"/>
            <a:ext cx="583809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Le positivisme, dans la philosophie occidentale</a:t>
            </a:r>
            <a:r>
              <a:rPr lang="fr-FR" dirty="0"/>
              <a:t>:</a:t>
            </a:r>
          </a:p>
          <a:p>
            <a:pPr algn="ctr"/>
            <a:endParaRPr lang="fr-FR" dirty="0"/>
          </a:p>
        </p:txBody>
      </p:sp>
    </p:spTree>
    <p:extLst>
      <p:ext uri="{BB962C8B-B14F-4D97-AF65-F5344CB8AC3E}">
        <p14:creationId xmlns:p14="http://schemas.microsoft.com/office/powerpoint/2010/main" val="388784139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757267" y="1069146"/>
            <a:ext cx="583809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Le positivisme</a:t>
            </a:r>
            <a:r>
              <a:rPr lang="fr-FR" dirty="0"/>
              <a:t>:</a:t>
            </a:r>
          </a:p>
          <a:p>
            <a:pPr algn="ctr"/>
            <a:endParaRPr lang="fr-FR" dirty="0"/>
          </a:p>
        </p:txBody>
      </p:sp>
      <p:sp>
        <p:nvSpPr>
          <p:cNvPr id="5" name="Rectangle 4">
            <a:extLst>
              <a:ext uri="{FF2B5EF4-FFF2-40B4-BE49-F238E27FC236}">
                <a16:creationId xmlns:a16="http://schemas.microsoft.com/office/drawing/2014/main" id="{8FB96C84-7CB3-4943-A0CD-7CB1B60E5A15}"/>
              </a:ext>
            </a:extLst>
          </p:cNvPr>
          <p:cNvSpPr/>
          <p:nvPr/>
        </p:nvSpPr>
        <p:spPr>
          <a:xfrm>
            <a:off x="961292" y="2274256"/>
            <a:ext cx="10269415" cy="260019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50000"/>
              </a:lnSpc>
            </a:pP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Pour comprendre et appréhender le courant positiviste et le courant constructiviste, il faut d’abord revenir </a:t>
            </a:r>
            <a:r>
              <a:rPr lang="fr-FR" sz="2800" u="sng"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aux origines de débat entre le choix de modèle à suivre en sciences humaines et sociales, </a:t>
            </a:r>
            <a:r>
              <a:rPr lang="fr-FR"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où l’on trouve deux visions opposées. </a:t>
            </a: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8884748"/>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757267" y="1069146"/>
            <a:ext cx="583809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Positivisme Vs Constructivisme</a:t>
            </a:r>
            <a:r>
              <a:rPr lang="fr-FR" dirty="0"/>
              <a:t>:</a:t>
            </a:r>
          </a:p>
          <a:p>
            <a:pPr algn="ctr"/>
            <a:endParaRPr lang="fr-FR" dirty="0"/>
          </a:p>
        </p:txBody>
      </p:sp>
      <p:graphicFrame>
        <p:nvGraphicFramePr>
          <p:cNvPr id="7" name="Diagramme 6">
            <a:extLst>
              <a:ext uri="{FF2B5EF4-FFF2-40B4-BE49-F238E27FC236}">
                <a16:creationId xmlns:a16="http://schemas.microsoft.com/office/drawing/2014/main" id="{9481E9D4-4566-4905-8A81-A1A5E7E07847}"/>
              </a:ext>
            </a:extLst>
          </p:cNvPr>
          <p:cNvGraphicFramePr/>
          <p:nvPr/>
        </p:nvGraphicFramePr>
        <p:xfrm>
          <a:off x="1612312" y="215457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Connecteur : en angle 8">
            <a:extLst>
              <a:ext uri="{FF2B5EF4-FFF2-40B4-BE49-F238E27FC236}">
                <a16:creationId xmlns:a16="http://schemas.microsoft.com/office/drawing/2014/main" id="{F306BDFC-3FEB-42B5-AF73-712FA52301D8}"/>
              </a:ext>
            </a:extLst>
          </p:cNvPr>
          <p:cNvCxnSpPr>
            <a:cxnSpLocks/>
          </p:cNvCxnSpPr>
          <p:nvPr/>
        </p:nvCxnSpPr>
        <p:spPr>
          <a:xfrm flipV="1">
            <a:off x="6096000" y="2295248"/>
            <a:ext cx="3644312" cy="86887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rganigramme : Stockage à accès séquentiel 13">
            <a:extLst>
              <a:ext uri="{FF2B5EF4-FFF2-40B4-BE49-F238E27FC236}">
                <a16:creationId xmlns:a16="http://schemas.microsoft.com/office/drawing/2014/main" id="{EE16FE3E-46A7-458A-A656-05856BDA0033}"/>
              </a:ext>
            </a:extLst>
          </p:cNvPr>
          <p:cNvSpPr/>
          <p:nvPr/>
        </p:nvSpPr>
        <p:spPr>
          <a:xfrm>
            <a:off x="9886071" y="147391"/>
            <a:ext cx="2175023" cy="4857189"/>
          </a:xfrm>
          <a:prstGeom prst="flowChartMagneticTap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u="sng" dirty="0"/>
              <a:t>modèle</a:t>
            </a:r>
          </a:p>
          <a:p>
            <a:pPr algn="ctr"/>
            <a:r>
              <a:rPr lang="fr-FR" dirty="0"/>
              <a:t>= ensemble des méthodes et techniques utilisées pour étudier les phénomènes sociaux</a:t>
            </a:r>
          </a:p>
        </p:txBody>
      </p:sp>
    </p:spTree>
    <p:extLst>
      <p:ext uri="{BB962C8B-B14F-4D97-AF65-F5344CB8AC3E}">
        <p14:creationId xmlns:p14="http://schemas.microsoft.com/office/powerpoint/2010/main" val="28356516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2757267" y="1069146"/>
            <a:ext cx="583809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002060"/>
                </a:solidFill>
                <a:latin typeface="Times New Roman" panose="02020603050405020304" pitchFamily="18" charset="0"/>
                <a:cs typeface="Times New Roman" panose="02020603050405020304" pitchFamily="18" charset="0"/>
              </a:rPr>
              <a:t>Le positivisme</a:t>
            </a:r>
            <a:r>
              <a:rPr lang="fr-FR" dirty="0"/>
              <a:t>:</a:t>
            </a:r>
          </a:p>
          <a:p>
            <a:pPr algn="ctr"/>
            <a:endParaRPr lang="fr-FR" dirty="0"/>
          </a:p>
        </p:txBody>
      </p:sp>
      <p:sp>
        <p:nvSpPr>
          <p:cNvPr id="2" name="Rectangle 1">
            <a:extLst>
              <a:ext uri="{FF2B5EF4-FFF2-40B4-BE49-F238E27FC236}">
                <a16:creationId xmlns:a16="http://schemas.microsoft.com/office/drawing/2014/main" id="{9D123CC9-E079-4F7B-B4A9-08DDB671CD07}"/>
              </a:ext>
            </a:extLst>
          </p:cNvPr>
          <p:cNvSpPr/>
          <p:nvPr/>
        </p:nvSpPr>
        <p:spPr>
          <a:xfrm>
            <a:off x="970671" y="2546252"/>
            <a:ext cx="10241280" cy="224196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ctr">
              <a:lnSpc>
                <a:spcPct val="150000"/>
              </a:lnSpc>
            </a:pPr>
            <a:r>
              <a:rPr lang="fr-FR"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Scientisme :</a:t>
            </a:r>
            <a:r>
              <a:rPr lang="fr-F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croyance en la vertu des sciences pour résoudre tous les maux et les interrogations d’une société, tous ses problèmes pratiques, moraux, politiques, économiques... la science est aussi considérée comme le seul savoir légitime et authentique</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25369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3530991" y="1667028"/>
            <a:ext cx="45438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Origines de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positivisme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endParaRPr lang="fr-FR" sz="2400" dirty="0"/>
          </a:p>
        </p:txBody>
      </p:sp>
      <p:sp>
        <p:nvSpPr>
          <p:cNvPr id="5" name="Rectangle 4">
            <a:extLst>
              <a:ext uri="{FF2B5EF4-FFF2-40B4-BE49-F238E27FC236}">
                <a16:creationId xmlns:a16="http://schemas.microsoft.com/office/drawing/2014/main" id="{2E5D6713-AC49-4B03-A99E-36D78EE60377}"/>
              </a:ext>
            </a:extLst>
          </p:cNvPr>
          <p:cNvSpPr/>
          <p:nvPr/>
        </p:nvSpPr>
        <p:spPr>
          <a:xfrm>
            <a:off x="1052732" y="2708037"/>
            <a:ext cx="10086536" cy="169514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lnSpc>
                <a:spcPct val="150000"/>
              </a:lnSpc>
              <a:spcAft>
                <a:spcPts val="800"/>
              </a:spcAft>
              <a:tabLst>
                <a:tab pos="828675" algn="l"/>
              </a:tabLst>
            </a:pPr>
            <a:r>
              <a:rPr lang="fr-FR" sz="2400" dirty="0">
                <a:latin typeface="Times New Roman" panose="02020603050405020304" pitchFamily="18" charset="0"/>
                <a:ea typeface="Calibri" panose="020F0502020204030204" pitchFamily="34" charset="0"/>
                <a:cs typeface="Arial" panose="020B0604020202020204" pitchFamily="34" charset="0"/>
              </a:rPr>
              <a:t>L’origine de cette vision de positivisme se trouve </a:t>
            </a:r>
            <a:r>
              <a:rPr lang="fr-FR"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clairement dans </a:t>
            </a:r>
            <a:r>
              <a:rPr lang="fr-FR" sz="2400" b="1" u="sng" dirty="0">
                <a:solidFill>
                  <a:srgbClr val="000000"/>
                </a:solidFill>
                <a:latin typeface="Times New Roman" panose="02020603050405020304" pitchFamily="18" charset="0"/>
                <a:ea typeface="Calibri" panose="020F0502020204030204" pitchFamily="34" charset="0"/>
                <a:cs typeface="Arial" panose="020B0604020202020204" pitchFamily="34" charset="0"/>
              </a:rPr>
              <a:t>les siècles des lumières,</a:t>
            </a:r>
            <a:r>
              <a:rPr lang="fr-FR"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 l’une des doctrines qui a marqué ce siècle est </a:t>
            </a:r>
            <a:r>
              <a:rPr lang="fr-FR" sz="2400" b="1" u="sng" dirty="0">
                <a:solidFill>
                  <a:srgbClr val="000000"/>
                </a:solidFill>
                <a:latin typeface="Times New Roman" panose="02020603050405020304" pitchFamily="18" charset="0"/>
                <a:ea typeface="Calibri" panose="020F0502020204030204" pitchFamily="34" charset="0"/>
                <a:cs typeface="Arial" panose="020B0604020202020204" pitchFamily="34" charset="0"/>
              </a:rPr>
              <a:t>l’empirisme</a:t>
            </a:r>
            <a:r>
              <a:rPr lang="fr-FR" sz="2400" dirty="0">
                <a:solidFill>
                  <a:srgbClr val="000000"/>
                </a:solidFill>
                <a:latin typeface="Times New Roman" panose="02020603050405020304" pitchFamily="18" charset="0"/>
                <a:ea typeface="Calibri" panose="020F0502020204030204" pitchFamily="34" charset="0"/>
                <a:cs typeface="Arial" panose="020B0604020202020204" pitchFamily="34" charset="0"/>
              </a:rPr>
              <a:t> (Hume, Lock) mettant l’expérience sensorielle au centre de la connaissance scientifique. </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Étoile : 8 branches 5">
            <a:extLst>
              <a:ext uri="{FF2B5EF4-FFF2-40B4-BE49-F238E27FC236}">
                <a16:creationId xmlns:a16="http://schemas.microsoft.com/office/drawing/2014/main" id="{6B934DBB-5106-4903-B4E5-35EA8938C978}"/>
              </a:ext>
            </a:extLst>
          </p:cNvPr>
          <p:cNvSpPr/>
          <p:nvPr/>
        </p:nvSpPr>
        <p:spPr>
          <a:xfrm>
            <a:off x="250874" y="2929600"/>
            <a:ext cx="801858" cy="1252018"/>
          </a:xfrm>
          <a:prstGeom prst="star8">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2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01</a:t>
            </a:r>
          </a:p>
        </p:txBody>
      </p:sp>
    </p:spTree>
    <p:extLst>
      <p:ext uri="{BB962C8B-B14F-4D97-AF65-F5344CB8AC3E}">
        <p14:creationId xmlns:p14="http://schemas.microsoft.com/office/powerpoint/2010/main" val="1326327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p:txBody>
          <a:bodyPr/>
          <a:lstStyle/>
          <a:p>
            <a:pPr algn="ctr"/>
            <a:r>
              <a:rPr lang="fr-FR" b="1" dirty="0">
                <a:solidFill>
                  <a:schemeClr val="tx2"/>
                </a:solidFill>
                <a:latin typeface="Abadi" panose="020B0604020104020204" pitchFamily="34" charset="0"/>
              </a:rPr>
              <a:t>L’école Matérialiste </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541418"/>
            <a:ext cx="10515600" cy="5159828"/>
          </a:xfrm>
        </p:spPr>
        <p:txBody>
          <a:bodyPr>
            <a:normAutofit fontScale="70000" lnSpcReduction="20000"/>
          </a:bodyPr>
          <a:lstStyle/>
          <a:p>
            <a:pPr algn="just">
              <a:buNone/>
            </a:pPr>
            <a:endParaRPr lang="fr-FR" sz="3200" b="1" dirty="0"/>
          </a:p>
          <a:p>
            <a:pPr algn="just"/>
            <a:r>
              <a:rPr lang="fr-FR" sz="3200" b="1" dirty="0"/>
              <a:t>Le matérialisme considère que </a:t>
            </a:r>
            <a:r>
              <a:rPr lang="fr-FR" sz="3300" b="1" i="1" dirty="0">
                <a:solidFill>
                  <a:srgbClr val="FF0000"/>
                </a:solidFill>
              </a:rPr>
              <a:t>la matière construit toute réalité </a:t>
            </a:r>
            <a:r>
              <a:rPr lang="fr-FR" sz="3200" b="1" dirty="0"/>
              <a:t>et s'oppose au spiritualisme pour lequel l'esprit domine la matière. Matérialisme et spiritualisme sont des philosophies sur la nature de l'être. Leur opposition ne doit pas se confondre avec celle de l'idéalisme et du réalisme, qui sont des doctrines sur l'origine de la connaissance. D'une façon générale, le matérialisme rejette l'existence de l'âme, de l'esprit, de la vie éternelle. Il considère que la conscience, la pensée et les émotions sont les conséquences de mécanismes matériels. Pour le matérialisme, la mort du corps matériel entraine la disparition de la conscience et de la sensation d'exister. Le matérialisme considère que le monde résulte de mécanismes matériels, sans but et sans signification et que l'esprit est une illusion. Matérialisme et spiritualisme ne sont pas des doctrines du courant réaliste, leurs philosophies respectives reposent sur une représentation mentale de la réalité (idéalisme).</a:t>
            </a:r>
          </a:p>
        </p:txBody>
      </p:sp>
    </p:spTree>
    <p:extLst>
      <p:ext uri="{BB962C8B-B14F-4D97-AF65-F5344CB8AC3E}">
        <p14:creationId xmlns:p14="http://schemas.microsoft.com/office/powerpoint/2010/main" val="818019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3530991" y="1667028"/>
            <a:ext cx="45438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Origines de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positivisme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endParaRPr lang="fr-FR" sz="2400" dirty="0"/>
          </a:p>
        </p:txBody>
      </p:sp>
      <p:sp>
        <p:nvSpPr>
          <p:cNvPr id="5" name="Rectangle 4">
            <a:extLst>
              <a:ext uri="{FF2B5EF4-FFF2-40B4-BE49-F238E27FC236}">
                <a16:creationId xmlns:a16="http://schemas.microsoft.com/office/drawing/2014/main" id="{2E5D6713-AC49-4B03-A99E-36D78EE60377}"/>
              </a:ext>
            </a:extLst>
          </p:cNvPr>
          <p:cNvSpPr/>
          <p:nvPr/>
        </p:nvSpPr>
        <p:spPr>
          <a:xfrm>
            <a:off x="1052732" y="2708037"/>
            <a:ext cx="10086536" cy="168796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lnSpc>
                <a:spcPct val="150000"/>
              </a:lnSpc>
              <a:spcAft>
                <a:spcPts val="800"/>
              </a:spcAft>
              <a:tabLst>
                <a:tab pos="828675" algn="l"/>
              </a:tabLst>
            </a:pPr>
            <a:r>
              <a:rPr lang="fr-FR" sz="2400" dirty="0">
                <a:latin typeface="Times New Roman" panose="02020603050405020304" pitchFamily="18" charset="0"/>
                <a:cs typeface="Times New Roman" panose="02020603050405020304" pitchFamily="18" charset="0"/>
              </a:rPr>
              <a:t>Ainsi que dans l’œuvre de </a:t>
            </a:r>
            <a:r>
              <a:rPr lang="fr-FR" sz="2400" b="1" u="sng" dirty="0">
                <a:latin typeface="Times New Roman" panose="02020603050405020304" pitchFamily="18" charset="0"/>
                <a:cs typeface="Times New Roman" panose="02020603050405020304" pitchFamily="18" charset="0"/>
              </a:rPr>
              <a:t>A. Comte, </a:t>
            </a:r>
            <a:r>
              <a:rPr lang="fr-FR" sz="2400" dirty="0">
                <a:latin typeface="Times New Roman" panose="02020603050405020304" pitchFamily="18" charset="0"/>
                <a:cs typeface="Times New Roman" panose="02020603050405020304" pitchFamily="18" charset="0"/>
              </a:rPr>
              <a:t>en particulier, ses cours de philosophie positive, où il a divisé le développement de l’humanité et même des différentes sciences en trois principales phases ce que lui appelle </a:t>
            </a:r>
            <a:r>
              <a:rPr lang="fr-FR" sz="2400" b="1" u="sng" dirty="0">
                <a:latin typeface="Times New Roman" panose="02020603050405020304" pitchFamily="18" charset="0"/>
                <a:cs typeface="Times New Roman" panose="02020603050405020304" pitchFamily="18" charset="0"/>
              </a:rPr>
              <a:t>la loi des trois états</a:t>
            </a:r>
            <a:r>
              <a:rPr lang="fr-FR" sz="2400" dirty="0">
                <a:latin typeface="Times New Roman" panose="02020603050405020304" pitchFamily="18" charset="0"/>
                <a:cs typeface="Times New Roman" panose="02020603050405020304" pitchFamily="18" charset="0"/>
              </a:rPr>
              <a:t> : </a:t>
            </a:r>
          </a:p>
        </p:txBody>
      </p:sp>
      <p:sp>
        <p:nvSpPr>
          <p:cNvPr id="2" name="Étoile : 8 branches 1">
            <a:extLst>
              <a:ext uri="{FF2B5EF4-FFF2-40B4-BE49-F238E27FC236}">
                <a16:creationId xmlns:a16="http://schemas.microsoft.com/office/drawing/2014/main" id="{FE8C21A2-9C12-4EAB-B4CA-4771F902CBD3}"/>
              </a:ext>
            </a:extLst>
          </p:cNvPr>
          <p:cNvSpPr/>
          <p:nvPr/>
        </p:nvSpPr>
        <p:spPr>
          <a:xfrm>
            <a:off x="250874" y="2929600"/>
            <a:ext cx="801858" cy="1252018"/>
          </a:xfrm>
          <a:prstGeom prst="star8">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28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02</a:t>
            </a:r>
          </a:p>
        </p:txBody>
      </p:sp>
    </p:spTree>
    <p:extLst>
      <p:ext uri="{BB962C8B-B14F-4D97-AF65-F5344CB8AC3E}">
        <p14:creationId xmlns:p14="http://schemas.microsoft.com/office/powerpoint/2010/main" val="3013443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3120683" y="991779"/>
            <a:ext cx="45438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Origines de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positivisme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endParaRPr lang="fr-FR" sz="2400" dirty="0"/>
          </a:p>
        </p:txBody>
      </p:sp>
      <p:graphicFrame>
        <p:nvGraphicFramePr>
          <p:cNvPr id="10" name="Diagramme 9">
            <a:extLst>
              <a:ext uri="{FF2B5EF4-FFF2-40B4-BE49-F238E27FC236}">
                <a16:creationId xmlns:a16="http://schemas.microsoft.com/office/drawing/2014/main" id="{C9ED5F4A-B21D-4EBF-A87C-2D0F2ABF9697}"/>
              </a:ext>
            </a:extLst>
          </p:cNvPr>
          <p:cNvGraphicFramePr/>
          <p:nvPr/>
        </p:nvGraphicFramePr>
        <p:xfrm>
          <a:off x="2602522" y="1906179"/>
          <a:ext cx="7557477" cy="4508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Flèche : haut 10">
            <a:extLst>
              <a:ext uri="{FF2B5EF4-FFF2-40B4-BE49-F238E27FC236}">
                <a16:creationId xmlns:a16="http://schemas.microsoft.com/office/drawing/2014/main" id="{28A393DA-0F86-484B-A1DD-DB1EEA53D186}"/>
              </a:ext>
            </a:extLst>
          </p:cNvPr>
          <p:cNvSpPr/>
          <p:nvPr/>
        </p:nvSpPr>
        <p:spPr>
          <a:xfrm>
            <a:off x="9167447" y="2518117"/>
            <a:ext cx="422031" cy="3657600"/>
          </a:xfrm>
          <a:prstGeom prst="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259688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7648137" y="265613"/>
            <a:ext cx="45438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Origines de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positivisme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endParaRPr lang="fr-FR" sz="2400" dirty="0"/>
          </a:p>
        </p:txBody>
      </p:sp>
      <p:sp>
        <p:nvSpPr>
          <p:cNvPr id="2" name="Rectangle 1">
            <a:extLst>
              <a:ext uri="{FF2B5EF4-FFF2-40B4-BE49-F238E27FC236}">
                <a16:creationId xmlns:a16="http://schemas.microsoft.com/office/drawing/2014/main" id="{EE7B30D1-8BB3-4064-8F78-4D39450A200B}"/>
              </a:ext>
            </a:extLst>
          </p:cNvPr>
          <p:cNvSpPr/>
          <p:nvPr/>
        </p:nvSpPr>
        <p:spPr>
          <a:xfrm>
            <a:off x="1485900" y="2419802"/>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scientifique positif</a:t>
            </a:r>
          </a:p>
        </p:txBody>
      </p:sp>
      <p:sp>
        <p:nvSpPr>
          <p:cNvPr id="7" name="Rectangle 6">
            <a:extLst>
              <a:ext uri="{FF2B5EF4-FFF2-40B4-BE49-F238E27FC236}">
                <a16:creationId xmlns:a16="http://schemas.microsoft.com/office/drawing/2014/main" id="{9059FE74-847D-4AC9-826D-F60573C4E434}"/>
              </a:ext>
            </a:extLst>
          </p:cNvPr>
          <p:cNvSpPr/>
          <p:nvPr/>
        </p:nvSpPr>
        <p:spPr>
          <a:xfrm>
            <a:off x="1485900" y="3960849"/>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métaphysique </a:t>
            </a:r>
          </a:p>
        </p:txBody>
      </p:sp>
      <p:sp>
        <p:nvSpPr>
          <p:cNvPr id="8" name="Rectangle 7">
            <a:extLst>
              <a:ext uri="{FF2B5EF4-FFF2-40B4-BE49-F238E27FC236}">
                <a16:creationId xmlns:a16="http://schemas.microsoft.com/office/drawing/2014/main" id="{F8430248-BBE2-4821-8BF6-30A16EA26883}"/>
              </a:ext>
            </a:extLst>
          </p:cNvPr>
          <p:cNvSpPr/>
          <p:nvPr/>
        </p:nvSpPr>
        <p:spPr>
          <a:xfrm>
            <a:off x="1485900" y="5557057"/>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théologique </a:t>
            </a:r>
          </a:p>
        </p:txBody>
      </p:sp>
      <p:sp>
        <p:nvSpPr>
          <p:cNvPr id="5" name="Rectangle 4">
            <a:extLst>
              <a:ext uri="{FF2B5EF4-FFF2-40B4-BE49-F238E27FC236}">
                <a16:creationId xmlns:a16="http://schemas.microsoft.com/office/drawing/2014/main" id="{7530A891-F68B-46C0-B49C-294EA910421D}"/>
              </a:ext>
            </a:extLst>
          </p:cNvPr>
          <p:cNvSpPr/>
          <p:nvPr/>
        </p:nvSpPr>
        <p:spPr>
          <a:xfrm>
            <a:off x="134815" y="1375856"/>
            <a:ext cx="2562112" cy="40011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fr-FR" sz="2000" b="1" dirty="0">
                <a:latin typeface="Times New Roman" panose="02020603050405020304" pitchFamily="18" charset="0"/>
                <a:cs typeface="Times New Roman" panose="02020603050405020304" pitchFamily="18" charset="0"/>
              </a:rPr>
              <a:t> La loi des trois états  </a:t>
            </a:r>
            <a:endParaRPr lang="fr-FR" sz="2000" b="1" dirty="0"/>
          </a:p>
        </p:txBody>
      </p:sp>
      <p:sp>
        <p:nvSpPr>
          <p:cNvPr id="6" name="Flèche : bas 5">
            <a:extLst>
              <a:ext uri="{FF2B5EF4-FFF2-40B4-BE49-F238E27FC236}">
                <a16:creationId xmlns:a16="http://schemas.microsoft.com/office/drawing/2014/main" id="{331276EC-73A0-4D12-B08B-711ABF7A701E}"/>
              </a:ext>
            </a:extLst>
          </p:cNvPr>
          <p:cNvSpPr/>
          <p:nvPr/>
        </p:nvSpPr>
        <p:spPr>
          <a:xfrm>
            <a:off x="2280562" y="3203997"/>
            <a:ext cx="308056" cy="710737"/>
          </a:xfrm>
          <a:prstGeom prst="downArrow">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13" name="Flèche : bas 12">
            <a:extLst>
              <a:ext uri="{FF2B5EF4-FFF2-40B4-BE49-F238E27FC236}">
                <a16:creationId xmlns:a16="http://schemas.microsoft.com/office/drawing/2014/main" id="{4CD75DB6-CE38-4AEA-8B92-D2BEC9EEF6EC}"/>
              </a:ext>
            </a:extLst>
          </p:cNvPr>
          <p:cNvSpPr/>
          <p:nvPr/>
        </p:nvSpPr>
        <p:spPr>
          <a:xfrm>
            <a:off x="2280562" y="4758953"/>
            <a:ext cx="308056" cy="710737"/>
          </a:xfrm>
          <a:prstGeom prst="downArrow">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314108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7648137" y="265613"/>
            <a:ext cx="45438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Origines de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positivisme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endParaRPr lang="fr-FR" sz="2400" dirty="0"/>
          </a:p>
        </p:txBody>
      </p:sp>
      <p:sp>
        <p:nvSpPr>
          <p:cNvPr id="2" name="Rectangle 1">
            <a:extLst>
              <a:ext uri="{FF2B5EF4-FFF2-40B4-BE49-F238E27FC236}">
                <a16:creationId xmlns:a16="http://schemas.microsoft.com/office/drawing/2014/main" id="{EE7B30D1-8BB3-4064-8F78-4D39450A200B}"/>
              </a:ext>
            </a:extLst>
          </p:cNvPr>
          <p:cNvSpPr/>
          <p:nvPr/>
        </p:nvSpPr>
        <p:spPr>
          <a:xfrm>
            <a:off x="1485900" y="2419802"/>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scientifique positif</a:t>
            </a:r>
          </a:p>
        </p:txBody>
      </p:sp>
      <p:sp>
        <p:nvSpPr>
          <p:cNvPr id="7" name="Rectangle 6">
            <a:extLst>
              <a:ext uri="{FF2B5EF4-FFF2-40B4-BE49-F238E27FC236}">
                <a16:creationId xmlns:a16="http://schemas.microsoft.com/office/drawing/2014/main" id="{9059FE74-847D-4AC9-826D-F60573C4E434}"/>
              </a:ext>
            </a:extLst>
          </p:cNvPr>
          <p:cNvSpPr/>
          <p:nvPr/>
        </p:nvSpPr>
        <p:spPr>
          <a:xfrm>
            <a:off x="1485900" y="3960849"/>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métaphysique </a:t>
            </a:r>
          </a:p>
        </p:txBody>
      </p:sp>
      <p:sp>
        <p:nvSpPr>
          <p:cNvPr id="8" name="Rectangle 7">
            <a:extLst>
              <a:ext uri="{FF2B5EF4-FFF2-40B4-BE49-F238E27FC236}">
                <a16:creationId xmlns:a16="http://schemas.microsoft.com/office/drawing/2014/main" id="{F8430248-BBE2-4821-8BF6-30A16EA26883}"/>
              </a:ext>
            </a:extLst>
          </p:cNvPr>
          <p:cNvSpPr/>
          <p:nvPr/>
        </p:nvSpPr>
        <p:spPr>
          <a:xfrm>
            <a:off x="10294620" y="2775170"/>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théologique </a:t>
            </a:r>
          </a:p>
        </p:txBody>
      </p:sp>
      <p:sp>
        <p:nvSpPr>
          <p:cNvPr id="5" name="Rectangle 4">
            <a:extLst>
              <a:ext uri="{FF2B5EF4-FFF2-40B4-BE49-F238E27FC236}">
                <a16:creationId xmlns:a16="http://schemas.microsoft.com/office/drawing/2014/main" id="{7530A891-F68B-46C0-B49C-294EA910421D}"/>
              </a:ext>
            </a:extLst>
          </p:cNvPr>
          <p:cNvSpPr/>
          <p:nvPr/>
        </p:nvSpPr>
        <p:spPr>
          <a:xfrm>
            <a:off x="134815" y="1375856"/>
            <a:ext cx="2562112" cy="40011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fr-FR" sz="2000" b="1" dirty="0">
                <a:latin typeface="Times New Roman" panose="02020603050405020304" pitchFamily="18" charset="0"/>
                <a:cs typeface="Times New Roman" panose="02020603050405020304" pitchFamily="18" charset="0"/>
              </a:rPr>
              <a:t> La loi des trois états  </a:t>
            </a:r>
            <a:endParaRPr lang="fr-FR" sz="2000" b="1" dirty="0"/>
          </a:p>
        </p:txBody>
      </p:sp>
      <p:sp>
        <p:nvSpPr>
          <p:cNvPr id="6" name="Flèche : bas 5">
            <a:extLst>
              <a:ext uri="{FF2B5EF4-FFF2-40B4-BE49-F238E27FC236}">
                <a16:creationId xmlns:a16="http://schemas.microsoft.com/office/drawing/2014/main" id="{331276EC-73A0-4D12-B08B-711ABF7A701E}"/>
              </a:ext>
            </a:extLst>
          </p:cNvPr>
          <p:cNvSpPr/>
          <p:nvPr/>
        </p:nvSpPr>
        <p:spPr>
          <a:xfrm>
            <a:off x="2280562" y="3203997"/>
            <a:ext cx="308056" cy="710737"/>
          </a:xfrm>
          <a:prstGeom prst="downArrow">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13" name="Flèche : bas 12">
            <a:extLst>
              <a:ext uri="{FF2B5EF4-FFF2-40B4-BE49-F238E27FC236}">
                <a16:creationId xmlns:a16="http://schemas.microsoft.com/office/drawing/2014/main" id="{4CD75DB6-CE38-4AEA-8B92-D2BEC9EEF6EC}"/>
              </a:ext>
            </a:extLst>
          </p:cNvPr>
          <p:cNvSpPr/>
          <p:nvPr/>
        </p:nvSpPr>
        <p:spPr>
          <a:xfrm>
            <a:off x="2280562" y="4758953"/>
            <a:ext cx="308056" cy="710737"/>
          </a:xfrm>
          <a:prstGeom prst="downArrow">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9" name="Organigramme : Stockage à accès séquentiel 8">
            <a:extLst>
              <a:ext uri="{FF2B5EF4-FFF2-40B4-BE49-F238E27FC236}">
                <a16:creationId xmlns:a16="http://schemas.microsoft.com/office/drawing/2014/main" id="{AE37BF9D-6812-4130-8941-CEA2BD2C1751}"/>
              </a:ext>
            </a:extLst>
          </p:cNvPr>
          <p:cNvSpPr/>
          <p:nvPr/>
        </p:nvSpPr>
        <p:spPr>
          <a:xfrm>
            <a:off x="3784209" y="3429000"/>
            <a:ext cx="5715749" cy="3224701"/>
          </a:xfrm>
          <a:prstGeom prst="flowChartMagneticTap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latin typeface="Abadi" panose="020B0604020104020204" pitchFamily="34" charset="0"/>
              </a:rPr>
              <a:t>Dans le premier, ou soi-disant les phénomènes </a:t>
            </a:r>
            <a:r>
              <a:rPr lang="fr-FR" u="sng" dirty="0">
                <a:latin typeface="Abadi" panose="020B0604020104020204" pitchFamily="34" charset="0"/>
              </a:rPr>
              <a:t>théologiques</a:t>
            </a:r>
            <a:r>
              <a:rPr lang="fr-FR" dirty="0">
                <a:latin typeface="Abadi" panose="020B0604020104020204" pitchFamily="34" charset="0"/>
              </a:rPr>
              <a:t> , naturels et de stade sont expliqués comme les résultats de pouvoirs surnaturels ou divins. Peu importe que </a:t>
            </a:r>
            <a:r>
              <a:rPr lang="fr-FR" u="sng" dirty="0">
                <a:latin typeface="Abadi" panose="020B0604020104020204" pitchFamily="34" charset="0"/>
              </a:rPr>
              <a:t>la religion</a:t>
            </a:r>
            <a:r>
              <a:rPr lang="fr-FR" dirty="0">
                <a:latin typeface="Abadi" panose="020B0604020104020204" pitchFamily="34" charset="0"/>
              </a:rPr>
              <a:t> est </a:t>
            </a:r>
            <a:r>
              <a:rPr lang="fr-FR" u="sng" dirty="0">
                <a:latin typeface="Abadi" panose="020B0604020104020204" pitchFamily="34" charset="0"/>
              </a:rPr>
              <a:t>polythéiste</a:t>
            </a:r>
            <a:r>
              <a:rPr lang="fr-FR" dirty="0">
                <a:latin typeface="Abadi" panose="020B0604020104020204" pitchFamily="34" charset="0"/>
              </a:rPr>
              <a:t> ou </a:t>
            </a:r>
            <a:r>
              <a:rPr lang="fr-FR" u="sng" dirty="0">
                <a:latin typeface="Abadi" panose="020B0604020104020204" pitchFamily="34" charset="0"/>
              </a:rPr>
              <a:t>monothéiste</a:t>
            </a:r>
            <a:r>
              <a:rPr lang="fr-FR" dirty="0">
                <a:latin typeface="Abadi" panose="020B0604020104020204" pitchFamily="34" charset="0"/>
              </a:rPr>
              <a:t> ; dans les deux cas, on pense que des pouvoirs ou des volontés miraculeux produisent les événements observés</a:t>
            </a:r>
            <a:r>
              <a:rPr lang="fr-FR" dirty="0">
                <a:latin typeface="Agency FB" panose="020B0503020202020204" pitchFamily="34" charset="0"/>
              </a:rPr>
              <a:t>.</a:t>
            </a:r>
            <a:r>
              <a:rPr lang="fr-FR" dirty="0"/>
              <a:t> </a:t>
            </a:r>
          </a:p>
        </p:txBody>
      </p:sp>
      <p:cxnSp>
        <p:nvCxnSpPr>
          <p:cNvPr id="11" name="Connecteur : en arc 10">
            <a:extLst>
              <a:ext uri="{FF2B5EF4-FFF2-40B4-BE49-F238E27FC236}">
                <a16:creationId xmlns:a16="http://schemas.microsoft.com/office/drawing/2014/main" id="{5A25202D-182F-4CA6-AAE7-C73AF502D2C3}"/>
              </a:ext>
            </a:extLst>
          </p:cNvPr>
          <p:cNvCxnSpPr>
            <a:cxnSpLocks/>
          </p:cNvCxnSpPr>
          <p:nvPr/>
        </p:nvCxnSpPr>
        <p:spPr>
          <a:xfrm rot="10800000" flipV="1">
            <a:off x="7648139" y="2852861"/>
            <a:ext cx="2646481" cy="661419"/>
          </a:xfrm>
          <a:prstGeom prst="curvedConnector3">
            <a:avLst>
              <a:gd name="adj1" fmla="val 50000"/>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7081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7648137" y="265613"/>
            <a:ext cx="45438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Origines de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positivisme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endParaRPr lang="fr-FR" sz="2400" dirty="0"/>
          </a:p>
        </p:txBody>
      </p:sp>
      <p:sp>
        <p:nvSpPr>
          <p:cNvPr id="2" name="Rectangle 1">
            <a:extLst>
              <a:ext uri="{FF2B5EF4-FFF2-40B4-BE49-F238E27FC236}">
                <a16:creationId xmlns:a16="http://schemas.microsoft.com/office/drawing/2014/main" id="{EE7B30D1-8BB3-4064-8F78-4D39450A200B}"/>
              </a:ext>
            </a:extLst>
          </p:cNvPr>
          <p:cNvSpPr/>
          <p:nvPr/>
        </p:nvSpPr>
        <p:spPr>
          <a:xfrm>
            <a:off x="1485900" y="2419802"/>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scientifique positif</a:t>
            </a:r>
          </a:p>
        </p:txBody>
      </p:sp>
      <p:sp>
        <p:nvSpPr>
          <p:cNvPr id="7" name="Rectangle 6">
            <a:extLst>
              <a:ext uri="{FF2B5EF4-FFF2-40B4-BE49-F238E27FC236}">
                <a16:creationId xmlns:a16="http://schemas.microsoft.com/office/drawing/2014/main" id="{9059FE74-847D-4AC9-826D-F60573C4E434}"/>
              </a:ext>
            </a:extLst>
          </p:cNvPr>
          <p:cNvSpPr/>
          <p:nvPr/>
        </p:nvSpPr>
        <p:spPr>
          <a:xfrm>
            <a:off x="10294620" y="2175608"/>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métaphysique </a:t>
            </a:r>
          </a:p>
        </p:txBody>
      </p:sp>
      <p:sp>
        <p:nvSpPr>
          <p:cNvPr id="8" name="Rectangle 7">
            <a:extLst>
              <a:ext uri="{FF2B5EF4-FFF2-40B4-BE49-F238E27FC236}">
                <a16:creationId xmlns:a16="http://schemas.microsoft.com/office/drawing/2014/main" id="{F8430248-BBE2-4821-8BF6-30A16EA26883}"/>
              </a:ext>
            </a:extLst>
          </p:cNvPr>
          <p:cNvSpPr/>
          <p:nvPr/>
        </p:nvSpPr>
        <p:spPr>
          <a:xfrm>
            <a:off x="1485900" y="5557057"/>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théologique </a:t>
            </a:r>
          </a:p>
        </p:txBody>
      </p:sp>
      <p:sp>
        <p:nvSpPr>
          <p:cNvPr id="5" name="Rectangle 4">
            <a:extLst>
              <a:ext uri="{FF2B5EF4-FFF2-40B4-BE49-F238E27FC236}">
                <a16:creationId xmlns:a16="http://schemas.microsoft.com/office/drawing/2014/main" id="{7530A891-F68B-46C0-B49C-294EA910421D}"/>
              </a:ext>
            </a:extLst>
          </p:cNvPr>
          <p:cNvSpPr/>
          <p:nvPr/>
        </p:nvSpPr>
        <p:spPr>
          <a:xfrm>
            <a:off x="134815" y="1375856"/>
            <a:ext cx="2562112" cy="40011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fr-FR" sz="2000" b="1" dirty="0">
                <a:latin typeface="Times New Roman" panose="02020603050405020304" pitchFamily="18" charset="0"/>
                <a:cs typeface="Times New Roman" panose="02020603050405020304" pitchFamily="18" charset="0"/>
              </a:rPr>
              <a:t> La loi des trois états  </a:t>
            </a:r>
            <a:endParaRPr lang="fr-FR" sz="2000" b="1" dirty="0"/>
          </a:p>
        </p:txBody>
      </p:sp>
      <p:sp>
        <p:nvSpPr>
          <p:cNvPr id="6" name="Flèche : bas 5">
            <a:extLst>
              <a:ext uri="{FF2B5EF4-FFF2-40B4-BE49-F238E27FC236}">
                <a16:creationId xmlns:a16="http://schemas.microsoft.com/office/drawing/2014/main" id="{331276EC-73A0-4D12-B08B-711ABF7A701E}"/>
              </a:ext>
            </a:extLst>
          </p:cNvPr>
          <p:cNvSpPr/>
          <p:nvPr/>
        </p:nvSpPr>
        <p:spPr>
          <a:xfrm>
            <a:off x="2280562" y="3203997"/>
            <a:ext cx="308056" cy="710737"/>
          </a:xfrm>
          <a:prstGeom prst="downArrow">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13" name="Flèche : bas 12">
            <a:extLst>
              <a:ext uri="{FF2B5EF4-FFF2-40B4-BE49-F238E27FC236}">
                <a16:creationId xmlns:a16="http://schemas.microsoft.com/office/drawing/2014/main" id="{4CD75DB6-CE38-4AEA-8B92-D2BEC9EEF6EC}"/>
              </a:ext>
            </a:extLst>
          </p:cNvPr>
          <p:cNvSpPr/>
          <p:nvPr/>
        </p:nvSpPr>
        <p:spPr>
          <a:xfrm>
            <a:off x="2280562" y="4758953"/>
            <a:ext cx="308056" cy="710737"/>
          </a:xfrm>
          <a:prstGeom prst="downArrow">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9" name="Organigramme : Stockage à accès séquentiel 8">
            <a:extLst>
              <a:ext uri="{FF2B5EF4-FFF2-40B4-BE49-F238E27FC236}">
                <a16:creationId xmlns:a16="http://schemas.microsoft.com/office/drawing/2014/main" id="{AE37BF9D-6812-4130-8941-CEA2BD2C1751}"/>
              </a:ext>
            </a:extLst>
          </p:cNvPr>
          <p:cNvSpPr/>
          <p:nvPr/>
        </p:nvSpPr>
        <p:spPr>
          <a:xfrm>
            <a:off x="3784209" y="3429000"/>
            <a:ext cx="5715749" cy="3224701"/>
          </a:xfrm>
          <a:prstGeom prst="flowChartMagneticTape">
            <a:avLst/>
          </a:prstGeom>
          <a:ln w="28575">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La seconde phase, dite métaphysique, n’est parfois que théologie dépersonnalisée: on suppose que les processus observables de la nature découlent de pouvoirs impersonnels, de qualités occultes, de forces vitales ou d’ </a:t>
            </a:r>
            <a:r>
              <a:rPr lang="fr-FR" u="sng" dirty="0"/>
              <a:t>entéléchies</a:t>
            </a:r>
            <a:r>
              <a:rPr lang="fr-FR" dirty="0"/>
              <a:t> (principes de perfectionnement interne). </a:t>
            </a:r>
            <a:r>
              <a:rPr lang="fr-FR" dirty="0">
                <a:latin typeface="Agency FB" panose="020B0503020202020204" pitchFamily="34" charset="0"/>
              </a:rPr>
              <a:t>.</a:t>
            </a:r>
            <a:r>
              <a:rPr lang="fr-FR" dirty="0"/>
              <a:t> </a:t>
            </a:r>
          </a:p>
        </p:txBody>
      </p:sp>
      <p:cxnSp>
        <p:nvCxnSpPr>
          <p:cNvPr id="11" name="Connecteur : en arc 10">
            <a:extLst>
              <a:ext uri="{FF2B5EF4-FFF2-40B4-BE49-F238E27FC236}">
                <a16:creationId xmlns:a16="http://schemas.microsoft.com/office/drawing/2014/main" id="{5A25202D-182F-4CA6-AAE7-C73AF502D2C3}"/>
              </a:ext>
            </a:extLst>
          </p:cNvPr>
          <p:cNvCxnSpPr>
            <a:cxnSpLocks/>
          </p:cNvCxnSpPr>
          <p:nvPr/>
        </p:nvCxnSpPr>
        <p:spPr>
          <a:xfrm rot="10800000" flipV="1">
            <a:off x="7648139" y="2852861"/>
            <a:ext cx="2646481" cy="661419"/>
          </a:xfrm>
          <a:prstGeom prst="curvedConnector3">
            <a:avLst>
              <a:gd name="adj1" fmla="val 50000"/>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58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7648137" y="265613"/>
            <a:ext cx="454386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Origines de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fr-FR" sz="32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positivisme</a:t>
            </a:r>
            <a:r>
              <a:rPr lang="fr-FR" sz="2400" b="1" dirty="0">
                <a:solidFill>
                  <a:schemeClr val="bg2">
                    <a:lumMod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ctr"/>
            <a:endParaRPr lang="fr-FR" sz="2400" dirty="0"/>
          </a:p>
        </p:txBody>
      </p:sp>
      <p:sp>
        <p:nvSpPr>
          <p:cNvPr id="2" name="Rectangle 1">
            <a:extLst>
              <a:ext uri="{FF2B5EF4-FFF2-40B4-BE49-F238E27FC236}">
                <a16:creationId xmlns:a16="http://schemas.microsoft.com/office/drawing/2014/main" id="{EE7B30D1-8BB3-4064-8F78-4D39450A200B}"/>
              </a:ext>
            </a:extLst>
          </p:cNvPr>
          <p:cNvSpPr/>
          <p:nvPr/>
        </p:nvSpPr>
        <p:spPr>
          <a:xfrm>
            <a:off x="10294620" y="2465642"/>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scientifique positif</a:t>
            </a:r>
          </a:p>
        </p:txBody>
      </p:sp>
      <p:sp>
        <p:nvSpPr>
          <p:cNvPr id="7" name="Rectangle 6">
            <a:extLst>
              <a:ext uri="{FF2B5EF4-FFF2-40B4-BE49-F238E27FC236}">
                <a16:creationId xmlns:a16="http://schemas.microsoft.com/office/drawing/2014/main" id="{9059FE74-847D-4AC9-826D-F60573C4E434}"/>
              </a:ext>
            </a:extLst>
          </p:cNvPr>
          <p:cNvSpPr/>
          <p:nvPr/>
        </p:nvSpPr>
        <p:spPr>
          <a:xfrm>
            <a:off x="1485900" y="3955965"/>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métaphysique </a:t>
            </a:r>
          </a:p>
        </p:txBody>
      </p:sp>
      <p:sp>
        <p:nvSpPr>
          <p:cNvPr id="8" name="Rectangle 7">
            <a:extLst>
              <a:ext uri="{FF2B5EF4-FFF2-40B4-BE49-F238E27FC236}">
                <a16:creationId xmlns:a16="http://schemas.microsoft.com/office/drawing/2014/main" id="{F8430248-BBE2-4821-8BF6-30A16EA26883}"/>
              </a:ext>
            </a:extLst>
          </p:cNvPr>
          <p:cNvSpPr/>
          <p:nvPr/>
        </p:nvSpPr>
        <p:spPr>
          <a:xfrm>
            <a:off x="1485900" y="5557057"/>
            <a:ext cx="189738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État théologique </a:t>
            </a:r>
          </a:p>
        </p:txBody>
      </p:sp>
      <p:sp>
        <p:nvSpPr>
          <p:cNvPr id="5" name="Rectangle 4">
            <a:extLst>
              <a:ext uri="{FF2B5EF4-FFF2-40B4-BE49-F238E27FC236}">
                <a16:creationId xmlns:a16="http://schemas.microsoft.com/office/drawing/2014/main" id="{7530A891-F68B-46C0-B49C-294EA910421D}"/>
              </a:ext>
            </a:extLst>
          </p:cNvPr>
          <p:cNvSpPr/>
          <p:nvPr/>
        </p:nvSpPr>
        <p:spPr>
          <a:xfrm>
            <a:off x="134815" y="1375856"/>
            <a:ext cx="2562112" cy="400110"/>
          </a:xfrm>
          <a:prstGeom prst="rect">
            <a:avLst/>
          </a:prstGeom>
        </p:spPr>
        <p:style>
          <a:lnRef idx="3">
            <a:schemeClr val="lt1"/>
          </a:lnRef>
          <a:fillRef idx="1">
            <a:schemeClr val="accent2"/>
          </a:fillRef>
          <a:effectRef idx="1">
            <a:schemeClr val="accent2"/>
          </a:effectRef>
          <a:fontRef idx="minor">
            <a:schemeClr val="lt1"/>
          </a:fontRef>
        </p:style>
        <p:txBody>
          <a:bodyPr wrap="none">
            <a:spAutoFit/>
          </a:bodyPr>
          <a:lstStyle/>
          <a:p>
            <a:r>
              <a:rPr lang="fr-FR" sz="2000" b="1" dirty="0">
                <a:latin typeface="Times New Roman" panose="02020603050405020304" pitchFamily="18" charset="0"/>
                <a:cs typeface="Times New Roman" panose="02020603050405020304" pitchFamily="18" charset="0"/>
              </a:rPr>
              <a:t> La loi des trois états  </a:t>
            </a:r>
            <a:endParaRPr lang="fr-FR" sz="2000" b="1" dirty="0"/>
          </a:p>
        </p:txBody>
      </p:sp>
      <p:sp>
        <p:nvSpPr>
          <p:cNvPr id="6" name="Flèche : bas 5">
            <a:extLst>
              <a:ext uri="{FF2B5EF4-FFF2-40B4-BE49-F238E27FC236}">
                <a16:creationId xmlns:a16="http://schemas.microsoft.com/office/drawing/2014/main" id="{331276EC-73A0-4D12-B08B-711ABF7A701E}"/>
              </a:ext>
            </a:extLst>
          </p:cNvPr>
          <p:cNvSpPr/>
          <p:nvPr/>
        </p:nvSpPr>
        <p:spPr>
          <a:xfrm>
            <a:off x="2280562" y="3203997"/>
            <a:ext cx="308056" cy="710737"/>
          </a:xfrm>
          <a:prstGeom prst="downArrow">
            <a:avLst/>
          </a:prstGeom>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13" name="Flèche : bas 12">
            <a:extLst>
              <a:ext uri="{FF2B5EF4-FFF2-40B4-BE49-F238E27FC236}">
                <a16:creationId xmlns:a16="http://schemas.microsoft.com/office/drawing/2014/main" id="{4CD75DB6-CE38-4AEA-8B92-D2BEC9EEF6EC}"/>
              </a:ext>
            </a:extLst>
          </p:cNvPr>
          <p:cNvSpPr/>
          <p:nvPr/>
        </p:nvSpPr>
        <p:spPr>
          <a:xfrm>
            <a:off x="2280562" y="4758953"/>
            <a:ext cx="308056" cy="710737"/>
          </a:xfrm>
          <a:prstGeom prst="downArrow">
            <a:avLst/>
          </a:prstGeom>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fr-FR"/>
          </a:p>
        </p:txBody>
      </p:sp>
      <p:sp>
        <p:nvSpPr>
          <p:cNvPr id="9" name="Organigramme : Stockage à accès séquentiel 8">
            <a:extLst>
              <a:ext uri="{FF2B5EF4-FFF2-40B4-BE49-F238E27FC236}">
                <a16:creationId xmlns:a16="http://schemas.microsoft.com/office/drawing/2014/main" id="{AE37BF9D-6812-4130-8941-CEA2BD2C1751}"/>
              </a:ext>
            </a:extLst>
          </p:cNvPr>
          <p:cNvSpPr/>
          <p:nvPr/>
        </p:nvSpPr>
        <p:spPr>
          <a:xfrm>
            <a:off x="3784209" y="3429000"/>
            <a:ext cx="5715749" cy="3224701"/>
          </a:xfrm>
          <a:prstGeom prst="flowChartMagneticTape">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dans la troisième phase, la phase </a:t>
            </a:r>
            <a:r>
              <a:rPr lang="fr-FR" u="sng" dirty="0"/>
              <a:t>scientifique</a:t>
            </a:r>
            <a:r>
              <a:rPr lang="fr-FR" dirty="0"/>
              <a:t> ou «positive», d’où le titre de magnum opus de Comte: </a:t>
            </a:r>
            <a:r>
              <a:rPr lang="fr-FR" i="1" u="sng" dirty="0"/>
              <a:t>Cours de philosophie positive</a:t>
            </a:r>
            <a:r>
              <a:rPr lang="fr-FR" dirty="0"/>
              <a:t> (1830-1842) - car il prétend ne s'intéresser qu'aux faits positifs. La tâche des sciences et de la connaissance en général consiste à étudier les faits et les régularités de la nature et de la société et à formuler les régularités comme (descriptives)</a:t>
            </a:r>
            <a:r>
              <a:rPr lang="fr-FR" u="sng" dirty="0"/>
              <a:t>Laws</a:t>
            </a:r>
            <a:r>
              <a:rPr lang="fr-FR" dirty="0"/>
              <a:t>. </a:t>
            </a:r>
          </a:p>
        </p:txBody>
      </p:sp>
      <p:cxnSp>
        <p:nvCxnSpPr>
          <p:cNvPr id="11" name="Connecteur : en arc 10">
            <a:extLst>
              <a:ext uri="{FF2B5EF4-FFF2-40B4-BE49-F238E27FC236}">
                <a16:creationId xmlns:a16="http://schemas.microsoft.com/office/drawing/2014/main" id="{5A25202D-182F-4CA6-AAE7-C73AF502D2C3}"/>
              </a:ext>
            </a:extLst>
          </p:cNvPr>
          <p:cNvCxnSpPr>
            <a:cxnSpLocks/>
          </p:cNvCxnSpPr>
          <p:nvPr/>
        </p:nvCxnSpPr>
        <p:spPr>
          <a:xfrm rot="10800000" flipV="1">
            <a:off x="7648139" y="2852861"/>
            <a:ext cx="2646481" cy="661419"/>
          </a:xfrm>
          <a:prstGeom prst="curvedConnector3">
            <a:avLst>
              <a:gd name="adj1" fmla="val 50000"/>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29253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8A1614-95EC-40E6-8F1C-AA1D593A6CF6}"/>
              </a:ext>
            </a:extLst>
          </p:cNvPr>
          <p:cNvSpPr/>
          <p:nvPr/>
        </p:nvSpPr>
        <p:spPr>
          <a:xfrm>
            <a:off x="539262" y="2612009"/>
            <a:ext cx="11113476" cy="3108543"/>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buFont typeface="Wingdings" panose="05000000000000000000" pitchFamily="2" charset="2"/>
              <a:buChar char="ü"/>
            </a:pPr>
            <a:r>
              <a:rPr lang="fr-FR" sz="2800" dirty="0">
                <a:latin typeface="Times New Roman" panose="02020603050405020304" pitchFamily="18" charset="0"/>
                <a:ea typeface="Calibri" panose="020F0502020204030204" pitchFamily="34" charset="0"/>
              </a:rPr>
              <a:t>Une loi </a:t>
            </a:r>
            <a:r>
              <a:rPr lang="fr-FR" sz="2800" b="1" dirty="0">
                <a:latin typeface="Times New Roman" panose="02020603050405020304" pitchFamily="18" charset="0"/>
                <a:ea typeface="Calibri" panose="020F0502020204030204" pitchFamily="34" charset="0"/>
              </a:rPr>
              <a:t>progressive</a:t>
            </a:r>
          </a:p>
          <a:p>
            <a:pPr marL="285750" indent="-285750">
              <a:buFont typeface="Wingdings" panose="05000000000000000000" pitchFamily="2" charset="2"/>
              <a:buChar char="ü"/>
            </a:pPr>
            <a:r>
              <a:rPr lang="fr-FR" sz="2800" b="1" dirty="0">
                <a:latin typeface="Times New Roman" panose="02020603050405020304" pitchFamily="18" charset="0"/>
                <a:ea typeface="Calibri" panose="020F0502020204030204" pitchFamily="34" charset="0"/>
              </a:rPr>
              <a:t>Générale </a:t>
            </a:r>
          </a:p>
          <a:p>
            <a:pPr marL="285750" indent="-285750">
              <a:buFont typeface="Wingdings" panose="05000000000000000000" pitchFamily="2" charset="2"/>
              <a:buChar char="ü"/>
            </a:pPr>
            <a:r>
              <a:rPr lang="fr-FR" sz="2800" b="1" dirty="0">
                <a:latin typeface="Times New Roman" panose="02020603050405020304" pitchFamily="18" charset="0"/>
                <a:ea typeface="Calibri" panose="020F0502020204030204" pitchFamily="34" charset="0"/>
              </a:rPr>
              <a:t>Linéaire</a:t>
            </a:r>
            <a:r>
              <a:rPr lang="fr-FR" sz="2800" dirty="0">
                <a:latin typeface="Times New Roman" panose="02020603050405020304" pitchFamily="18" charset="0"/>
                <a:ea typeface="Calibri" panose="020F0502020204030204" pitchFamily="34" charset="0"/>
              </a:rPr>
              <a:t> d’évolution de l’esprit humain </a:t>
            </a:r>
          </a:p>
          <a:p>
            <a:pPr marL="285750" indent="-285750">
              <a:buFont typeface="Wingdings" panose="05000000000000000000" pitchFamily="2" charset="2"/>
              <a:buChar char="ü"/>
            </a:pPr>
            <a:r>
              <a:rPr lang="fr-FR" sz="2800" dirty="0">
                <a:latin typeface="Times New Roman" panose="02020603050405020304" pitchFamily="18" charset="0"/>
                <a:ea typeface="Calibri" panose="020F0502020204030204" pitchFamily="34" charset="0"/>
              </a:rPr>
              <a:t> Tous les domaines de connaissance (astronomie, physique, chimie, physiologie, physique sociale ou sociologie,) </a:t>
            </a:r>
            <a:r>
              <a:rPr lang="fr-FR" sz="2800" b="1" dirty="0">
                <a:latin typeface="Times New Roman" panose="02020603050405020304" pitchFamily="18" charset="0"/>
                <a:ea typeface="Calibri" panose="020F0502020204030204" pitchFamily="34" charset="0"/>
              </a:rPr>
              <a:t>passent par ces trois stades</a:t>
            </a:r>
            <a:r>
              <a:rPr lang="fr-FR" sz="2800" dirty="0">
                <a:latin typeface="Times New Roman" panose="02020603050405020304" pitchFamily="18" charset="0"/>
                <a:ea typeface="Calibri" panose="020F0502020204030204" pitchFamily="34" charset="0"/>
              </a:rPr>
              <a:t>. </a:t>
            </a:r>
          </a:p>
          <a:p>
            <a:pPr marL="285750" indent="-285750">
              <a:buFont typeface="Wingdings" panose="05000000000000000000" pitchFamily="2" charset="2"/>
              <a:buChar char="ü"/>
            </a:pPr>
            <a:r>
              <a:rPr lang="fr-FR" sz="2800" dirty="0">
                <a:latin typeface="Times New Roman" panose="02020603050405020304" pitchFamily="18" charset="0"/>
                <a:ea typeface="Calibri" panose="020F0502020204030204" pitchFamily="34" charset="0"/>
              </a:rPr>
              <a:t>Elle recherche </a:t>
            </a:r>
            <a:r>
              <a:rPr lang="fr-FR" sz="2800" b="1" dirty="0">
                <a:latin typeface="Times New Roman" panose="02020603050405020304" pitchFamily="18" charset="0"/>
                <a:ea typeface="Calibri" panose="020F0502020204030204" pitchFamily="34" charset="0"/>
              </a:rPr>
              <a:t>des lois</a:t>
            </a:r>
            <a:r>
              <a:rPr lang="fr-FR" sz="2800" dirty="0">
                <a:latin typeface="Times New Roman" panose="02020603050405020304" pitchFamily="18" charset="0"/>
                <a:ea typeface="Calibri" panose="020F0502020204030204" pitchFamily="34" charset="0"/>
              </a:rPr>
              <a:t>, et non plus des causes (premières ou finales) comme les analyses théologique et métaphysique</a:t>
            </a:r>
            <a:endParaRPr lang="fr-FR" sz="2800" dirty="0"/>
          </a:p>
        </p:txBody>
      </p:sp>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3120683" y="991779"/>
            <a:ext cx="5671625" cy="1200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Caractéristiques de la loi des trois états </a:t>
            </a:r>
            <a:r>
              <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647988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8A1614-95EC-40E6-8F1C-AA1D593A6CF6}"/>
              </a:ext>
            </a:extLst>
          </p:cNvPr>
          <p:cNvSpPr/>
          <p:nvPr/>
        </p:nvSpPr>
        <p:spPr>
          <a:xfrm>
            <a:off x="271974" y="2550255"/>
            <a:ext cx="7338646" cy="400110"/>
          </a:xfrm>
          <a:prstGeom prst="rect">
            <a:avLst/>
          </a:prstGeom>
          <a:noFill/>
          <a:ln w="28575">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a:buFont typeface="Wingdings" panose="05000000000000000000" pitchFamily="2" charset="2"/>
              <a:buChar char="ü"/>
            </a:pPr>
            <a:r>
              <a:rPr lang="fr-FR" sz="2000" dirty="0"/>
              <a:t>Tout ce qui dépasse cette expérience est irréel et n’existe pas </a:t>
            </a:r>
            <a:endParaRPr lang="fr-FR" sz="3200" dirty="0"/>
          </a:p>
        </p:txBody>
      </p:sp>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positiviste</a:t>
            </a:r>
          </a:p>
        </p:txBody>
      </p:sp>
      <p:sp>
        <p:nvSpPr>
          <p:cNvPr id="3" name="Rectangle 2">
            <a:extLst>
              <a:ext uri="{FF2B5EF4-FFF2-40B4-BE49-F238E27FC236}">
                <a16:creationId xmlns:a16="http://schemas.microsoft.com/office/drawing/2014/main" id="{AD524AB2-2ED0-4967-AD24-9F652C91DB0E}"/>
              </a:ext>
            </a:extLst>
          </p:cNvPr>
          <p:cNvSpPr/>
          <p:nvPr/>
        </p:nvSpPr>
        <p:spPr>
          <a:xfrm>
            <a:off x="3120683" y="991779"/>
            <a:ext cx="5671625" cy="1200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Critique de positivisme </a:t>
            </a:r>
            <a:r>
              <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5" name="Rectangle 4">
            <a:extLst>
              <a:ext uri="{FF2B5EF4-FFF2-40B4-BE49-F238E27FC236}">
                <a16:creationId xmlns:a16="http://schemas.microsoft.com/office/drawing/2014/main" id="{1ED194A2-86B0-4FF7-9A7A-8B53A0881C8E}"/>
              </a:ext>
            </a:extLst>
          </p:cNvPr>
          <p:cNvSpPr/>
          <p:nvPr/>
        </p:nvSpPr>
        <p:spPr>
          <a:xfrm>
            <a:off x="271974" y="3146148"/>
            <a:ext cx="6452381" cy="400110"/>
          </a:xfrm>
          <a:prstGeom prst="rect">
            <a:avLst/>
          </a:prstGeom>
          <a:ln w="28575">
            <a:solidFill>
              <a:schemeClr val="accent4">
                <a:lumMod val="75000"/>
              </a:schemeClr>
            </a:solidFill>
          </a:ln>
        </p:spPr>
        <p:txBody>
          <a:bodyPr wrap="square">
            <a:spAutoFit/>
          </a:bodyPr>
          <a:lstStyle/>
          <a:p>
            <a:pPr marL="342900" indent="-342900">
              <a:buFont typeface="Wingdings" panose="05000000000000000000" pitchFamily="2" charset="2"/>
              <a:buChar char="ü"/>
            </a:pPr>
            <a:r>
              <a:rPr lang="fr-FR" sz="2000" dirty="0">
                <a:latin typeface="Times New Roman" panose="02020603050405020304" pitchFamily="18" charset="0"/>
                <a:ea typeface="Calibri" panose="020F0502020204030204" pitchFamily="34" charset="0"/>
              </a:rPr>
              <a:t>Ce courant nie la volonté des individus </a:t>
            </a:r>
            <a:endParaRPr lang="fr-FR" sz="2000" dirty="0"/>
          </a:p>
        </p:txBody>
      </p:sp>
      <p:sp>
        <p:nvSpPr>
          <p:cNvPr id="6" name="Rectangle 5">
            <a:extLst>
              <a:ext uri="{FF2B5EF4-FFF2-40B4-BE49-F238E27FC236}">
                <a16:creationId xmlns:a16="http://schemas.microsoft.com/office/drawing/2014/main" id="{E49E942F-0B89-46CC-BA71-88FD42865FC9}"/>
              </a:ext>
            </a:extLst>
          </p:cNvPr>
          <p:cNvSpPr/>
          <p:nvPr/>
        </p:nvSpPr>
        <p:spPr>
          <a:xfrm>
            <a:off x="271974" y="3804496"/>
            <a:ext cx="8520334" cy="499304"/>
          </a:xfrm>
          <a:prstGeom prst="rect">
            <a:avLst/>
          </a:prstGeom>
          <a:ln w="28575">
            <a:solidFill>
              <a:schemeClr val="accent4">
                <a:lumMod val="75000"/>
              </a:schemeClr>
            </a:solidFill>
          </a:ln>
        </p:spPr>
        <p:txBody>
          <a:bodyPr wrap="square">
            <a:spAutoFit/>
          </a:bodyPr>
          <a:lstStyle/>
          <a:p>
            <a:pPr marL="285750" indent="-285750" algn="just">
              <a:lnSpc>
                <a:spcPct val="150000"/>
              </a:lnSpc>
              <a:spcAft>
                <a:spcPts val="800"/>
              </a:spcAft>
              <a:buFont typeface="Wingdings" panose="05000000000000000000" pitchFamily="2" charset="2"/>
              <a:buChar char="ü"/>
              <a:tabLst>
                <a:tab pos="828675" algn="l"/>
              </a:tabLst>
            </a:pPr>
            <a:r>
              <a:rPr lang="fr-FR" sz="2000" dirty="0">
                <a:latin typeface="Times New Roman" panose="02020603050405020304" pitchFamily="18" charset="0"/>
                <a:ea typeface="Calibri" panose="020F0502020204030204" pitchFamily="34" charset="0"/>
                <a:cs typeface="Arial" panose="020B0604020202020204" pitchFamily="34" charset="0"/>
              </a:rPr>
              <a:t>C’est la nature et le biologique qui fait que ces derniers agissent</a:t>
            </a:r>
            <a:r>
              <a:rPr lang="fr-FR" dirty="0">
                <a:latin typeface="Times New Roman" panose="02020603050405020304" pitchFamily="18" charset="0"/>
                <a:ea typeface="Calibri" panose="020F0502020204030204" pitchFamily="34" charset="0"/>
                <a:cs typeface="Arial" panose="020B0604020202020204" pitchFamily="34" charset="0"/>
              </a:rPr>
              <a:t>.</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71974" y="4577361"/>
            <a:ext cx="9491004" cy="960969"/>
          </a:xfrm>
          <a:prstGeom prst="rect">
            <a:avLst/>
          </a:prstGeom>
          <a:ln w="28575">
            <a:solidFill>
              <a:schemeClr val="accent4">
                <a:lumMod val="75000"/>
              </a:schemeClr>
            </a:solidFill>
          </a:ln>
        </p:spPr>
        <p:txBody>
          <a:bodyPr wrap="square">
            <a:spAutoFit/>
          </a:bodyPr>
          <a:lstStyle/>
          <a:p>
            <a:pPr marL="285750" indent="-285750" algn="just">
              <a:lnSpc>
                <a:spcPct val="150000"/>
              </a:lnSpc>
              <a:spcAft>
                <a:spcPts val="800"/>
              </a:spcAft>
              <a:buFont typeface="Wingdings" panose="05000000000000000000" pitchFamily="2" charset="2"/>
              <a:buChar char="ü"/>
              <a:tabLst>
                <a:tab pos="828675" algn="l"/>
              </a:tabLst>
            </a:pPr>
            <a:r>
              <a:rPr lang="fr-FR" sz="2000" dirty="0">
                <a:latin typeface="Times New Roman" panose="02020603050405020304" pitchFamily="18" charset="0"/>
                <a:ea typeface="Calibri" panose="020F0502020204030204" pitchFamily="34" charset="0"/>
                <a:cs typeface="Arial" panose="020B0604020202020204" pitchFamily="34" charset="0"/>
              </a:rPr>
              <a:t>Le prétendu esprit positif n’est en fin de compte une riposte à l’hégémonie de l’église et aux papes qui refusent toute explication sortant de cadre de l’église </a:t>
            </a:r>
            <a:r>
              <a:rPr lang="fr-FR" dirty="0">
                <a:latin typeface="Times New Roman" panose="02020603050405020304" pitchFamily="18" charset="0"/>
                <a:ea typeface="Calibri" panose="020F0502020204030204" pitchFamily="34" charset="0"/>
                <a:cs typeface="Arial" panose="020B0604020202020204" pitchFamily="34" charset="0"/>
              </a:rPr>
              <a:t>.</a:t>
            </a: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1067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3069763" y="952023"/>
            <a:ext cx="5671625"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Définitions</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300640" cy="2248821"/>
          </a:xfrm>
          <a:prstGeom prst="rect">
            <a:avLst/>
          </a:prstGeom>
          <a:ln w="28575">
            <a:solidFill>
              <a:schemeClr val="accent4">
                <a:lumMod val="75000"/>
              </a:schemeClr>
            </a:solidFill>
          </a:ln>
        </p:spPr>
        <p:txBody>
          <a:bodyPr wrap="square">
            <a:spAutoFit/>
          </a:bodyPr>
          <a:lstStyle/>
          <a:p>
            <a:pPr marL="285750" indent="-285750" algn="just">
              <a:lnSpc>
                <a:spcPct val="150000"/>
              </a:lnSpc>
              <a:spcAft>
                <a:spcPts val="800"/>
              </a:spcAft>
              <a:buFont typeface="Wingdings" panose="05000000000000000000" pitchFamily="2" charset="2"/>
              <a:buChar char="ü"/>
              <a:tabLst>
                <a:tab pos="828675" algn="l"/>
              </a:tabLst>
            </a:pPr>
            <a:r>
              <a:rPr lang="fr-FR" sz="2400" dirty="0"/>
              <a:t>Le fonctionnalisme est une théorie sociologique et anthropologique qui propose </a:t>
            </a:r>
            <a:r>
              <a:rPr lang="fr-FR" sz="2400" i="1" u="sng" dirty="0"/>
              <a:t>une lecture du fonctionnement de la société sur la base des éléments qui assurent sa stabilité</a:t>
            </a:r>
            <a:r>
              <a:rPr lang="fr-FR" sz="2400" dirty="0"/>
              <a:t>. La notion de </a:t>
            </a:r>
            <a:r>
              <a:rPr lang="fr-FR" sz="2400" i="1" u="sng" dirty="0"/>
              <a:t>fonction </a:t>
            </a:r>
            <a:r>
              <a:rPr lang="fr-FR" sz="2400" dirty="0"/>
              <a:t>fait référence au rôle joué par un « organe social » (institution) dans une organisation sociale donnée.</a:t>
            </a: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2638BD22-1B7B-41E2-A087-932AF9ADB1DE}"/>
              </a:ext>
            </a:extLst>
          </p:cNvPr>
          <p:cNvSpPr/>
          <p:nvPr/>
        </p:nvSpPr>
        <p:spPr>
          <a:xfrm>
            <a:off x="255256" y="4391825"/>
            <a:ext cx="11300640" cy="95917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lnSpc>
                <a:spcPct val="150000"/>
              </a:lnSpc>
            </a:pPr>
            <a:r>
              <a:rPr lang="fr-FR" sz="2000" dirty="0">
                <a:solidFill>
                  <a:schemeClr val="tx1"/>
                </a:solidFill>
                <a:latin typeface="+mj-lt"/>
              </a:rPr>
              <a:t>le terme « fonctionnalisme » désigne </a:t>
            </a:r>
            <a:r>
              <a:rPr lang="fr-FR" sz="2000" b="1" i="1" u="sng" dirty="0">
                <a:solidFill>
                  <a:schemeClr val="tx1"/>
                </a:solidFill>
                <a:latin typeface="+mj-lt"/>
              </a:rPr>
              <a:t>un modèle d’analyse </a:t>
            </a:r>
            <a:r>
              <a:rPr lang="fr-FR" sz="2000" dirty="0">
                <a:solidFill>
                  <a:schemeClr val="tx1"/>
                </a:solidFill>
                <a:latin typeface="+mj-lt"/>
              </a:rPr>
              <a:t>dans lequel les </a:t>
            </a:r>
            <a:r>
              <a:rPr lang="fr-FR" sz="2000" i="1" u="sng" dirty="0">
                <a:solidFill>
                  <a:schemeClr val="tx1"/>
                </a:solidFill>
                <a:latin typeface="+mj-lt"/>
              </a:rPr>
              <a:t>faits sociaux </a:t>
            </a:r>
            <a:r>
              <a:rPr lang="fr-FR" sz="2000" dirty="0">
                <a:solidFill>
                  <a:schemeClr val="tx1"/>
                </a:solidFill>
                <a:latin typeface="+mj-lt"/>
              </a:rPr>
              <a:t>sont appréhendés selon </a:t>
            </a:r>
            <a:r>
              <a:rPr lang="fr-FR" sz="2000" i="1" u="sng" dirty="0">
                <a:solidFill>
                  <a:schemeClr val="tx1"/>
                </a:solidFill>
                <a:latin typeface="+mj-lt"/>
              </a:rPr>
              <a:t>la fonction</a:t>
            </a:r>
            <a:r>
              <a:rPr lang="fr-FR" sz="2000" dirty="0">
                <a:solidFill>
                  <a:schemeClr val="tx1"/>
                </a:solidFill>
                <a:latin typeface="+mj-lt"/>
              </a:rPr>
              <a:t> qu’ils remplissent dans un </a:t>
            </a:r>
            <a:r>
              <a:rPr lang="fr-FR" sz="2000" b="1" i="1" u="sng" dirty="0">
                <a:solidFill>
                  <a:schemeClr val="tx1"/>
                </a:solidFill>
                <a:latin typeface="+mj-lt"/>
              </a:rPr>
              <a:t>système</a:t>
            </a:r>
            <a:r>
              <a:rPr lang="fr-FR" sz="2000" dirty="0">
                <a:solidFill>
                  <a:schemeClr val="tx1"/>
                </a:solidFill>
                <a:latin typeface="+mj-lt"/>
              </a:rPr>
              <a:t> plus global.</a:t>
            </a:r>
          </a:p>
        </p:txBody>
      </p:sp>
    </p:spTree>
    <p:extLst>
      <p:ext uri="{BB962C8B-B14F-4D97-AF65-F5344CB8AC3E}">
        <p14:creationId xmlns:p14="http://schemas.microsoft.com/office/powerpoint/2010/main" val="319455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3120683" y="991779"/>
            <a:ext cx="5671625"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Définition </a:t>
            </a:r>
            <a:r>
              <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La fonction </a:t>
            </a: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300640" cy="3129062"/>
          </a:xfrm>
          <a:prstGeom prst="rect">
            <a:avLst/>
          </a:prstGeom>
          <a:ln w="28575">
            <a:solidFill>
              <a:schemeClr val="accent4">
                <a:lumMod val="75000"/>
              </a:schemeClr>
            </a:solidFill>
          </a:ln>
        </p:spPr>
        <p:txBody>
          <a:bodyPr wrap="square">
            <a:spAutoFit/>
          </a:bodyPr>
          <a:lstStyle/>
          <a:p>
            <a:pPr marL="285750" indent="-285750" algn="just">
              <a:spcAft>
                <a:spcPts val="800"/>
              </a:spcAft>
              <a:buFont typeface="Wingdings" panose="05000000000000000000" pitchFamily="2" charset="2"/>
              <a:buChar char="ü"/>
              <a:tabLst>
                <a:tab pos="828675" algn="l"/>
              </a:tabLst>
            </a:pPr>
            <a:r>
              <a:rPr lang="fr-FR" sz="2400" b="1" u="sng" dirty="0"/>
              <a:t>La fonction : </a:t>
            </a:r>
            <a:r>
              <a:rPr lang="fr-FR" sz="2400" dirty="0"/>
              <a:t>le concept ‘’fonction’’ a plusieurs significations parmi lesquelles on trouve:</a:t>
            </a:r>
          </a:p>
          <a:p>
            <a:pPr marL="342900" indent="-342900" algn="just">
              <a:spcAft>
                <a:spcPts val="800"/>
              </a:spcAft>
              <a:buFontTx/>
              <a:buChar char="-"/>
              <a:tabLst>
                <a:tab pos="828675" algn="l"/>
              </a:tabLst>
            </a:pPr>
            <a:r>
              <a:rPr lang="fr-FR" sz="2400" dirty="0"/>
              <a:t>Poste occupé ( statut, …)</a:t>
            </a:r>
          </a:p>
          <a:p>
            <a:pPr marL="342900" indent="-342900" algn="just">
              <a:spcAft>
                <a:spcPts val="800"/>
              </a:spcAft>
              <a:buFontTx/>
              <a:buChar char="-"/>
              <a:tabLst>
                <a:tab pos="828675" algn="l"/>
              </a:tabLst>
            </a:pPr>
            <a:r>
              <a:rPr lang="fr-FR" sz="2400" dirty="0"/>
              <a:t> tâches assignées, </a:t>
            </a:r>
          </a:p>
          <a:p>
            <a:pPr marL="342900" indent="-342900" algn="just">
              <a:spcAft>
                <a:spcPts val="800"/>
              </a:spcAft>
              <a:buFontTx/>
              <a:buChar char="-"/>
              <a:tabLst>
                <a:tab pos="828675" algn="l"/>
              </a:tabLst>
            </a:pPr>
            <a:r>
              <a:rPr lang="fr-FR" sz="2400" dirty="0"/>
              <a:t> relation mathématique ou corrélation X est fonction de Y…</a:t>
            </a:r>
          </a:p>
          <a:p>
            <a:pPr marL="342900" indent="-342900" algn="just">
              <a:spcAft>
                <a:spcPts val="800"/>
              </a:spcAft>
              <a:buFontTx/>
              <a:buChar char="-"/>
              <a:tabLst>
                <a:tab pos="828675" algn="l"/>
              </a:tabLst>
            </a:pPr>
            <a:r>
              <a:rPr lang="fr-FR" sz="2400" dirty="0"/>
              <a:t> conception organique ( contribution d’un organe…)</a:t>
            </a:r>
          </a:p>
          <a:p>
            <a:pPr marL="342900" indent="-342900" algn="just">
              <a:spcAft>
                <a:spcPts val="800"/>
              </a:spcAft>
              <a:buFontTx/>
              <a:buChar char="-"/>
              <a:tabLst>
                <a:tab pos="828675" algn="l"/>
              </a:tabLst>
            </a:pPr>
            <a:endParaRPr lang="fr-FR"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14892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p:txBody>
          <a:bodyPr/>
          <a:lstStyle/>
          <a:p>
            <a:pPr algn="ctr"/>
            <a:r>
              <a:rPr lang="fr-FR" b="1" dirty="0">
                <a:solidFill>
                  <a:schemeClr val="tx2"/>
                </a:solidFill>
                <a:latin typeface="Abadi" panose="020B0604020104020204" pitchFamily="34" charset="0"/>
              </a:rPr>
              <a:t>L’école matérialiste  </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199" y="1533378"/>
            <a:ext cx="10809849" cy="5167868"/>
          </a:xfrm>
        </p:spPr>
        <p:txBody>
          <a:bodyPr>
            <a:normAutofit lnSpcReduction="10000"/>
          </a:bodyPr>
          <a:lstStyle/>
          <a:p>
            <a:pPr algn="ctr"/>
            <a:r>
              <a:rPr lang="fr-FR" sz="4000" b="1" u="sng" dirty="0">
                <a:solidFill>
                  <a:schemeClr val="accent6">
                    <a:lumMod val="50000"/>
                  </a:schemeClr>
                </a:solidFill>
              </a:rPr>
              <a:t>Aristote (384-329) av J.C. </a:t>
            </a:r>
          </a:p>
          <a:p>
            <a:pPr algn="just"/>
            <a:r>
              <a:rPr lang="fr-FR" sz="4000" dirty="0"/>
              <a:t>Il est parmi les premiers philosophes matérialiste, pour lui, contrairement à son maitre Platon, il faut analyser la cité (société) comme </a:t>
            </a:r>
            <a:r>
              <a:rPr lang="fr-FR" sz="4000" b="1" i="1" dirty="0"/>
              <a:t>un phénomène naturel (réel). </a:t>
            </a:r>
          </a:p>
          <a:p>
            <a:pPr algn="just"/>
            <a:r>
              <a:rPr lang="fr-FR" sz="4000" dirty="0"/>
              <a:t>Pour cela, il considère </a:t>
            </a:r>
            <a:r>
              <a:rPr lang="fr-FR" sz="4000" b="1" i="1" dirty="0"/>
              <a:t>la famille </a:t>
            </a:r>
            <a:r>
              <a:rPr lang="fr-FR" sz="4000" dirty="0"/>
              <a:t>comme première </a:t>
            </a:r>
            <a:r>
              <a:rPr lang="fr-FR" sz="4000" b="1" i="1" dirty="0"/>
              <a:t>cellule naturelle</a:t>
            </a:r>
            <a:r>
              <a:rPr lang="fr-FR" sz="4000" dirty="0"/>
              <a:t>. </a:t>
            </a:r>
          </a:p>
        </p:txBody>
      </p:sp>
    </p:spTree>
    <p:extLst>
      <p:ext uri="{BB962C8B-B14F-4D97-AF65-F5344CB8AC3E}">
        <p14:creationId xmlns:p14="http://schemas.microsoft.com/office/powerpoint/2010/main" val="19196808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3069763" y="1057037"/>
            <a:ext cx="5671625"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Définition </a:t>
            </a:r>
            <a:r>
              <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Système </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039FFB84-F1AE-4CA9-8D3F-42E17A410714}"/>
              </a:ext>
            </a:extLst>
          </p:cNvPr>
          <p:cNvSpPr/>
          <p:nvPr/>
        </p:nvSpPr>
        <p:spPr>
          <a:xfrm>
            <a:off x="158750" y="1796148"/>
            <a:ext cx="11777994" cy="369332"/>
          </a:xfrm>
          <a:prstGeom prst="rect">
            <a:avLst/>
          </a:prstGeom>
          <a:ln>
            <a:solidFill>
              <a:schemeClr val="accent5"/>
            </a:solidFill>
          </a:ln>
        </p:spPr>
        <p:style>
          <a:lnRef idx="2">
            <a:schemeClr val="accent4"/>
          </a:lnRef>
          <a:fillRef idx="1">
            <a:schemeClr val="lt1"/>
          </a:fillRef>
          <a:effectRef idx="0">
            <a:schemeClr val="accent4"/>
          </a:effectRef>
          <a:fontRef idx="minor">
            <a:schemeClr val="dk1"/>
          </a:fontRef>
        </p:style>
        <p:txBody>
          <a:bodyPr wrap="square">
            <a:spAutoFit/>
          </a:bodyPr>
          <a:lstStyle/>
          <a:p>
            <a:r>
              <a:rPr lang="fr-FR" dirty="0"/>
              <a:t>Ensemble organisé de principes coordonnés de façon à former un tout scientifique ou un corps de doctrine</a:t>
            </a:r>
          </a:p>
        </p:txBody>
      </p:sp>
      <p:sp>
        <p:nvSpPr>
          <p:cNvPr id="8" name="Rectangle 7">
            <a:extLst>
              <a:ext uri="{FF2B5EF4-FFF2-40B4-BE49-F238E27FC236}">
                <a16:creationId xmlns:a16="http://schemas.microsoft.com/office/drawing/2014/main" id="{88F07A13-1E3B-4446-A609-02347470FA66}"/>
              </a:ext>
            </a:extLst>
          </p:cNvPr>
          <p:cNvSpPr/>
          <p:nvPr/>
        </p:nvSpPr>
        <p:spPr>
          <a:xfrm>
            <a:off x="3211934" y="2392762"/>
            <a:ext cx="5671625"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Définition </a:t>
            </a:r>
            <a:r>
              <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Structure  </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387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2451653" y="1057037"/>
            <a:ext cx="648016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L’émergence de Fonctionnalisme</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300640" cy="810478"/>
          </a:xfrm>
          <a:prstGeom prst="rect">
            <a:avLst/>
          </a:prstGeom>
          <a:ln w="28575">
            <a:solidFill>
              <a:schemeClr val="accent5"/>
            </a:solidFill>
          </a:ln>
        </p:spPr>
        <p:txBody>
          <a:bodyPr wrap="square">
            <a:spAutoFit/>
          </a:bodyPr>
          <a:lstStyle/>
          <a:p>
            <a:pPr marL="342900" indent="-342900" algn="just">
              <a:spcAft>
                <a:spcPts val="800"/>
              </a:spcAft>
              <a:buFontTx/>
              <a:buChar char="-"/>
              <a:tabLst>
                <a:tab pos="828675" algn="l"/>
              </a:tabLst>
            </a:pP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Bronislaw MALINOWSKI: </a:t>
            </a:r>
            <a:r>
              <a:rPr lang="fr-FR" sz="2000"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considéré comme le père fondateur de fonctionnalisme,  </a:t>
            </a:r>
          </a:p>
          <a:p>
            <a:pPr marL="342900" indent="-342900" algn="just">
              <a:spcAft>
                <a:spcPts val="800"/>
              </a:spcAft>
              <a:buFontTx/>
              <a:buChar char="-"/>
              <a:tabLst>
                <a:tab pos="828675" algn="l"/>
              </a:tabLst>
            </a:pPr>
            <a:endPar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pic>
        <p:nvPicPr>
          <p:cNvPr id="5" name="Image 4">
            <a:extLst>
              <a:ext uri="{FF2B5EF4-FFF2-40B4-BE49-F238E27FC236}">
                <a16:creationId xmlns:a16="http://schemas.microsoft.com/office/drawing/2014/main" id="{B7460094-73A7-49DA-B7DC-7DB290F3DCB5}"/>
              </a:ext>
            </a:extLst>
          </p:cNvPr>
          <p:cNvPicPr>
            <a:picLocks noChangeAspect="1"/>
          </p:cNvPicPr>
          <p:nvPr/>
        </p:nvPicPr>
        <p:blipFill>
          <a:blip r:embed="rId3"/>
          <a:stretch>
            <a:fillRect/>
          </a:stretch>
        </p:blipFill>
        <p:spPr>
          <a:xfrm>
            <a:off x="0" y="1673"/>
            <a:ext cx="12192000" cy="6854653"/>
          </a:xfrm>
          <a:prstGeom prst="rect">
            <a:avLst/>
          </a:prstGeom>
        </p:spPr>
      </p:pic>
    </p:spTree>
    <p:extLst>
      <p:ext uri="{BB962C8B-B14F-4D97-AF65-F5344CB8AC3E}">
        <p14:creationId xmlns:p14="http://schemas.microsoft.com/office/powerpoint/2010/main" val="511840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2451653" y="1057037"/>
            <a:ext cx="648016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L’émergence de Fonctionnalisme</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300640" cy="3888244"/>
          </a:xfrm>
          <a:prstGeom prst="rect">
            <a:avLst/>
          </a:prstGeom>
          <a:ln w="28575">
            <a:solidFill>
              <a:schemeClr val="accent5"/>
            </a:solidFill>
          </a:ln>
        </p:spPr>
        <p:txBody>
          <a:bodyPr wrap="square">
            <a:spAutoFit/>
          </a:bodyPr>
          <a:lstStyle/>
          <a:p>
            <a:pPr marL="342900" indent="-342900" algn="just">
              <a:spcAft>
                <a:spcPts val="800"/>
              </a:spcAft>
              <a:buFontTx/>
              <a:buChar char="-"/>
              <a:tabLst>
                <a:tab pos="828675" algn="l"/>
              </a:tabLst>
            </a:pP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Bronislaw MALINOWSKI: </a:t>
            </a:r>
          </a:p>
          <a:p>
            <a:pPr marL="342900" indent="-342900" algn="just">
              <a:spcAft>
                <a:spcPts val="800"/>
              </a:spcAft>
              <a:buFontTx/>
              <a:buChar char="-"/>
              <a:tabLst>
                <a:tab pos="828675" algn="l"/>
              </a:tabLst>
            </a:pP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Usage stricte de l’observation participante;  </a:t>
            </a:r>
          </a:p>
          <a:p>
            <a:pPr marL="342900" indent="-342900" algn="just">
              <a:spcAft>
                <a:spcPts val="800"/>
              </a:spcAft>
              <a:buFontTx/>
              <a:buChar char="-"/>
              <a:tabLst>
                <a:tab pos="828675" algn="l"/>
              </a:tabLst>
            </a:pPr>
            <a:r>
              <a:rPr lang="fr-FR" sz="2000"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chaque société est caractérisée par une culture originale; (un tout cohérent: art, la religion, la technique, et comment elles sont reliées)</a:t>
            </a:r>
          </a:p>
          <a:p>
            <a:pPr marL="342900" indent="-342900" algn="just">
              <a:spcAft>
                <a:spcPts val="800"/>
              </a:spcAft>
              <a:buFontTx/>
              <a:buChar char="-"/>
              <a:tabLst>
                <a:tab pos="828675" algn="l"/>
              </a:tabLst>
            </a:pPr>
            <a:r>
              <a:rPr lang="fr-FR" sz="2000"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la culture doit être étudiée dans sa totalité sans division (l(unité de la culture) </a:t>
            </a:r>
          </a:p>
          <a:p>
            <a:pPr marL="342900" indent="-342900" algn="just">
              <a:spcAft>
                <a:spcPts val="800"/>
              </a:spcAft>
              <a:buFontTx/>
              <a:buChar char="-"/>
              <a:tabLst>
                <a:tab pos="828675" algn="l"/>
              </a:tabLst>
            </a:pPr>
            <a:r>
              <a:rPr lang="fr-FR" sz="2000"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tous les éléments culturels ont une fonction </a:t>
            </a:r>
          </a:p>
          <a:p>
            <a:pPr marL="342900" indent="-342900" algn="just">
              <a:spcAft>
                <a:spcPts val="800"/>
              </a:spcAft>
              <a:buFontTx/>
              <a:buChar char="-"/>
              <a:tabLst>
                <a:tab pos="828675" algn="l"/>
              </a:tabLst>
            </a:pPr>
            <a:r>
              <a:rPr lang="fr-FR" sz="2000"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une société ne doit pas être analysée à partir de son histoire mais de son fonctionnement. À l’encontre de la théorie diffusionniste ou évolutionniste en anthropologie. </a:t>
            </a:r>
          </a:p>
          <a:p>
            <a:pPr marL="342900" indent="-342900" algn="just">
              <a:spcAft>
                <a:spcPts val="800"/>
              </a:spcAft>
              <a:buFontTx/>
              <a:buChar char="-"/>
              <a:tabLst>
                <a:tab pos="828675" algn="l"/>
              </a:tabLst>
            </a:pPr>
            <a:endParaRPr lang="fr-FR" sz="2000"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endPar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2894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4" y="-5008"/>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2432603" y="705729"/>
            <a:ext cx="648016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L’émergence de Fonctionnalisme</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191232" y="1416466"/>
            <a:ext cx="11809535" cy="5564472"/>
          </a:xfrm>
          <a:prstGeom prst="rect">
            <a:avLst/>
          </a:prstGeom>
          <a:ln w="28575">
            <a:solidFill>
              <a:schemeClr val="accent5"/>
            </a:solidFill>
          </a:ln>
        </p:spPr>
        <p:txBody>
          <a:bodyPr wrap="square">
            <a:spAutoFit/>
          </a:bodyPr>
          <a:lstStyle/>
          <a:p>
            <a:pPr fontAlgn="base">
              <a:lnSpc>
                <a:spcPct val="150000"/>
              </a:lnSpc>
            </a:pPr>
            <a:r>
              <a:rPr lang="fr-FR" sz="2400" b="1" dirty="0"/>
              <a:t>Trois postulats à la base de sa théorie:</a:t>
            </a:r>
          </a:p>
          <a:p>
            <a:pPr fontAlgn="base">
              <a:lnSpc>
                <a:spcPct val="150000"/>
              </a:lnSpc>
            </a:pPr>
            <a:r>
              <a:rPr lang="fr-FR" sz="2400" dirty="0">
                <a:latin typeface="+mj-lt"/>
              </a:rPr>
              <a:t>Postulat de </a:t>
            </a:r>
            <a:r>
              <a:rPr lang="fr-FR" sz="2400" b="1" u="sng" dirty="0">
                <a:latin typeface="+mj-lt"/>
              </a:rPr>
              <a:t>l’unité fonctionnelle: </a:t>
            </a:r>
            <a:r>
              <a:rPr lang="fr-FR" sz="2400" dirty="0">
                <a:latin typeface="+mj-lt"/>
              </a:rPr>
              <a:t>tout élément d’un système est fonctionnel pour le système social tout entier.</a:t>
            </a:r>
          </a:p>
          <a:p>
            <a:pPr fontAlgn="base">
              <a:lnSpc>
                <a:spcPct val="150000"/>
              </a:lnSpc>
            </a:pPr>
            <a:r>
              <a:rPr lang="fr-FR" sz="2400" dirty="0">
                <a:latin typeface="+mj-lt"/>
              </a:rPr>
              <a:t>Postulat du </a:t>
            </a:r>
            <a:r>
              <a:rPr lang="fr-FR" sz="2400" b="1" u="sng" dirty="0">
                <a:latin typeface="+mj-lt"/>
              </a:rPr>
              <a:t>fonctionnalisme universel</a:t>
            </a:r>
            <a:r>
              <a:rPr lang="fr-FR" sz="2400" dirty="0">
                <a:latin typeface="+mj-lt"/>
              </a:rPr>
              <a:t>: chaque élément social et culturel remplit une fonction dans le système.</a:t>
            </a:r>
          </a:p>
          <a:p>
            <a:pPr fontAlgn="base">
              <a:lnSpc>
                <a:spcPct val="150000"/>
              </a:lnSpc>
            </a:pPr>
            <a:r>
              <a:rPr lang="fr-FR" sz="2400" dirty="0">
                <a:latin typeface="+mj-lt"/>
              </a:rPr>
              <a:t>Postulat de </a:t>
            </a:r>
            <a:r>
              <a:rPr lang="fr-FR" sz="2400" b="1" u="sng" dirty="0">
                <a:latin typeface="+mj-lt"/>
              </a:rPr>
              <a:t>nécessité</a:t>
            </a:r>
            <a:r>
              <a:rPr lang="fr-FR" sz="2400" dirty="0">
                <a:latin typeface="+mj-lt"/>
              </a:rPr>
              <a:t>: chaque élément est indispensable au système.</a:t>
            </a:r>
          </a:p>
          <a:p>
            <a:pPr fontAlgn="base">
              <a:lnSpc>
                <a:spcPct val="150000"/>
              </a:lnSpc>
            </a:pPr>
            <a:r>
              <a:rPr lang="fr-FR" sz="2400" b="1" dirty="0" err="1">
                <a:latin typeface="+mj-lt"/>
              </a:rPr>
              <a:t>Radcliff-Brown</a:t>
            </a:r>
            <a:r>
              <a:rPr lang="fr-FR" sz="2400" dirty="0">
                <a:latin typeface="+mj-lt"/>
              </a:rPr>
              <a:t> (1881-1955), anthropologue et ethnographe britannique introduit néanmoins une nuance dans le postulat du fonctionnalisme universel et dans le postulat de nécessité: tout élément du système </a:t>
            </a:r>
            <a:r>
              <a:rPr lang="fr-FR" sz="2400" b="1" u="sng" dirty="0">
                <a:latin typeface="+mj-lt"/>
              </a:rPr>
              <a:t>ne remplit pas nécessairement</a:t>
            </a:r>
            <a:r>
              <a:rPr lang="fr-FR" sz="2400" dirty="0">
                <a:latin typeface="+mj-lt"/>
              </a:rPr>
              <a:t> une fonction et </a:t>
            </a:r>
            <a:r>
              <a:rPr lang="fr-FR" sz="2400" b="1" u="sng" dirty="0">
                <a:latin typeface="+mj-lt"/>
              </a:rPr>
              <a:t>des éléments identiques peuvent remplir une fonction différente</a:t>
            </a:r>
            <a:r>
              <a:rPr lang="fr-FR" sz="2400" dirty="0">
                <a:latin typeface="+mj-lt"/>
              </a:rPr>
              <a:t>.</a:t>
            </a:r>
            <a:endParaRPr lang="fr-FR" sz="2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18189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2451653" y="1057037"/>
            <a:ext cx="648016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Structuro- Fonctionnalisme</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300640" cy="5016758"/>
          </a:xfrm>
          <a:prstGeom prst="rect">
            <a:avLst/>
          </a:prstGeom>
          <a:ln w="28575">
            <a:solidFill>
              <a:schemeClr val="accent5"/>
            </a:solidFill>
          </a:ln>
        </p:spPr>
        <p:txBody>
          <a:bodyPr wrap="square">
            <a:spAutoFit/>
          </a:bodyPr>
          <a:lstStyle/>
          <a:p>
            <a:pPr marL="342900" indent="-342900" algn="just">
              <a:spcAft>
                <a:spcPts val="800"/>
              </a:spcAft>
              <a:buFontTx/>
              <a:buChar char="-"/>
              <a:tabLst>
                <a:tab pos="828675" algn="l"/>
              </a:tabLst>
            </a:pPr>
            <a:r>
              <a:rPr lang="fr-FR" sz="2400" b="1" dirty="0">
                <a:effectLst>
                  <a:outerShdw blurRad="38100" dist="38100" dir="2700000" algn="tl">
                    <a:srgbClr val="000000">
                      <a:alpha val="43137"/>
                    </a:srgbClr>
                  </a:outerShdw>
                </a:effectLst>
                <a:highlight>
                  <a:srgbClr val="00FF00"/>
                </a:highlight>
                <a:latin typeface="+mj-lt"/>
                <a:ea typeface="Calibri" panose="020F0502020204030204" pitchFamily="34" charset="0"/>
                <a:cs typeface="Arial" panose="020B0604020202020204" pitchFamily="34" charset="0"/>
              </a:rPr>
              <a:t>Le structuro-fonctionnalisme : </a:t>
            </a:r>
            <a:r>
              <a:rPr lang="fr-FR" sz="2400" b="1" dirty="0">
                <a:effectLst>
                  <a:outerShdw blurRad="38100" dist="38100" dir="2700000" algn="tl">
                    <a:srgbClr val="000000">
                      <a:alpha val="43137"/>
                    </a:srgbClr>
                  </a:outerShdw>
                </a:effectLst>
                <a:latin typeface="+mj-lt"/>
                <a:ea typeface="Calibri" panose="020F0502020204030204" pitchFamily="34" charset="0"/>
                <a:cs typeface="Arial" panose="020B0604020202020204" pitchFamily="34" charset="0"/>
              </a:rPr>
              <a:t>la deuxième forme de fonctionnalisme se trouve essentiellement chez Talcott PARSONS,</a:t>
            </a:r>
          </a:p>
          <a:p>
            <a:pPr marL="342900" indent="-342900" algn="just">
              <a:spcAft>
                <a:spcPts val="800"/>
              </a:spcAft>
              <a:buFontTx/>
              <a:buChar char="-"/>
              <a:tabLst>
                <a:tab pos="828675" algn="l"/>
              </a:tabLst>
            </a:pPr>
            <a:r>
              <a:rPr lang="fr-FR" sz="2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Fonder une théorie générale de l’action ( qui explique tout). </a:t>
            </a:r>
          </a:p>
          <a:p>
            <a:pPr marL="342900" indent="-342900" algn="just">
              <a:spcAft>
                <a:spcPts val="800"/>
              </a:spcAft>
              <a:buFontTx/>
              <a:buChar char="-"/>
              <a:tabLst>
                <a:tab pos="828675" algn="l"/>
              </a:tabLst>
            </a:pPr>
            <a:r>
              <a:rPr lang="fr-FR" sz="24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fr-FR" sz="2400" b="1" dirty="0">
                <a:effectLst>
                  <a:outerShdw blurRad="38100" dist="38100" dir="2700000" algn="tl">
                    <a:srgbClr val="000000">
                      <a:alpha val="43137"/>
                    </a:srgbClr>
                  </a:outerShdw>
                </a:effectLst>
              </a:rPr>
              <a:t> Parsons voit l’action sociale comme un système</a:t>
            </a:r>
          </a:p>
          <a:p>
            <a:pPr marL="342900" indent="-342900" algn="just">
              <a:spcAft>
                <a:spcPts val="800"/>
              </a:spcAft>
              <a:buFontTx/>
              <a:buChar char="-"/>
              <a:tabLst>
                <a:tab pos="828675" algn="l"/>
              </a:tabLst>
            </a:pPr>
            <a:r>
              <a:rPr lang="fr-FR" sz="2400" b="1" dirty="0">
                <a:latin typeface="+mj-lt"/>
              </a:rPr>
              <a:t> </a:t>
            </a:r>
            <a:r>
              <a:rPr lang="fr-FR" sz="2400" b="1" u="sng" dirty="0">
                <a:latin typeface="+mj-lt"/>
              </a:rPr>
              <a:t>le système se compose de : </a:t>
            </a:r>
          </a:p>
          <a:p>
            <a:pPr marL="342900" indent="-342900" algn="just">
              <a:spcAft>
                <a:spcPts val="800"/>
              </a:spcAft>
              <a:buFont typeface="Wingdings" panose="05000000000000000000" pitchFamily="2" charset="2"/>
              <a:buChar char="§"/>
              <a:tabLst>
                <a:tab pos="828675" algn="l"/>
              </a:tabLst>
            </a:pPr>
            <a:r>
              <a:rPr lang="fr-FR" sz="2400" b="1" dirty="0">
                <a:latin typeface="+mj-lt"/>
              </a:rPr>
              <a:t>- un acteur (individu, </a:t>
            </a:r>
            <a:r>
              <a:rPr lang="fr-FR" sz="2400" b="1" dirty="0" err="1">
                <a:latin typeface="+mj-lt"/>
              </a:rPr>
              <a:t>org</a:t>
            </a:r>
            <a:r>
              <a:rPr lang="fr-FR" sz="2400" b="1" dirty="0">
                <a:latin typeface="+mj-lt"/>
              </a:rPr>
              <a:t>,….)</a:t>
            </a:r>
          </a:p>
          <a:p>
            <a:pPr marL="342900" indent="-342900" algn="just">
              <a:spcAft>
                <a:spcPts val="800"/>
              </a:spcAft>
              <a:buFont typeface="Wingdings" panose="05000000000000000000" pitchFamily="2" charset="2"/>
              <a:buChar char="§"/>
              <a:tabLst>
                <a:tab pos="828675" algn="l"/>
              </a:tabLst>
            </a:pPr>
            <a:r>
              <a:rPr lang="fr-FR" sz="2400" b="1" dirty="0">
                <a:latin typeface="+mj-lt"/>
              </a:rPr>
              <a:t> - un but </a:t>
            </a:r>
          </a:p>
          <a:p>
            <a:pPr marL="342900" indent="-342900" algn="just">
              <a:spcAft>
                <a:spcPts val="800"/>
              </a:spcAft>
              <a:buFont typeface="Wingdings" panose="05000000000000000000" pitchFamily="2" charset="2"/>
              <a:buChar char="§"/>
              <a:tabLst>
                <a:tab pos="828675" algn="l"/>
              </a:tabLst>
            </a:pPr>
            <a:r>
              <a:rPr lang="fr-FR" sz="2400" b="1" dirty="0">
                <a:latin typeface="+mj-lt"/>
              </a:rPr>
              <a:t>- un environnement</a:t>
            </a:r>
          </a:p>
          <a:p>
            <a:pPr marL="342900" indent="-342900" algn="just">
              <a:spcAft>
                <a:spcPts val="800"/>
              </a:spcAft>
              <a:buFont typeface="Wingdings" panose="05000000000000000000" pitchFamily="2" charset="2"/>
              <a:buChar char="§"/>
              <a:tabLst>
                <a:tab pos="828675" algn="l"/>
              </a:tabLst>
            </a:pPr>
            <a:r>
              <a:rPr lang="fr-FR" sz="2400" b="1" dirty="0">
                <a:latin typeface="+mj-lt"/>
              </a:rPr>
              <a:t>- des règles </a:t>
            </a:r>
          </a:p>
          <a:p>
            <a:pPr marL="342900" indent="-342900" algn="just">
              <a:spcAft>
                <a:spcPts val="800"/>
              </a:spcAft>
              <a:buFontTx/>
              <a:buChar char="-"/>
              <a:tabLst>
                <a:tab pos="828675" algn="l"/>
              </a:tabLst>
            </a:pPr>
            <a:endParaRPr lang="fr-FR" sz="2400" b="1" dirty="0">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endPar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06532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2451653" y="1057037"/>
            <a:ext cx="648016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Structuro- Fonctionnalisme</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300640" cy="3457357"/>
          </a:xfrm>
          <a:prstGeom prst="rect">
            <a:avLst/>
          </a:prstGeom>
          <a:ln w="28575">
            <a:solidFill>
              <a:schemeClr val="accent5"/>
            </a:solidFill>
          </a:ln>
        </p:spPr>
        <p:txBody>
          <a:bodyPr wrap="square">
            <a:spAutoFit/>
          </a:bodyPr>
          <a:lstStyle/>
          <a:p>
            <a:pPr fontAlgn="base"/>
            <a:r>
              <a:rPr lang="fr-FR" sz="2800" u="sng" dirty="0"/>
              <a:t>Le système d’action humaine est composé selon PARSONS de: </a:t>
            </a:r>
          </a:p>
          <a:p>
            <a:pPr fontAlgn="base"/>
            <a:endParaRPr lang="fr-FR" sz="2800" dirty="0"/>
          </a:p>
          <a:p>
            <a:pPr marL="457200" indent="-457200" fontAlgn="base">
              <a:buFont typeface="Wingdings" panose="05000000000000000000" pitchFamily="2" charset="2"/>
              <a:buChar char="ü"/>
            </a:pPr>
            <a:r>
              <a:rPr lang="fr-FR" sz="2800" dirty="0"/>
              <a:t>Le système culturel</a:t>
            </a:r>
          </a:p>
          <a:p>
            <a:pPr marL="457200" indent="-457200" fontAlgn="base">
              <a:buFont typeface="Wingdings" panose="05000000000000000000" pitchFamily="2" charset="2"/>
              <a:buChar char="ü"/>
            </a:pPr>
            <a:r>
              <a:rPr lang="fr-FR" sz="2800" dirty="0"/>
              <a:t>Le système social</a:t>
            </a:r>
          </a:p>
          <a:p>
            <a:pPr marL="457200" indent="-457200" fontAlgn="base">
              <a:buFont typeface="Wingdings" panose="05000000000000000000" pitchFamily="2" charset="2"/>
              <a:buChar char="ü"/>
            </a:pPr>
            <a:r>
              <a:rPr lang="fr-FR" sz="2800" dirty="0"/>
              <a:t>Le système de la personnalité</a:t>
            </a:r>
          </a:p>
          <a:p>
            <a:pPr marL="457200" indent="-457200" fontAlgn="base">
              <a:buFont typeface="Wingdings" panose="05000000000000000000" pitchFamily="2" charset="2"/>
              <a:buChar char="ü"/>
            </a:pPr>
            <a:r>
              <a:rPr lang="fr-FR" sz="2800" dirty="0"/>
              <a:t>Le système biologique</a:t>
            </a:r>
          </a:p>
          <a:p>
            <a:pPr marL="342900" indent="-342900" algn="just">
              <a:spcAft>
                <a:spcPts val="800"/>
              </a:spcAft>
              <a:buFontTx/>
              <a:buChar char="-"/>
              <a:tabLst>
                <a:tab pos="828675" algn="l"/>
              </a:tabLst>
            </a:pPr>
            <a:endParaRPr lang="fr-FR" sz="2400" b="1" dirty="0">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endPar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3423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2451653" y="1057037"/>
            <a:ext cx="648016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Structuro- Fonctionnalisme</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936744" cy="4565352"/>
          </a:xfrm>
          <a:prstGeom prst="rect">
            <a:avLst/>
          </a:prstGeom>
          <a:ln w="28575">
            <a:solidFill>
              <a:schemeClr val="accent5"/>
            </a:solidFill>
          </a:ln>
        </p:spPr>
        <p:txBody>
          <a:bodyPr wrap="square">
            <a:spAutoFit/>
          </a:bodyPr>
          <a:lstStyle/>
          <a:p>
            <a:pPr fontAlgn="base"/>
            <a:r>
              <a:rPr lang="fr-FR" sz="2400" b="1" u="sng" dirty="0"/>
              <a:t>Quatre fonctions sont nécessaires pour maintenir le système, il s’agit du modèle AGIL:</a:t>
            </a:r>
          </a:p>
          <a:p>
            <a:pPr fontAlgn="base"/>
            <a:endParaRPr lang="fr-FR" sz="2400" b="1" u="sng" dirty="0"/>
          </a:p>
          <a:p>
            <a:pPr marL="342900" indent="-342900" fontAlgn="base">
              <a:buFont typeface="Wingdings" panose="05000000000000000000" pitchFamily="2" charset="2"/>
              <a:buChar char="§"/>
            </a:pPr>
            <a:r>
              <a:rPr lang="fr-FR" sz="2800" b="1" dirty="0"/>
              <a:t>A (Adaptation): </a:t>
            </a:r>
            <a:r>
              <a:rPr lang="fr-FR" sz="2800" dirty="0"/>
              <a:t>adaptation au milieu de vie d’où il obtient ses ressources.</a:t>
            </a:r>
          </a:p>
          <a:p>
            <a:pPr marL="342900" indent="-342900" fontAlgn="base">
              <a:buFont typeface="Wingdings" panose="05000000000000000000" pitchFamily="2" charset="2"/>
              <a:buChar char="§"/>
            </a:pPr>
            <a:r>
              <a:rPr lang="fr-FR" sz="2800" b="1" dirty="0"/>
              <a:t>G (Goal </a:t>
            </a:r>
            <a:r>
              <a:rPr lang="fr-FR" sz="2800" b="1" dirty="0" err="1"/>
              <a:t>attainment</a:t>
            </a:r>
            <a:r>
              <a:rPr lang="fr-FR" sz="2800" b="1" dirty="0"/>
              <a:t>): </a:t>
            </a:r>
            <a:r>
              <a:rPr lang="fr-FR" sz="2800" dirty="0"/>
              <a:t>réalisation de buts collectifs.</a:t>
            </a:r>
          </a:p>
          <a:p>
            <a:pPr marL="342900" indent="-342900" fontAlgn="base">
              <a:buFont typeface="Wingdings" panose="05000000000000000000" pitchFamily="2" charset="2"/>
              <a:buChar char="§"/>
            </a:pPr>
            <a:r>
              <a:rPr lang="fr-FR" sz="2800" b="1" dirty="0"/>
              <a:t>I (</a:t>
            </a:r>
            <a:r>
              <a:rPr lang="fr-FR" sz="2800" b="1" dirty="0" err="1"/>
              <a:t>Integration</a:t>
            </a:r>
            <a:r>
              <a:rPr lang="fr-FR" sz="2800" b="1" dirty="0"/>
              <a:t>): </a:t>
            </a:r>
            <a:r>
              <a:rPr lang="fr-FR" sz="2800" dirty="0"/>
              <a:t>nécessaire pour la coordination et la stabilisation du système.</a:t>
            </a:r>
          </a:p>
          <a:p>
            <a:pPr marL="342900" indent="-342900" fontAlgn="base">
              <a:buFont typeface="Wingdings" panose="05000000000000000000" pitchFamily="2" charset="2"/>
              <a:buChar char="§"/>
            </a:pPr>
            <a:r>
              <a:rPr lang="fr-FR" sz="2800" b="1" dirty="0"/>
              <a:t>L (Latent patterns maintenance): </a:t>
            </a:r>
            <a:r>
              <a:rPr lang="fr-FR" sz="2800" dirty="0"/>
              <a:t>maintien des modèles de contrôle</a:t>
            </a:r>
            <a:r>
              <a:rPr lang="fr-FR" sz="2400" dirty="0"/>
              <a:t>.</a:t>
            </a:r>
          </a:p>
          <a:p>
            <a:pPr marL="342900" indent="-342900" algn="just">
              <a:spcAft>
                <a:spcPts val="800"/>
              </a:spcAft>
              <a:buFontTx/>
              <a:buChar char="-"/>
              <a:tabLst>
                <a:tab pos="828675" algn="l"/>
              </a:tabLst>
            </a:pPr>
            <a:endParaRPr lang="fr-FR" sz="2400" b="1" dirty="0">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endPar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1268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1200150" y="1057037"/>
            <a:ext cx="7731663"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chemeClr val="tx1"/>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Fonctionnalisme</a:t>
            </a:r>
            <a:r>
              <a:rPr lang="fr-FR" sz="3200" dirty="0">
                <a:solidFill>
                  <a:schemeClr val="tx1"/>
                </a:solidFill>
              </a:rPr>
              <a:t> de moyenne portée</a:t>
            </a:r>
          </a:p>
          <a:p>
            <a:pPr algn="ct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936744" cy="4606389"/>
          </a:xfrm>
          <a:prstGeom prst="rect">
            <a:avLst/>
          </a:prstGeom>
          <a:ln w="28575">
            <a:solidFill>
              <a:schemeClr val="accent5"/>
            </a:solidFill>
          </a:ln>
        </p:spPr>
        <p:txBody>
          <a:bodyPr wrap="square">
            <a:spAutoFit/>
          </a:bodyPr>
          <a:lstStyle/>
          <a:p>
            <a:pPr marL="342900" indent="-342900" algn="just">
              <a:spcAft>
                <a:spcPts val="800"/>
              </a:spcAft>
              <a:buFontTx/>
              <a:buChar char="-"/>
              <a:tabLst>
                <a:tab pos="828675" algn="l"/>
              </a:tabLst>
            </a:pPr>
            <a:r>
              <a:rPr lang="fr-FR" sz="2400" b="1" dirty="0">
                <a:ea typeface="Calibri" panose="020F0502020204030204" pitchFamily="34" charset="0"/>
                <a:cs typeface="Arial" panose="020B0604020202020204" pitchFamily="34" charset="0"/>
              </a:rPr>
              <a:t>l’artisan de cette variante de fonctionnalisme est le sociologue américain et praticien social Robert MERTON une vision modérée née des critiques adressées aux initiateurs de ce courant.</a:t>
            </a:r>
          </a:p>
          <a:p>
            <a:pPr marL="342900" indent="-342900" algn="just">
              <a:spcAft>
                <a:spcPts val="800"/>
              </a:spcAft>
              <a:buFontTx/>
              <a:buChar char="-"/>
              <a:tabLst>
                <a:tab pos="828675" algn="l"/>
              </a:tabLst>
            </a:pPr>
            <a:endParaRPr lang="fr-FR" sz="2400" b="1" dirty="0">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r>
              <a:rPr lang="fr-FR" sz="2400" b="1" dirty="0">
                <a:ea typeface="Calibri" panose="020F0502020204030204" pitchFamily="34" charset="0"/>
                <a:cs typeface="Arial" panose="020B0604020202020204" pitchFamily="34" charset="0"/>
              </a:rPr>
              <a:t>postulat de l’unité fonctionnelle selon lequel les éléments culturels et les activités sociales sont fonctionnels pour le système tout entier. Or Merton suggère que ce qui est fonctionnel pour un groupe peut ne pas l’être pour un autre groupe. </a:t>
            </a:r>
          </a:p>
          <a:p>
            <a:pPr marL="342900" indent="-342900" algn="just">
              <a:spcAft>
                <a:spcPts val="800"/>
              </a:spcAft>
              <a:buFontTx/>
              <a:buChar char="-"/>
              <a:tabLst>
                <a:tab pos="828675" algn="l"/>
              </a:tabLst>
            </a:pPr>
            <a:endParaRPr lang="fr-FR" sz="2400" b="1" dirty="0">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endParaRPr lang="fr-FR" sz="2400" b="1" dirty="0">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endPar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61938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1200150" y="1057037"/>
            <a:ext cx="7731663"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a:solidFill>
                  <a:schemeClr val="tx1"/>
                </a:solidFill>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Fonctionnalisme</a:t>
            </a:r>
            <a:r>
              <a:rPr lang="fr-FR" sz="3200" dirty="0">
                <a:solidFill>
                  <a:schemeClr val="tx1"/>
                </a:solidFill>
              </a:rPr>
              <a:t> de moyenne portée</a:t>
            </a:r>
          </a:p>
          <a:p>
            <a:pPr algn="ct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936744" cy="2554545"/>
          </a:xfrm>
          <a:prstGeom prst="rect">
            <a:avLst/>
          </a:prstGeom>
          <a:ln w="28575">
            <a:solidFill>
              <a:schemeClr val="accent5"/>
            </a:solidFill>
          </a:ln>
        </p:spPr>
        <p:txBody>
          <a:bodyPr wrap="square">
            <a:spAutoFit/>
          </a:bodyPr>
          <a:lstStyle/>
          <a:p>
            <a:pPr marL="342900" indent="-342900" algn="just">
              <a:spcAft>
                <a:spcPts val="800"/>
              </a:spcAft>
              <a:buFontTx/>
              <a:buChar char="-"/>
              <a:tabLst>
                <a:tab pos="828675" algn="l"/>
              </a:tabLst>
            </a:pPr>
            <a:r>
              <a:rPr lang="fr-FR" sz="2400" b="1" dirty="0">
                <a:ea typeface="Calibri" panose="020F0502020204030204" pitchFamily="34" charset="0"/>
                <a:cs typeface="Arial" panose="020B0604020202020204" pitchFamily="34" charset="0"/>
              </a:rPr>
              <a:t> Il refuse le postulat de fonctionnalisme universel, suivant lesquels tous les éléments sociaux ont une fonction positive, pour lui les éléments peuvent être fonctionnels, dysfonctionnels ou même afonctionnels.</a:t>
            </a:r>
          </a:p>
          <a:p>
            <a:pPr marL="342900" indent="-342900" algn="just">
              <a:spcAft>
                <a:spcPts val="800"/>
              </a:spcAft>
              <a:buFontTx/>
              <a:buChar char="-"/>
              <a:tabLst>
                <a:tab pos="828675" algn="l"/>
              </a:tabLst>
            </a:pPr>
            <a:r>
              <a:rPr lang="fr-FR" sz="2400" b="1" dirty="0">
                <a:ea typeface="Calibri" panose="020F0502020204030204" pitchFamily="34" charset="0"/>
                <a:cs typeface="Arial" panose="020B0604020202020204" pitchFamily="34" charset="0"/>
              </a:rPr>
              <a:t> </a:t>
            </a:r>
          </a:p>
          <a:p>
            <a:pPr marL="342900" indent="-342900" algn="just">
              <a:spcAft>
                <a:spcPts val="800"/>
              </a:spcAft>
              <a:buFontTx/>
              <a:buChar char="-"/>
              <a:tabLst>
                <a:tab pos="828675" algn="l"/>
              </a:tabLst>
            </a:pPr>
            <a:endParaRPr lang="fr-FR" sz="2400" b="1" dirty="0">
              <a:ea typeface="Calibri" panose="020F0502020204030204" pitchFamily="34" charset="0"/>
              <a:cs typeface="Arial" panose="020B0604020202020204" pitchFamily="34" charset="0"/>
            </a:endParaRPr>
          </a:p>
          <a:p>
            <a:pPr marL="342900" indent="-342900" algn="just">
              <a:spcAft>
                <a:spcPts val="800"/>
              </a:spcAft>
              <a:buFontTx/>
              <a:buChar char="-"/>
              <a:tabLst>
                <a:tab pos="828675" algn="l"/>
              </a:tabLst>
            </a:pPr>
            <a:endPar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97125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graphicFrame>
        <p:nvGraphicFramePr>
          <p:cNvPr id="6" name="Diagramme 5">
            <a:extLst>
              <a:ext uri="{FF2B5EF4-FFF2-40B4-BE49-F238E27FC236}">
                <a16:creationId xmlns:a16="http://schemas.microsoft.com/office/drawing/2014/main" id="{B087B156-7770-4103-A7B3-F1935023C730}"/>
              </a:ext>
            </a:extLst>
          </p:cNvPr>
          <p:cNvGraphicFramePr/>
          <p:nvPr>
            <p:extLst>
              <p:ext uri="{D42A27DB-BD31-4B8C-83A1-F6EECF244321}">
                <p14:modId xmlns:p14="http://schemas.microsoft.com/office/powerpoint/2010/main" val="2723079679"/>
              </p:ext>
            </p:extLst>
          </p:nvPr>
        </p:nvGraphicFramePr>
        <p:xfrm>
          <a:off x="990600" y="719666"/>
          <a:ext cx="10515600" cy="5776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Connecteur droit 8">
            <a:extLst>
              <a:ext uri="{FF2B5EF4-FFF2-40B4-BE49-F238E27FC236}">
                <a16:creationId xmlns:a16="http://schemas.microsoft.com/office/drawing/2014/main" id="{5D00D128-1F6C-40A7-AA03-9BD557923E79}"/>
              </a:ext>
            </a:extLst>
          </p:cNvPr>
          <p:cNvCxnSpPr>
            <a:cxnSpLocks/>
          </p:cNvCxnSpPr>
          <p:nvPr/>
        </p:nvCxnSpPr>
        <p:spPr>
          <a:xfrm>
            <a:off x="7753350" y="3924299"/>
            <a:ext cx="9525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5924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365125"/>
            <a:ext cx="10515600" cy="802493"/>
          </a:xfrm>
        </p:spPr>
        <p:txBody>
          <a:bodyPr>
            <a:normAutofit/>
          </a:bodyPr>
          <a:lstStyle/>
          <a:p>
            <a:pPr algn="ctr"/>
            <a:r>
              <a:rPr lang="fr-FR" b="1" dirty="0">
                <a:solidFill>
                  <a:schemeClr val="tx2"/>
                </a:solidFill>
                <a:latin typeface="Abadi" panose="020B0604020104020204" pitchFamily="34" charset="0"/>
              </a:rPr>
              <a:t>L’école matérialiste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167618"/>
            <a:ext cx="10515600" cy="5690382"/>
          </a:xfrm>
        </p:spPr>
        <p:txBody>
          <a:bodyPr>
            <a:normAutofit/>
          </a:bodyPr>
          <a:lstStyle/>
          <a:p>
            <a:pPr algn="ctr"/>
            <a:r>
              <a:rPr lang="fr-FR" b="1" u="sng" dirty="0"/>
              <a:t>La séparation matérialiste et l’ordre social selon Aristote: </a:t>
            </a:r>
          </a:p>
        </p:txBody>
      </p:sp>
      <p:graphicFrame>
        <p:nvGraphicFramePr>
          <p:cNvPr id="2" name="Diagramme 1">
            <a:extLst>
              <a:ext uri="{FF2B5EF4-FFF2-40B4-BE49-F238E27FC236}">
                <a16:creationId xmlns:a16="http://schemas.microsoft.com/office/drawing/2014/main" id="{15B06207-F1FF-4183-B3D3-26B0C12D9DB6}"/>
              </a:ext>
            </a:extLst>
          </p:cNvPr>
          <p:cNvGraphicFramePr/>
          <p:nvPr/>
        </p:nvGraphicFramePr>
        <p:xfrm>
          <a:off x="1343464" y="1947689"/>
          <a:ext cx="9720775" cy="3433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0C887A8E-BBEA-46C3-8061-EBBF229D0ED0}"/>
              </a:ext>
            </a:extLst>
          </p:cNvPr>
          <p:cNvSpPr/>
          <p:nvPr/>
        </p:nvSpPr>
        <p:spPr>
          <a:xfrm>
            <a:off x="604911" y="5782327"/>
            <a:ext cx="11197883" cy="830997"/>
          </a:xfrm>
          <a:prstGeom prst="rect">
            <a:avLst/>
          </a:prstGeom>
        </p:spPr>
        <p:txBody>
          <a:bodyPr wrap="square">
            <a:spAutoFit/>
          </a:bodyPr>
          <a:lstStyle/>
          <a:p>
            <a:pPr algn="just"/>
            <a:r>
              <a:rPr lang="fr-FR" sz="2400" dirty="0"/>
              <a:t>Selon cette division sociale, c’est l’intelligence des individus qui détermine leur rang social. </a:t>
            </a:r>
          </a:p>
        </p:txBody>
      </p:sp>
    </p:spTree>
    <p:extLst>
      <p:ext uri="{BB962C8B-B14F-4D97-AF65-F5344CB8AC3E}">
        <p14:creationId xmlns:p14="http://schemas.microsoft.com/office/powerpoint/2010/main" val="1760449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134815" y="147392"/>
            <a:ext cx="10515600" cy="710737"/>
          </a:xfrm>
        </p:spPr>
        <p:txBody>
          <a:bodyPr>
            <a:normAutofit/>
          </a:bodyPr>
          <a:lstStyle/>
          <a:p>
            <a:pPr algn="ctr"/>
            <a:r>
              <a:rPr lang="fr-FR" b="1" dirty="0">
                <a:solidFill>
                  <a:schemeClr val="bg1"/>
                </a:solidFill>
                <a:highlight>
                  <a:srgbClr val="808080"/>
                </a:highlight>
                <a:latin typeface="Abadi" panose="020B0604020104020204" pitchFamily="34" charset="0"/>
              </a:rPr>
              <a:t>L’école fonctionnaliste</a:t>
            </a:r>
          </a:p>
        </p:txBody>
      </p:sp>
      <p:sp>
        <p:nvSpPr>
          <p:cNvPr id="3" name="Rectangle 2">
            <a:extLst>
              <a:ext uri="{FF2B5EF4-FFF2-40B4-BE49-F238E27FC236}">
                <a16:creationId xmlns:a16="http://schemas.microsoft.com/office/drawing/2014/main" id="{AD524AB2-2ED0-4967-AD24-9F652C91DB0E}"/>
              </a:ext>
            </a:extLst>
          </p:cNvPr>
          <p:cNvSpPr/>
          <p:nvPr/>
        </p:nvSpPr>
        <p:spPr>
          <a:xfrm>
            <a:off x="2451653" y="1057037"/>
            <a:ext cx="6480160" cy="7107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L’émergence de Fonctionnalisme</a:t>
            </a:r>
            <a:endParaRPr lang="fr-FR" sz="2400" b="1" dirty="0">
              <a:solidFill>
                <a:schemeClr val="accent2">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8DC0118B-61BB-4683-A6CE-7CD4D89D1BA2}"/>
              </a:ext>
            </a:extLst>
          </p:cNvPr>
          <p:cNvSpPr/>
          <p:nvPr/>
        </p:nvSpPr>
        <p:spPr>
          <a:xfrm>
            <a:off x="255256" y="1966683"/>
            <a:ext cx="11300640" cy="2862322"/>
          </a:xfrm>
          <a:prstGeom prst="rect">
            <a:avLst/>
          </a:prstGeom>
          <a:ln w="28575">
            <a:solidFill>
              <a:schemeClr val="accent5"/>
            </a:solidFill>
          </a:ln>
        </p:spPr>
        <p:txBody>
          <a:bodyPr wrap="square">
            <a:spAutoFit/>
          </a:bodyPr>
          <a:lstStyle/>
          <a:p>
            <a:pPr marL="342900" indent="-342900" algn="just">
              <a:spcAft>
                <a:spcPts val="800"/>
              </a:spcAft>
              <a:buFontTx/>
              <a:buChar char="-"/>
              <a:tabLst>
                <a:tab pos="828675" algn="l"/>
              </a:tabLst>
            </a:pP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Chaque génération de fonctionnalistes a utilisé un ou deux concepts pour expliciter sa vision : </a:t>
            </a:r>
          </a:p>
          <a:p>
            <a:pPr marL="342900" indent="-342900" algn="just">
              <a:spcAft>
                <a:spcPts val="800"/>
              </a:spcAft>
              <a:buFontTx/>
              <a:buChar char="-"/>
              <a:tabLst>
                <a:tab pos="828675" algn="l"/>
              </a:tabLst>
            </a:pP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Dans le fonctionnalisme absolu ( Malinovski et Brown ont fait recours au concept de culture comme un tout cohérant.</a:t>
            </a:r>
          </a:p>
          <a:p>
            <a:pPr marL="342900" indent="-342900" algn="just">
              <a:spcAft>
                <a:spcPts val="800"/>
              </a:spcAft>
              <a:buFontTx/>
              <a:buChar char="-"/>
              <a:tabLst>
                <a:tab pos="828675" algn="l"/>
              </a:tabLst>
            </a:pP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Pour les structuro-fonctionnalistes le concept de structure est central pour comprendre leur vision </a:t>
            </a:r>
          </a:p>
          <a:p>
            <a:pPr marL="342900" indent="-342900" algn="just">
              <a:spcAft>
                <a:spcPts val="800"/>
              </a:spcAft>
              <a:buFontTx/>
              <a:buChar char="-"/>
              <a:tabLst>
                <a:tab pos="828675" algn="l"/>
              </a:tabLst>
            </a:pP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Quant à </a:t>
            </a:r>
            <a:r>
              <a:rPr lang="fr-FR" sz="2000" b="1" dirty="0" err="1">
                <a:effectLst>
                  <a:outerShdw blurRad="38100" dist="38100" dir="2700000" algn="tl">
                    <a:srgbClr val="000000">
                      <a:alpha val="43137"/>
                    </a:srgbClr>
                  </a:outerShdw>
                </a:effectLst>
                <a:ea typeface="Calibri" panose="020F0502020204030204" pitchFamily="34" charset="0"/>
                <a:cs typeface="Arial" panose="020B0604020202020204" pitchFamily="34" charset="0"/>
              </a:rPr>
              <a:t>Persons</a:t>
            </a:r>
            <a:r>
              <a:rPr lang="fr-FR" sz="2000" b="1" dirty="0">
                <a:effectLst>
                  <a:outerShdw blurRad="38100" dist="38100" dir="2700000" algn="tl">
                    <a:srgbClr val="000000">
                      <a:alpha val="43137"/>
                    </a:srgbClr>
                  </a:outerShdw>
                </a:effectLst>
                <a:ea typeface="Calibri" panose="020F0502020204030204" pitchFamily="34" charset="0"/>
                <a:cs typeface="Arial" panose="020B0604020202020204" pitchFamily="34" charset="0"/>
              </a:rPr>
              <a:t> Talcott, le concept de système est plutôt très adapté pour expliquer sa théorie </a:t>
            </a:r>
          </a:p>
        </p:txBody>
      </p:sp>
    </p:spTree>
    <p:extLst>
      <p:ext uri="{BB962C8B-B14F-4D97-AF65-F5344CB8AC3E}">
        <p14:creationId xmlns:p14="http://schemas.microsoft.com/office/powerpoint/2010/main" val="982833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365125"/>
            <a:ext cx="10515600" cy="746223"/>
          </a:xfrm>
        </p:spPr>
        <p:txBody>
          <a:bodyPr>
            <a:normAutofit/>
          </a:bodyPr>
          <a:lstStyle/>
          <a:p>
            <a:pPr algn="ctr"/>
            <a:r>
              <a:rPr lang="fr-FR" b="1" dirty="0">
                <a:solidFill>
                  <a:schemeClr val="tx2"/>
                </a:solidFill>
                <a:latin typeface="Abadi" panose="020B0604020104020204" pitchFamily="34" charset="0"/>
              </a:rPr>
              <a:t>L’école matérialiste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541418"/>
            <a:ext cx="10515600" cy="4437351"/>
          </a:xfrm>
        </p:spPr>
        <p:txBody>
          <a:bodyPr>
            <a:normAutofit/>
          </a:bodyPr>
          <a:lstStyle/>
          <a:p>
            <a:pPr algn="just"/>
            <a:r>
              <a:rPr lang="fr-FR" sz="4000" dirty="0"/>
              <a:t>Il apparait dans l’Antiquité entre le 4</a:t>
            </a:r>
            <a:r>
              <a:rPr lang="fr-FR" sz="4000" baseline="30000" dirty="0"/>
              <a:t>ème</a:t>
            </a:r>
            <a:r>
              <a:rPr lang="fr-FR" sz="4000" dirty="0"/>
              <a:t> et le 5</a:t>
            </a:r>
            <a:r>
              <a:rPr lang="fr-FR" sz="4000" baseline="30000" dirty="0"/>
              <a:t>ème</a:t>
            </a:r>
            <a:r>
              <a:rPr lang="fr-FR" sz="4000" dirty="0"/>
              <a:t> siècle av. J.C. (</a:t>
            </a:r>
            <a:r>
              <a:rPr lang="fr-FR" sz="4000" b="1" dirty="0"/>
              <a:t>Thalès, Héraclite, Epicure</a:t>
            </a:r>
            <a:r>
              <a:rPr lang="fr-FR" sz="4000" dirty="0"/>
              <a:t>) </a:t>
            </a:r>
          </a:p>
          <a:p>
            <a:pPr algn="just"/>
            <a:r>
              <a:rPr lang="fr-FR" sz="4000" b="1" dirty="0"/>
              <a:t>Locke (1632-1704) </a:t>
            </a:r>
            <a:r>
              <a:rPr lang="fr-FR" sz="4000" dirty="0"/>
              <a:t>déclare que </a:t>
            </a:r>
            <a:r>
              <a:rPr lang="fr-FR" sz="4000" b="1" i="1" dirty="0"/>
              <a:t>nos idées ne peuvent venir que de notre expérience de monde extérieur. </a:t>
            </a:r>
          </a:p>
          <a:p>
            <a:pPr algn="just"/>
            <a:endParaRPr lang="fr-FR" dirty="0"/>
          </a:p>
        </p:txBody>
      </p:sp>
    </p:spTree>
    <p:extLst>
      <p:ext uri="{BB962C8B-B14F-4D97-AF65-F5344CB8AC3E}">
        <p14:creationId xmlns:p14="http://schemas.microsoft.com/office/powerpoint/2010/main" val="3031072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p:txBody>
          <a:bodyPr/>
          <a:lstStyle/>
          <a:p>
            <a:pPr algn="ctr"/>
            <a:r>
              <a:rPr lang="fr-FR" b="1" dirty="0">
                <a:solidFill>
                  <a:schemeClr val="tx2"/>
                </a:solidFill>
                <a:latin typeface="Abadi" panose="020B0604020104020204" pitchFamily="34" charset="0"/>
              </a:rPr>
              <a:t>L’école matérialiste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200" y="1541418"/>
            <a:ext cx="10515600" cy="5159828"/>
          </a:xfrm>
        </p:spPr>
        <p:txBody>
          <a:bodyPr>
            <a:normAutofit/>
          </a:bodyPr>
          <a:lstStyle/>
          <a:p>
            <a:pPr algn="ctr"/>
            <a:r>
              <a:rPr lang="fr-FR" sz="4400" b="1" u="sng" dirty="0">
                <a:solidFill>
                  <a:schemeClr val="accent6">
                    <a:lumMod val="75000"/>
                  </a:schemeClr>
                </a:solidFill>
              </a:rPr>
              <a:t>le matérialisme historique </a:t>
            </a:r>
            <a:r>
              <a:rPr lang="fr-FR" sz="4400" b="1" u="sng" dirty="0"/>
              <a:t>: </a:t>
            </a:r>
            <a:endParaRPr lang="fr-FR" sz="4400" u="sng" dirty="0"/>
          </a:p>
          <a:p>
            <a:pPr algn="just"/>
            <a:r>
              <a:rPr lang="fr-FR" sz="4400" dirty="0"/>
              <a:t>La question centrale de la philosophie réside dans </a:t>
            </a:r>
            <a:r>
              <a:rPr lang="fr-FR" sz="4400" b="1" i="1" dirty="0"/>
              <a:t>le rapport entre la pensée et l’existence, entre l’esprit et la nature.</a:t>
            </a:r>
            <a:r>
              <a:rPr lang="fr-FR" sz="4400" dirty="0"/>
              <a:t> </a:t>
            </a:r>
          </a:p>
          <a:p>
            <a:pPr algn="just"/>
            <a:r>
              <a:rPr lang="fr-FR" sz="4400" dirty="0"/>
              <a:t>F. Angels (1820-1895), Marx (1818-1883).</a:t>
            </a:r>
          </a:p>
          <a:p>
            <a:pPr algn="just"/>
            <a:endParaRPr lang="fr-FR" dirty="0"/>
          </a:p>
        </p:txBody>
      </p:sp>
    </p:spTree>
    <p:extLst>
      <p:ext uri="{BB962C8B-B14F-4D97-AF65-F5344CB8AC3E}">
        <p14:creationId xmlns:p14="http://schemas.microsoft.com/office/powerpoint/2010/main" val="2884781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365125"/>
            <a:ext cx="10515600" cy="478937"/>
          </a:xfrm>
        </p:spPr>
        <p:txBody>
          <a:bodyPr>
            <a:normAutofit fontScale="90000"/>
          </a:bodyPr>
          <a:lstStyle/>
          <a:p>
            <a:pPr algn="ctr"/>
            <a:r>
              <a:rPr lang="fr-FR" b="1" dirty="0">
                <a:solidFill>
                  <a:schemeClr val="tx2"/>
                </a:solidFill>
                <a:latin typeface="Abadi" panose="020B0604020104020204" pitchFamily="34" charset="0"/>
              </a:rPr>
              <a:t>L’école matérialiste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199" y="950574"/>
            <a:ext cx="11133407" cy="5197007"/>
          </a:xfrm>
        </p:spPr>
        <p:txBody>
          <a:bodyPr>
            <a:normAutofit/>
          </a:bodyPr>
          <a:lstStyle/>
          <a:p>
            <a:pPr algn="ctr"/>
            <a:r>
              <a:rPr lang="fr-FR" sz="4400" b="1" u="sng" dirty="0">
                <a:solidFill>
                  <a:schemeClr val="accent6">
                    <a:lumMod val="75000"/>
                  </a:schemeClr>
                </a:solidFill>
              </a:rPr>
              <a:t>le matérialisme historique </a:t>
            </a:r>
            <a:r>
              <a:rPr lang="fr-FR" sz="4400" b="1" u="sng" dirty="0"/>
              <a:t>: </a:t>
            </a:r>
            <a:endParaRPr lang="fr-FR" sz="4400" u="sng" dirty="0"/>
          </a:p>
          <a:p>
            <a:pPr algn="just">
              <a:buFont typeface="Wingdings" panose="05000000000000000000" pitchFamily="2" charset="2"/>
              <a:buChar char="ü"/>
            </a:pPr>
            <a:r>
              <a:rPr lang="fr-FR" sz="3600" b="1" dirty="0">
                <a:solidFill>
                  <a:schemeClr val="accent6">
                    <a:lumMod val="75000"/>
                  </a:schemeClr>
                </a:solidFill>
                <a:latin typeface="Agency FB" panose="020B0503020202020204" pitchFamily="34" charset="0"/>
              </a:rPr>
              <a:t>Superstructure</a:t>
            </a:r>
            <a:r>
              <a:rPr lang="fr-FR" b="1" dirty="0"/>
              <a:t>                                       </a:t>
            </a:r>
            <a:r>
              <a:rPr lang="fr-FR" b="1" dirty="0">
                <a:latin typeface="Abadi" panose="020B0604020104020204" pitchFamily="34" charset="0"/>
              </a:rPr>
              <a:t>Idéologie et institutions</a:t>
            </a:r>
          </a:p>
          <a:p>
            <a:pPr marL="0" indent="0" algn="r">
              <a:buNone/>
            </a:pPr>
            <a:r>
              <a:rPr lang="fr-FR" b="1" dirty="0"/>
              <a:t>			</a:t>
            </a:r>
            <a:endParaRPr lang="fr-FR" sz="1900" b="1" dirty="0">
              <a:latin typeface="Abadi" panose="020B0604020104020204" pitchFamily="34" charset="0"/>
            </a:endParaRPr>
          </a:p>
          <a:p>
            <a:pPr marL="0" indent="0" algn="ctr">
              <a:buNone/>
            </a:pPr>
            <a:r>
              <a:rPr lang="fr-FR" b="1" dirty="0"/>
              <a:t>					</a:t>
            </a:r>
            <a:r>
              <a:rPr lang="fr-FR" sz="2400" b="1" dirty="0"/>
              <a:t> </a:t>
            </a:r>
            <a:r>
              <a:rPr lang="fr-FR" sz="2400" b="1" dirty="0">
                <a:latin typeface="Abadi" panose="020B0604020104020204" pitchFamily="34" charset="0"/>
              </a:rPr>
              <a:t>Rapports sociaux de production</a:t>
            </a:r>
          </a:p>
          <a:p>
            <a:pPr marL="0" indent="0" algn="ctr">
              <a:buNone/>
            </a:pPr>
            <a:r>
              <a:rPr lang="fr-FR" sz="2400" b="1" dirty="0">
                <a:latin typeface="Abadi" panose="020B0604020104020204" pitchFamily="34" charset="0"/>
              </a:rPr>
              <a:t>                                           Division sociale du travail</a:t>
            </a:r>
            <a:endParaRPr lang="fr-FR" sz="2400" b="1" dirty="0"/>
          </a:p>
          <a:p>
            <a:pPr algn="just">
              <a:buFont typeface="Wingdings" panose="05000000000000000000" pitchFamily="2" charset="2"/>
              <a:buChar char="ü"/>
            </a:pPr>
            <a:r>
              <a:rPr lang="fr-FR" sz="3600" b="1" i="1" dirty="0">
                <a:solidFill>
                  <a:schemeClr val="accent6">
                    <a:lumMod val="75000"/>
                  </a:schemeClr>
                </a:solidFill>
                <a:latin typeface="Agency FB" panose="020B0503020202020204" pitchFamily="34" charset="0"/>
              </a:rPr>
              <a:t>Infrastructure</a:t>
            </a:r>
          </a:p>
          <a:p>
            <a:pPr marL="0" indent="0" algn="just">
              <a:buNone/>
            </a:pPr>
            <a:r>
              <a:rPr lang="fr-FR" b="1" dirty="0"/>
              <a:t>					</a:t>
            </a:r>
          </a:p>
          <a:p>
            <a:pPr marL="0" indent="0" algn="ctr">
              <a:buNone/>
            </a:pPr>
            <a:r>
              <a:rPr lang="fr-FR" b="1" dirty="0"/>
              <a:t>					                   </a:t>
            </a:r>
            <a:r>
              <a:rPr lang="fr-FR" sz="2400" b="1" dirty="0"/>
              <a:t>Base technique							             Mode de production et forces productives</a:t>
            </a:r>
            <a:r>
              <a:rPr lang="fr-FR" sz="2400" dirty="0"/>
              <a:t> </a:t>
            </a:r>
            <a:r>
              <a:rPr lang="fr-FR" b="1" dirty="0"/>
              <a:t>		</a:t>
            </a:r>
            <a:endParaRPr lang="fr-FR" sz="2400" dirty="0"/>
          </a:p>
        </p:txBody>
      </p:sp>
      <p:sp>
        <p:nvSpPr>
          <p:cNvPr id="2" name="Flèche : droite rayée 1">
            <a:extLst>
              <a:ext uri="{FF2B5EF4-FFF2-40B4-BE49-F238E27FC236}">
                <a16:creationId xmlns:a16="http://schemas.microsoft.com/office/drawing/2014/main" id="{6A157414-4A14-463C-A5B6-9AD2BE806EED}"/>
              </a:ext>
            </a:extLst>
          </p:cNvPr>
          <p:cNvSpPr/>
          <p:nvPr/>
        </p:nvSpPr>
        <p:spPr>
          <a:xfrm>
            <a:off x="4051494" y="1740877"/>
            <a:ext cx="2307101" cy="48463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Flèche : virage 6">
            <a:extLst>
              <a:ext uri="{FF2B5EF4-FFF2-40B4-BE49-F238E27FC236}">
                <a16:creationId xmlns:a16="http://schemas.microsoft.com/office/drawing/2014/main" id="{8DD0853E-8EDB-4FBF-B157-9DC4DF02034B}"/>
              </a:ext>
            </a:extLst>
          </p:cNvPr>
          <p:cNvSpPr/>
          <p:nvPr/>
        </p:nvSpPr>
        <p:spPr>
          <a:xfrm>
            <a:off x="5007981" y="2902794"/>
            <a:ext cx="813816" cy="89681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 angle droit 8">
            <a:extLst>
              <a:ext uri="{FF2B5EF4-FFF2-40B4-BE49-F238E27FC236}">
                <a16:creationId xmlns:a16="http://schemas.microsoft.com/office/drawing/2014/main" id="{39E98652-C886-4015-9C49-4B618A400EE4}"/>
              </a:ext>
            </a:extLst>
          </p:cNvPr>
          <p:cNvSpPr/>
          <p:nvPr/>
        </p:nvSpPr>
        <p:spPr>
          <a:xfrm rot="5400000">
            <a:off x="4673231" y="4134359"/>
            <a:ext cx="1401020" cy="731520"/>
          </a:xfrm>
          <a:prstGeom prst="bentUpArrow">
            <a:avLst>
              <a:gd name="adj1" fmla="val 26923"/>
              <a:gd name="adj2" fmla="val 25000"/>
              <a:gd name="adj3" fmla="val 3076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1" name="Connecteur droit avec flèche 10">
            <a:extLst>
              <a:ext uri="{FF2B5EF4-FFF2-40B4-BE49-F238E27FC236}">
                <a16:creationId xmlns:a16="http://schemas.microsoft.com/office/drawing/2014/main" id="{CFC4F637-AAF1-4FEB-BA3E-B23E8C32995C}"/>
              </a:ext>
            </a:extLst>
          </p:cNvPr>
          <p:cNvCxnSpPr>
            <a:cxnSpLocks/>
          </p:cNvCxnSpPr>
          <p:nvPr/>
        </p:nvCxnSpPr>
        <p:spPr>
          <a:xfrm>
            <a:off x="8328073" y="2052525"/>
            <a:ext cx="0" cy="690675"/>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32378871-B359-4830-9BB1-A78B7E8B3899}"/>
              </a:ext>
            </a:extLst>
          </p:cNvPr>
          <p:cNvCxnSpPr>
            <a:cxnSpLocks/>
          </p:cNvCxnSpPr>
          <p:nvPr/>
        </p:nvCxnSpPr>
        <p:spPr>
          <a:xfrm>
            <a:off x="8384344" y="3799609"/>
            <a:ext cx="0" cy="890954"/>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568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363EA33C-5C40-4A35-8E75-9CCCEEEADBDD}"/>
              </a:ext>
            </a:extLst>
          </p:cNvPr>
          <p:cNvSpPr>
            <a:spLocks noGrp="1"/>
          </p:cNvSpPr>
          <p:nvPr>
            <p:ph type="title"/>
          </p:nvPr>
        </p:nvSpPr>
        <p:spPr>
          <a:xfrm>
            <a:off x="838200" y="365125"/>
            <a:ext cx="10515600" cy="478937"/>
          </a:xfrm>
        </p:spPr>
        <p:txBody>
          <a:bodyPr>
            <a:normAutofit fontScale="90000"/>
          </a:bodyPr>
          <a:lstStyle/>
          <a:p>
            <a:pPr algn="ctr"/>
            <a:r>
              <a:rPr lang="fr-FR" b="1" dirty="0">
                <a:solidFill>
                  <a:schemeClr val="tx2"/>
                </a:solidFill>
                <a:latin typeface="Abadi" panose="020B0604020104020204" pitchFamily="34" charset="0"/>
              </a:rPr>
              <a:t>L’école matérialiste</a:t>
            </a:r>
          </a:p>
        </p:txBody>
      </p:sp>
      <p:sp>
        <p:nvSpPr>
          <p:cNvPr id="3" name="Espace réservé du contenu 2">
            <a:extLst>
              <a:ext uri="{FF2B5EF4-FFF2-40B4-BE49-F238E27FC236}">
                <a16:creationId xmlns:a16="http://schemas.microsoft.com/office/drawing/2014/main" id="{9B339B9C-B506-4B59-BAE9-2D3863B302FB}"/>
              </a:ext>
            </a:extLst>
          </p:cNvPr>
          <p:cNvSpPr>
            <a:spLocks noGrp="1"/>
          </p:cNvSpPr>
          <p:nvPr>
            <p:ph idx="1"/>
          </p:nvPr>
        </p:nvSpPr>
        <p:spPr>
          <a:xfrm>
            <a:off x="838199" y="950574"/>
            <a:ext cx="11133407" cy="5197007"/>
          </a:xfrm>
        </p:spPr>
        <p:txBody>
          <a:bodyPr>
            <a:normAutofit/>
          </a:bodyPr>
          <a:lstStyle/>
          <a:p>
            <a:pPr algn="ctr">
              <a:buNone/>
            </a:pPr>
            <a:r>
              <a:rPr lang="fr-FR" sz="3600" b="1" u="sng" dirty="0"/>
              <a:t>Le matérialisme historique repose sur deux grands principes:</a:t>
            </a:r>
          </a:p>
          <a:p>
            <a:pPr algn="ctr">
              <a:buFont typeface="Wingdings" pitchFamily="2" charset="2"/>
              <a:buChar char="ü"/>
            </a:pPr>
            <a:r>
              <a:rPr lang="fr-FR" sz="4000" dirty="0"/>
              <a:t> Il relie l’explication des phénomènes aux causes matérielles ( conscience – Cerveau).</a:t>
            </a:r>
          </a:p>
          <a:p>
            <a:pPr algn="ctr">
              <a:buFont typeface="Wingdings" pitchFamily="2" charset="2"/>
              <a:buChar char="ü"/>
            </a:pPr>
            <a:r>
              <a:rPr lang="fr-FR" sz="4000" dirty="0"/>
              <a:t> Toute hypothèse théorique doit être vérifiée par l’expérience ou l’observation. </a:t>
            </a:r>
          </a:p>
        </p:txBody>
      </p:sp>
    </p:spTree>
    <p:extLst>
      <p:ext uri="{BB962C8B-B14F-4D97-AF65-F5344CB8AC3E}">
        <p14:creationId xmlns:p14="http://schemas.microsoft.com/office/powerpoint/2010/main" val="1670336722"/>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2369</TotalTime>
  <Words>1871</Words>
  <Application>Microsoft Office PowerPoint</Application>
  <PresentationFormat>Grand écran</PresentationFormat>
  <Paragraphs>299</Paragraphs>
  <Slides>50</Slides>
  <Notes>32</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50</vt:i4>
      </vt:variant>
    </vt:vector>
  </HeadingPairs>
  <TitlesOfParts>
    <vt:vector size="60" baseType="lpstr">
      <vt:lpstr>Abadi</vt:lpstr>
      <vt:lpstr>Agency FB</vt:lpstr>
      <vt:lpstr>Arial</vt:lpstr>
      <vt:lpstr>Baskerville Old Face</vt:lpstr>
      <vt:lpstr>Calibri</vt:lpstr>
      <vt:lpstr>Times New Roman</vt:lpstr>
      <vt:lpstr>Trebuchet MS</vt:lpstr>
      <vt:lpstr>Wingdings</vt:lpstr>
      <vt:lpstr>Wingdings 3</vt:lpstr>
      <vt:lpstr>Facette</vt:lpstr>
      <vt:lpstr>LES ECOLES DE PENSEE ET LEURS METHODES</vt:lpstr>
      <vt:lpstr>L’école Matérialiste </vt:lpstr>
      <vt:lpstr>L’école Matérialiste </vt:lpstr>
      <vt:lpstr>L’école matérialiste  </vt:lpstr>
      <vt:lpstr>L’école matérialiste</vt:lpstr>
      <vt:lpstr>L’école matérialiste</vt:lpstr>
      <vt:lpstr>L’école matérialiste</vt:lpstr>
      <vt:lpstr>L’école matérialiste</vt:lpstr>
      <vt:lpstr>L’école matérialiste</vt:lpstr>
      <vt:lpstr>L’école matérialiste</vt:lpstr>
      <vt:lpstr>L’école rationaliste</vt:lpstr>
      <vt:lpstr>L’école rationaliste</vt:lpstr>
      <vt:lpstr>L’école rationaliste</vt:lpstr>
      <vt:lpstr>L’école rationaliste</vt:lpstr>
      <vt:lpstr>L’école empiriste </vt:lpstr>
      <vt:lpstr>L’école empiriste </vt:lpstr>
      <vt:lpstr>Présentation PowerPoint</vt:lpstr>
      <vt:lpstr>Présentation PowerPoint</vt:lpstr>
      <vt:lpstr>Présentation PowerPoint</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positiviste</vt:lpstr>
      <vt:lpstr>L’école fonctionnaliste</vt:lpstr>
      <vt:lpstr>L’école fonctionnaliste</vt:lpstr>
      <vt:lpstr>L’école fonctionnaliste</vt:lpstr>
      <vt:lpstr>L’école fonctionnaliste</vt:lpstr>
      <vt:lpstr>L’école fonctionnaliste</vt:lpstr>
      <vt:lpstr>L’école fonctionnaliste</vt:lpstr>
      <vt:lpstr>L’école fonctionnaliste</vt:lpstr>
      <vt:lpstr>L’école fonctionnaliste</vt:lpstr>
      <vt:lpstr>L’école fonctionnaliste</vt:lpstr>
      <vt:lpstr>L’école fonctionnaliste</vt:lpstr>
      <vt:lpstr>L’école fonctionnaliste</vt:lpstr>
      <vt:lpstr>L’école fonctionnaliste</vt:lpstr>
      <vt:lpstr>L’école fonctionnaliste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ECOLES DE PENSEE ET LEURS METHODES</dc:title>
  <dc:creator>rabah</dc:creator>
  <cp:lastModifiedBy>rabah</cp:lastModifiedBy>
  <cp:revision>32</cp:revision>
  <dcterms:created xsi:type="dcterms:W3CDTF">2022-02-21T22:14:07Z</dcterms:created>
  <dcterms:modified xsi:type="dcterms:W3CDTF">2022-03-28T22:34:19Z</dcterms:modified>
</cp:coreProperties>
</file>