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E7CC03-E8D9-40C1-AD3D-209F610351CF}" type="datetimeFigureOut">
              <a:rPr lang="fr-FR" smtClean="0"/>
              <a:pPr/>
              <a:t>07/10/2022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EFF983-ABEE-4897-A0B7-32389D6E853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7CC03-E8D9-40C1-AD3D-209F610351CF}" type="datetimeFigureOut">
              <a:rPr lang="fr-FR" smtClean="0"/>
              <a:pPr/>
              <a:t>07/10/2022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FF983-ABEE-4897-A0B7-32389D6E853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5"/>
            <a:ext cx="7772400" cy="1357321"/>
          </a:xfrm>
        </p:spPr>
        <p:txBody>
          <a:bodyPr>
            <a:normAutofit fontScale="90000"/>
          </a:bodyPr>
          <a:lstStyle/>
          <a:p>
            <a:r>
              <a:rPr lang="fr-FR" dirty="0" smtClean="0">
                <a:solidFill>
                  <a:schemeClr val="tx2"/>
                </a:solidFill>
                <a:latin typeface="Times New Roman" panose="02020603050405020304" pitchFamily="18" charset="0"/>
                <a:cs typeface="Times New Roman" panose="02020603050405020304" pitchFamily="18" charset="0"/>
              </a:rPr>
              <a:t/>
            </a:r>
            <a:br>
              <a:rPr lang="fr-FR" dirty="0" smtClean="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République Algérienne Démocratique et Populaire </a:t>
            </a:r>
            <a:br>
              <a:rPr lang="fr-FR" sz="2200" dirty="0" smtClean="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Ministère de l’Enseignement Supérieur et de la Recherche Scientifique</a:t>
            </a:r>
            <a:br>
              <a:rPr lang="fr-FR" sz="2200" dirty="0" smtClean="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Université A.MIRA-BEJAIA</a:t>
            </a:r>
            <a:br>
              <a:rPr lang="fr-FR" sz="2200" dirty="0" smtClean="0">
                <a:solidFill>
                  <a:schemeClr val="tx2"/>
                </a:solidFill>
                <a:latin typeface="Times New Roman" panose="02020603050405020304" pitchFamily="18" charset="0"/>
                <a:cs typeface="Times New Roman" panose="02020603050405020304" pitchFamily="18" charset="0"/>
              </a:rPr>
            </a:br>
            <a:r>
              <a:rPr lang="fr-FR" sz="2200" dirty="0" smtClean="0">
                <a:solidFill>
                  <a:schemeClr val="tx2"/>
                </a:solidFill>
                <a:latin typeface="Times New Roman" panose="02020603050405020304" pitchFamily="18" charset="0"/>
                <a:cs typeface="Times New Roman" panose="02020603050405020304" pitchFamily="18" charset="0"/>
              </a:rPr>
              <a:t>Faculté des Lettres et des Langues Département de français</a:t>
            </a:r>
            <a:r>
              <a:rPr lang="fr-FR" dirty="0" smtClean="0">
                <a:solidFill>
                  <a:schemeClr val="tx2"/>
                </a:solidFill>
                <a:latin typeface="Times New Roman" panose="02020603050405020304" pitchFamily="18" charset="0"/>
                <a:cs typeface="Times New Roman" panose="02020603050405020304" pitchFamily="18" charset="0"/>
              </a:rPr>
              <a:t/>
            </a:r>
            <a:br>
              <a:rPr lang="fr-FR" dirty="0" smtClean="0">
                <a:solidFill>
                  <a:schemeClr val="tx2"/>
                </a:solidFill>
                <a:latin typeface="Times New Roman" panose="02020603050405020304" pitchFamily="18" charset="0"/>
                <a:cs typeface="Times New Roman" panose="02020603050405020304" pitchFamily="18" charset="0"/>
              </a:rPr>
            </a:br>
            <a:endParaRPr lang="fr-FR" dirty="0"/>
          </a:p>
        </p:txBody>
      </p:sp>
      <p:sp>
        <p:nvSpPr>
          <p:cNvPr id="3" name="Sous-titre 2"/>
          <p:cNvSpPr>
            <a:spLocks noGrp="1"/>
          </p:cNvSpPr>
          <p:nvPr>
            <p:ph type="subTitle" idx="1"/>
          </p:nvPr>
        </p:nvSpPr>
        <p:spPr>
          <a:xfrm>
            <a:off x="1371600" y="2071678"/>
            <a:ext cx="6400800" cy="3567122"/>
          </a:xfrm>
        </p:spPr>
        <p:txBody>
          <a:bodyPr>
            <a:normAutofit fontScale="85000" lnSpcReduction="20000"/>
          </a:bodyPr>
          <a:lstStyle/>
          <a:p>
            <a:endParaRPr lang="fr-FR" sz="2400" b="1" dirty="0" smtClean="0">
              <a:latin typeface="Times New Roman" panose="02020603050405020304" pitchFamily="18" charset="0"/>
              <a:cs typeface="Times New Roman" panose="02020603050405020304" pitchFamily="18" charset="0"/>
            </a:endParaRPr>
          </a:p>
          <a:p>
            <a:endParaRPr lang="fr-FR" sz="2400" b="1" dirty="0">
              <a:latin typeface="Times New Roman" panose="02020603050405020304" pitchFamily="18" charset="0"/>
              <a:cs typeface="Times New Roman" panose="02020603050405020304" pitchFamily="18" charset="0"/>
            </a:endParaRPr>
          </a:p>
          <a:p>
            <a:endParaRPr lang="fr-FR" sz="2400" b="1" dirty="0" smtClean="0">
              <a:latin typeface="Times New Roman" panose="02020603050405020304" pitchFamily="18" charset="0"/>
              <a:cs typeface="Times New Roman" panose="02020603050405020304" pitchFamily="18" charset="0"/>
            </a:endParaRPr>
          </a:p>
          <a:p>
            <a:endParaRPr lang="fr-FR" sz="2400" b="1" dirty="0">
              <a:latin typeface="Times New Roman" panose="02020603050405020304" pitchFamily="18" charset="0"/>
              <a:cs typeface="Times New Roman" panose="02020603050405020304" pitchFamily="18" charset="0"/>
            </a:endParaRPr>
          </a:p>
          <a:p>
            <a:endParaRPr lang="fr-FR" sz="2400" b="1" dirty="0" smtClean="0">
              <a:latin typeface="Times New Roman" panose="02020603050405020304" pitchFamily="18" charset="0"/>
              <a:cs typeface="Times New Roman" panose="02020603050405020304" pitchFamily="18" charset="0"/>
            </a:endParaRPr>
          </a:p>
          <a:p>
            <a:r>
              <a:rPr lang="fr-FR" sz="2400" b="1" dirty="0" smtClean="0">
                <a:latin typeface="Times New Roman" panose="02020603050405020304" pitchFamily="18" charset="0"/>
                <a:cs typeface="Times New Roman" panose="02020603050405020304" pitchFamily="18" charset="0"/>
              </a:rPr>
              <a:t>Module d’enseignement : A.C.I. </a:t>
            </a:r>
            <a:endParaRPr lang="fr-FR" sz="2400" dirty="0" smtClean="0">
              <a:latin typeface="Times New Roman" panose="02020603050405020304" pitchFamily="18" charset="0"/>
              <a:cs typeface="Times New Roman" panose="02020603050405020304" pitchFamily="18" charset="0"/>
            </a:endParaRPr>
          </a:p>
          <a:p>
            <a:endParaRPr lang="fr-FR" sz="2400" b="1" dirty="0">
              <a:latin typeface="Times New Roman" panose="02020603050405020304" pitchFamily="18" charset="0"/>
              <a:cs typeface="Times New Roman" panose="02020603050405020304" pitchFamily="18" charset="0"/>
            </a:endParaRPr>
          </a:p>
          <a:p>
            <a:r>
              <a:rPr lang="fr-FR" sz="2400" b="1" dirty="0" smtClean="0">
                <a:latin typeface="Times New Roman" panose="02020603050405020304" pitchFamily="18" charset="0"/>
                <a:cs typeface="Times New Roman" panose="02020603050405020304" pitchFamily="18" charset="0"/>
              </a:rPr>
              <a:t>                 Elaboré par BELLIL K. </a:t>
            </a:r>
          </a:p>
          <a:p>
            <a:endParaRPr lang="fr-FR"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Public ciblé : Master I. Sciences du </a:t>
            </a:r>
            <a:r>
              <a:rPr lang="fr-FR" sz="2400" dirty="0" smtClean="0">
                <a:latin typeface="Times New Roman" panose="02020603050405020304" pitchFamily="18" charset="0"/>
                <a:cs typeface="Times New Roman" panose="02020603050405020304" pitchFamily="18" charset="0"/>
              </a:rPr>
              <a:t>langage</a:t>
            </a:r>
            <a:endParaRPr lang="fr-FR"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2022/2023</a:t>
            </a:r>
            <a:r>
              <a:rPr lang="fr-FR" dirty="0" smtClean="0">
                <a:latin typeface="Times New Roman" panose="02020603050405020304" pitchFamily="18" charset="0"/>
                <a:cs typeface="Times New Roman" panose="02020603050405020304" pitchFamily="18" charset="0"/>
              </a:rPr>
              <a:t> </a:t>
            </a:r>
            <a:endParaRPr lang="fr-FR" dirty="0" smtClean="0">
              <a:latin typeface="Times New Roman" panose="02020603050405020304" pitchFamily="18" charset="0"/>
              <a:cs typeface="Times New Roman" panose="02020603050405020304" pitchFamily="18" charset="0"/>
            </a:endParaRPr>
          </a:p>
          <a:p>
            <a:endParaRPr lang="fr-FR" dirty="0"/>
          </a:p>
        </p:txBody>
      </p:sp>
      <p:pic>
        <p:nvPicPr>
          <p:cNvPr id="4" name="image1.png" descr="https://encrypted-tbn1.gstatic.com/images?q=tbn:ANd9GcQMdoNlgePON2OCSbqp4gvDV95tIYE-bSnWidQblJmSqr-BRjlZT3bGAdxx"/>
          <p:cNvPicPr/>
          <p:nvPr/>
        </p:nvPicPr>
        <p:blipFill>
          <a:blip r:embed="rId2" cstate="print"/>
          <a:stretch>
            <a:fillRect/>
          </a:stretch>
        </p:blipFill>
        <p:spPr>
          <a:xfrm>
            <a:off x="3571868" y="2643182"/>
            <a:ext cx="2018270" cy="5715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sz="2400" b="1" dirty="0" smtClean="0">
                <a:latin typeface="Times New Roman" pitchFamily="18" charset="0"/>
                <a:cs typeface="Times New Roman" pitchFamily="18" charset="0"/>
              </a:rPr>
              <a:t>	</a:t>
            </a:r>
          </a:p>
          <a:p>
            <a:pPr algn="just">
              <a:buNone/>
            </a:pPr>
            <a:r>
              <a:rPr lang="fr-FR" sz="2400" b="1" dirty="0" smtClean="0">
                <a:latin typeface="Times New Roman" pitchFamily="18" charset="0"/>
                <a:cs typeface="Times New Roman" pitchFamily="18" charset="0"/>
              </a:rPr>
              <a:t>d</a:t>
            </a:r>
            <a:r>
              <a:rPr lang="fr-FR" sz="2400" b="1" dirty="0">
                <a:latin typeface="Times New Roman" pitchFamily="18" charset="0"/>
                <a:cs typeface="Times New Roman" pitchFamily="18" charset="0"/>
              </a:rPr>
              <a:t>) La microsociologie de Goffman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Goffman </a:t>
            </a:r>
            <a:r>
              <a:rPr lang="fr-FR" sz="2400" dirty="0">
                <a:latin typeface="Times New Roman" pitchFamily="18" charset="0"/>
                <a:cs typeface="Times New Roman" pitchFamily="18" charset="0"/>
              </a:rPr>
              <a:t>s’est centré principalement sur l’étude des interactions de face à face et les rituels qui les régissent. Pour ce chercheur, les individus d’une même interaction adoptent un système de rituels qui consiste à ce que personne ne perde la face</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Goffman </a:t>
            </a:r>
            <a:r>
              <a:rPr lang="fr-FR" sz="2400" dirty="0">
                <a:latin typeface="Times New Roman" pitchFamily="18" charset="0"/>
                <a:cs typeface="Times New Roman" pitchFamily="18" charset="0"/>
              </a:rPr>
              <a:t>a accordé lui aussi une grande importance au contexte, introduisant ainsi la notion du « </a:t>
            </a:r>
            <a:r>
              <a:rPr lang="fr-FR" sz="2400" i="1" dirty="0">
                <a:latin typeface="Times New Roman" pitchFamily="18" charset="0"/>
                <a:cs typeface="Times New Roman" pitchFamily="18" charset="0"/>
              </a:rPr>
              <a:t>cadre participatif » </a:t>
            </a:r>
            <a:r>
              <a:rPr lang="fr-FR" sz="2400" dirty="0">
                <a:latin typeface="Times New Roman" pitchFamily="18" charset="0"/>
                <a:cs typeface="Times New Roman" pitchFamily="18" charset="0"/>
              </a:rPr>
              <a:t>et la notion de « </a:t>
            </a:r>
            <a:r>
              <a:rPr lang="fr-FR" sz="2400" i="1" dirty="0">
                <a:latin typeface="Times New Roman" pitchFamily="18" charset="0"/>
                <a:cs typeface="Times New Roman" pitchFamily="18" charset="0"/>
              </a:rPr>
              <a:t>représentation dramaturgique » </a:t>
            </a:r>
            <a:r>
              <a:rPr lang="fr-FR" sz="2400" dirty="0">
                <a:latin typeface="Times New Roman" pitchFamily="18" charset="0"/>
                <a:cs typeface="Times New Roman" pitchFamily="18" charset="0"/>
              </a:rPr>
              <a:t>pour désigner les rôles que jouent les individus dans une situation donnée.</a:t>
            </a:r>
            <a:r>
              <a:rPr lang="fr-FR" sz="2400" i="1" dirty="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10000"/>
          </a:bodyPr>
          <a:lstStyle/>
          <a:p>
            <a:pPr>
              <a:buNone/>
            </a:pPr>
            <a:r>
              <a:rPr lang="fr-FR" sz="2400" b="1" dirty="0">
                <a:latin typeface="Times New Roman" pitchFamily="18" charset="0"/>
                <a:cs typeface="Times New Roman" pitchFamily="18" charset="0"/>
              </a:rPr>
              <a:t>2.3.  Les courants d’appartenance linguistique </a:t>
            </a: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t>
            </a:r>
          </a:p>
          <a:p>
            <a:pPr algn="just">
              <a:buNone/>
            </a:pPr>
            <a:r>
              <a:rPr lang="fr-FR" sz="2000" dirty="0" smtClean="0">
                <a:latin typeface="Times New Roman" pitchFamily="18" charset="0"/>
                <a:cs typeface="Times New Roman" pitchFamily="18" charset="0"/>
              </a:rPr>
              <a:t>		Les </a:t>
            </a:r>
            <a:r>
              <a:rPr lang="fr-FR" sz="2000" dirty="0">
                <a:latin typeface="Times New Roman" pitchFamily="18" charset="0"/>
                <a:cs typeface="Times New Roman" pitchFamily="18" charset="0"/>
              </a:rPr>
              <a:t>courants sociologiques </a:t>
            </a:r>
            <a:r>
              <a:rPr lang="fr-FR" sz="2000" dirty="0" smtClean="0">
                <a:latin typeface="Times New Roman" pitchFamily="18" charset="0"/>
                <a:cs typeface="Times New Roman" pitchFamily="18" charset="0"/>
              </a:rPr>
              <a:t>interactionnistes </a:t>
            </a:r>
            <a:r>
              <a:rPr lang="fr-FR" sz="2000" dirty="0">
                <a:latin typeface="Times New Roman" pitchFamily="18" charset="0"/>
                <a:cs typeface="Times New Roman" pitchFamily="18" charset="0"/>
              </a:rPr>
              <a:t>ont contribué à élargir le champ d’investigation traditionnel de la linguistique qui ne s’intéressait auparavant qu’à ce système abstrait et décontextualisé qu’est la langue</a:t>
            </a:r>
            <a:r>
              <a:rPr lang="fr-FR" sz="2000" dirty="0" smtClean="0">
                <a:latin typeface="Times New Roman" pitchFamily="18" charset="0"/>
                <a:cs typeface="Times New Roman" pitchFamily="18" charset="0"/>
              </a:rPr>
              <a:t>.</a:t>
            </a:r>
          </a:p>
          <a:p>
            <a:pPr algn="just">
              <a:buNone/>
            </a:pPr>
            <a:endParaRPr lang="fr-FR" sz="2000" dirty="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		L’analyse </a:t>
            </a:r>
            <a:r>
              <a:rPr lang="fr-FR" sz="2000" dirty="0">
                <a:latin typeface="Times New Roman" pitchFamily="18" charset="0"/>
                <a:cs typeface="Times New Roman" pitchFamily="18" charset="0"/>
              </a:rPr>
              <a:t>des interactions conteste l’étude des discours écrits et monologaux qui ne représentent pas la réalisation réelle du langage, donnant ainsi la priorité aux productions effectives (corpus « authentiques ») réalisées sous leurs formes concrètes : discours oraux  et dialogués, renouvelant la théorie d’énonciation et introduisant quelques éléments propres à l’oral (de type « bon », « ben », hésitations, ratés…etc.) qui n’étaient pas tenus pour signifiants.  </a:t>
            </a:r>
            <a:endParaRPr lang="fr-FR" sz="2000" dirty="0" smtClean="0">
              <a:latin typeface="Times New Roman" pitchFamily="18" charset="0"/>
              <a:cs typeface="Times New Roman" pitchFamily="18" charset="0"/>
            </a:endParaRPr>
          </a:p>
          <a:p>
            <a:pPr algn="just">
              <a:buNone/>
            </a:pPr>
            <a:endParaRPr lang="fr-FR" sz="2000" dirty="0" smtClean="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		Priorité </a:t>
            </a:r>
            <a:r>
              <a:rPr lang="fr-FR" sz="2000" dirty="0">
                <a:latin typeface="Times New Roman" pitchFamily="18" charset="0"/>
                <a:cs typeface="Times New Roman" pitchFamily="18" charset="0"/>
              </a:rPr>
              <a:t>accordée aussi à la situation de communication qui conduit les interactionnistes à modifier légèrement la notion d’actes de langage, élaborée dans le cadre de la philosophie analytique anglo-saxonne (J. l. Austin et J. Searle) en intégrant ces actes isolés dans des séquences afin qu’ils puissent être fonctionnels dans une optique interactionniste du langage.</a:t>
            </a:r>
          </a:p>
          <a:p>
            <a:pPr algn="just">
              <a:buNone/>
            </a:pPr>
            <a:endParaRPr lang="fr-FR" sz="2000"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fr-FR" sz="2000" b="1" dirty="0">
                <a:latin typeface="Times New Roman" pitchFamily="18" charset="0"/>
                <a:cs typeface="Times New Roman" pitchFamily="18" charset="0"/>
              </a:rPr>
              <a:t>2.4. Les différents courants de recherches français et francophones </a:t>
            </a:r>
            <a:endParaRPr lang="fr-FR" sz="2000" b="1" dirty="0" smtClean="0">
              <a:latin typeface="Times New Roman" pitchFamily="18" charset="0"/>
              <a:cs typeface="Times New Roman" pitchFamily="18" charset="0"/>
            </a:endParaRPr>
          </a:p>
          <a:p>
            <a:pPr>
              <a:buNone/>
            </a:pPr>
            <a:endParaRPr lang="fr-FR" sz="2000" dirty="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		En </a:t>
            </a:r>
            <a:r>
              <a:rPr lang="fr-FR" sz="2000" dirty="0">
                <a:latin typeface="Times New Roman" pitchFamily="18" charset="0"/>
                <a:cs typeface="Times New Roman" pitchFamily="18" charset="0"/>
              </a:rPr>
              <a:t>France, les recherches sur l’analyse des interactions verbales sont représentées par les travaux de l’école genevoise dont les porte-parole les plus importants sont Roulet, Moeschler  et Auchlin. Leurs travaux reposent sur </a:t>
            </a:r>
            <a:r>
              <a:rPr lang="fr-FR" sz="2000" dirty="0" smtClean="0">
                <a:latin typeface="Times New Roman" pitchFamily="18" charset="0"/>
                <a:cs typeface="Times New Roman" pitchFamily="18" charset="0"/>
              </a:rPr>
              <a:t>l’organisation </a:t>
            </a:r>
            <a:r>
              <a:rPr lang="fr-FR" sz="2000" dirty="0">
                <a:latin typeface="Times New Roman" pitchFamily="18" charset="0"/>
                <a:cs typeface="Times New Roman" pitchFamily="18" charset="0"/>
              </a:rPr>
              <a:t>hiérarchique et fonctionnelle des structures discursives</a:t>
            </a:r>
            <a:r>
              <a:rPr lang="fr-FR" sz="2000" dirty="0"/>
              <a:t>. </a:t>
            </a:r>
            <a:endParaRPr lang="fr-FR" sz="2000" dirty="0" smtClean="0"/>
          </a:p>
          <a:p>
            <a:pPr algn="just">
              <a:buNone/>
            </a:pPr>
            <a:endParaRPr lang="fr-FR" sz="2000" dirty="0" smtClean="0"/>
          </a:p>
          <a:p>
            <a:pPr algn="just">
              <a:buNone/>
            </a:pPr>
            <a:r>
              <a:rPr lang="fr-FR" sz="2000" dirty="0" smtClean="0">
                <a:latin typeface="Times New Roman" pitchFamily="18" charset="0"/>
                <a:cs typeface="Times New Roman" pitchFamily="18" charset="0"/>
              </a:rPr>
              <a:t>		Nous </a:t>
            </a:r>
            <a:r>
              <a:rPr lang="fr-FR" sz="2000" dirty="0">
                <a:latin typeface="Times New Roman" pitchFamily="18" charset="0"/>
                <a:cs typeface="Times New Roman" pitchFamily="18" charset="0"/>
              </a:rPr>
              <a:t>citerons aussi les aixois dont les travaux sont dirigés par Vion. Ceux-ci s’intéressent au caractère  hétérogène de l’interaction, au cadre participatif et à son lien étroit avec la notion de rapport de place.</a:t>
            </a:r>
            <a:r>
              <a:rPr lang="fr-FR" sz="2000" i="1" dirty="0">
                <a:latin typeface="Times New Roman" pitchFamily="18" charset="0"/>
                <a:cs typeface="Times New Roman" pitchFamily="18" charset="0"/>
              </a:rPr>
              <a:t>  </a:t>
            </a:r>
            <a:endParaRPr lang="fr-FR" sz="2000" dirty="0">
              <a:latin typeface="Times New Roman" pitchFamily="18" charset="0"/>
              <a:cs typeface="Times New Roman" pitchFamily="18" charset="0"/>
            </a:endParaRPr>
          </a:p>
          <a:p>
            <a:pPr algn="just">
              <a:buNone/>
            </a:pPr>
            <a:endParaRPr lang="fr-FR" sz="2000" dirty="0" smtClean="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		Nous </a:t>
            </a:r>
            <a:r>
              <a:rPr lang="fr-FR" sz="2000" dirty="0">
                <a:latin typeface="Times New Roman" pitchFamily="18" charset="0"/>
                <a:cs typeface="Times New Roman" pitchFamily="18" charset="0"/>
              </a:rPr>
              <a:t>conclurons par les travaux de l’équipe de Lyon avec Kerbrat-Orecchioni qui s’inscrivent dans le cadre de l’analyse du discours en </a:t>
            </a:r>
            <a:r>
              <a:rPr lang="fr-FR" sz="2000" dirty="0" smtClean="0">
                <a:latin typeface="Times New Roman" pitchFamily="18" charset="0"/>
                <a:cs typeface="Times New Roman" pitchFamily="18" charset="0"/>
              </a:rPr>
              <a:t>interaction.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marL="457200" indent="-457200" algn="just">
              <a:buAutoNum type="arabicPeriod" startAt="3"/>
            </a:pPr>
            <a:r>
              <a:rPr lang="fr-FR" sz="2400" b="1" dirty="0" smtClean="0">
                <a:latin typeface="Times New Roman" pitchFamily="18" charset="0"/>
                <a:cs typeface="Times New Roman" pitchFamily="18" charset="0"/>
              </a:rPr>
              <a:t>La </a:t>
            </a:r>
            <a:r>
              <a:rPr lang="fr-FR" sz="2400" b="1" dirty="0">
                <a:latin typeface="Times New Roman" pitchFamily="18" charset="0"/>
                <a:cs typeface="Times New Roman" pitchFamily="18" charset="0"/>
              </a:rPr>
              <a:t>notion </a:t>
            </a:r>
            <a:r>
              <a:rPr lang="fr-FR" sz="2400" b="1" dirty="0" smtClean="0">
                <a:latin typeface="Times New Roman" pitchFamily="18" charset="0"/>
                <a:cs typeface="Times New Roman" pitchFamily="18" charset="0"/>
              </a:rPr>
              <a:t>d’interaction</a:t>
            </a:r>
          </a:p>
          <a:p>
            <a:pPr algn="just">
              <a:buNone/>
            </a:pPr>
            <a:r>
              <a:rPr lang="fr-FR" sz="2400" dirty="0" smtClean="0">
                <a:latin typeface="Times New Roman" pitchFamily="18" charset="0"/>
                <a:cs typeface="Times New Roman" pitchFamily="18" charset="0"/>
              </a:rPr>
              <a:t>		Le </a:t>
            </a:r>
            <a:r>
              <a:rPr lang="fr-FR" sz="2400" dirty="0">
                <a:latin typeface="Times New Roman" pitchFamily="18" charset="0"/>
                <a:cs typeface="Times New Roman" pitchFamily="18" charset="0"/>
              </a:rPr>
              <a:t>mot interaction est une juxtaposition de deux termes, ce qui implique une double démarche : inter, une démarche relationnelle, action, une démarche active, ce qui veut dire que les participants doivent s’engager activement pour établir une relation</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 </a:t>
            </a:r>
            <a:r>
              <a:rPr lang="fr-FR" sz="2400" dirty="0">
                <a:latin typeface="Times New Roman" pitchFamily="18" charset="0"/>
                <a:cs typeface="Times New Roman" pitchFamily="18" charset="0"/>
              </a:rPr>
              <a:t>terme « interaction » dans son sens général est utilisé dans plusieurs domaines, comme les échanges verbaux et non verbaux, les transactions financières, certaines activités sportives, dans le domaine médical, </a:t>
            </a:r>
            <a:r>
              <a:rPr lang="fr-FR" sz="2400" dirty="0" smtClean="0">
                <a:latin typeface="Times New Roman" pitchFamily="18" charset="0"/>
                <a:cs typeface="Times New Roman" pitchFamily="18" charset="0"/>
              </a:rPr>
              <a:t>etc. </a:t>
            </a:r>
          </a:p>
          <a:p>
            <a:pPr algn="just">
              <a:buNone/>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notre cours, nous restreindrons la conception d’interaction au seul domaine des activités langagières, c'est-à-dire à </a:t>
            </a:r>
            <a:r>
              <a:rPr lang="fr-FR" sz="2400" b="1" dirty="0">
                <a:latin typeface="Times New Roman" pitchFamily="18" charset="0"/>
                <a:cs typeface="Times New Roman" pitchFamily="18" charset="0"/>
              </a:rPr>
              <a:t>l’interaction verbale</a:t>
            </a:r>
            <a:r>
              <a:rPr lang="fr-FR" sz="2400" dirty="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marL="457200" indent="-457200" algn="just">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L’interaction </a:t>
            </a:r>
            <a:r>
              <a:rPr lang="fr-FR" sz="2400" dirty="0">
                <a:latin typeface="Times New Roman" pitchFamily="18" charset="0"/>
                <a:cs typeface="Times New Roman" pitchFamily="18" charset="0"/>
              </a:rPr>
              <a:t>verbale se produit lorsque les individus qui se trouvent réunis agissent les uns sur les autres en exerçant une activité de parole. Kerbrat-Orecchioni la définit ainsi :   </a:t>
            </a: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 </a:t>
            </a:r>
            <a:r>
              <a:rPr lang="fr-FR" sz="2400" i="1" dirty="0">
                <a:latin typeface="Times New Roman" pitchFamily="18" charset="0"/>
                <a:cs typeface="Times New Roman" pitchFamily="18" charset="0"/>
              </a:rPr>
              <a:t>L’exercice de la parole implique une interaction, c'est-à-dire que tout au long du déroulement d’un échange communicatif quelconque, les différents participants, que l’on dira donc des « interactants », exercent les uns sur les autres un réseau d’influences mutuelles — parler, c’est échanger, et c’est changer en échangeant. »</a:t>
            </a:r>
            <a:r>
              <a:rPr lang="fr-FR" sz="2400" baseline="30000" dirty="0">
                <a:latin typeface="Times New Roman" pitchFamily="18" charset="0"/>
                <a:cs typeface="Times New Roman" pitchFamily="18" charset="0"/>
              </a:rPr>
              <a:t> </a:t>
            </a:r>
            <a:endParaRPr lang="fr-FR" sz="2400" baseline="30000" dirty="0" smtClean="0">
              <a:latin typeface="Times New Roman" pitchFamily="18" charset="0"/>
              <a:cs typeface="Times New Roman" pitchFamily="18" charset="0"/>
            </a:endParaRPr>
          </a:p>
          <a:p>
            <a:pPr algn="just">
              <a:buNone/>
            </a:pPr>
            <a:endParaRPr lang="fr-FR" sz="2400" baseline="300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Les  </a:t>
            </a:r>
            <a:r>
              <a:rPr lang="fr-FR" sz="2400" b="1" dirty="0">
                <a:latin typeface="Times New Roman" pitchFamily="18" charset="0"/>
                <a:cs typeface="Times New Roman" pitchFamily="18" charset="0"/>
              </a:rPr>
              <a:t>interactionnistes  renversent ainsi le schéma de la communication de Jakobson</a:t>
            </a:r>
            <a:r>
              <a:rPr lang="fr-FR" sz="2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just">
              <a:buNone/>
            </a:pPr>
            <a:r>
              <a:rPr lang="fr-FR" sz="2400" b="1" dirty="0">
                <a:latin typeface="Times New Roman" pitchFamily="18" charset="0"/>
                <a:cs typeface="Times New Roman" pitchFamily="18" charset="0"/>
              </a:rPr>
              <a:t>3.2.  Interaction / Rencontre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Certaines </a:t>
            </a:r>
            <a:r>
              <a:rPr lang="fr-FR" sz="2400" dirty="0">
                <a:latin typeface="Times New Roman" pitchFamily="18" charset="0"/>
                <a:cs typeface="Times New Roman" pitchFamily="18" charset="0"/>
              </a:rPr>
              <a:t>définitions de l’interaction proposées par des linguistes l’assimilent à une autre notion qui est la « rencontre ». Mais pour Vion, une rencontre peut contenir plusieurs interactions successives, chacune ayant son propre cadre interactif défini par la nature du rapport de places dominant ; c’est en changeant de cadre interactif qu’il y a transformation de l’interaction.</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400" b="1" dirty="0">
                <a:latin typeface="Times New Roman" pitchFamily="18" charset="0"/>
                <a:cs typeface="Times New Roman" pitchFamily="18" charset="0"/>
              </a:rPr>
              <a:t>3.3. Interaction verbale / La conversation </a:t>
            </a:r>
            <a:endParaRPr lang="fr-FR" sz="2400"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Le </a:t>
            </a:r>
            <a:r>
              <a:rPr lang="fr-FR" sz="2400" dirty="0">
                <a:latin typeface="Times New Roman" pitchFamily="18" charset="0"/>
                <a:cs typeface="Times New Roman" pitchFamily="18" charset="0"/>
              </a:rPr>
              <a:t>terme de </a:t>
            </a:r>
            <a:r>
              <a:rPr lang="fr-FR" sz="2400" i="1" dirty="0">
                <a:latin typeface="Times New Roman" pitchFamily="18" charset="0"/>
                <a:cs typeface="Times New Roman" pitchFamily="18" charset="0"/>
              </a:rPr>
              <a:t>conversation </a:t>
            </a:r>
            <a:r>
              <a:rPr lang="fr-FR" sz="2400" dirty="0">
                <a:latin typeface="Times New Roman" pitchFamily="18" charset="0"/>
                <a:cs typeface="Times New Roman" pitchFamily="18" charset="0"/>
              </a:rPr>
              <a:t>: il s’emploie de façons différentes, soit comme générique soit comme spécifique</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Roulet </a:t>
            </a:r>
            <a:r>
              <a:rPr lang="fr-FR" sz="2400" dirty="0">
                <a:latin typeface="Times New Roman" pitchFamily="18" charset="0"/>
                <a:cs typeface="Times New Roman" pitchFamily="18" charset="0"/>
              </a:rPr>
              <a:t>&amp; al. et certains ethnométhodologues comme Schegloff et même Goffman optent pour une conception très large du terme : le mot renvoie à tout type d’échange verbal quelles qu’en soient la nature et la forme ; à ce titre, il a le même sens que  le terme  interaction verbale</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Cependant ce </a:t>
            </a:r>
            <a:r>
              <a:rPr lang="fr-FR" sz="2400" dirty="0">
                <a:latin typeface="Times New Roman" pitchFamily="18" charset="0"/>
                <a:cs typeface="Times New Roman" pitchFamily="18" charset="0"/>
              </a:rPr>
              <a:t>terme peut être compris « </a:t>
            </a:r>
            <a:r>
              <a:rPr lang="fr-FR" sz="2400" i="1" dirty="0">
                <a:latin typeface="Times New Roman" pitchFamily="18" charset="0"/>
                <a:cs typeface="Times New Roman" pitchFamily="18" charset="0"/>
              </a:rPr>
              <a:t>tous propos informels produits dans une atmosphère de paix et de quiétude </a:t>
            </a:r>
            <a:r>
              <a:rPr lang="fr-FR" sz="2400" i="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(Traverso).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77500" lnSpcReduction="20000"/>
          </a:bodyPr>
          <a:lstStyle/>
          <a:p>
            <a:pPr algn="just">
              <a:buNone/>
            </a:pPr>
            <a:r>
              <a:rPr lang="fr-FR" sz="2600" dirty="0" smtClean="0">
                <a:latin typeface="Times New Roman" pitchFamily="18" charset="0"/>
                <a:cs typeface="Times New Roman" pitchFamily="18" charset="0"/>
              </a:rPr>
              <a:t>		</a:t>
            </a:r>
          </a:p>
          <a:p>
            <a:pPr algn="just">
              <a:buNone/>
            </a:pPr>
            <a:r>
              <a:rPr lang="fr-FR" sz="2600" dirty="0">
                <a:latin typeface="Times New Roman" pitchFamily="18" charset="0"/>
                <a:cs typeface="Times New Roman" pitchFamily="18" charset="0"/>
              </a:rPr>
              <a:t>	</a:t>
            </a:r>
            <a:r>
              <a:rPr lang="fr-FR" sz="2600" dirty="0" smtClean="0">
                <a:latin typeface="Times New Roman" pitchFamily="18" charset="0"/>
                <a:cs typeface="Times New Roman" pitchFamily="18" charset="0"/>
              </a:rPr>
              <a:t>Vion </a:t>
            </a:r>
            <a:r>
              <a:rPr lang="fr-FR" sz="2600" dirty="0">
                <a:latin typeface="Times New Roman" pitchFamily="18" charset="0"/>
                <a:cs typeface="Times New Roman" pitchFamily="18" charset="0"/>
              </a:rPr>
              <a:t>dans le chapitre « </a:t>
            </a:r>
            <a:r>
              <a:rPr lang="fr-FR" sz="2600" i="1" dirty="0">
                <a:latin typeface="Times New Roman" pitchFamily="18" charset="0"/>
                <a:cs typeface="Times New Roman" pitchFamily="18" charset="0"/>
              </a:rPr>
              <a:t>Vers une typologie des interactions »</a:t>
            </a:r>
            <a:r>
              <a:rPr lang="fr-FR" sz="2600" baseline="30000" dirty="0">
                <a:latin typeface="Times New Roman" pitchFamily="18" charset="0"/>
                <a:cs typeface="Times New Roman" pitchFamily="18" charset="0"/>
              </a:rPr>
              <a:t> </a:t>
            </a:r>
            <a:r>
              <a:rPr lang="fr-FR" sz="2600" i="1" dirty="0">
                <a:latin typeface="Times New Roman" pitchFamily="18" charset="0"/>
                <a:cs typeface="Times New Roman" pitchFamily="18" charset="0"/>
              </a:rPr>
              <a:t>, </a:t>
            </a:r>
            <a:r>
              <a:rPr lang="fr-FR" sz="2600" dirty="0" smtClean="0">
                <a:latin typeface="Times New Roman" pitchFamily="18" charset="0"/>
                <a:cs typeface="Times New Roman" pitchFamily="18" charset="0"/>
              </a:rPr>
              <a:t> </a:t>
            </a:r>
            <a:r>
              <a:rPr lang="fr-FR" sz="2600" dirty="0">
                <a:latin typeface="Times New Roman" pitchFamily="18" charset="0"/>
                <a:cs typeface="Times New Roman" pitchFamily="18" charset="0"/>
              </a:rPr>
              <a:t>(</a:t>
            </a:r>
            <a:r>
              <a:rPr lang="fr-FR" sz="2600" dirty="0" smtClean="0">
                <a:latin typeface="Times New Roman" pitchFamily="18" charset="0"/>
                <a:cs typeface="Times New Roman" pitchFamily="18" charset="0"/>
              </a:rPr>
              <a:t>soutenant les </a:t>
            </a:r>
            <a:r>
              <a:rPr lang="fr-FR" sz="2600" dirty="0">
                <a:latin typeface="Times New Roman" pitchFamily="18" charset="0"/>
                <a:cs typeface="Times New Roman" pitchFamily="18" charset="0"/>
              </a:rPr>
              <a:t>idées de </a:t>
            </a:r>
            <a:r>
              <a:rPr lang="fr-FR" sz="2600" dirty="0" smtClean="0">
                <a:latin typeface="Times New Roman" pitchFamily="18" charset="0"/>
                <a:cs typeface="Times New Roman" pitchFamily="18" charset="0"/>
              </a:rPr>
              <a:t>Kerbrat-Orecchioni) affirme </a:t>
            </a:r>
            <a:r>
              <a:rPr lang="fr-FR" sz="2600" dirty="0">
                <a:latin typeface="Times New Roman" pitchFamily="18" charset="0"/>
                <a:cs typeface="Times New Roman" pitchFamily="18" charset="0"/>
              </a:rPr>
              <a:t>que </a:t>
            </a:r>
            <a:r>
              <a:rPr lang="fr-FR" sz="2600" i="1" dirty="0">
                <a:latin typeface="Times New Roman" pitchFamily="18" charset="0"/>
                <a:cs typeface="Times New Roman" pitchFamily="18" charset="0"/>
              </a:rPr>
              <a:t>la conversation</a:t>
            </a:r>
            <a:r>
              <a:rPr lang="fr-FR" sz="2600" dirty="0">
                <a:latin typeface="Times New Roman" pitchFamily="18" charset="0"/>
                <a:cs typeface="Times New Roman" pitchFamily="18" charset="0"/>
              </a:rPr>
              <a:t> a ainsi </a:t>
            </a:r>
            <a:r>
              <a:rPr lang="fr-FR" sz="2600" dirty="0" smtClean="0">
                <a:latin typeface="Times New Roman" pitchFamily="18" charset="0"/>
                <a:cs typeface="Times New Roman" pitchFamily="18" charset="0"/>
              </a:rPr>
              <a:t>:</a:t>
            </a:r>
          </a:p>
          <a:p>
            <a:pPr algn="just">
              <a:buNone/>
            </a:pPr>
            <a:endParaRPr lang="fr-FR" sz="2600" dirty="0">
              <a:latin typeface="Times New Roman" pitchFamily="18" charset="0"/>
              <a:cs typeface="Times New Roman" pitchFamily="18" charset="0"/>
            </a:endParaRPr>
          </a:p>
          <a:p>
            <a:pPr algn="just">
              <a:buNone/>
            </a:pPr>
            <a:r>
              <a:rPr lang="fr-FR" sz="2600" dirty="0" smtClean="0">
                <a:latin typeface="Times New Roman" pitchFamily="18" charset="0"/>
                <a:cs typeface="Times New Roman" pitchFamily="18" charset="0"/>
              </a:rPr>
              <a:t> - </a:t>
            </a:r>
            <a:r>
              <a:rPr lang="fr-FR" sz="2600" dirty="0">
                <a:latin typeface="Times New Roman" pitchFamily="18" charset="0"/>
                <a:cs typeface="Times New Roman" pitchFamily="18" charset="0"/>
              </a:rPr>
              <a:t>un rapport de place symétrique ; </a:t>
            </a:r>
            <a:endParaRPr lang="fr-FR" sz="2600" dirty="0" smtClean="0">
              <a:latin typeface="Times New Roman" pitchFamily="18" charset="0"/>
              <a:cs typeface="Times New Roman" pitchFamily="18" charset="0"/>
            </a:endParaRPr>
          </a:p>
          <a:p>
            <a:pPr algn="just">
              <a:buNone/>
            </a:pPr>
            <a:endParaRPr lang="fr-FR" sz="2600" dirty="0">
              <a:latin typeface="Times New Roman" pitchFamily="18" charset="0"/>
              <a:cs typeface="Times New Roman" pitchFamily="18" charset="0"/>
            </a:endParaRPr>
          </a:p>
          <a:p>
            <a:pPr algn="just">
              <a:buFontTx/>
              <a:buChar char="-"/>
            </a:pPr>
            <a:r>
              <a:rPr lang="fr-FR" sz="2600" dirty="0" smtClean="0">
                <a:latin typeface="Times New Roman" pitchFamily="18" charset="0"/>
                <a:cs typeface="Times New Roman" pitchFamily="18" charset="0"/>
              </a:rPr>
              <a:t>une </a:t>
            </a:r>
            <a:r>
              <a:rPr lang="fr-FR" sz="2600" dirty="0">
                <a:latin typeface="Times New Roman" pitchFamily="18" charset="0"/>
                <a:cs typeface="Times New Roman" pitchFamily="18" charset="0"/>
              </a:rPr>
              <a:t>très forte domination en faveur de la coopérativité par rapport à la compétitivité ; </a:t>
            </a:r>
            <a:endParaRPr lang="fr-FR" sz="2600" dirty="0" smtClean="0">
              <a:latin typeface="Times New Roman" pitchFamily="18" charset="0"/>
              <a:cs typeface="Times New Roman" pitchFamily="18" charset="0"/>
            </a:endParaRPr>
          </a:p>
          <a:p>
            <a:pPr algn="just">
              <a:buFontTx/>
              <a:buChar char="-"/>
            </a:pPr>
            <a:endParaRPr lang="fr-FR" sz="2600" dirty="0">
              <a:latin typeface="Times New Roman" pitchFamily="18" charset="0"/>
              <a:cs typeface="Times New Roman" pitchFamily="18" charset="0"/>
            </a:endParaRPr>
          </a:p>
          <a:p>
            <a:pPr algn="just">
              <a:buFontTx/>
              <a:buChar char="-"/>
            </a:pPr>
            <a:r>
              <a:rPr lang="fr-FR" sz="2600" dirty="0" smtClean="0">
                <a:latin typeface="Times New Roman" pitchFamily="18" charset="0"/>
                <a:cs typeface="Times New Roman" pitchFamily="18" charset="0"/>
              </a:rPr>
              <a:t>une </a:t>
            </a:r>
            <a:r>
              <a:rPr lang="fr-FR" sz="2600" dirty="0">
                <a:latin typeface="Times New Roman" pitchFamily="18" charset="0"/>
                <a:cs typeface="Times New Roman" pitchFamily="18" charset="0"/>
              </a:rPr>
              <a:t>finalité ‘’interne’’ centrée sur le contact et la réaffirmation de liens sociaux. Cette centration entraîne une implication mesurée des sujets quant aux contenus échangés. La conversation demeure un lieu de convivialité relative ; </a:t>
            </a:r>
            <a:endParaRPr lang="fr-FR" sz="2600" dirty="0" smtClean="0">
              <a:latin typeface="Times New Roman" pitchFamily="18" charset="0"/>
              <a:cs typeface="Times New Roman" pitchFamily="18" charset="0"/>
            </a:endParaRPr>
          </a:p>
          <a:p>
            <a:pPr algn="just">
              <a:buNone/>
            </a:pPr>
            <a:endParaRPr lang="fr-FR" sz="2600" dirty="0">
              <a:latin typeface="Times New Roman" pitchFamily="18" charset="0"/>
              <a:cs typeface="Times New Roman" pitchFamily="18" charset="0"/>
            </a:endParaRPr>
          </a:p>
          <a:p>
            <a:pPr algn="just">
              <a:buNone/>
            </a:pPr>
            <a:r>
              <a:rPr lang="fr-FR" sz="2600" dirty="0">
                <a:latin typeface="Times New Roman" pitchFamily="18" charset="0"/>
                <a:cs typeface="Times New Roman" pitchFamily="18" charset="0"/>
              </a:rPr>
              <a:t>- une apparente ‘’informalité’’ de fonctionnement reposant sur une relation interpersonnelle, sur son caractère ‘’spontané’’ et ‘’quotidien’’, sur le caractère ouvert du contrat de parole, sur l’absence de but explicite et de thèmes imposés.</a:t>
            </a:r>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sz="2400" b="1" dirty="0" smtClean="0">
                <a:latin typeface="Times New Roman" pitchFamily="18" charset="0"/>
                <a:cs typeface="Times New Roman" pitchFamily="18" charset="0"/>
              </a:rPr>
              <a:t>4</a:t>
            </a:r>
            <a:r>
              <a:rPr lang="fr-FR" sz="2400" b="1" dirty="0">
                <a:latin typeface="Times New Roman" pitchFamily="18" charset="0"/>
                <a:cs typeface="Times New Roman" pitchFamily="18" charset="0"/>
              </a:rPr>
              <a:t>. Les éléments constitutifs de l’échange verbal </a:t>
            </a:r>
            <a:endParaRPr lang="fr-FR" sz="2400" b="1" dirty="0" smtClean="0">
              <a:latin typeface="Times New Roman" pitchFamily="18" charset="0"/>
              <a:cs typeface="Times New Roman" pitchFamily="18" charset="0"/>
            </a:endParaRPr>
          </a:p>
          <a:p>
            <a:pPr algn="just">
              <a:buNone/>
            </a:pPr>
            <a:endParaRPr lang="fr-FR" sz="2400" b="1"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situation  de l’interaction selon la conception de Traverso fait référence à trois données essentielles : les données spatio-temporelles (le lieu et le temps), les participants et l’objectif de l’interaction. Ces éléments constituent des critères de base selon lesquels nous pouvons distinguer les types </a:t>
            </a:r>
            <a:r>
              <a:rPr lang="fr-FR" sz="2400" dirty="0" smtClean="0">
                <a:latin typeface="Times New Roman" pitchFamily="18" charset="0"/>
                <a:cs typeface="Times New Roman" pitchFamily="18" charset="0"/>
              </a:rPr>
              <a:t>d’interaction. </a:t>
            </a:r>
            <a:r>
              <a:rPr lang="fr-FR" sz="2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sz="2400" b="1" dirty="0">
                <a:latin typeface="Times New Roman" pitchFamily="18" charset="0"/>
                <a:cs typeface="Times New Roman" pitchFamily="18" charset="0"/>
              </a:rPr>
              <a:t>4.1. Les données </a:t>
            </a:r>
            <a:r>
              <a:rPr lang="fr-FR" sz="2400" b="1" dirty="0" smtClean="0">
                <a:latin typeface="Times New Roman" pitchFamily="18" charset="0"/>
                <a:cs typeface="Times New Roman" pitchFamily="18" charset="0"/>
              </a:rPr>
              <a:t>spatio-temporelles</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données spatio-temporelles désignent, selon Traverso, « </a:t>
            </a:r>
            <a:r>
              <a:rPr lang="fr-FR" sz="2400" i="1" dirty="0">
                <a:latin typeface="Times New Roman" pitchFamily="18" charset="0"/>
                <a:cs typeface="Times New Roman" pitchFamily="18" charset="0"/>
              </a:rPr>
              <a:t>le moment et l’endroit où se déroule l’acte de parole et, d’une manière générale, tout ce qui le caractérise  du point de vue matériel »</a:t>
            </a:r>
            <a:r>
              <a:rPr lang="fr-FR" sz="2400" baseline="30000" dirty="0">
                <a:latin typeface="Times New Roman" pitchFamily="18" charset="0"/>
                <a:cs typeface="Times New Roman" pitchFamily="18" charset="0"/>
              </a:rPr>
              <a:t> </a:t>
            </a:r>
            <a:r>
              <a:rPr lang="fr-FR" sz="2400" i="1" dirty="0">
                <a:latin typeface="Times New Roman" pitchFamily="18" charset="0"/>
                <a:cs typeface="Times New Roman" pitchFamily="18" charset="0"/>
              </a:rPr>
              <a:t>.</a:t>
            </a: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caractérises du lieu et du temps interviennent fortement sur la forme et le contenu de l’interaction. </a:t>
            </a:r>
          </a:p>
          <a:p>
            <a:pPr>
              <a:buNone/>
            </a:pPr>
            <a:endParaRPr lang="fr-FR" dirty="0"/>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marL="457200" indent="-457200">
              <a:buAutoNum type="arabicPeriod"/>
            </a:pPr>
            <a:r>
              <a:rPr lang="fr-FR" sz="2400" b="1" dirty="0" smtClean="0">
                <a:latin typeface="Times New Roman" pitchFamily="18" charset="0"/>
                <a:cs typeface="Times New Roman" pitchFamily="18" charset="0"/>
              </a:rPr>
              <a:t>Analyse </a:t>
            </a:r>
            <a:r>
              <a:rPr lang="fr-FR" sz="2400" b="1" dirty="0">
                <a:latin typeface="Times New Roman" pitchFamily="18" charset="0"/>
                <a:cs typeface="Times New Roman" pitchFamily="18" charset="0"/>
              </a:rPr>
              <a:t>interactionnelle/ Analyse conversationnelle </a:t>
            </a:r>
            <a:endParaRPr lang="fr-FR" sz="2400" b="1" dirty="0" smtClean="0">
              <a:latin typeface="Times New Roman" pitchFamily="18" charset="0"/>
              <a:cs typeface="Times New Roman" pitchFamily="18" charset="0"/>
            </a:endParaRPr>
          </a:p>
          <a:p>
            <a:pPr marL="457200" indent="-457200">
              <a:buNone/>
            </a:pPr>
            <a:endParaRPr lang="fr-FR" sz="24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L’analyse </a:t>
            </a:r>
            <a:r>
              <a:rPr lang="fr-FR" sz="2800" dirty="0">
                <a:latin typeface="Times New Roman" pitchFamily="18" charset="0"/>
                <a:cs typeface="Times New Roman" pitchFamily="18" charset="0"/>
              </a:rPr>
              <a:t>des interactions  est née aux Etats-Unis vers les années </a:t>
            </a:r>
            <a:r>
              <a:rPr lang="fr-FR" sz="2800" dirty="0" smtClean="0">
                <a:latin typeface="Times New Roman" pitchFamily="18" charset="0"/>
                <a:cs typeface="Times New Roman" pitchFamily="18" charset="0"/>
              </a:rPr>
              <a:t>cinquante. </a:t>
            </a:r>
            <a:r>
              <a:rPr lang="fr-FR" sz="2800" dirty="0">
                <a:latin typeface="Times New Roman" pitchFamily="18" charset="0"/>
                <a:cs typeface="Times New Roman" pitchFamily="18" charset="0"/>
              </a:rPr>
              <a:t>Ce n’est que dans les années soixante-dix, voire quatre-vingts, qu’apparaît ce courant de recherche en France comme discipline scientifique de plein de droit au sein des sciences du langage, avec les travaux de Roulet, Moschler, Kerbrat-Orecchioni, Traverso, etc.</a:t>
            </a:r>
          </a:p>
          <a:p>
            <a:pPr>
              <a:buNone/>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just">
              <a:buNone/>
            </a:pPr>
            <a:r>
              <a:rPr lang="fr-FR" sz="2400" b="1" dirty="0">
                <a:latin typeface="Times New Roman" pitchFamily="18" charset="0"/>
                <a:cs typeface="Times New Roman" pitchFamily="18" charset="0"/>
              </a:rPr>
              <a:t>4.2. Les participants </a:t>
            </a:r>
            <a:endParaRPr lang="fr-FR" sz="2400" dirty="0">
              <a:latin typeface="Times New Roman" pitchFamily="18" charset="0"/>
              <a:cs typeface="Times New Roman" pitchFamily="18" charset="0"/>
            </a:endParaRPr>
          </a:p>
          <a:p>
            <a:pPr algn="just">
              <a:buNone/>
            </a:pPr>
            <a:r>
              <a:rPr lang="fr-FR" sz="2400" b="1" dirty="0">
                <a:latin typeface="Times New Roman" pitchFamily="18" charset="0"/>
                <a:cs typeface="Times New Roman" pitchFamily="18" charset="0"/>
              </a:rPr>
              <a:t>4.2.1. Le nombre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 </a:t>
            </a:r>
            <a:r>
              <a:rPr lang="fr-FR" sz="2400" dirty="0">
                <a:latin typeface="Times New Roman" pitchFamily="18" charset="0"/>
                <a:cs typeface="Times New Roman" pitchFamily="18" charset="0"/>
              </a:rPr>
              <a:t>nombre des participants est une caractéristique importante des interactions ; il intervient sur leur fonctionnement  et leur déroulement et modifie les contraintes pesant sur chacun des participants. Selon Traverso, « </a:t>
            </a:r>
            <a:r>
              <a:rPr lang="fr-FR" sz="2400" i="1" dirty="0">
                <a:latin typeface="Times New Roman" pitchFamily="18" charset="0"/>
                <a:cs typeface="Times New Roman" pitchFamily="18" charset="0"/>
              </a:rPr>
              <a:t>dans une situation duelle, l’obligation de l’engagement de chacun est maximale, alors que dans une situation à plus de  deux participants, l’attention de certains peut être plus flottante »</a:t>
            </a:r>
            <a:r>
              <a:rPr lang="fr-FR" sz="2400" baseline="30000" dirty="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just">
              <a:buNone/>
            </a:pPr>
            <a:r>
              <a:rPr lang="fr-FR" sz="2400" b="1" dirty="0">
                <a:latin typeface="Times New Roman" pitchFamily="18" charset="0"/>
                <a:cs typeface="Times New Roman" pitchFamily="18" charset="0"/>
              </a:rPr>
              <a:t>4.2.2. Leurs caractéristiques</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Selon </a:t>
            </a:r>
            <a:r>
              <a:rPr lang="fr-FR" sz="2400" dirty="0">
                <a:latin typeface="Times New Roman" pitchFamily="18" charset="0"/>
                <a:cs typeface="Times New Roman" pitchFamily="18" charset="0"/>
              </a:rPr>
              <a:t>Traverso</a:t>
            </a:r>
            <a:r>
              <a:rPr lang="fr-FR" sz="2400" i="1" dirty="0">
                <a:latin typeface="Times New Roman" pitchFamily="18" charset="0"/>
                <a:cs typeface="Times New Roman" pitchFamily="18" charset="0"/>
              </a:rPr>
              <a:t>, « chacune des caractéristiques des participants (appartenance socioprofessionnelle, âge, sexe, appartenance géographique, est susceptible d’influencer, à son niveau, le fonctionnement de l’interaction »</a:t>
            </a:r>
            <a:r>
              <a:rPr lang="fr-FR" sz="2400" baseline="30000" dirty="0">
                <a:latin typeface="Times New Roman" pitchFamily="18" charset="0"/>
                <a:cs typeface="Times New Roman" pitchFamily="18" charset="0"/>
              </a:rPr>
              <a:t> </a:t>
            </a:r>
            <a:endParaRPr lang="fr-FR" sz="2400" baseline="30000" dirty="0" smtClean="0">
              <a:latin typeface="Times New Roman" pitchFamily="18" charset="0"/>
              <a:cs typeface="Times New Roman" pitchFamily="18" charset="0"/>
            </a:endParaRPr>
          </a:p>
          <a:p>
            <a:pPr algn="just">
              <a:buNone/>
            </a:pPr>
            <a:endParaRPr lang="fr-FR" sz="2400" baseline="30000" dirty="0" smtClean="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		Les </a:t>
            </a:r>
            <a:r>
              <a:rPr lang="fr-FR" sz="2400" b="1" dirty="0">
                <a:latin typeface="Times New Roman" pitchFamily="18" charset="0"/>
                <a:cs typeface="Times New Roman" pitchFamily="18" charset="0"/>
              </a:rPr>
              <a:t>interactants</a:t>
            </a:r>
            <a:r>
              <a:rPr lang="fr-FR" sz="2400" dirty="0">
                <a:latin typeface="Times New Roman" pitchFamily="18" charset="0"/>
                <a:cs typeface="Times New Roman" pitchFamily="18" charset="0"/>
              </a:rPr>
              <a:t> sont les individus qui sont en interaction. Ils ne sont pas toujours des « instances homogènes », pour reprendre le concept de Traverso : « </a:t>
            </a:r>
            <a:r>
              <a:rPr lang="fr-FR" sz="2400" i="1" dirty="0">
                <a:latin typeface="Times New Roman" pitchFamily="18" charset="0"/>
                <a:cs typeface="Times New Roman" pitchFamily="18" charset="0"/>
              </a:rPr>
              <a:t>Le locuteur peut faire entendre plusieurs voix à travers son énoncé et les récepteurs des messages ne se réduisent pas toujours à leurs destinataires »</a:t>
            </a:r>
            <a:r>
              <a:rPr lang="fr-FR" sz="2400" baseline="30000" dirty="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70000" lnSpcReduction="20000"/>
          </a:bodyPr>
          <a:lstStyle/>
          <a:p>
            <a:pPr algn="just">
              <a:buNone/>
            </a:pPr>
            <a:r>
              <a:rPr lang="fr-FR" sz="2400" b="1" dirty="0">
                <a:latin typeface="Times New Roman" pitchFamily="18" charset="0"/>
                <a:cs typeface="Times New Roman" pitchFamily="18" charset="0"/>
              </a:rPr>
              <a:t>4.2.3. La relation</a:t>
            </a:r>
            <a:endParaRPr lang="fr-FR" sz="2400" dirty="0">
              <a:latin typeface="Times New Roman" pitchFamily="18" charset="0"/>
              <a:cs typeface="Times New Roman" pitchFamily="18" charset="0"/>
            </a:endParaRPr>
          </a:p>
          <a:p>
            <a:pPr marL="457200" indent="-457200" algn="just">
              <a:buAutoNum type="alphaLcParenR"/>
            </a:pPr>
            <a:r>
              <a:rPr lang="fr-FR" sz="2400" b="1" dirty="0" smtClean="0">
                <a:latin typeface="Times New Roman" pitchFamily="18" charset="0"/>
                <a:cs typeface="Times New Roman" pitchFamily="18" charset="0"/>
              </a:rPr>
              <a:t>Rapport </a:t>
            </a:r>
            <a:r>
              <a:rPr lang="fr-FR" sz="2400" b="1" dirty="0">
                <a:latin typeface="Times New Roman" pitchFamily="18" charset="0"/>
                <a:cs typeface="Times New Roman" pitchFamily="18" charset="0"/>
              </a:rPr>
              <a:t>de places ou la relation verticale</a:t>
            </a:r>
            <a:r>
              <a:rPr lang="fr-FR" b="1" dirty="0">
                <a:latin typeface="Times New Roman" pitchFamily="18" charset="0"/>
                <a:cs typeface="Times New Roman" pitchFamily="18" charset="0"/>
              </a:rPr>
              <a:t> </a:t>
            </a:r>
            <a:endParaRPr lang="fr-FR" b="1" dirty="0" smtClean="0">
              <a:latin typeface="Times New Roman" pitchFamily="18" charset="0"/>
              <a:cs typeface="Times New Roman" pitchFamily="18" charset="0"/>
            </a:endParaRPr>
          </a:p>
          <a:p>
            <a:pPr marL="514350" indent="-514350" algn="just">
              <a:buAutoNum type="alphaLcParenR"/>
            </a:pPr>
            <a:endParaRPr lang="fr-FR"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Le </a:t>
            </a:r>
            <a:r>
              <a:rPr lang="fr-FR" dirty="0">
                <a:latin typeface="Times New Roman" pitchFamily="18" charset="0"/>
                <a:cs typeface="Times New Roman" pitchFamily="18" charset="0"/>
              </a:rPr>
              <a:t>terme « place » désigne trois types de positions :</a:t>
            </a:r>
          </a:p>
          <a:p>
            <a:pPr lvl="0" algn="just">
              <a:buFont typeface="Wingdings" pitchFamily="2" charset="2"/>
              <a:buChar char="ü"/>
            </a:pPr>
            <a:r>
              <a:rPr lang="fr-FR" dirty="0">
                <a:latin typeface="Times New Roman" pitchFamily="18" charset="0"/>
                <a:cs typeface="Times New Roman" pitchFamily="18" charset="0"/>
              </a:rPr>
              <a:t>les positions statutaires : ce sont des positions extérieures et antérieures au déroulement de l’interaction : la position de médecin, d’avocat, d’adulte, de père, de vendeur, de psychologue, de client, </a:t>
            </a:r>
            <a:r>
              <a:rPr lang="fr-FR" dirty="0" err="1">
                <a:latin typeface="Times New Roman" pitchFamily="18" charset="0"/>
                <a:cs typeface="Times New Roman" pitchFamily="18" charset="0"/>
              </a:rPr>
              <a:t>etc</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a:t>
            </a:r>
          </a:p>
          <a:p>
            <a:pPr lvl="0" algn="just">
              <a:buNone/>
            </a:pPr>
            <a:endParaRPr lang="fr-FR" dirty="0">
              <a:latin typeface="Times New Roman" pitchFamily="18" charset="0"/>
              <a:cs typeface="Times New Roman" pitchFamily="18" charset="0"/>
            </a:endParaRPr>
          </a:p>
          <a:p>
            <a:pPr lvl="0" algn="just">
              <a:buFont typeface="Wingdings" pitchFamily="2" charset="2"/>
              <a:buChar char="ü"/>
            </a:pPr>
            <a:r>
              <a:rPr lang="fr-FR" dirty="0">
                <a:latin typeface="Times New Roman" pitchFamily="18" charset="0"/>
                <a:cs typeface="Times New Roman" pitchFamily="18" charset="0"/>
              </a:rPr>
              <a:t>les positions interactives (occasionnelles) : ce sont des positions internes à l’interaction ; elles se produisent lors du déroulement de l’échange, on peut citer la position de quémandeur, de séducteur, de conciliateur, d’accusateur, de conseilleur, de demandeur, </a:t>
            </a:r>
            <a:r>
              <a:rPr lang="fr-FR" dirty="0" err="1">
                <a:latin typeface="Times New Roman" pitchFamily="18" charset="0"/>
                <a:cs typeface="Times New Roman" pitchFamily="18" charset="0"/>
              </a:rPr>
              <a:t>etc</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a:t>
            </a:r>
          </a:p>
          <a:p>
            <a:pPr lvl="0" algn="just">
              <a:buFont typeface="Wingdings" pitchFamily="2" charset="2"/>
              <a:buChar char="ü"/>
            </a:pPr>
            <a:endParaRPr lang="fr-FR" dirty="0">
              <a:latin typeface="Times New Roman" pitchFamily="18" charset="0"/>
              <a:cs typeface="Times New Roman" pitchFamily="18" charset="0"/>
            </a:endParaRPr>
          </a:p>
          <a:p>
            <a:pPr algn="just">
              <a:buFont typeface="Wingdings" pitchFamily="2" charset="2"/>
              <a:buChar char="ü"/>
            </a:pPr>
            <a:r>
              <a:rPr lang="fr-FR" dirty="0">
                <a:latin typeface="Times New Roman" pitchFamily="18" charset="0"/>
                <a:cs typeface="Times New Roman" pitchFamily="18" charset="0"/>
              </a:rPr>
              <a:t>les positions de prestige (dominant/dominé) : elles découlent des deux catégories précédentes et de la combinaison des éléments de ces deux catégories.</a:t>
            </a:r>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lgn="just">
              <a:buNone/>
            </a:pPr>
            <a:endParaRPr lang="fr-FR" sz="2400" dirty="0" smtClean="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Kerbrat-Orecchioni </a:t>
            </a:r>
            <a:r>
              <a:rPr lang="fr-FR" sz="2400" dirty="0">
                <a:latin typeface="Times New Roman" pitchFamily="18" charset="0"/>
                <a:cs typeface="Times New Roman" pitchFamily="18" charset="0"/>
              </a:rPr>
              <a:t>et Vion définissent </a:t>
            </a:r>
            <a:r>
              <a:rPr lang="fr-FR" sz="2400" b="1" dirty="0">
                <a:latin typeface="Times New Roman" pitchFamily="18" charset="0"/>
                <a:cs typeface="Times New Roman" pitchFamily="18" charset="0"/>
              </a:rPr>
              <a:t>le système des places (ou relation verticale)</a:t>
            </a:r>
            <a:r>
              <a:rPr lang="fr-FR" sz="2400" dirty="0">
                <a:latin typeface="Times New Roman" pitchFamily="18" charset="0"/>
                <a:cs typeface="Times New Roman" pitchFamily="18" charset="0"/>
              </a:rPr>
              <a:t>  comme la relation entre deux ou plusieurs locuteurs qui se trouvent occuper des places différentes, sur un axe vertical invisible, lors du déroulement de l’interaction. Ainsi, l’un occupe la position du dominant pendant que l’autre occupe la position du </a:t>
            </a:r>
            <a:r>
              <a:rPr lang="fr-FR" sz="2400" dirty="0" smtClean="0">
                <a:latin typeface="Times New Roman" pitchFamily="18" charset="0"/>
                <a:cs typeface="Times New Roman" pitchFamily="18" charset="0"/>
              </a:rPr>
              <a:t>dominé. </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62500" lnSpcReduction="20000"/>
          </a:bodyPr>
          <a:lstStyle/>
          <a:p>
            <a:pPr lvl="0">
              <a:buNone/>
            </a:pPr>
            <a:r>
              <a:rPr lang="fr-FR" sz="3800" b="1" dirty="0" smtClean="0">
                <a:latin typeface="Times New Roman" pitchFamily="18" charset="0"/>
                <a:cs typeface="Times New Roman" pitchFamily="18" charset="0"/>
              </a:rPr>
              <a:t>b) Le </a:t>
            </a:r>
            <a:r>
              <a:rPr lang="fr-FR" sz="3800" b="1" dirty="0">
                <a:latin typeface="Times New Roman" pitchFamily="18" charset="0"/>
                <a:cs typeface="Times New Roman" pitchFamily="18" charset="0"/>
              </a:rPr>
              <a:t>cadre interactif </a:t>
            </a:r>
            <a:endParaRPr lang="fr-FR" sz="3800" b="1" dirty="0" smtClean="0">
              <a:latin typeface="Times New Roman" pitchFamily="18" charset="0"/>
              <a:cs typeface="Times New Roman" pitchFamily="18" charset="0"/>
            </a:endParaRPr>
          </a:p>
          <a:p>
            <a:pPr lvl="0">
              <a:buNone/>
            </a:pPr>
            <a:endParaRPr lang="fr-FR" sz="3800" dirty="0">
              <a:latin typeface="Times New Roman" pitchFamily="18" charset="0"/>
              <a:cs typeface="Times New Roman" pitchFamily="18" charset="0"/>
            </a:endParaRPr>
          </a:p>
          <a:p>
            <a:pPr algn="just">
              <a:buNone/>
            </a:pPr>
            <a:r>
              <a:rPr lang="fr-FR" sz="3800" dirty="0">
                <a:latin typeface="Times New Roman" pitchFamily="18" charset="0"/>
                <a:cs typeface="Times New Roman" pitchFamily="18" charset="0"/>
              </a:rPr>
              <a:t>	</a:t>
            </a:r>
            <a:r>
              <a:rPr lang="fr-FR" sz="3800" dirty="0" smtClean="0">
                <a:latin typeface="Times New Roman" pitchFamily="18" charset="0"/>
                <a:cs typeface="Times New Roman" pitchFamily="18" charset="0"/>
              </a:rPr>
              <a:t>	 </a:t>
            </a:r>
            <a:r>
              <a:rPr lang="fr-FR" sz="3800" dirty="0">
                <a:latin typeface="Times New Roman" pitchFamily="18" charset="0"/>
                <a:cs typeface="Times New Roman" pitchFamily="18" charset="0"/>
              </a:rPr>
              <a:t>Il se rapporte au rapport de places dominant qui détermine la nature d’une interaction et cerne ses limites. Pour expliquer cette notion, nous reprenons l’exemple de Vion de la consultation médicale</a:t>
            </a:r>
            <a:r>
              <a:rPr lang="fr-FR" sz="3800" dirty="0" smtClean="0">
                <a:latin typeface="Times New Roman" pitchFamily="18" charset="0"/>
                <a:cs typeface="Times New Roman" pitchFamily="18" charset="0"/>
              </a:rPr>
              <a:t>.</a:t>
            </a:r>
          </a:p>
          <a:p>
            <a:pPr algn="just">
              <a:buNone/>
            </a:pPr>
            <a:endParaRPr lang="fr-FR" sz="3800" dirty="0">
              <a:latin typeface="Times New Roman" pitchFamily="18" charset="0"/>
              <a:cs typeface="Times New Roman" pitchFamily="18" charset="0"/>
            </a:endParaRPr>
          </a:p>
          <a:p>
            <a:pPr algn="just">
              <a:buNone/>
            </a:pPr>
            <a:r>
              <a:rPr lang="fr-FR" sz="3800" dirty="0" smtClean="0">
                <a:latin typeface="Times New Roman" pitchFamily="18" charset="0"/>
                <a:cs typeface="Times New Roman" pitchFamily="18" charset="0"/>
              </a:rPr>
              <a:t>		La </a:t>
            </a:r>
            <a:r>
              <a:rPr lang="fr-FR" sz="3800" dirty="0">
                <a:latin typeface="Times New Roman" pitchFamily="18" charset="0"/>
                <a:cs typeface="Times New Roman" pitchFamily="18" charset="0"/>
              </a:rPr>
              <a:t>consultation médicale est une interaction complémentaire et le rapport de places dominant qui caractérise son cadre interactif est le suivant : le médecin, par son savoir et ses compétences, occupe la position haute par rapport au patient qui occupe la position </a:t>
            </a:r>
            <a:r>
              <a:rPr lang="fr-FR" sz="3800" dirty="0" smtClean="0">
                <a:latin typeface="Times New Roman" pitchFamily="18" charset="0"/>
                <a:cs typeface="Times New Roman" pitchFamily="18" charset="0"/>
              </a:rPr>
              <a:t>basse. Mais </a:t>
            </a:r>
            <a:r>
              <a:rPr lang="fr-FR" sz="3800" dirty="0">
                <a:latin typeface="Times New Roman" pitchFamily="18" charset="0"/>
                <a:cs typeface="Times New Roman" pitchFamily="18" charset="0"/>
              </a:rPr>
              <a:t>si, au cours de l’interaction, le cadre interactif change, nous sommes amenés à parler d’une autre interaction, qui peut se présenter d’une manière successive ou emboîtée.</a:t>
            </a:r>
          </a:p>
          <a:p>
            <a:pPr>
              <a:buNone/>
            </a:pPr>
            <a:r>
              <a:rPr lang="fr-FR" sz="3800" dirty="0">
                <a:latin typeface="Times New Roman" pitchFamily="18" charset="0"/>
                <a:cs typeface="Times New Roman" pitchFamily="18" charset="0"/>
              </a:rPr>
              <a:t> </a:t>
            </a:r>
          </a:p>
          <a:p>
            <a:pPr>
              <a:buNone/>
            </a:pP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62500" lnSpcReduction="20000"/>
          </a:bodyPr>
          <a:lstStyle/>
          <a:p>
            <a:pPr lvl="0" algn="just">
              <a:buNone/>
            </a:pPr>
            <a:endParaRPr lang="fr-FR" b="1" i="1" dirty="0" smtClean="0">
              <a:latin typeface="Times New Roman" pitchFamily="18" charset="0"/>
              <a:cs typeface="Times New Roman" pitchFamily="18" charset="0"/>
            </a:endParaRPr>
          </a:p>
          <a:p>
            <a:pPr lvl="0" algn="just">
              <a:buNone/>
            </a:pPr>
            <a:r>
              <a:rPr lang="fr-FR" b="1" i="1" dirty="0" smtClean="0">
                <a:latin typeface="Times New Roman" pitchFamily="18" charset="0"/>
                <a:cs typeface="Times New Roman" pitchFamily="18" charset="0"/>
              </a:rPr>
              <a:t>Deux interactions successives : </a:t>
            </a:r>
          </a:p>
          <a:p>
            <a:pPr lvl="0" algn="just">
              <a:buNone/>
            </a:pPr>
            <a:endParaRPr lang="fr-FR" b="1"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Le médecin qui termine sa journée par la consultation d’un patient ami, qui lui propose d’aller au restaurant pour prendre un repas ensemble. Dans ce cas, il y a changement du cadre interactif car les mêmes interactants au restaurant n’entretiennent pas le même rapport médecin/patient ; une autre relation s’est instaurée entre eux, donc une autre interaction.</a:t>
            </a:r>
          </a:p>
          <a:p>
            <a:pPr algn="just">
              <a:buNone/>
            </a:pPr>
            <a:endParaRPr lang="fr-FR" dirty="0" smtClean="0">
              <a:latin typeface="Times New Roman" pitchFamily="18" charset="0"/>
              <a:cs typeface="Times New Roman" pitchFamily="18" charset="0"/>
            </a:endParaRPr>
          </a:p>
          <a:p>
            <a:pPr lvl="0" algn="just">
              <a:buNone/>
            </a:pPr>
            <a:r>
              <a:rPr lang="fr-FR" b="1" i="1" dirty="0" smtClean="0">
                <a:latin typeface="Times New Roman" pitchFamily="18" charset="0"/>
                <a:cs typeface="Times New Roman" pitchFamily="18" charset="0"/>
              </a:rPr>
              <a:t>Une interaction emboîtée dans l’autre :</a:t>
            </a:r>
          </a:p>
          <a:p>
            <a:pPr lvl="0" algn="just">
              <a:buNone/>
            </a:pPr>
            <a:endParaRPr lang="fr-FR" b="1"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Si dans cette même consultation médicale, la secrétaire du médecin fait irruption dans le cabinet, elle modifie le cadre interactif de l’interaction précédente car cette irruption engendre une suspension momentanée de la consultation et l’apparition d’une seconde interaction qui se déroule entre le médecin et sa secrétaire. Le cadre interactif médecin/malade est devenu patron/secrétaire qui va certainement se modifier en médecin/malade pour continuer la consultation ; donc nous sommes en présence d’une interaction qui s’insère dans une autre. </a:t>
            </a:r>
          </a:p>
          <a:p>
            <a:pPr>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8229600" cy="6000792"/>
          </a:xfrm>
        </p:spPr>
        <p:txBody>
          <a:bodyPr>
            <a:normAutofit/>
          </a:bodyPr>
          <a:lstStyle/>
          <a:p>
            <a:pPr lvl="0" algn="just">
              <a:buNone/>
            </a:pPr>
            <a:r>
              <a:rPr lang="fr-FR" sz="3100" b="1" dirty="0">
                <a:latin typeface="Times New Roman" pitchFamily="18" charset="0"/>
                <a:cs typeface="Times New Roman" pitchFamily="18" charset="0"/>
              </a:rPr>
              <a:t> </a:t>
            </a:r>
            <a:r>
              <a:rPr lang="fr-FR" sz="3100" b="1" dirty="0" smtClean="0">
                <a:latin typeface="Times New Roman" pitchFamily="18" charset="0"/>
                <a:cs typeface="Times New Roman" pitchFamily="18" charset="0"/>
              </a:rPr>
              <a:t>c) La </a:t>
            </a:r>
            <a:r>
              <a:rPr lang="fr-FR" sz="3100" b="1" dirty="0">
                <a:latin typeface="Times New Roman" pitchFamily="18" charset="0"/>
                <a:cs typeface="Times New Roman" pitchFamily="18" charset="0"/>
              </a:rPr>
              <a:t>relation horizontale </a:t>
            </a:r>
            <a:endParaRPr lang="fr-FR" sz="3100" dirty="0">
              <a:latin typeface="Times New Roman" pitchFamily="18" charset="0"/>
              <a:cs typeface="Times New Roman" pitchFamily="18" charset="0"/>
            </a:endParaRPr>
          </a:p>
          <a:p>
            <a:pPr algn="just">
              <a:buNone/>
            </a:pPr>
            <a:r>
              <a:rPr lang="fr-FR" sz="31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Elle </a:t>
            </a:r>
            <a:r>
              <a:rPr lang="fr-FR" sz="2400" dirty="0">
                <a:latin typeface="Times New Roman" pitchFamily="18" charset="0"/>
                <a:cs typeface="Times New Roman" pitchFamily="18" charset="0"/>
              </a:rPr>
              <a:t>correspond à la distance entre les interactants. Ceux-ci entretiennent entre eux des relations proches, « familières » ou « distantes », et cela en fonction de plusieurs paramètres </a:t>
            </a:r>
            <a:r>
              <a:rPr lang="fr-FR" sz="2400" dirty="0" smtClean="0">
                <a:latin typeface="Times New Roman" pitchFamily="18" charset="0"/>
                <a:cs typeface="Times New Roman" pitchFamily="18" charset="0"/>
              </a:rPr>
              <a:t>: </a:t>
            </a:r>
          </a:p>
          <a:p>
            <a:pPr algn="just">
              <a:buNone/>
            </a:pPr>
            <a:endParaRPr lang="fr-FR" sz="2400" dirty="0" smtClean="0">
              <a:latin typeface="Times New Roman" pitchFamily="18" charset="0"/>
              <a:cs typeface="Times New Roman" pitchFamily="18" charset="0"/>
            </a:endParaRPr>
          </a:p>
          <a:p>
            <a:pPr lvl="0" algn="just">
              <a:buFont typeface="Wingdings" pitchFamily="2" charset="2"/>
              <a:buChar char="ü"/>
            </a:pPr>
            <a:r>
              <a:rPr lang="fr-FR" sz="2400" dirty="0">
                <a:latin typeface="Times New Roman" pitchFamily="18" charset="0"/>
                <a:cs typeface="Times New Roman" pitchFamily="18" charset="0"/>
              </a:rPr>
              <a:t>le degré de connaissance mutuelle (relation cognitive) </a:t>
            </a:r>
            <a:r>
              <a:rPr lang="fr-FR" sz="2400" dirty="0" smtClean="0">
                <a:latin typeface="Times New Roman" pitchFamily="18" charset="0"/>
                <a:cs typeface="Times New Roman" pitchFamily="18" charset="0"/>
              </a:rPr>
              <a:t>;</a:t>
            </a:r>
          </a:p>
          <a:p>
            <a:pPr lvl="0" algn="just">
              <a:buNone/>
            </a:pPr>
            <a:endParaRPr lang="fr-FR" sz="2400" dirty="0">
              <a:latin typeface="Times New Roman" pitchFamily="18" charset="0"/>
              <a:cs typeface="Times New Roman" pitchFamily="18" charset="0"/>
            </a:endParaRPr>
          </a:p>
          <a:p>
            <a:pPr lvl="0" algn="just">
              <a:buFont typeface="Wingdings" pitchFamily="2" charset="2"/>
              <a:buChar char="ü"/>
            </a:pPr>
            <a:r>
              <a:rPr lang="fr-FR" sz="2400" dirty="0">
                <a:latin typeface="Times New Roman" pitchFamily="18" charset="0"/>
                <a:cs typeface="Times New Roman" pitchFamily="18" charset="0"/>
              </a:rPr>
              <a:t>la nature du lien socio-affectif qui les unit </a:t>
            </a:r>
            <a:r>
              <a:rPr lang="fr-FR" sz="2400" dirty="0" smtClean="0">
                <a:latin typeface="Times New Roman" pitchFamily="18" charset="0"/>
                <a:cs typeface="Times New Roman" pitchFamily="18" charset="0"/>
              </a:rPr>
              <a:t>;</a:t>
            </a:r>
          </a:p>
          <a:p>
            <a:pPr lvl="0" algn="just">
              <a:buNone/>
            </a:pPr>
            <a:endParaRPr lang="fr-FR" sz="3100" dirty="0">
              <a:latin typeface="Times New Roman" pitchFamily="18" charset="0"/>
              <a:cs typeface="Times New Roman" pitchFamily="18" charset="0"/>
            </a:endParaRPr>
          </a:p>
          <a:p>
            <a:pPr>
              <a:buNone/>
            </a:pPr>
            <a:endParaRPr lang="fr-FR" dirty="0"/>
          </a:p>
          <a:p>
            <a:pPr>
              <a:buNone/>
            </a:pP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lvl="0" algn="just">
              <a:buFont typeface="Wingdings" pitchFamily="2" charset="2"/>
              <a:buChar char="ü"/>
            </a:pPr>
            <a:r>
              <a:rPr lang="fr-FR" sz="2600" dirty="0" smtClean="0">
                <a:latin typeface="Times New Roman" pitchFamily="18" charset="0"/>
                <a:cs typeface="Times New Roman" pitchFamily="18" charset="0"/>
              </a:rPr>
              <a:t>la nature de la situation communicative : le contexte joue un rôle important dans la détermination de la relation horizontale qui s’instaure entre les interactants. Il peut rapprocher des individus qui ne se connaissent pas, et inversement, il éloigne les interactants qui entretiennent entre eux des relations dites familières. Pour expliquer ce paradoxe, Kerbrat-Orecchioni a pris l’exemple de la soutenance qui met peut-être en présence des personnes proches mais qui se tiennent à distance lors du déroulement de cette interaction ; ou à l’inverse, il peut rapprocher des individus qui se connaissent peu.</a:t>
            </a:r>
          </a:p>
          <a:p>
            <a:pPr>
              <a:buNone/>
            </a:pP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Font typeface="Wingdings" pitchFamily="2" charset="2"/>
              <a:buChar char="ü"/>
            </a:pPr>
            <a:r>
              <a:rPr lang="fr-FR" sz="2400" dirty="0" smtClean="0">
                <a:latin typeface="Times New Roman" pitchFamily="18" charset="0"/>
                <a:cs typeface="Times New Roman" pitchFamily="18" charset="0"/>
              </a:rPr>
              <a:t>l’acte </a:t>
            </a:r>
            <a:r>
              <a:rPr lang="fr-FR" sz="2400" dirty="0">
                <a:latin typeface="Times New Roman" pitchFamily="18" charset="0"/>
                <a:cs typeface="Times New Roman" pitchFamily="18" charset="0"/>
              </a:rPr>
              <a:t>de langage</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est un autre facteur qui vient jouer un rôle dans cette relation horizontale. D’après Kerbrat-Orecchioni, l’acte de langage varie selon le </a:t>
            </a:r>
            <a:r>
              <a:rPr lang="fr-FR" sz="2400" dirty="0" smtClean="0">
                <a:latin typeface="Times New Roman" pitchFamily="18" charset="0"/>
                <a:cs typeface="Times New Roman" pitchFamily="18" charset="0"/>
              </a:rPr>
              <a:t>contexte.</a:t>
            </a:r>
            <a:r>
              <a:rPr lang="fr-FR" sz="2400" b="1" i="1" u="sng"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Dans </a:t>
            </a:r>
            <a:r>
              <a:rPr lang="fr-FR" sz="2400" dirty="0">
                <a:latin typeface="Times New Roman" pitchFamily="18" charset="0"/>
                <a:cs typeface="Times New Roman" pitchFamily="18" charset="0"/>
              </a:rPr>
              <a:t>son ouvrage </a:t>
            </a:r>
            <a:r>
              <a:rPr lang="fr-FR" sz="2400" i="1" dirty="0">
                <a:latin typeface="Times New Roman" pitchFamily="18" charset="0"/>
                <a:cs typeface="Times New Roman" pitchFamily="18" charset="0"/>
              </a:rPr>
              <a:t>Les actes de langage dans le discours</a:t>
            </a:r>
            <a:r>
              <a:rPr lang="fr-FR" sz="2400" dirty="0">
                <a:latin typeface="Times New Roman" pitchFamily="18" charset="0"/>
                <a:cs typeface="Times New Roman" pitchFamily="18" charset="0"/>
              </a:rPr>
              <a:t>, cette linguiste a traité l’acte de confidence ; elle a ainsi mis en évidence que cet acte se produit entre les proches mais qu’il peut aussi s’accomplir entre des individus qui se connaissent </a:t>
            </a:r>
            <a:r>
              <a:rPr lang="fr-FR" sz="2400" dirty="0" smtClean="0">
                <a:latin typeface="Times New Roman" pitchFamily="18" charset="0"/>
                <a:cs typeface="Times New Roman" pitchFamily="18" charset="0"/>
              </a:rPr>
              <a:t>peu.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a:latin typeface="Times New Roman" pitchFamily="18" charset="0"/>
                <a:cs typeface="Times New Roman" pitchFamily="18" charset="0"/>
              </a:rPr>
              <a:t>4.3. L’objectif de l’interaction </a:t>
            </a:r>
            <a:endParaRPr lang="fr-FR" sz="2400" dirty="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Selon </a:t>
            </a:r>
            <a:r>
              <a:rPr lang="fr-FR" sz="2400" dirty="0">
                <a:latin typeface="Times New Roman" pitchFamily="18" charset="0"/>
                <a:cs typeface="Times New Roman" pitchFamily="18" charset="0"/>
              </a:rPr>
              <a:t>Traverso, « </a:t>
            </a:r>
            <a:r>
              <a:rPr lang="fr-FR" sz="2400" i="1" dirty="0">
                <a:latin typeface="Times New Roman" pitchFamily="18" charset="0"/>
                <a:cs typeface="Times New Roman" pitchFamily="18" charset="0"/>
              </a:rPr>
              <a:t>en parlant de l’objectif de l’interaction, on désigne la raison pour laquelle les individus sont réunis »</a:t>
            </a:r>
            <a:r>
              <a:rPr lang="fr-FR" sz="2400" baseline="30000" dirty="0">
                <a:latin typeface="Times New Roman" pitchFamily="18" charset="0"/>
                <a:cs typeface="Times New Roman" pitchFamily="18" charset="0"/>
              </a:rPr>
              <a:t> </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On peut en effet distinguer les interactions selon qu’elles ont une </a:t>
            </a:r>
            <a:r>
              <a:rPr lang="fr-FR" sz="2400" b="1" dirty="0">
                <a:latin typeface="Times New Roman" pitchFamily="18" charset="0"/>
                <a:cs typeface="Times New Roman" pitchFamily="18" charset="0"/>
              </a:rPr>
              <a:t>finalité externe</a:t>
            </a:r>
            <a:r>
              <a:rPr lang="fr-FR" sz="2400" dirty="0">
                <a:latin typeface="Times New Roman" pitchFamily="18" charset="0"/>
                <a:cs typeface="Times New Roman" pitchFamily="18" charset="0"/>
              </a:rPr>
              <a:t> (c’est-à-dire la réalisation d’un travail, comme l’achat ou la vente dans les transactions commerciales) ou </a:t>
            </a:r>
            <a:r>
              <a:rPr lang="fr-FR" sz="2400" b="1" dirty="0">
                <a:latin typeface="Times New Roman" pitchFamily="18" charset="0"/>
                <a:cs typeface="Times New Roman" pitchFamily="18" charset="0"/>
              </a:rPr>
              <a:t>interne</a:t>
            </a:r>
            <a:r>
              <a:rPr lang="fr-FR" sz="2400" dirty="0">
                <a:latin typeface="Times New Roman" pitchFamily="18" charset="0"/>
                <a:cs typeface="Times New Roman" pitchFamily="18" charset="0"/>
              </a:rPr>
              <a:t> (qui a pour but « </a:t>
            </a:r>
            <a:r>
              <a:rPr lang="fr-FR" sz="2400" i="1" dirty="0">
                <a:latin typeface="Times New Roman" pitchFamily="18" charset="0"/>
                <a:cs typeface="Times New Roman" pitchFamily="18" charset="0"/>
              </a:rPr>
              <a:t>l’approfondissement des liens  sociaux</a:t>
            </a:r>
            <a:r>
              <a:rPr lang="fr-FR" sz="2400" dirty="0">
                <a:latin typeface="Times New Roman" pitchFamily="18" charset="0"/>
                <a:cs typeface="Times New Roman" pitchFamily="18" charset="0"/>
              </a:rPr>
              <a:t> », comme la conversation  qui n’a pour but que </a:t>
            </a:r>
            <a:r>
              <a:rPr lang="fr-FR" sz="2400" i="1" dirty="0">
                <a:latin typeface="Times New Roman" pitchFamily="18" charset="0"/>
                <a:cs typeface="Times New Roman" pitchFamily="18" charset="0"/>
              </a:rPr>
              <a:t>« le plaisir d’échange</a:t>
            </a:r>
            <a:r>
              <a:rPr lang="fr-FR" sz="2400" dirty="0">
                <a:latin typeface="Times New Roman" pitchFamily="18" charset="0"/>
                <a:cs typeface="Times New Roman" pitchFamily="18" charset="0"/>
              </a:rPr>
              <a:t> »).  </a:t>
            </a:r>
          </a:p>
          <a:p>
            <a:pPr>
              <a:buNone/>
            </a:pPr>
            <a:endParaRPr lang="fr-FR" dirty="0"/>
          </a:p>
          <a:p>
            <a:pPr>
              <a:buNone/>
            </a:pPr>
            <a:endParaRPr lang="fr-FR" dirty="0"/>
          </a:p>
          <a:p>
            <a:pPr>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70000" lnSpcReduction="20000"/>
          </a:bodyPr>
          <a:lstStyle/>
          <a:p>
            <a:pPr algn="just">
              <a:buNone/>
            </a:pPr>
            <a:r>
              <a:rPr lang="fr-FR" dirty="0" smtClean="0">
                <a:latin typeface="Times New Roman" pitchFamily="18" charset="0"/>
                <a:cs typeface="Times New Roman" pitchFamily="18" charset="0"/>
              </a:rPr>
              <a:t>		</a:t>
            </a:r>
          </a:p>
          <a:p>
            <a:pPr algn="just">
              <a:buNone/>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Nous pouvons présenter brièvement le parcours et les apports de l’analyse des interactions de la manière suivante : </a:t>
            </a:r>
          </a:p>
          <a:p>
            <a:pPr algn="just">
              <a:buNone/>
            </a:pPr>
            <a:endParaRPr lang="fr-FR" dirty="0" smtClean="0">
              <a:latin typeface="Times New Roman" pitchFamily="18" charset="0"/>
              <a:cs typeface="Times New Roman" pitchFamily="18" charset="0"/>
            </a:endParaRPr>
          </a:p>
          <a:p>
            <a:pPr lvl="0" algn="just">
              <a:buFont typeface="Wingdings" pitchFamily="2" charset="2"/>
              <a:buChar char="ü"/>
            </a:pPr>
            <a:r>
              <a:rPr lang="fr-FR" dirty="0" smtClean="0">
                <a:latin typeface="Times New Roman" pitchFamily="18" charset="0"/>
                <a:cs typeface="Times New Roman" pitchFamily="18" charset="0"/>
              </a:rPr>
              <a:t>l’analyse interactionnelle est venue prendre en compte les réalisations orales de la langue parce que «  </a:t>
            </a:r>
            <a:r>
              <a:rPr lang="fr-FR" i="1" dirty="0" smtClean="0">
                <a:latin typeface="Times New Roman" pitchFamily="18" charset="0"/>
                <a:cs typeface="Times New Roman" pitchFamily="18" charset="0"/>
              </a:rPr>
              <a:t>c’est d’abord sous forme orale que se réalise le langage verbal, comme le terme de « langue » en porte lui- même la trace », </a:t>
            </a:r>
            <a:r>
              <a:rPr lang="fr-FR" dirty="0" smtClean="0">
                <a:latin typeface="Times New Roman" pitchFamily="18" charset="0"/>
                <a:cs typeface="Times New Roman" pitchFamily="18" charset="0"/>
              </a:rPr>
              <a:t>contestant ainsi toutes           les théories qui portent un intérêt quasi-exclusif aux productions écrites.</a:t>
            </a:r>
          </a:p>
          <a:p>
            <a:pPr lvl="0" algn="just">
              <a:buFont typeface="Wingdings" pitchFamily="2" charset="2"/>
              <a:buChar char="ü"/>
            </a:pPr>
            <a:r>
              <a:rPr lang="fr-FR" dirty="0" smtClean="0">
                <a:latin typeface="Times New Roman" pitchFamily="18" charset="0"/>
                <a:cs typeface="Times New Roman" pitchFamily="18" charset="0"/>
              </a:rPr>
              <a:t>Avec cette discipline, on passe :</a:t>
            </a:r>
          </a:p>
          <a:p>
            <a:pPr lvl="0" algn="just">
              <a:buFont typeface="Wingdings" pitchFamily="2" charset="2"/>
              <a:buChar char="ü"/>
            </a:pPr>
            <a:endParaRPr lang="fr-FR" dirty="0" smtClean="0">
              <a:latin typeface="Times New Roman" pitchFamily="18" charset="0"/>
              <a:cs typeface="Times New Roman" pitchFamily="18" charset="0"/>
            </a:endParaRPr>
          </a:p>
          <a:p>
            <a:pPr marL="514350" indent="-514350" algn="just"/>
            <a:r>
              <a:rPr lang="fr-FR" dirty="0" smtClean="0">
                <a:latin typeface="Times New Roman" pitchFamily="18" charset="0"/>
                <a:cs typeface="Times New Roman" pitchFamily="18" charset="0"/>
              </a:rPr>
              <a:t>d’un regard fondamentalement « monologal » à une approche </a:t>
            </a:r>
            <a:r>
              <a:rPr lang="fr-FR" dirty="0" err="1" smtClean="0">
                <a:latin typeface="Times New Roman" pitchFamily="18" charset="0"/>
                <a:cs typeface="Times New Roman" pitchFamily="18" charset="0"/>
              </a:rPr>
              <a:t>dialogale</a:t>
            </a:r>
            <a:r>
              <a:rPr lang="fr-FR" dirty="0" smtClean="0">
                <a:latin typeface="Times New Roman" pitchFamily="18" charset="0"/>
                <a:cs typeface="Times New Roman" pitchFamily="18" charset="0"/>
              </a:rPr>
              <a:t> des faits discursifs, étant donné que le dialogue est « </a:t>
            </a:r>
            <a:r>
              <a:rPr lang="fr-FR" i="1" dirty="0" smtClean="0">
                <a:latin typeface="Times New Roman" pitchFamily="18" charset="0"/>
                <a:cs typeface="Times New Roman" pitchFamily="18" charset="0"/>
              </a:rPr>
              <a:t>la forme à la fois primitive et basique de l’exercice du langage »;</a:t>
            </a:r>
          </a:p>
          <a:p>
            <a:pPr marL="514350" indent="-514350" algn="just">
              <a:buNone/>
            </a:pP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 d’une perspective structurelle et immanente à une approche de type communicatif.</a:t>
            </a:r>
            <a:r>
              <a:rPr lang="fr-FR" i="1"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endParaRPr lang="fr-FR" dirty="0" smtClean="0"/>
          </a:p>
          <a:p>
            <a:pPr>
              <a:buNone/>
            </a:pPr>
            <a:endParaRPr lang="fr-FR" dirty="0"/>
          </a:p>
          <a:p>
            <a:pPr algn="just">
              <a:buNone/>
            </a:pPr>
            <a:r>
              <a:rPr lang="fr-FR" b="1" dirty="0" smtClean="0"/>
              <a:t>			</a:t>
            </a:r>
            <a:r>
              <a:rPr lang="fr-FR" b="1" dirty="0" smtClean="0">
                <a:latin typeface="Times New Roman" pitchFamily="18" charset="0"/>
                <a:cs typeface="Times New Roman" pitchFamily="18" charset="0"/>
              </a:rPr>
              <a:t>Merci de votre attention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le champ des interactions, Vion distingue deux courants : </a:t>
            </a:r>
            <a:r>
              <a:rPr lang="fr-FR" sz="2400" i="1" dirty="0">
                <a:latin typeface="Times New Roman" pitchFamily="18" charset="0"/>
                <a:cs typeface="Times New Roman" pitchFamily="18" charset="0"/>
              </a:rPr>
              <a:t>« Il y a d’un côté ceux qui parlent de conversations et d’analyse conversationnelle et, de l’autre côté, ceux qui parlent d’interactions </a:t>
            </a:r>
            <a:r>
              <a:rPr lang="fr-FR" sz="2400" i="1" dirty="0" smtClean="0">
                <a:latin typeface="Times New Roman" pitchFamily="18" charset="0"/>
                <a:cs typeface="Times New Roman" pitchFamily="18" charset="0"/>
              </a:rPr>
              <a:t>»</a:t>
            </a:r>
          </a:p>
          <a:p>
            <a:pPr algn="just">
              <a:buNone/>
            </a:pPr>
            <a:endParaRPr lang="fr-FR" sz="2400" i="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D’après </a:t>
            </a:r>
            <a:r>
              <a:rPr lang="fr-FR" sz="2400" dirty="0">
                <a:latin typeface="Times New Roman" pitchFamily="18" charset="0"/>
                <a:cs typeface="Times New Roman" pitchFamily="18" charset="0"/>
              </a:rPr>
              <a:t>sa conception, l’analyse conversationnelle aborde les aspects linguistiques des échanges </a:t>
            </a:r>
            <a:r>
              <a:rPr lang="fr-FR" sz="2400" b="1" i="1" dirty="0">
                <a:latin typeface="Times New Roman" pitchFamily="18" charset="0"/>
                <a:cs typeface="Times New Roman" pitchFamily="18" charset="0"/>
              </a:rPr>
              <a:t>libres</a:t>
            </a:r>
            <a:r>
              <a:rPr lang="fr-FR" sz="2400" b="1" dirty="0">
                <a:latin typeface="Times New Roman" pitchFamily="18" charset="0"/>
                <a:cs typeface="Times New Roman" pitchFamily="18" charset="0"/>
              </a:rPr>
              <a:t> et </a:t>
            </a:r>
            <a:r>
              <a:rPr lang="fr-FR" sz="2400" b="1" i="1" dirty="0">
                <a:latin typeface="Times New Roman" pitchFamily="18" charset="0"/>
                <a:cs typeface="Times New Roman" pitchFamily="18" charset="0"/>
              </a:rPr>
              <a:t>informels</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leur structure et leurs enchaînements ; l’analyse des interactions verbales est centrée sur l’étude des interactions </a:t>
            </a:r>
            <a:r>
              <a:rPr lang="fr-FR" sz="2400" b="1" i="1" dirty="0">
                <a:latin typeface="Times New Roman" pitchFamily="18" charset="0"/>
                <a:cs typeface="Times New Roman" pitchFamily="18" charset="0"/>
              </a:rPr>
              <a:t>formelles</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just">
              <a:buNone/>
            </a:pPr>
            <a:endParaRPr lang="fr-FR" sz="2400" b="1" dirty="0" smtClean="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2</a:t>
            </a:r>
            <a:r>
              <a:rPr lang="fr-FR" sz="2400" b="1" dirty="0">
                <a:latin typeface="Times New Roman" pitchFamily="18" charset="0"/>
                <a:cs typeface="Times New Roman" pitchFamily="18" charset="0"/>
              </a:rPr>
              <a:t>.  L’analyse des interactions, un champ pluridisciplinaire      </a:t>
            </a: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L’analyse </a:t>
            </a:r>
            <a:r>
              <a:rPr lang="fr-FR" sz="2400" dirty="0">
                <a:latin typeface="Times New Roman" pitchFamily="18" charset="0"/>
                <a:cs typeface="Times New Roman" pitchFamily="18" charset="0"/>
              </a:rPr>
              <a:t>des interactions résulte du croisement de différents courants et disciplines : la psychologie, la linguistique, la sociologie, l’ethnographie et l’anthropologie, qui ont un point commun : </a:t>
            </a:r>
            <a:r>
              <a:rPr lang="fr-FR" sz="2400" b="1" dirty="0">
                <a:latin typeface="Times New Roman" pitchFamily="18" charset="0"/>
                <a:cs typeface="Times New Roman" pitchFamily="18" charset="0"/>
              </a:rPr>
              <a:t>l’étude de l’interaction en situation </a:t>
            </a:r>
            <a:r>
              <a:rPr lang="fr-FR" sz="2400" b="1" dirty="0" smtClean="0">
                <a:latin typeface="Times New Roman" pitchFamily="18" charset="0"/>
                <a:cs typeface="Times New Roman" pitchFamily="18" charset="0"/>
              </a:rPr>
              <a:t>naturelle. </a:t>
            </a:r>
          </a:p>
          <a:p>
            <a:pPr algn="just">
              <a:buNone/>
            </a:pPr>
            <a:endParaRPr lang="fr-FR" sz="2400" b="1"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Traverso </a:t>
            </a:r>
            <a:r>
              <a:rPr lang="fr-FR" sz="2400" dirty="0">
                <a:latin typeface="Times New Roman" pitchFamily="18" charset="0"/>
                <a:cs typeface="Times New Roman" pitchFamily="18" charset="0"/>
              </a:rPr>
              <a:t>a regroupé ces différentes disciplines sous trois grands courants d’appartenance : </a:t>
            </a:r>
            <a:r>
              <a:rPr lang="fr-FR" sz="2400" b="1" dirty="0">
                <a:latin typeface="Times New Roman" pitchFamily="18" charset="0"/>
                <a:cs typeface="Times New Roman" pitchFamily="18" charset="0"/>
              </a:rPr>
              <a:t>psychologique</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socio-anthropologique</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et linguistique</a:t>
            </a:r>
            <a:r>
              <a:rPr lang="fr-FR" sz="2400" dirty="0">
                <a:latin typeface="Times New Roman" pitchFamily="18" charset="0"/>
                <a:cs typeface="Times New Roman" pitchFamily="18" charset="0"/>
              </a:rPr>
              <a:t>, considérés comme « repères de lecture ».</a:t>
            </a:r>
          </a:p>
          <a:p>
            <a:pPr algn="just">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10000"/>
          </a:bodyPr>
          <a:lstStyle/>
          <a:p>
            <a:pPr>
              <a:buNone/>
            </a:pPr>
            <a:r>
              <a:rPr lang="fr-FR" sz="2400" b="1" dirty="0">
                <a:latin typeface="Times New Roman" pitchFamily="18" charset="0"/>
                <a:cs typeface="Times New Roman" pitchFamily="18" charset="0"/>
              </a:rPr>
              <a:t>2.1 Les courants d’appartenance psychologique </a:t>
            </a:r>
            <a:endParaRPr lang="fr-FR" sz="2400" b="1" dirty="0" smtClean="0">
              <a:latin typeface="Times New Roman" pitchFamily="18" charset="0"/>
              <a:cs typeface="Times New Roman" pitchFamily="18" charset="0"/>
            </a:endParaRPr>
          </a:p>
          <a:p>
            <a:pPr>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Nous </a:t>
            </a:r>
            <a:r>
              <a:rPr lang="fr-FR" sz="2400" dirty="0">
                <a:latin typeface="Times New Roman" pitchFamily="18" charset="0"/>
                <a:cs typeface="Times New Roman" pitchFamily="18" charset="0"/>
              </a:rPr>
              <a:t>citerons les travaux de l’école de Paolo Alto, </a:t>
            </a:r>
            <a:r>
              <a:rPr lang="fr-FR" sz="2400" dirty="0" smtClean="0">
                <a:latin typeface="Times New Roman" pitchFamily="18" charset="0"/>
                <a:cs typeface="Times New Roman" pitchFamily="18" charset="0"/>
              </a:rPr>
              <a:t>construits et développés à partir de l’œuvre de Bateson. </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préoccupations de cette école sont d’ordre thérapeutique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tous les troubles </a:t>
            </a:r>
            <a:r>
              <a:rPr lang="fr-FR" sz="2400" dirty="0" smtClean="0">
                <a:latin typeface="Times New Roman" pitchFamily="18" charset="0"/>
                <a:cs typeface="Times New Roman" pitchFamily="18" charset="0"/>
              </a:rPr>
              <a:t>qui </a:t>
            </a:r>
            <a:r>
              <a:rPr lang="fr-FR" sz="2400" dirty="0">
                <a:latin typeface="Times New Roman" pitchFamily="18" charset="0"/>
                <a:cs typeface="Times New Roman" pitchFamily="18" charset="0"/>
              </a:rPr>
              <a:t>touchent </a:t>
            </a:r>
            <a:r>
              <a:rPr lang="fr-FR" sz="2400" dirty="0" smtClean="0">
                <a:latin typeface="Times New Roman" pitchFamily="18" charset="0"/>
                <a:cs typeface="Times New Roman" pitchFamily="18" charset="0"/>
              </a:rPr>
              <a:t>un individu sont </a:t>
            </a:r>
            <a:r>
              <a:rPr lang="fr-FR" sz="2400" dirty="0">
                <a:latin typeface="Times New Roman" pitchFamily="18" charset="0"/>
                <a:cs typeface="Times New Roman" pitchFamily="18" charset="0"/>
              </a:rPr>
              <a:t>rattachés directement ou indirectement à un dysfonctionnement du système global au sein duquel il a évolué et cela selon un processus de </a:t>
            </a:r>
            <a:r>
              <a:rPr lang="fr-FR" sz="2400" b="1" dirty="0">
                <a:latin typeface="Times New Roman" pitchFamily="18" charset="0"/>
                <a:cs typeface="Times New Roman" pitchFamily="18" charset="0"/>
              </a:rPr>
              <a:t>« </a:t>
            </a:r>
            <a:r>
              <a:rPr lang="fr-FR" sz="2400" b="1" i="1" dirty="0">
                <a:latin typeface="Times New Roman" pitchFamily="18" charset="0"/>
                <a:cs typeface="Times New Roman" pitchFamily="18" charset="0"/>
              </a:rPr>
              <a:t>causalité circulaire</a:t>
            </a:r>
            <a:r>
              <a:rPr lang="fr-FR" sz="2400" b="1"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p>
          <a:p>
            <a:pPr algn="just">
              <a:buNone/>
            </a:pPr>
            <a:r>
              <a:rPr lang="fr-FR" sz="2400" dirty="0" smtClean="0">
                <a:latin typeface="Times New Roman" pitchFamily="18" charset="0"/>
                <a:cs typeface="Times New Roman" pitchFamily="18" charset="0"/>
              </a:rPr>
              <a:t>		Kerbrat-Orecchioni </a:t>
            </a:r>
            <a:r>
              <a:rPr lang="fr-FR" sz="2400" dirty="0">
                <a:latin typeface="Times New Roman" pitchFamily="18" charset="0"/>
                <a:cs typeface="Times New Roman" pitchFamily="18" charset="0"/>
              </a:rPr>
              <a:t>trouve que certains concepts de la communication pathologique développés au sein de ce courant peuvent être adaptés à la communication normale, à titre d’exemple </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 </a:t>
            </a:r>
            <a:r>
              <a:rPr lang="fr-FR" sz="2400" dirty="0">
                <a:latin typeface="Times New Roman" pitchFamily="18" charset="0"/>
                <a:cs typeface="Times New Roman" pitchFamily="18" charset="0"/>
              </a:rPr>
              <a:t>l’opposition entre </a:t>
            </a:r>
            <a:r>
              <a:rPr lang="fr-FR" sz="2400" b="1" dirty="0">
                <a:latin typeface="Times New Roman" pitchFamily="18" charset="0"/>
                <a:cs typeface="Times New Roman" pitchFamily="18" charset="0"/>
              </a:rPr>
              <a:t>« symétrique »vs « complémentaire »</a:t>
            </a:r>
            <a:r>
              <a:rPr lang="fr-FR" sz="2400" dirty="0">
                <a:latin typeface="Times New Roman" pitchFamily="18" charset="0"/>
                <a:cs typeface="Times New Roman" pitchFamily="18" charset="0"/>
              </a:rPr>
              <a:t> ; </a:t>
            </a:r>
          </a:p>
          <a:p>
            <a:pPr algn="just">
              <a:buNone/>
            </a:pPr>
            <a:r>
              <a:rPr lang="fr-FR" sz="2400" dirty="0" smtClean="0">
                <a:latin typeface="Times New Roman" pitchFamily="18" charset="0"/>
                <a:cs typeface="Times New Roman" pitchFamily="18" charset="0"/>
              </a:rPr>
              <a:t>	- </a:t>
            </a:r>
            <a:r>
              <a:rPr lang="fr-FR" sz="2400" dirty="0">
                <a:latin typeface="Times New Roman" pitchFamily="18" charset="0"/>
                <a:cs typeface="Times New Roman" pitchFamily="18" charset="0"/>
              </a:rPr>
              <a:t>la distinction dans la communication des niveaux du </a:t>
            </a:r>
            <a:r>
              <a:rPr lang="fr-FR" sz="2400" b="1" dirty="0">
                <a:latin typeface="Times New Roman" pitchFamily="18" charset="0"/>
                <a:cs typeface="Times New Roman" pitchFamily="18" charset="0"/>
              </a:rPr>
              <a:t>« contenu » vs de la « relation » ; </a:t>
            </a:r>
          </a:p>
          <a:p>
            <a:pPr algn="just">
              <a:buNone/>
            </a:pPr>
            <a:r>
              <a:rPr lang="fr-FR" sz="2400" dirty="0" smtClean="0">
                <a:latin typeface="Times New Roman" pitchFamily="18" charset="0"/>
                <a:cs typeface="Times New Roman" pitchFamily="18" charset="0"/>
              </a:rPr>
              <a:t>	- </a:t>
            </a:r>
            <a:r>
              <a:rPr lang="fr-FR" sz="2400" dirty="0">
                <a:latin typeface="Times New Roman" pitchFamily="18" charset="0"/>
                <a:cs typeface="Times New Roman" pitchFamily="18" charset="0"/>
              </a:rPr>
              <a:t>la notion de </a:t>
            </a:r>
            <a:r>
              <a:rPr lang="fr-FR" sz="2400" b="1" dirty="0">
                <a:latin typeface="Times New Roman" pitchFamily="18" charset="0"/>
                <a:cs typeface="Times New Roman" pitchFamily="18" charset="0"/>
              </a:rPr>
              <a:t>« double contrainte » </a:t>
            </a:r>
            <a:r>
              <a:rPr lang="fr-FR" sz="2400" dirty="0">
                <a:latin typeface="Times New Roman" pitchFamily="18" charset="0"/>
                <a:cs typeface="Times New Roman" pitchFamily="18" charset="0"/>
              </a:rPr>
              <a:t>héritée de Bateson. </a:t>
            </a:r>
            <a:r>
              <a:rPr lang="fr-FR" sz="2400" dirty="0">
                <a:solidFill>
                  <a:srgbClr val="FF0000"/>
                </a:solidFill>
                <a:latin typeface="Times New Roman" pitchFamily="18" charset="0"/>
                <a:cs typeface="Times New Roman" pitchFamily="18" charset="0"/>
              </a:rPr>
              <a:t>(Aucun bon choix) </a:t>
            </a:r>
          </a:p>
          <a:p>
            <a:pPr algn="just">
              <a:buNone/>
            </a:pPr>
            <a:r>
              <a:rPr lang="fr-FR" sz="2400" dirty="0">
                <a:latin typeface="Times New Roman" pitchFamily="18" charset="0"/>
                <a:cs typeface="Times New Roman" pitchFamily="18" charset="0"/>
              </a:rPr>
              <a:t> </a:t>
            </a:r>
          </a:p>
          <a:p>
            <a:pPr algn="just">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lnSpcReduction="10000"/>
          </a:bodyPr>
          <a:lstStyle/>
          <a:p>
            <a:pPr>
              <a:buNone/>
            </a:pPr>
            <a:r>
              <a:rPr lang="fr-FR" sz="2400" b="1" dirty="0">
                <a:latin typeface="Times New Roman" pitchFamily="18" charset="0"/>
                <a:cs typeface="Times New Roman" pitchFamily="18" charset="0"/>
              </a:rPr>
              <a:t>2.2.  Les courants d’appartenance socio-anthropologique</a:t>
            </a:r>
            <a:r>
              <a:rPr lang="fr-FR" sz="2400" dirty="0">
                <a:latin typeface="Times New Roman" pitchFamily="18" charset="0"/>
                <a:cs typeface="Times New Roman" pitchFamily="18" charset="0"/>
              </a:rPr>
              <a:t> </a:t>
            </a:r>
          </a:p>
          <a:p>
            <a:pPr lvl="0">
              <a:buNone/>
            </a:pPr>
            <a:r>
              <a:rPr lang="fr-FR" sz="2400" b="1" dirty="0" smtClean="0">
                <a:latin typeface="Times New Roman" pitchFamily="18" charset="0"/>
                <a:cs typeface="Times New Roman" pitchFamily="18" charset="0"/>
              </a:rPr>
              <a:t>a) L’ethnométhodologie</a:t>
            </a:r>
            <a:r>
              <a:rPr lang="fr-FR" sz="2400" b="1" dirty="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 </a:t>
            </a:r>
            <a:r>
              <a:rPr lang="fr-FR" sz="2400" dirty="0">
                <a:latin typeface="Times New Roman" pitchFamily="18" charset="0"/>
                <a:cs typeface="Times New Roman" pitchFamily="18" charset="0"/>
              </a:rPr>
              <a:t>courant de la sociologie est né aux Etats-Unis dans les années soixante, plus exactement en 1967 avec l’ouvrage fondateur de Garfinkel, </a:t>
            </a:r>
            <a:r>
              <a:rPr lang="fr-FR" sz="2400" i="1" dirty="0" err="1">
                <a:latin typeface="Times New Roman" pitchFamily="18" charset="0"/>
                <a:cs typeface="Times New Roman" pitchFamily="18" charset="0"/>
              </a:rPr>
              <a:t>Studies</a:t>
            </a:r>
            <a:r>
              <a:rPr lang="fr-FR" sz="2400" i="1" dirty="0">
                <a:latin typeface="Times New Roman" pitchFamily="18" charset="0"/>
                <a:cs typeface="Times New Roman" pitchFamily="18" charset="0"/>
              </a:rPr>
              <a:t> in </a:t>
            </a:r>
            <a:r>
              <a:rPr lang="fr-FR" sz="2400" i="1" dirty="0" err="1">
                <a:latin typeface="Times New Roman" pitchFamily="18" charset="0"/>
                <a:cs typeface="Times New Roman" pitchFamily="18" charset="0"/>
              </a:rPr>
              <a:t>ethnomethodology</a:t>
            </a:r>
            <a:r>
              <a:rPr lang="fr-FR" sz="2400" i="1" dirty="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théorie de Garfinkel préconise de dégager et de décrire les méthodes utilisées et mises en place par les individus d’une société donnée pour gérer tous les problèmes </a:t>
            </a:r>
            <a:r>
              <a:rPr lang="fr-FR" sz="2400" dirty="0" smtClean="0">
                <a:latin typeface="Times New Roman" pitchFamily="18" charset="0"/>
                <a:cs typeface="Times New Roman" pitchFamily="18" charset="0"/>
              </a:rPr>
              <a:t>communicatifs.</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 </a:t>
            </a:r>
            <a:r>
              <a:rPr lang="fr-FR" sz="2400" dirty="0">
                <a:latin typeface="Times New Roman" pitchFamily="18" charset="0"/>
                <a:cs typeface="Times New Roman" pitchFamily="18" charset="0"/>
              </a:rPr>
              <a:t>courant tente aussi de mettre en évidence, par la description des procédés employés lors des échanges quotidiens, les règles de conduite, les routines qui structurent et donnent sens aux différentes situations sociales dans lesquelles sont engagés les participants.</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10000"/>
          </a:bodyPr>
          <a:lstStyle/>
          <a:p>
            <a:pPr>
              <a:buNone/>
            </a:pPr>
            <a:r>
              <a:rPr lang="fr-FR" sz="2400" b="1" dirty="0">
                <a:latin typeface="Times New Roman" pitchFamily="18" charset="0"/>
                <a:cs typeface="Times New Roman" pitchFamily="18" charset="0"/>
              </a:rPr>
              <a:t>b)  L’ethnométhodologie et l’analyse conversationnelle</a:t>
            </a:r>
            <a:r>
              <a:rPr lang="fr-FR" b="1" dirty="0"/>
              <a:t> </a:t>
            </a:r>
            <a:endParaRPr lang="fr-FR" dirty="0"/>
          </a:p>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L’analyse </a:t>
            </a:r>
            <a:r>
              <a:rPr lang="fr-FR" sz="2400" dirty="0">
                <a:latin typeface="Times New Roman" pitchFamily="18" charset="0"/>
                <a:cs typeface="Times New Roman" pitchFamily="18" charset="0"/>
              </a:rPr>
              <a:t>conversationnelle ou «</a:t>
            </a:r>
            <a:r>
              <a:rPr lang="fr-FR" sz="2400" i="1" dirty="0">
                <a:latin typeface="Times New Roman" pitchFamily="18" charset="0"/>
                <a:cs typeface="Times New Roman" pitchFamily="18" charset="0"/>
              </a:rPr>
              <a:t>conversation analysis</a:t>
            </a:r>
            <a:r>
              <a:rPr lang="fr-FR" sz="2400" dirty="0">
                <a:latin typeface="Times New Roman" pitchFamily="18" charset="0"/>
                <a:cs typeface="Times New Roman" pitchFamily="18" charset="0"/>
              </a:rPr>
              <a:t> » n’est qu’un versant de l’ethnométhodologie qui s’est développée sous l’influence de  Sacks et Schegloff avec la participation de Jefferson. Cette approche s’intéresse à la description des conversations quotidiennes dans leur contexte naturel pour dégager </a:t>
            </a:r>
            <a:r>
              <a:rPr lang="fr-FR" sz="2400" i="1" dirty="0">
                <a:latin typeface="Times New Roman" pitchFamily="18" charset="0"/>
                <a:cs typeface="Times New Roman" pitchFamily="18" charset="0"/>
              </a:rPr>
              <a:t>«la séquentialisation, c'est-à-dire  l’ordre co-élaboré par les participants à une rencontre pour l’accomplissement de leurs actes ».  </a:t>
            </a:r>
            <a:endParaRPr lang="fr-FR" sz="2400" i="1" dirty="0" smtClean="0">
              <a:latin typeface="Times New Roman" pitchFamily="18" charset="0"/>
              <a:cs typeface="Times New Roman" pitchFamily="18" charset="0"/>
            </a:endParaRPr>
          </a:p>
          <a:p>
            <a:pPr algn="just">
              <a:buNone/>
            </a:pPr>
            <a:endParaRPr lang="fr-FR" sz="2400" i="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L’intérêt </a:t>
            </a:r>
            <a:r>
              <a:rPr lang="fr-FR" sz="2400" dirty="0">
                <a:latin typeface="Times New Roman" pitchFamily="18" charset="0"/>
                <a:cs typeface="Times New Roman" pitchFamily="18" charset="0"/>
              </a:rPr>
              <a:t>des ethnométhodologues à prendre l’interaction comme objet d’étude est </a:t>
            </a:r>
            <a:r>
              <a:rPr lang="fr-FR" sz="2400" b="1" dirty="0">
                <a:latin typeface="Times New Roman" pitchFamily="18" charset="0"/>
                <a:cs typeface="Times New Roman" pitchFamily="18" charset="0"/>
              </a:rPr>
              <a:t>principalement sociologique</a:t>
            </a:r>
            <a:r>
              <a:rPr lang="fr-FR" sz="2400" dirty="0">
                <a:latin typeface="Times New Roman" pitchFamily="18" charset="0"/>
                <a:cs typeface="Times New Roman" pitchFamily="18" charset="0"/>
              </a:rPr>
              <a:t> ; ils s’intéressent à l’étude des activités quotidiennes et à la notion d’organisation. La langue, pour eux, n’est qu’un phénomène secondaire, </a:t>
            </a:r>
            <a:r>
              <a:rPr lang="fr-FR" sz="2400" b="1" dirty="0">
                <a:latin typeface="Times New Roman" pitchFamily="18" charset="0"/>
                <a:cs typeface="Times New Roman" pitchFamily="18" charset="0"/>
              </a:rPr>
              <a:t>contrairement aux conversationnalistes </a:t>
            </a:r>
            <a:r>
              <a:rPr lang="fr-FR" sz="2400" dirty="0">
                <a:latin typeface="Times New Roman" pitchFamily="18" charset="0"/>
                <a:cs typeface="Times New Roman" pitchFamily="18" charset="0"/>
              </a:rPr>
              <a:t>qui ont prouvé qu’à travers la description et l’analyse d’enregistrements d’interactions authentiques et leur transcription, nous pouvons accéder aux différentes stratégies et méthodes auxquelles les individus ont recours dans leur vie quotidienne.</a:t>
            </a:r>
          </a:p>
          <a:p>
            <a:pPr algn="just">
              <a:buNone/>
            </a:pPr>
            <a:endParaRPr lang="fr-FR" sz="2400"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lnSpcReduction="10000"/>
          </a:bodyPr>
          <a:lstStyle/>
          <a:p>
            <a:pPr algn="just">
              <a:buNone/>
            </a:pPr>
            <a:r>
              <a:rPr lang="fr-FR" sz="2400" b="1" dirty="0">
                <a:latin typeface="Times New Roman" pitchFamily="18" charset="0"/>
                <a:cs typeface="Times New Roman" pitchFamily="18" charset="0"/>
              </a:rPr>
              <a:t>c) L’ethnographie de la communication</a:t>
            </a:r>
            <a:r>
              <a:rPr lang="fr-FR" sz="2400" dirty="0">
                <a:latin typeface="Times New Roman" pitchFamily="18" charset="0"/>
                <a:cs typeface="Times New Roman" pitchFamily="18" charset="0"/>
              </a:rPr>
              <a:t> </a:t>
            </a:r>
          </a:p>
          <a:p>
            <a:pPr algn="just">
              <a:buNone/>
            </a:pPr>
            <a:r>
              <a:rPr lang="fr-FR" sz="2000" dirty="0" smtClean="0">
                <a:latin typeface="Times New Roman" pitchFamily="18" charset="0"/>
                <a:cs typeface="Times New Roman" pitchFamily="18" charset="0"/>
              </a:rPr>
              <a:t>		Ce </a:t>
            </a:r>
            <a:r>
              <a:rPr lang="fr-FR" sz="2000" dirty="0">
                <a:latin typeface="Times New Roman" pitchFamily="18" charset="0"/>
                <a:cs typeface="Times New Roman" pitchFamily="18" charset="0"/>
              </a:rPr>
              <a:t>courant de recherche remet en cause tant les traditions anthropologiques que linguistiques. Il a mis l’accent sur l’importance de la prise en compte des traditions pour l’étude des comportements communicatifs et l’importance du contexte pour comprendre les fonctionnements </a:t>
            </a:r>
            <a:r>
              <a:rPr lang="fr-FR" sz="2000" dirty="0" smtClean="0">
                <a:latin typeface="Times New Roman" pitchFamily="18" charset="0"/>
                <a:cs typeface="Times New Roman" pitchFamily="18" charset="0"/>
              </a:rPr>
              <a:t>interactionnels. </a:t>
            </a:r>
          </a:p>
          <a:p>
            <a:pPr algn="just">
              <a:buNone/>
            </a:pPr>
            <a:endParaRPr lang="fr-FR" sz="2000" dirty="0" smtClean="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		Hymes</a:t>
            </a:r>
            <a:r>
              <a:rPr lang="fr-FR" sz="2000" dirty="0">
                <a:latin typeface="Times New Roman" pitchFamily="18" charset="0"/>
                <a:cs typeface="Times New Roman" pitchFamily="18" charset="0"/>
              </a:rPr>
              <a:t>, avec le modèle SPEAKING dont il est l’auteur, montre que le changement du code ou du style de la communication se rapporte aux groupes sociaux, aux statuts, aux circonstances de la communication et à la culture dans laquelle se déroule l’échange, critiquant ainsi la conception chomskyenne du langage,  une conception qui étudie le langage hors de tout </a:t>
            </a:r>
            <a:r>
              <a:rPr lang="fr-FR" sz="2000" dirty="0" smtClean="0">
                <a:latin typeface="Times New Roman" pitchFamily="18" charset="0"/>
                <a:cs typeface="Times New Roman" pitchFamily="18" charset="0"/>
              </a:rPr>
              <a:t>contexte</a:t>
            </a:r>
          </a:p>
          <a:p>
            <a:pPr algn="just">
              <a:buNone/>
            </a:pPr>
            <a:r>
              <a:rPr lang="fr-FR" sz="2000" dirty="0" smtClean="0">
                <a:latin typeface="Times New Roman" pitchFamily="18" charset="0"/>
                <a:cs typeface="Times New Roman" pitchFamily="18" charset="0"/>
              </a:rPr>
              <a:t>		Quant </a:t>
            </a:r>
            <a:r>
              <a:rPr lang="fr-FR" sz="2000" dirty="0">
                <a:latin typeface="Times New Roman" pitchFamily="18" charset="0"/>
                <a:cs typeface="Times New Roman" pitchFamily="18" charset="0"/>
              </a:rPr>
              <a:t>à Gumperz, co-fondateur de l’ethnographie de la communication, il s’est intéressé au début de sa carrière aux contacts de langues et aux phénomènes de l’alternance </a:t>
            </a:r>
            <a:r>
              <a:rPr lang="fr-FR" sz="2000" dirty="0" smtClean="0">
                <a:latin typeface="Times New Roman" pitchFamily="18" charset="0"/>
                <a:cs typeface="Times New Roman" pitchFamily="18" charset="0"/>
              </a:rPr>
              <a:t>codique. </a:t>
            </a:r>
            <a:r>
              <a:rPr lang="fr-FR" sz="2000" dirty="0">
                <a:latin typeface="Times New Roman" pitchFamily="18" charset="0"/>
                <a:cs typeface="Times New Roman" pitchFamily="18" charset="0"/>
              </a:rPr>
              <a:t>Vers les années quatre-vingt, ses recherches l’ont amené à développer une sociolinguistique </a:t>
            </a:r>
            <a:r>
              <a:rPr lang="fr-FR" sz="2000" dirty="0" smtClean="0">
                <a:latin typeface="Times New Roman" pitchFamily="18" charset="0"/>
                <a:cs typeface="Times New Roman" pitchFamily="18" charset="0"/>
              </a:rPr>
              <a:t>interactionnelle.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173</Words>
  <Application>Microsoft Office PowerPoint</Application>
  <PresentationFormat>Affichage à l'écran (4:3)</PresentationFormat>
  <Paragraphs>174</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 République Algérienne Démocratique et Populaire  Ministère de l’Enseignement Supérieur et de la Recherche Scientifique Université A.MIRA-BEJAIA Faculté des Lettres et des Langues Département de français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Utilisateur Windows</cp:lastModifiedBy>
  <cp:revision>35</cp:revision>
  <dcterms:created xsi:type="dcterms:W3CDTF">2021-02-14T10:52:29Z</dcterms:created>
  <dcterms:modified xsi:type="dcterms:W3CDTF">2022-10-07T11:07:57Z</dcterms:modified>
</cp:coreProperties>
</file>