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65B9B61-7DFC-43B8-B224-36F4E6B85DCA}" type="datetimeFigureOut">
              <a:rPr lang="fr-FR" smtClean="0"/>
              <a:pPr/>
              <a:t>25/11/2022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55FF8D-4A7E-4CED-9C10-D1A8F4B1CF1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5B9B61-7DFC-43B8-B224-36F4E6B85DCA}" type="datetimeFigureOut">
              <a:rPr lang="fr-FR" smtClean="0"/>
              <a:pPr/>
              <a:t>25/11/2022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55FF8D-4A7E-4CED-9C10-D1A8F4B1CF1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5B9B61-7DFC-43B8-B224-36F4E6B85DCA}" type="datetimeFigureOut">
              <a:rPr lang="fr-FR" smtClean="0"/>
              <a:pPr/>
              <a:t>25/11/2022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55FF8D-4A7E-4CED-9C10-D1A8F4B1CF1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5B9B61-7DFC-43B8-B224-36F4E6B85DCA}" type="datetimeFigureOut">
              <a:rPr lang="fr-FR" smtClean="0"/>
              <a:pPr/>
              <a:t>25/11/2022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55FF8D-4A7E-4CED-9C10-D1A8F4B1CF1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65B9B61-7DFC-43B8-B224-36F4E6B85DCA}" type="datetimeFigureOut">
              <a:rPr lang="fr-FR" smtClean="0"/>
              <a:pPr/>
              <a:t>25/11/2022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55FF8D-4A7E-4CED-9C10-D1A8F4B1CF1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65B9B61-7DFC-43B8-B224-36F4E6B85DCA}" type="datetimeFigureOut">
              <a:rPr lang="fr-FR" smtClean="0"/>
              <a:pPr/>
              <a:t>25/11/2022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55FF8D-4A7E-4CED-9C10-D1A8F4B1CF1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65B9B61-7DFC-43B8-B224-36F4E6B85DCA}" type="datetimeFigureOut">
              <a:rPr lang="fr-FR" smtClean="0"/>
              <a:pPr/>
              <a:t>25/11/2022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C55FF8D-4A7E-4CED-9C10-D1A8F4B1CF1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65B9B61-7DFC-43B8-B224-36F4E6B85DCA}" type="datetimeFigureOut">
              <a:rPr lang="fr-FR" smtClean="0"/>
              <a:pPr/>
              <a:t>25/11/2022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C55FF8D-4A7E-4CED-9C10-D1A8F4B1CF1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5B9B61-7DFC-43B8-B224-36F4E6B85DCA}" type="datetimeFigureOut">
              <a:rPr lang="fr-FR" smtClean="0"/>
              <a:pPr/>
              <a:t>25/11/2022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C55FF8D-4A7E-4CED-9C10-D1A8F4B1CF1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5B9B61-7DFC-43B8-B224-36F4E6B85DCA}" type="datetimeFigureOut">
              <a:rPr lang="fr-FR" smtClean="0"/>
              <a:pPr/>
              <a:t>25/11/2022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55FF8D-4A7E-4CED-9C10-D1A8F4B1CF1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5B9B61-7DFC-43B8-B224-36F4E6B85DCA}" type="datetimeFigureOut">
              <a:rPr lang="fr-FR" smtClean="0"/>
              <a:pPr/>
              <a:t>25/11/2022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55FF8D-4A7E-4CED-9C10-D1A8F4B1CF1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B9B61-7DFC-43B8-B224-36F4E6B85DCA}" type="datetimeFigureOut">
              <a:rPr lang="fr-FR" smtClean="0"/>
              <a:pPr/>
              <a:t>25/11/2022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5FF8D-4A7E-4CED-9C10-D1A8F4B1CF1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57167"/>
            <a:ext cx="7772400" cy="1285883"/>
          </a:xfrm>
        </p:spPr>
        <p:txBody>
          <a:bodyPr>
            <a:normAutofit fontScale="90000"/>
          </a:bodyPr>
          <a:lstStyle/>
          <a:p>
            <a:r>
              <a:rPr lang="fr-FR" sz="2200" dirty="0" smtClean="0">
                <a:solidFill>
                  <a:schemeClr val="tx2"/>
                </a:solidFill>
                <a:latin typeface="Times New Roman" panose="02020603050405020304" pitchFamily="18" charset="0"/>
                <a:cs typeface="Times New Roman" panose="02020603050405020304" pitchFamily="18" charset="0"/>
              </a:rPr>
              <a:t/>
            </a:r>
            <a:br>
              <a:rPr lang="fr-FR" sz="2200" dirty="0" smtClean="0">
                <a:solidFill>
                  <a:schemeClr val="tx2"/>
                </a:solidFill>
                <a:latin typeface="Times New Roman" panose="02020603050405020304" pitchFamily="18" charset="0"/>
                <a:cs typeface="Times New Roman" panose="02020603050405020304" pitchFamily="18" charset="0"/>
              </a:rPr>
            </a:br>
            <a:r>
              <a:rPr lang="fr-FR" sz="2200" dirty="0">
                <a:solidFill>
                  <a:schemeClr val="tx2"/>
                </a:solidFill>
                <a:latin typeface="Times New Roman" panose="02020603050405020304" pitchFamily="18" charset="0"/>
                <a:cs typeface="Times New Roman" panose="02020603050405020304" pitchFamily="18" charset="0"/>
              </a:rPr>
              <a:t/>
            </a:r>
            <a:br>
              <a:rPr lang="fr-FR" sz="2200" dirty="0">
                <a:solidFill>
                  <a:schemeClr val="tx2"/>
                </a:solidFill>
                <a:latin typeface="Times New Roman" panose="02020603050405020304" pitchFamily="18" charset="0"/>
                <a:cs typeface="Times New Roman" panose="02020603050405020304" pitchFamily="18" charset="0"/>
              </a:rPr>
            </a:br>
            <a:r>
              <a:rPr lang="fr-FR" sz="2200" dirty="0" smtClean="0">
                <a:solidFill>
                  <a:schemeClr val="tx2"/>
                </a:solidFill>
                <a:latin typeface="Times New Roman" panose="02020603050405020304" pitchFamily="18" charset="0"/>
                <a:cs typeface="Times New Roman" panose="02020603050405020304" pitchFamily="18" charset="0"/>
              </a:rPr>
              <a:t>République Algérienne Démocratique et Populaire </a:t>
            </a:r>
            <a:br>
              <a:rPr lang="fr-FR" sz="2200" dirty="0" smtClean="0">
                <a:solidFill>
                  <a:schemeClr val="tx2"/>
                </a:solidFill>
                <a:latin typeface="Times New Roman" panose="02020603050405020304" pitchFamily="18" charset="0"/>
                <a:cs typeface="Times New Roman" panose="02020603050405020304" pitchFamily="18" charset="0"/>
              </a:rPr>
            </a:br>
            <a:r>
              <a:rPr lang="fr-FR" sz="2200" dirty="0" smtClean="0">
                <a:solidFill>
                  <a:schemeClr val="tx2"/>
                </a:solidFill>
                <a:latin typeface="Times New Roman" panose="02020603050405020304" pitchFamily="18" charset="0"/>
                <a:cs typeface="Times New Roman" panose="02020603050405020304" pitchFamily="18" charset="0"/>
              </a:rPr>
              <a:t>Ministère de l’Enseignement Supérieur et de la Recherche Scientifique</a:t>
            </a:r>
            <a:br>
              <a:rPr lang="fr-FR" sz="2200" dirty="0" smtClean="0">
                <a:solidFill>
                  <a:schemeClr val="tx2"/>
                </a:solidFill>
                <a:latin typeface="Times New Roman" panose="02020603050405020304" pitchFamily="18" charset="0"/>
                <a:cs typeface="Times New Roman" panose="02020603050405020304" pitchFamily="18" charset="0"/>
              </a:rPr>
            </a:br>
            <a:r>
              <a:rPr lang="fr-FR" sz="2200" dirty="0" smtClean="0">
                <a:solidFill>
                  <a:schemeClr val="tx2"/>
                </a:solidFill>
                <a:latin typeface="Times New Roman" panose="02020603050405020304" pitchFamily="18" charset="0"/>
                <a:cs typeface="Times New Roman" panose="02020603050405020304" pitchFamily="18" charset="0"/>
              </a:rPr>
              <a:t>Université A.MIRA-BEJAIA</a:t>
            </a:r>
            <a:br>
              <a:rPr lang="fr-FR" sz="2200" dirty="0" smtClean="0">
                <a:solidFill>
                  <a:schemeClr val="tx2"/>
                </a:solidFill>
                <a:latin typeface="Times New Roman" panose="02020603050405020304" pitchFamily="18" charset="0"/>
                <a:cs typeface="Times New Roman" panose="02020603050405020304" pitchFamily="18" charset="0"/>
              </a:rPr>
            </a:br>
            <a:r>
              <a:rPr lang="fr-FR" sz="2200" dirty="0" smtClean="0">
                <a:solidFill>
                  <a:schemeClr val="tx2"/>
                </a:solidFill>
                <a:latin typeface="Times New Roman" panose="02020603050405020304" pitchFamily="18" charset="0"/>
                <a:cs typeface="Times New Roman" panose="02020603050405020304" pitchFamily="18" charset="0"/>
              </a:rPr>
              <a:t>Faculté des Lettres et des Langues Département de français</a:t>
            </a:r>
            <a:r>
              <a:rPr lang="fr-FR" dirty="0" smtClean="0">
                <a:solidFill>
                  <a:schemeClr val="tx2"/>
                </a:solidFill>
                <a:latin typeface="Times New Roman" panose="02020603050405020304" pitchFamily="18" charset="0"/>
                <a:cs typeface="Times New Roman" panose="02020603050405020304" pitchFamily="18" charset="0"/>
              </a:rPr>
              <a:t/>
            </a:r>
            <a:br>
              <a:rPr lang="fr-FR" dirty="0" smtClean="0">
                <a:solidFill>
                  <a:schemeClr val="tx2"/>
                </a:solidFill>
                <a:latin typeface="Times New Roman" panose="02020603050405020304" pitchFamily="18" charset="0"/>
                <a:cs typeface="Times New Roman" panose="02020603050405020304" pitchFamily="18" charset="0"/>
              </a:rPr>
            </a:br>
            <a:endParaRPr lang="fr-FR" dirty="0"/>
          </a:p>
        </p:txBody>
      </p:sp>
      <p:sp>
        <p:nvSpPr>
          <p:cNvPr id="3" name="Sous-titre 2"/>
          <p:cNvSpPr>
            <a:spLocks noGrp="1"/>
          </p:cNvSpPr>
          <p:nvPr>
            <p:ph type="subTitle" idx="1"/>
          </p:nvPr>
        </p:nvSpPr>
        <p:spPr>
          <a:xfrm>
            <a:off x="1371600" y="1857364"/>
            <a:ext cx="6400800" cy="3781436"/>
          </a:xfrm>
        </p:spPr>
        <p:txBody>
          <a:bodyPr>
            <a:normAutofit lnSpcReduction="10000"/>
          </a:bodyPr>
          <a:lstStyle/>
          <a:p>
            <a:endParaRPr lang="fr-FR" sz="2000" b="1" dirty="0" smtClean="0">
              <a:latin typeface="Times New Roman" panose="02020603050405020304" pitchFamily="18" charset="0"/>
              <a:cs typeface="Times New Roman" panose="02020603050405020304" pitchFamily="18" charset="0"/>
            </a:endParaRPr>
          </a:p>
          <a:p>
            <a:endParaRPr lang="fr-FR" sz="2000" b="1" dirty="0">
              <a:latin typeface="Times New Roman" panose="02020603050405020304" pitchFamily="18" charset="0"/>
              <a:cs typeface="Times New Roman" panose="02020603050405020304" pitchFamily="18" charset="0"/>
            </a:endParaRPr>
          </a:p>
          <a:p>
            <a:endParaRPr lang="fr-FR" sz="2000" b="1" dirty="0" smtClean="0">
              <a:latin typeface="Times New Roman" panose="02020603050405020304" pitchFamily="18" charset="0"/>
              <a:cs typeface="Times New Roman" panose="02020603050405020304" pitchFamily="18" charset="0"/>
            </a:endParaRPr>
          </a:p>
          <a:p>
            <a:endParaRPr lang="fr-FR" sz="2000" b="1" dirty="0">
              <a:latin typeface="Times New Roman" panose="02020603050405020304" pitchFamily="18" charset="0"/>
              <a:cs typeface="Times New Roman" panose="02020603050405020304" pitchFamily="18" charset="0"/>
            </a:endParaRPr>
          </a:p>
          <a:p>
            <a:endParaRPr lang="fr-FR" sz="2000" b="1" dirty="0" smtClean="0">
              <a:latin typeface="Times New Roman" panose="02020603050405020304" pitchFamily="18" charset="0"/>
              <a:cs typeface="Times New Roman" panose="02020603050405020304" pitchFamily="18" charset="0"/>
            </a:endParaRPr>
          </a:p>
          <a:p>
            <a:r>
              <a:rPr lang="fr-FR" sz="2000" b="1" dirty="0" smtClean="0">
                <a:latin typeface="Times New Roman" panose="02020603050405020304" pitchFamily="18" charset="0"/>
                <a:cs typeface="Times New Roman" panose="02020603050405020304" pitchFamily="18" charset="0"/>
              </a:rPr>
              <a:t>Module d’enseignement : A.C.I. </a:t>
            </a:r>
            <a:endParaRPr lang="fr-FR" sz="2000" dirty="0" smtClean="0">
              <a:latin typeface="Times New Roman" panose="02020603050405020304" pitchFamily="18" charset="0"/>
              <a:cs typeface="Times New Roman" panose="02020603050405020304" pitchFamily="18" charset="0"/>
            </a:endParaRPr>
          </a:p>
          <a:p>
            <a:endParaRPr lang="fr-FR" sz="2000" b="1" dirty="0" smtClean="0">
              <a:latin typeface="Times New Roman" panose="02020603050405020304" pitchFamily="18" charset="0"/>
              <a:cs typeface="Times New Roman" panose="02020603050405020304" pitchFamily="18" charset="0"/>
            </a:endParaRPr>
          </a:p>
          <a:p>
            <a:r>
              <a:rPr lang="fr-FR" sz="2000" b="1" dirty="0" smtClean="0">
                <a:latin typeface="Times New Roman" panose="02020603050405020304" pitchFamily="18" charset="0"/>
                <a:cs typeface="Times New Roman" panose="02020603050405020304" pitchFamily="18" charset="0"/>
              </a:rPr>
              <a:t>                 Elaboré par BELLIL K. </a:t>
            </a:r>
          </a:p>
          <a:p>
            <a:endParaRPr lang="fr-FR" sz="2000" dirty="0" smtClean="0">
              <a:latin typeface="Times New Roman" panose="02020603050405020304" pitchFamily="18" charset="0"/>
              <a:cs typeface="Times New Roman" panose="02020603050405020304" pitchFamily="18" charset="0"/>
            </a:endParaRPr>
          </a:p>
          <a:p>
            <a:r>
              <a:rPr lang="fr-FR" sz="2000" dirty="0" smtClean="0">
                <a:latin typeface="Times New Roman" panose="02020603050405020304" pitchFamily="18" charset="0"/>
                <a:cs typeface="Times New Roman" panose="02020603050405020304" pitchFamily="18" charset="0"/>
              </a:rPr>
              <a:t>        Public ciblé : Master I. Sciences du </a:t>
            </a:r>
            <a:r>
              <a:rPr lang="fr-FR" sz="2000" dirty="0" smtClean="0">
                <a:latin typeface="Times New Roman" panose="02020603050405020304" pitchFamily="18" charset="0"/>
                <a:cs typeface="Times New Roman" panose="02020603050405020304" pitchFamily="18" charset="0"/>
              </a:rPr>
              <a:t>langage</a:t>
            </a:r>
            <a:endParaRPr lang="fr-FR" sz="2000" dirty="0" smtClean="0">
              <a:latin typeface="Times New Roman" panose="02020603050405020304" pitchFamily="18" charset="0"/>
              <a:cs typeface="Times New Roman" panose="02020603050405020304" pitchFamily="18" charset="0"/>
            </a:endParaRPr>
          </a:p>
          <a:p>
            <a:r>
              <a:rPr lang="fr-FR" sz="2000" dirty="0" smtClean="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2022/2023 </a:t>
            </a:r>
            <a:endParaRPr lang="fr-FR" sz="2000" dirty="0" smtClean="0">
              <a:latin typeface="Times New Roman" panose="02020603050405020304" pitchFamily="18" charset="0"/>
              <a:cs typeface="Times New Roman" panose="02020603050405020304" pitchFamily="18" charset="0"/>
            </a:endParaRPr>
          </a:p>
          <a:p>
            <a:endParaRPr lang="fr-FR" dirty="0"/>
          </a:p>
        </p:txBody>
      </p:sp>
      <p:pic>
        <p:nvPicPr>
          <p:cNvPr id="4" name="image1.png" descr="https://encrypted-tbn1.gstatic.com/images?q=tbn:ANd9GcQMdoNlgePON2OCSbqp4gvDV95tIYE-bSnWidQblJmSqr-BRjlZT3bGAdxx"/>
          <p:cNvPicPr/>
          <p:nvPr/>
        </p:nvPicPr>
        <p:blipFill>
          <a:blip r:embed="rId2" cstate="print"/>
          <a:stretch>
            <a:fillRect/>
          </a:stretch>
        </p:blipFill>
        <p:spPr>
          <a:xfrm>
            <a:off x="3571868" y="2643182"/>
            <a:ext cx="2018270" cy="57150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gn="just">
              <a:buNone/>
            </a:pPr>
            <a:r>
              <a:rPr lang="fr-FR" sz="2800" dirty="0" smtClean="0">
                <a:latin typeface="Times New Roman" pitchFamily="18" charset="0"/>
                <a:cs typeface="Times New Roman" pitchFamily="18" charset="0"/>
              </a:rPr>
              <a:t> 		</a:t>
            </a:r>
          </a:p>
          <a:p>
            <a:pPr algn="just">
              <a:buNone/>
            </a:pPr>
            <a:r>
              <a:rPr lang="fr-FR" sz="2800" dirty="0">
                <a:latin typeface="Times New Roman" pitchFamily="18" charset="0"/>
                <a:cs typeface="Times New Roman" pitchFamily="18" charset="0"/>
              </a:rPr>
              <a:t>	</a:t>
            </a:r>
            <a:r>
              <a:rPr lang="fr-FR" sz="2800" dirty="0" smtClean="0">
                <a:latin typeface="Times New Roman" pitchFamily="18" charset="0"/>
                <a:cs typeface="Times New Roman" pitchFamily="18" charset="0"/>
              </a:rPr>
              <a:t>	Le </a:t>
            </a:r>
            <a:r>
              <a:rPr lang="fr-FR" sz="2800" dirty="0">
                <a:latin typeface="Times New Roman" pitchFamily="18" charset="0"/>
                <a:cs typeface="Times New Roman" pitchFamily="18" charset="0"/>
              </a:rPr>
              <a:t>deuxième terme produit est </a:t>
            </a:r>
            <a:r>
              <a:rPr lang="fr-FR" sz="2800" b="1" dirty="0">
                <a:latin typeface="Times New Roman" pitchFamily="18" charset="0"/>
                <a:cs typeface="Times New Roman" pitchFamily="18" charset="0"/>
              </a:rPr>
              <a:t>le report de la réponse</a:t>
            </a:r>
            <a:r>
              <a:rPr lang="fr-FR" sz="2800" dirty="0">
                <a:latin typeface="Times New Roman" pitchFamily="18" charset="0"/>
                <a:cs typeface="Times New Roman" pitchFamily="18" charset="0"/>
              </a:rPr>
              <a:t>, et on voit à quel point il est coûteux et complexe : il commence par une confirmation hésitante («  ben : ouais (.) »), modalisée dans un deuxième temps (« normal’ment ouais »), il se poursuit par une rétraction suivie d’une hésitation (« Mais euh :: »), d’une justification implicite et anticipée («  j’allais t’app’ler demain pour confirmer parce que ::: »). La réponse effective («  je ne sais pas encore, je ne peux pas confirmer ») est rejetée en fin de tour. </a:t>
            </a:r>
          </a:p>
          <a:p>
            <a:pPr>
              <a:buNone/>
            </a:pPr>
            <a:endParaRPr lang="fr-FR" dirty="0"/>
          </a:p>
          <a:p>
            <a:pPr>
              <a:buNone/>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marL="342900" lvl="2" indent="-342900" algn="just">
              <a:buNone/>
            </a:pPr>
            <a:r>
              <a:rPr lang="fr-FR" b="1" dirty="0" smtClean="0">
                <a:latin typeface="Times New Roman" pitchFamily="18" charset="0"/>
                <a:cs typeface="Times New Roman" pitchFamily="18" charset="0"/>
              </a:rPr>
              <a:t>1.2.2. Modes </a:t>
            </a:r>
            <a:r>
              <a:rPr lang="fr-FR" b="1" dirty="0">
                <a:latin typeface="Times New Roman" pitchFamily="18" charset="0"/>
                <a:cs typeface="Times New Roman" pitchFamily="18" charset="0"/>
              </a:rPr>
              <a:t>de combinaisons des </a:t>
            </a:r>
            <a:r>
              <a:rPr lang="fr-FR" b="1" dirty="0" smtClean="0">
                <a:latin typeface="Times New Roman" pitchFamily="18" charset="0"/>
                <a:cs typeface="Times New Roman" pitchFamily="18" charset="0"/>
              </a:rPr>
              <a:t>paires</a:t>
            </a:r>
          </a:p>
          <a:p>
            <a:pPr marL="342900" lvl="2" indent="-342900" algn="just">
              <a:buNone/>
            </a:pPr>
            <a:r>
              <a:rPr lang="fr-FR" b="1"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Les </a:t>
            </a:r>
            <a:r>
              <a:rPr lang="fr-FR" sz="2400" dirty="0">
                <a:latin typeface="Times New Roman" pitchFamily="18" charset="0"/>
                <a:cs typeface="Times New Roman" pitchFamily="18" charset="0"/>
              </a:rPr>
              <a:t>conversationnalistes ont identifié différents types de combinaisons des paires, parmi lesquels </a:t>
            </a:r>
            <a:r>
              <a:rPr lang="fr-FR" sz="2400" b="1" dirty="0">
                <a:latin typeface="Times New Roman" pitchFamily="18" charset="0"/>
                <a:cs typeface="Times New Roman" pitchFamily="18" charset="0"/>
              </a:rPr>
              <a:t>les pré-séquences </a:t>
            </a:r>
            <a:r>
              <a:rPr lang="fr-FR" sz="2400" dirty="0">
                <a:latin typeface="Times New Roman" pitchFamily="18" charset="0"/>
                <a:cs typeface="Times New Roman" pitchFamily="18" charset="0"/>
              </a:rPr>
              <a:t>sont essentielles (pré-séquences chez Sacks, Shegloff et Jefferson, souvent traduit par « préliminaires » en français). Elles consistent à produire une première paire qui en </a:t>
            </a:r>
            <a:r>
              <a:rPr lang="fr-FR" sz="2400" b="1" dirty="0">
                <a:latin typeface="Times New Roman" pitchFamily="18" charset="0"/>
                <a:cs typeface="Times New Roman" pitchFamily="18" charset="0"/>
              </a:rPr>
              <a:t>préface</a:t>
            </a:r>
            <a:r>
              <a:rPr lang="fr-FR" sz="2400" dirty="0">
                <a:latin typeface="Times New Roman" pitchFamily="18" charset="0"/>
                <a:cs typeface="Times New Roman" pitchFamily="18" charset="0"/>
              </a:rPr>
              <a:t> une </a:t>
            </a:r>
            <a:r>
              <a:rPr lang="fr-FR" sz="2400" dirty="0" smtClean="0">
                <a:latin typeface="Times New Roman" pitchFamily="18" charset="0"/>
                <a:cs typeface="Times New Roman" pitchFamily="18" charset="0"/>
              </a:rPr>
              <a:t>seconde. </a:t>
            </a:r>
            <a:endParaRPr lang="fr-FR"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gn="just">
              <a:buNone/>
            </a:pPr>
            <a:r>
              <a:rPr lang="fr-FR" sz="2400" b="1" dirty="0" smtClean="0">
                <a:latin typeface="Times New Roman" pitchFamily="18" charset="0"/>
                <a:cs typeface="Times New Roman" pitchFamily="18" charset="0"/>
              </a:rPr>
              <a:t>Exemple </a:t>
            </a:r>
            <a:r>
              <a:rPr lang="fr-FR" sz="2400" b="1" dirty="0">
                <a:latin typeface="Times New Roman" pitchFamily="18" charset="0"/>
                <a:cs typeface="Times New Roman" pitchFamily="18" charset="0"/>
              </a:rPr>
              <a:t>une pré-requête </a:t>
            </a:r>
            <a:r>
              <a:rPr lang="fr-FR" sz="2400" b="1" dirty="0" smtClean="0">
                <a:latin typeface="Times New Roman" pitchFamily="18" charset="0"/>
                <a:cs typeface="Times New Roman" pitchFamily="18" charset="0"/>
              </a:rPr>
              <a:t>: </a:t>
            </a:r>
            <a:r>
              <a:rPr lang="fr-FR" sz="2400" i="1" dirty="0">
                <a:latin typeface="Times New Roman" pitchFamily="18" charset="0"/>
                <a:cs typeface="Times New Roman" pitchFamily="18" charset="0"/>
              </a:rPr>
              <a:t>Téléphone (corpus Ogier) </a:t>
            </a:r>
            <a:endParaRPr lang="fr-FR" sz="2400" dirty="0">
              <a:latin typeface="Times New Roman" pitchFamily="18" charset="0"/>
              <a:cs typeface="Times New Roman" pitchFamily="18" charset="0"/>
            </a:endParaRPr>
          </a:p>
          <a:p>
            <a:pPr algn="just">
              <a:buNone/>
            </a:pPr>
            <a:endParaRPr lang="fr-FR" sz="2400" b="1" dirty="0" smtClean="0">
              <a:latin typeface="Times New Roman" pitchFamily="18" charset="0"/>
              <a:cs typeface="Times New Roman" pitchFamily="18" charset="0"/>
            </a:endParaRPr>
          </a:p>
          <a:p>
            <a:pPr>
              <a:buNone/>
            </a:pPr>
            <a:r>
              <a:rPr lang="fr-FR" sz="2400" dirty="0"/>
              <a:t> </a:t>
            </a:r>
            <a:r>
              <a:rPr lang="fr-FR" sz="2400" b="1" dirty="0">
                <a:latin typeface="Times New Roman" pitchFamily="18" charset="0"/>
                <a:cs typeface="Times New Roman" pitchFamily="18" charset="0"/>
              </a:rPr>
              <a:t>C- dis euh : tu vas </a:t>
            </a:r>
            <a:r>
              <a:rPr lang="fr-FR" sz="2400" b="1" dirty="0" err="1">
                <a:latin typeface="Times New Roman" pitchFamily="18" charset="0"/>
                <a:cs typeface="Times New Roman" pitchFamily="18" charset="0"/>
              </a:rPr>
              <a:t>v’nir</a:t>
            </a:r>
            <a:r>
              <a:rPr lang="fr-FR" sz="2400" b="1" dirty="0">
                <a:latin typeface="Times New Roman" pitchFamily="18" charset="0"/>
                <a:cs typeface="Times New Roman" pitchFamily="18" charset="0"/>
              </a:rPr>
              <a:t> bientôt </a:t>
            </a:r>
            <a:r>
              <a:rPr lang="fr-FR" sz="2400" b="1" dirty="0" smtClean="0">
                <a:latin typeface="Times New Roman" pitchFamily="18" charset="0"/>
                <a:cs typeface="Times New Roman" pitchFamily="18" charset="0"/>
              </a:rPr>
              <a:t> (1</a:t>
            </a:r>
            <a:r>
              <a:rPr lang="fr-FR" sz="2400" b="1" baseline="30000" dirty="0" smtClean="0">
                <a:latin typeface="Times New Roman" pitchFamily="18" charset="0"/>
                <a:cs typeface="Times New Roman" pitchFamily="18" charset="0"/>
              </a:rPr>
              <a:t>er</a:t>
            </a:r>
            <a:r>
              <a:rPr lang="fr-FR" sz="2400" b="1" dirty="0" smtClean="0">
                <a:latin typeface="Times New Roman" pitchFamily="18" charset="0"/>
                <a:cs typeface="Times New Roman" pitchFamily="18" charset="0"/>
              </a:rPr>
              <a:t> </a:t>
            </a:r>
            <a:r>
              <a:rPr lang="fr-FR" sz="2400" b="1" dirty="0">
                <a:latin typeface="Times New Roman" pitchFamily="18" charset="0"/>
                <a:cs typeface="Times New Roman" pitchFamily="18" charset="0"/>
              </a:rPr>
              <a:t>membre de la paire </a:t>
            </a:r>
            <a:r>
              <a:rPr lang="fr-FR" sz="2400" b="1" dirty="0" smtClean="0">
                <a:latin typeface="Times New Roman" pitchFamily="18" charset="0"/>
                <a:cs typeface="Times New Roman" pitchFamily="18" charset="0"/>
              </a:rPr>
              <a:t>1)</a:t>
            </a:r>
            <a:endParaRPr lang="fr-FR" sz="2400" b="1" dirty="0">
              <a:latin typeface="Times New Roman" pitchFamily="18" charset="0"/>
              <a:cs typeface="Times New Roman" pitchFamily="18" charset="0"/>
            </a:endParaRPr>
          </a:p>
          <a:p>
            <a:pPr>
              <a:buNone/>
            </a:pPr>
            <a:r>
              <a:rPr lang="fr-FR" sz="2400" b="1" dirty="0">
                <a:latin typeface="Times New Roman" pitchFamily="18" charset="0"/>
                <a:cs typeface="Times New Roman" pitchFamily="18" charset="0"/>
              </a:rPr>
              <a:t> </a:t>
            </a:r>
            <a:r>
              <a:rPr lang="fr-FR" sz="2400" b="1" dirty="0" smtClean="0">
                <a:latin typeface="Times New Roman" pitchFamily="18" charset="0"/>
                <a:cs typeface="Times New Roman" pitchFamily="18" charset="0"/>
              </a:rPr>
              <a:t>S- </a:t>
            </a:r>
            <a:r>
              <a:rPr lang="fr-FR" sz="2400" b="1" dirty="0">
                <a:latin typeface="Times New Roman" pitchFamily="18" charset="0"/>
                <a:cs typeface="Times New Roman" pitchFamily="18" charset="0"/>
              </a:rPr>
              <a:t>oui                                           </a:t>
            </a:r>
            <a:r>
              <a:rPr lang="fr-FR" sz="2400" b="1" dirty="0" smtClean="0">
                <a:latin typeface="Times New Roman" pitchFamily="18" charset="0"/>
                <a:cs typeface="Times New Roman" pitchFamily="18" charset="0"/>
              </a:rPr>
              <a:t>( </a:t>
            </a:r>
            <a:r>
              <a:rPr lang="fr-FR" sz="2400" b="1" dirty="0">
                <a:latin typeface="Times New Roman" pitchFamily="18" charset="0"/>
                <a:cs typeface="Times New Roman" pitchFamily="18" charset="0"/>
              </a:rPr>
              <a:t>2</a:t>
            </a:r>
            <a:r>
              <a:rPr lang="fr-FR" sz="2400" b="1" baseline="30000" dirty="0">
                <a:latin typeface="Times New Roman" pitchFamily="18" charset="0"/>
                <a:cs typeface="Times New Roman" pitchFamily="18" charset="0"/>
              </a:rPr>
              <a:t>ème</a:t>
            </a:r>
            <a:r>
              <a:rPr lang="fr-FR" sz="2400" b="1" dirty="0">
                <a:latin typeface="Times New Roman" pitchFamily="18" charset="0"/>
                <a:cs typeface="Times New Roman" pitchFamily="18" charset="0"/>
              </a:rPr>
              <a:t> membre de la </a:t>
            </a:r>
            <a:r>
              <a:rPr lang="fr-FR" sz="2400" b="1" dirty="0" smtClean="0">
                <a:latin typeface="Times New Roman" pitchFamily="18" charset="0"/>
                <a:cs typeface="Times New Roman" pitchFamily="18" charset="0"/>
              </a:rPr>
              <a:t>paire1)  </a:t>
            </a:r>
          </a:p>
          <a:p>
            <a:pPr>
              <a:buNone/>
            </a:pPr>
            <a:r>
              <a:rPr lang="fr-FR"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a:p>
            <a:pPr lvl="0">
              <a:buNone/>
            </a:pPr>
            <a:r>
              <a:rPr lang="fr-FR" sz="2400" dirty="0" smtClean="0">
                <a:latin typeface="Times New Roman" pitchFamily="18" charset="0"/>
                <a:cs typeface="Times New Roman" pitchFamily="18" charset="0"/>
              </a:rPr>
              <a:t> C- Euh</a:t>
            </a:r>
            <a:r>
              <a:rPr lang="fr-FR" sz="2400" dirty="0">
                <a:latin typeface="Times New Roman" pitchFamily="18" charset="0"/>
                <a:cs typeface="Times New Roman" pitchFamily="18" charset="0"/>
              </a:rPr>
              <a:t> : tu pourrais m’</a:t>
            </a:r>
            <a:r>
              <a:rPr lang="fr-FR" sz="2400" dirty="0" err="1">
                <a:latin typeface="Times New Roman" pitchFamily="18" charset="0"/>
                <a:cs typeface="Times New Roman" pitchFamily="18" charset="0"/>
              </a:rPr>
              <a:t>am’ner</a:t>
            </a:r>
            <a:r>
              <a:rPr lang="fr-FR" sz="2400" dirty="0">
                <a:latin typeface="Times New Roman" pitchFamily="18" charset="0"/>
                <a:cs typeface="Times New Roman" pitchFamily="18" charset="0"/>
              </a:rPr>
              <a:t> le </a:t>
            </a:r>
            <a:r>
              <a:rPr lang="fr-FR" sz="2400" dirty="0" smtClean="0">
                <a:latin typeface="Times New Roman" pitchFamily="18" charset="0"/>
                <a:cs typeface="Times New Roman" pitchFamily="18" charset="0"/>
              </a:rPr>
              <a:t>pyrograveur  </a:t>
            </a:r>
          </a:p>
          <a:p>
            <a:pPr lvl="0">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(1</a:t>
            </a:r>
            <a:r>
              <a:rPr lang="fr-FR" sz="2400" baseline="30000" dirty="0" smtClean="0">
                <a:latin typeface="Times New Roman" pitchFamily="18" charset="0"/>
                <a:cs typeface="Times New Roman" pitchFamily="18" charset="0"/>
              </a:rPr>
              <a:t>er</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membre de la </a:t>
            </a:r>
            <a:r>
              <a:rPr lang="fr-FR" sz="2400" dirty="0" smtClean="0">
                <a:latin typeface="Times New Roman" pitchFamily="18" charset="0"/>
                <a:cs typeface="Times New Roman" pitchFamily="18" charset="0"/>
              </a:rPr>
              <a:t>paire2) </a:t>
            </a:r>
            <a:endParaRPr lang="fr-FR" sz="2400" dirty="0">
              <a:latin typeface="Times New Roman" pitchFamily="18" charset="0"/>
              <a:cs typeface="Times New Roman" pitchFamily="18" charset="0"/>
            </a:endParaRPr>
          </a:p>
          <a:p>
            <a:pPr>
              <a:buNone/>
            </a:pPr>
            <a:r>
              <a:rPr lang="fr-FR" sz="2400" dirty="0">
                <a:latin typeface="Times New Roman" pitchFamily="18" charset="0"/>
                <a:cs typeface="Times New Roman" pitchFamily="18" charset="0"/>
              </a:rPr>
              <a:t>S- d’</a:t>
            </a:r>
            <a:r>
              <a:rPr lang="fr-FR" sz="2400" dirty="0" err="1">
                <a:latin typeface="Times New Roman" pitchFamily="18" charset="0"/>
                <a:cs typeface="Times New Roman" pitchFamily="18" charset="0"/>
              </a:rPr>
              <a:t>acc</a:t>
            </a:r>
            <a:r>
              <a:rPr lang="fr-FR" sz="2400" dirty="0">
                <a:latin typeface="Times New Roman" pitchFamily="18" charset="0"/>
                <a:cs typeface="Times New Roman" pitchFamily="18" charset="0"/>
              </a:rPr>
              <a:t> pyrograveur                    </a:t>
            </a:r>
            <a:r>
              <a:rPr lang="fr-FR" sz="2400" dirty="0" smtClean="0">
                <a:latin typeface="Times New Roman" pitchFamily="18" charset="0"/>
                <a:cs typeface="Times New Roman" pitchFamily="18" charset="0"/>
              </a:rPr>
              <a:t>(2</a:t>
            </a:r>
            <a:r>
              <a:rPr lang="fr-FR" sz="2400" baseline="30000" dirty="0" smtClean="0">
                <a:latin typeface="Times New Roman" pitchFamily="18" charset="0"/>
                <a:cs typeface="Times New Roman" pitchFamily="18" charset="0"/>
              </a:rPr>
              <a:t>ème</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membre de la paire2 </a:t>
            </a:r>
            <a:r>
              <a:rPr lang="fr-FR" sz="2400" dirty="0" smtClean="0">
                <a:latin typeface="Times New Roman" pitchFamily="18" charset="0"/>
                <a:cs typeface="Times New Roman" pitchFamily="18" charset="0"/>
              </a:rPr>
              <a:t>)</a:t>
            </a:r>
          </a:p>
          <a:p>
            <a:pPr>
              <a:buNone/>
            </a:pPr>
            <a:endParaRPr lang="fr-FR" sz="2400" dirty="0">
              <a:latin typeface="Times New Roman" pitchFamily="18" charset="0"/>
              <a:cs typeface="Times New Roman" pitchFamily="18" charset="0"/>
            </a:endParaRPr>
          </a:p>
          <a:p>
            <a:pPr>
              <a:buNone/>
            </a:pP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La réponse obtenue à la question de la première paire détermine la production du premier membre de la deuxième paire. Les préliminaires préfacent toutes sortes d’énoncés. </a:t>
            </a:r>
            <a:endParaRPr lang="fr-FR" sz="2400" dirty="0"/>
          </a:p>
          <a:p>
            <a:pPr algn="just">
              <a:buNone/>
            </a:pPr>
            <a:endParaRPr lang="fr-FR" sz="2400" b="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lgn="just">
              <a:buNone/>
            </a:pPr>
            <a:endParaRPr lang="fr-FR" sz="2400"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endParaRPr lang="fr-FR" sz="2400" dirty="0" smtClean="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Envisagés </a:t>
            </a:r>
            <a:r>
              <a:rPr lang="fr-FR" sz="2400" dirty="0">
                <a:latin typeface="Times New Roman" pitchFamily="18" charset="0"/>
                <a:cs typeface="Times New Roman" pitchFamily="18" charset="0"/>
              </a:rPr>
              <a:t>ici dans la perspective de la séquentialisation, les préliminaires sont aussi interprétables selon d’autres perspectives, celle du ménagement des faces, celle de gestion des thèmes dans l’interaction et celle des négociations. </a:t>
            </a:r>
          </a:p>
          <a:p>
            <a:pPr>
              <a:buNone/>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r>
              <a:rPr lang="fr-FR" sz="2400" b="1" dirty="0" smtClean="0">
                <a:latin typeface="Times New Roman" pitchFamily="18" charset="0"/>
                <a:cs typeface="Times New Roman" pitchFamily="18" charset="0"/>
              </a:rPr>
              <a:t>1.3. Les </a:t>
            </a:r>
            <a:r>
              <a:rPr lang="fr-FR" sz="2400" b="1" dirty="0">
                <a:latin typeface="Times New Roman" pitchFamily="18" charset="0"/>
                <a:cs typeface="Times New Roman" pitchFamily="18" charset="0"/>
              </a:rPr>
              <a:t>règles d’allocation des tours </a:t>
            </a:r>
            <a:endParaRPr lang="fr-FR" sz="2400" b="1" dirty="0" smtClean="0">
              <a:latin typeface="Times New Roman" pitchFamily="18" charset="0"/>
              <a:cs typeface="Times New Roman" pitchFamily="18" charset="0"/>
            </a:endParaRPr>
          </a:p>
          <a:p>
            <a:pPr algn="just">
              <a:buNone/>
            </a:pPr>
            <a:endParaRPr lang="fr-FR" sz="2400" b="1"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En </a:t>
            </a:r>
            <a:r>
              <a:rPr lang="fr-FR" sz="2400" dirty="0">
                <a:latin typeface="Times New Roman" pitchFamily="18" charset="0"/>
                <a:cs typeface="Times New Roman" pitchFamily="18" charset="0"/>
              </a:rPr>
              <a:t>surface, l’interaction verbale  (en particulier la conversation familière) donne une impression de spontanéité et d’absence d’organisation. Pourtant, dans l’ensemble, chacun parle à son tour, et les tours s’enchaînent avec un minimum de problèmes : il n’y a pas trop de chevauchements, ni d’hésitations, ni de silences. C’est parce qu’en fait, les locuteurs suivent de façon intuitive un certain nombre de règles</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Dans </a:t>
            </a:r>
            <a:r>
              <a:rPr lang="fr-FR" sz="2400" dirty="0">
                <a:latin typeface="Times New Roman" pitchFamily="18" charset="0"/>
                <a:cs typeface="Times New Roman" pitchFamily="18" charset="0"/>
              </a:rPr>
              <a:t>cette partie, nous aborderons les différentes règles de gestion des tours de parole et quelques-unes des différences que l’on peut observer dans ces règles d’une culture à l’autre.</a:t>
            </a:r>
          </a:p>
          <a:p>
            <a:pPr algn="just">
              <a:buNone/>
            </a:pPr>
            <a:endParaRPr lang="fr-FR"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marL="342900" lvl="2" indent="-342900" algn="just">
              <a:buNone/>
            </a:pPr>
            <a:r>
              <a:rPr lang="fr-FR" b="1" dirty="0" smtClean="0">
                <a:latin typeface="Times New Roman" pitchFamily="18" charset="0"/>
                <a:cs typeface="Times New Roman" pitchFamily="18" charset="0"/>
              </a:rPr>
              <a:t>1.3.1. Principes </a:t>
            </a:r>
            <a:r>
              <a:rPr lang="fr-FR" b="1" dirty="0">
                <a:latin typeface="Times New Roman" pitchFamily="18" charset="0"/>
                <a:cs typeface="Times New Roman" pitchFamily="18" charset="0"/>
              </a:rPr>
              <a:t>d’alternance</a:t>
            </a:r>
          </a:p>
          <a:p>
            <a:pPr algn="just">
              <a:buNone/>
            </a:pPr>
            <a:endParaRPr lang="fr-FR" sz="2800" dirty="0" smtClean="0">
              <a:latin typeface="Times New Roman" pitchFamily="18" charset="0"/>
              <a:cs typeface="Times New Roman" pitchFamily="18" charset="0"/>
            </a:endParaRPr>
          </a:p>
          <a:p>
            <a:pPr algn="just">
              <a:buNone/>
            </a:pPr>
            <a:endParaRPr lang="fr-FR" sz="2800" dirty="0">
              <a:latin typeface="Times New Roman" pitchFamily="18" charset="0"/>
              <a:cs typeface="Times New Roman" pitchFamily="18" charset="0"/>
            </a:endParaRPr>
          </a:p>
          <a:p>
            <a:pPr algn="just">
              <a:buNone/>
            </a:pPr>
            <a:r>
              <a:rPr lang="fr-FR" sz="2800" dirty="0" smtClean="0">
                <a:latin typeface="Times New Roman" pitchFamily="18" charset="0"/>
                <a:cs typeface="Times New Roman" pitchFamily="18" charset="0"/>
              </a:rPr>
              <a:t>		Les </a:t>
            </a:r>
            <a:r>
              <a:rPr lang="fr-FR" sz="2800" dirty="0">
                <a:latin typeface="Times New Roman" pitchFamily="18" charset="0"/>
                <a:cs typeface="Times New Roman" pitchFamily="18" charset="0"/>
              </a:rPr>
              <a:t>règles d’allocution reposent sur trois principes qui relèvent de la coopération entre les locuteurs et qui assurent une alternance des tours de parole :</a:t>
            </a:r>
          </a:p>
          <a:p>
            <a:pPr>
              <a:buNone/>
            </a:pP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a:bodyPr>
          <a:lstStyle/>
          <a:p>
            <a:pPr lvl="0" algn="just">
              <a:buFont typeface="Wingdings" pitchFamily="2" charset="2"/>
              <a:buChar char="Ø"/>
            </a:pPr>
            <a:r>
              <a:rPr lang="fr-FR" sz="2600" b="1" i="1" dirty="0">
                <a:latin typeface="Times New Roman" pitchFamily="18" charset="0"/>
                <a:cs typeface="Times New Roman" pitchFamily="18" charset="0"/>
              </a:rPr>
              <a:t>Principe de l’équilibre entre les locuteurs </a:t>
            </a:r>
            <a:endParaRPr lang="fr-FR" sz="2600" b="1" i="1" dirty="0" smtClean="0">
              <a:latin typeface="Times New Roman" pitchFamily="18" charset="0"/>
              <a:cs typeface="Times New Roman" pitchFamily="18" charset="0"/>
            </a:endParaRPr>
          </a:p>
          <a:p>
            <a:pPr lvl="0" algn="just">
              <a:buNone/>
            </a:pPr>
            <a:endParaRPr lang="fr-FR" sz="2600" dirty="0">
              <a:latin typeface="Times New Roman" pitchFamily="18" charset="0"/>
              <a:cs typeface="Times New Roman" pitchFamily="18" charset="0"/>
            </a:endParaRPr>
          </a:p>
          <a:p>
            <a:pPr algn="just">
              <a:buNone/>
            </a:pPr>
            <a:r>
              <a:rPr lang="fr-FR" sz="2600" dirty="0">
                <a:latin typeface="Times New Roman" pitchFamily="18" charset="0"/>
                <a:cs typeface="Times New Roman" pitchFamily="18" charset="0"/>
              </a:rPr>
              <a:t>	Dans une conversation normale, qui se déroule dans de bonnes conditions, de façon harmonieuse, un équilibre entre les locuteurs s’établit à deux niveaux </a:t>
            </a:r>
            <a:r>
              <a:rPr lang="fr-FR" sz="2600" dirty="0" smtClean="0">
                <a:latin typeface="Times New Roman" pitchFamily="18" charset="0"/>
                <a:cs typeface="Times New Roman" pitchFamily="18" charset="0"/>
              </a:rPr>
              <a:t>:</a:t>
            </a:r>
          </a:p>
          <a:p>
            <a:pPr algn="just">
              <a:buNone/>
            </a:pPr>
            <a:endParaRPr lang="fr-FR" sz="2600" dirty="0">
              <a:latin typeface="Times New Roman" pitchFamily="18" charset="0"/>
              <a:cs typeface="Times New Roman" pitchFamily="18" charset="0"/>
            </a:endParaRPr>
          </a:p>
          <a:p>
            <a:pPr lvl="0" algn="just">
              <a:buFont typeface="Wingdings" pitchFamily="2" charset="2"/>
              <a:buChar char="ü"/>
            </a:pPr>
            <a:r>
              <a:rPr lang="fr-FR" sz="2600" dirty="0">
                <a:latin typeface="Times New Roman" pitchFamily="18" charset="0"/>
                <a:cs typeface="Times New Roman" pitchFamily="18" charset="0"/>
              </a:rPr>
              <a:t>celui de la longueur des tours, la règle implicite étant qu’</a:t>
            </a:r>
            <a:r>
              <a:rPr lang="fr-FR" sz="2600" b="1" dirty="0">
                <a:latin typeface="Times New Roman" pitchFamily="18" charset="0"/>
                <a:cs typeface="Times New Roman" pitchFamily="18" charset="0"/>
              </a:rPr>
              <a:t>il ne faut pas monopoliser </a:t>
            </a:r>
            <a:r>
              <a:rPr lang="fr-FR" sz="2600" dirty="0">
                <a:latin typeface="Times New Roman" pitchFamily="18" charset="0"/>
                <a:cs typeface="Times New Roman" pitchFamily="18" charset="0"/>
              </a:rPr>
              <a:t>la parole et qu’il faut savoir donner aux autres participants l’occasion d’intervenir</a:t>
            </a:r>
            <a:r>
              <a:rPr lang="fr-FR" sz="2600" dirty="0" smtClean="0">
                <a:latin typeface="Times New Roman" pitchFamily="18" charset="0"/>
                <a:cs typeface="Times New Roman" pitchFamily="18" charset="0"/>
              </a:rPr>
              <a:t>.</a:t>
            </a:r>
          </a:p>
          <a:p>
            <a:pPr lvl="0" algn="just">
              <a:buNone/>
            </a:pPr>
            <a:endParaRPr lang="fr-FR" sz="2600" dirty="0" smtClean="0">
              <a:latin typeface="Times New Roman" pitchFamily="18" charset="0"/>
              <a:cs typeface="Times New Roman" pitchFamily="18" charset="0"/>
            </a:endParaRPr>
          </a:p>
          <a:p>
            <a:pPr lvl="0" algn="just">
              <a:buFont typeface="Wingdings" pitchFamily="2" charset="2"/>
              <a:buChar char="ü"/>
            </a:pPr>
            <a:r>
              <a:rPr lang="fr-FR" sz="2600" dirty="0" smtClean="0">
                <a:latin typeface="Times New Roman" pitchFamily="18" charset="0"/>
                <a:cs typeface="Times New Roman" pitchFamily="18" charset="0"/>
              </a:rPr>
              <a:t>celui </a:t>
            </a:r>
            <a:r>
              <a:rPr lang="fr-FR" sz="2600" dirty="0">
                <a:latin typeface="Times New Roman" pitchFamily="18" charset="0"/>
                <a:cs typeface="Times New Roman" pitchFamily="18" charset="0"/>
              </a:rPr>
              <a:t>de la focalisation du discours du point de vue du contenu, la règle implicite étant ici qu’il ne doit pas être trop </a:t>
            </a:r>
            <a:r>
              <a:rPr lang="fr-FR" sz="2600" dirty="0" err="1">
                <a:latin typeface="Times New Roman" pitchFamily="18" charset="0"/>
                <a:cs typeface="Times New Roman" pitchFamily="18" charset="0"/>
              </a:rPr>
              <a:t>auto-centré</a:t>
            </a:r>
            <a:r>
              <a:rPr lang="fr-FR" sz="2600" dirty="0">
                <a:latin typeface="Times New Roman" pitchFamily="18" charset="0"/>
                <a:cs typeface="Times New Roman" pitchFamily="18" charset="0"/>
              </a:rPr>
              <a:t>, qu’</a:t>
            </a:r>
            <a:r>
              <a:rPr lang="fr-FR" sz="2600" b="1" dirty="0">
                <a:latin typeface="Times New Roman" pitchFamily="18" charset="0"/>
                <a:cs typeface="Times New Roman" pitchFamily="18" charset="0"/>
              </a:rPr>
              <a:t>il ne faut pas </a:t>
            </a:r>
            <a:r>
              <a:rPr lang="fr-FR" sz="2600" dirty="0">
                <a:latin typeface="Times New Roman" pitchFamily="18" charset="0"/>
                <a:cs typeface="Times New Roman" pitchFamily="18" charset="0"/>
              </a:rPr>
              <a:t>« </a:t>
            </a:r>
            <a:r>
              <a:rPr lang="fr-FR" sz="2600" b="1" dirty="0">
                <a:latin typeface="Times New Roman" pitchFamily="18" charset="0"/>
                <a:cs typeface="Times New Roman" pitchFamily="18" charset="0"/>
              </a:rPr>
              <a:t>tirer la couverture à soi </a:t>
            </a:r>
            <a:r>
              <a:rPr lang="fr-FR" sz="2600" dirty="0">
                <a:latin typeface="Times New Roman" pitchFamily="18" charset="0"/>
                <a:cs typeface="Times New Roman" pitchFamily="18" charset="0"/>
              </a:rPr>
              <a:t>».</a:t>
            </a:r>
          </a:p>
          <a:p>
            <a:pPr>
              <a:buNone/>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lvl="0">
              <a:buFont typeface="Wingdings" pitchFamily="2" charset="2"/>
              <a:buChar char="Ø"/>
            </a:pPr>
            <a:r>
              <a:rPr lang="fr-FR" sz="2800" b="1" i="1" dirty="0">
                <a:latin typeface="Times New Roman" pitchFamily="18" charset="0"/>
                <a:cs typeface="Times New Roman" pitchFamily="18" charset="0"/>
              </a:rPr>
              <a:t>Principe du « chacun son tour </a:t>
            </a:r>
            <a:r>
              <a:rPr lang="fr-FR" sz="2800" b="1" i="1" dirty="0" smtClean="0">
                <a:latin typeface="Times New Roman" pitchFamily="18" charset="0"/>
                <a:cs typeface="Times New Roman" pitchFamily="18" charset="0"/>
              </a:rPr>
              <a:t>»</a:t>
            </a:r>
          </a:p>
          <a:p>
            <a:pPr lvl="0">
              <a:buNone/>
            </a:pPr>
            <a:endParaRPr lang="fr-FR" sz="2800" dirty="0">
              <a:latin typeface="Times New Roman" pitchFamily="18" charset="0"/>
              <a:cs typeface="Times New Roman" pitchFamily="18" charset="0"/>
            </a:endParaRPr>
          </a:p>
          <a:p>
            <a:pPr algn="just">
              <a:buNone/>
            </a:pPr>
            <a:r>
              <a:rPr lang="fr-FR" sz="2800" dirty="0" smtClean="0">
                <a:latin typeface="Times New Roman" pitchFamily="18" charset="0"/>
                <a:cs typeface="Times New Roman" pitchFamily="18" charset="0"/>
              </a:rPr>
              <a:t>		C’est </a:t>
            </a:r>
            <a:r>
              <a:rPr lang="fr-FR" sz="2800" dirty="0">
                <a:latin typeface="Times New Roman" pitchFamily="18" charset="0"/>
                <a:cs typeface="Times New Roman" pitchFamily="18" charset="0"/>
              </a:rPr>
              <a:t>le principe selon lequel, dans l’idéal, une seule personne parle à la fois. Même si, dans la pratique, les chevauchements sont fréquents dans la conversation familière, on doit chercher à les éviter et dans tous les cas, ils ne peuvent se prolonger. Ils donnent lieu à une négociation pour qu’un seul des locuteurs reste en place.</a:t>
            </a:r>
          </a:p>
          <a:p>
            <a:pPr>
              <a:buNone/>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lvl="0" algn="just">
              <a:buFont typeface="Wingdings" pitchFamily="2" charset="2"/>
              <a:buChar char="Ø"/>
            </a:pPr>
            <a:r>
              <a:rPr lang="fr-FR" sz="2800" b="1" dirty="0">
                <a:latin typeface="Times New Roman" pitchFamily="18" charset="0"/>
                <a:cs typeface="Times New Roman" pitchFamily="18" charset="0"/>
              </a:rPr>
              <a:t>Principe d’un intervalle minimum entre les tours</a:t>
            </a:r>
            <a:r>
              <a:rPr lang="fr-FR" sz="2800" b="1" dirty="0" smtClean="0">
                <a:latin typeface="Times New Roman" pitchFamily="18" charset="0"/>
                <a:cs typeface="Times New Roman" pitchFamily="18" charset="0"/>
              </a:rPr>
              <a:t>.</a:t>
            </a:r>
          </a:p>
          <a:p>
            <a:pPr lvl="0" algn="just">
              <a:buNone/>
            </a:pPr>
            <a:endParaRPr lang="fr-FR" sz="2800" dirty="0">
              <a:latin typeface="Times New Roman" pitchFamily="18" charset="0"/>
              <a:cs typeface="Times New Roman" pitchFamily="18" charset="0"/>
            </a:endParaRPr>
          </a:p>
          <a:p>
            <a:pPr algn="just">
              <a:buNone/>
            </a:pPr>
            <a:r>
              <a:rPr lang="fr-FR" sz="2800" dirty="0" smtClean="0">
                <a:latin typeface="Times New Roman" pitchFamily="18" charset="0"/>
                <a:cs typeface="Times New Roman" pitchFamily="18" charset="0"/>
              </a:rPr>
              <a:t>		Si </a:t>
            </a:r>
            <a:r>
              <a:rPr lang="fr-FR" sz="2800" dirty="0">
                <a:latin typeface="Times New Roman" pitchFamily="18" charset="0"/>
                <a:cs typeface="Times New Roman" pitchFamily="18" charset="0"/>
              </a:rPr>
              <a:t>l’intervalle est trop court, cela peut produire la même impression qu’une interruption, s’il est trop long, il indique souvent un dysfonctionnement comme par exemple l’embarras, l’ennui ou le désaccord.</a:t>
            </a:r>
          </a:p>
          <a:p>
            <a:pPr>
              <a:buNone/>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lvl="0" algn="just">
              <a:buFont typeface="Wingdings" pitchFamily="2" charset="2"/>
              <a:buChar char="Ø"/>
            </a:pPr>
            <a:r>
              <a:rPr lang="fr-FR" sz="2600" b="1" dirty="0">
                <a:latin typeface="Times New Roman" pitchFamily="18" charset="0"/>
                <a:cs typeface="Times New Roman" pitchFamily="18" charset="0"/>
              </a:rPr>
              <a:t>Variation culturelle dans les principes </a:t>
            </a:r>
            <a:r>
              <a:rPr lang="fr-FR" sz="2600" b="1" dirty="0" smtClean="0">
                <a:latin typeface="Times New Roman" pitchFamily="18" charset="0"/>
                <a:cs typeface="Times New Roman" pitchFamily="18" charset="0"/>
              </a:rPr>
              <a:t>d’alternance</a:t>
            </a:r>
          </a:p>
          <a:p>
            <a:pPr lvl="0" algn="just">
              <a:buNone/>
            </a:pPr>
            <a:endParaRPr lang="fr-FR" sz="2600" dirty="0">
              <a:latin typeface="Times New Roman" pitchFamily="18" charset="0"/>
              <a:cs typeface="Times New Roman" pitchFamily="18" charset="0"/>
            </a:endParaRPr>
          </a:p>
          <a:p>
            <a:pPr lvl="0" algn="just">
              <a:buFont typeface="Wingdings" pitchFamily="2" charset="2"/>
              <a:buChar char="ü"/>
            </a:pPr>
            <a:r>
              <a:rPr lang="fr-FR" sz="2600" dirty="0">
                <a:latin typeface="Times New Roman" pitchFamily="18" charset="0"/>
                <a:cs typeface="Times New Roman" pitchFamily="18" charset="0"/>
              </a:rPr>
              <a:t>L’interprétation du principe « chacun son tour » varie considérablement d’une culture à l’autre, et les chevauchements, s’ils doivent à tout prix être évités dans certaines cultures, ne sont pas considérés nécessairement comme des interruptions intempestives dans d’autres. Ils peuvent même remplir des fonctions interactionnelles implicitement reconnues par les participants. Les pays scandinaves et de culture anglo-saxonne appartiennent à la première catégorie, les pays de culture latine ou arabe plutôt à la deuxième.</a:t>
            </a:r>
          </a:p>
          <a:p>
            <a:pPr>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70000" lnSpcReduction="20000"/>
          </a:bodyPr>
          <a:lstStyle/>
          <a:p>
            <a:pPr algn="just">
              <a:buNone/>
            </a:pPr>
            <a:endParaRPr lang="fr-FR" sz="2400" b="1" dirty="0" smtClean="0">
              <a:latin typeface="Times New Roman" pitchFamily="18" charset="0"/>
              <a:cs typeface="Times New Roman" pitchFamily="18" charset="0"/>
            </a:endParaRPr>
          </a:p>
          <a:p>
            <a:pPr algn="just">
              <a:buNone/>
            </a:pPr>
            <a:r>
              <a:rPr lang="fr-FR" sz="3100" b="1" dirty="0" smtClean="0">
                <a:latin typeface="Times New Roman" pitchFamily="18" charset="0"/>
                <a:cs typeface="Times New Roman" pitchFamily="18" charset="0"/>
              </a:rPr>
              <a:t>II</a:t>
            </a:r>
            <a:r>
              <a:rPr lang="fr-FR" sz="3100" b="1" dirty="0">
                <a:latin typeface="Times New Roman" pitchFamily="18" charset="0"/>
                <a:cs typeface="Times New Roman" pitchFamily="18" charset="0"/>
              </a:rPr>
              <a:t>. La construction de l’interaction </a:t>
            </a:r>
            <a:r>
              <a:rPr lang="fr-FR" sz="3100" b="1" dirty="0" smtClean="0">
                <a:latin typeface="Times New Roman" pitchFamily="18" charset="0"/>
                <a:cs typeface="Times New Roman" pitchFamily="18" charset="0"/>
              </a:rPr>
              <a:t>verbale</a:t>
            </a:r>
          </a:p>
          <a:p>
            <a:pPr algn="just">
              <a:buNone/>
            </a:pPr>
            <a:endParaRPr lang="fr-FR" sz="2400" dirty="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Kerbrat-Orecchioni </a:t>
            </a:r>
            <a:r>
              <a:rPr lang="fr-FR" dirty="0">
                <a:latin typeface="Times New Roman" pitchFamily="18" charset="0"/>
                <a:cs typeface="Times New Roman" pitchFamily="18" charset="0"/>
              </a:rPr>
              <a:t>a précisé que les interactions verbales sont des activités sociales régies par des règles ; elles « s</a:t>
            </a:r>
            <a:r>
              <a:rPr lang="fr-FR" i="1" dirty="0">
                <a:latin typeface="Times New Roman" pitchFamily="18" charset="0"/>
                <a:cs typeface="Times New Roman" pitchFamily="18" charset="0"/>
              </a:rPr>
              <a:t>ont des rituels sociaux : cette formule résume au mieux le principe de l’approche interactionniste, car elle signifie à la fois : </a:t>
            </a:r>
            <a:endParaRPr lang="fr-FR" i="1" dirty="0" smtClean="0">
              <a:latin typeface="Times New Roman" pitchFamily="18" charset="0"/>
              <a:cs typeface="Times New Roman" pitchFamily="18" charset="0"/>
            </a:endParaRPr>
          </a:p>
          <a:p>
            <a:pPr algn="just">
              <a:buNone/>
            </a:pPr>
            <a:endParaRPr lang="fr-FR" dirty="0">
              <a:latin typeface="Times New Roman" pitchFamily="18" charset="0"/>
              <a:cs typeface="Times New Roman" pitchFamily="18" charset="0"/>
            </a:endParaRPr>
          </a:p>
          <a:p>
            <a:pPr lvl="0" algn="just">
              <a:buFont typeface="Wingdings" pitchFamily="2" charset="2"/>
              <a:buChar char="ü"/>
            </a:pPr>
            <a:r>
              <a:rPr lang="fr-FR" i="1" dirty="0">
                <a:latin typeface="Times New Roman" pitchFamily="18" charset="0"/>
                <a:cs typeface="Times New Roman" pitchFamily="18" charset="0"/>
              </a:rPr>
              <a:t>que les interactions verbales ne sont que des cas particuliers de communications</a:t>
            </a:r>
            <a:endParaRPr lang="fr-FR" dirty="0">
              <a:latin typeface="Times New Roman" pitchFamily="18" charset="0"/>
              <a:cs typeface="Times New Roman" pitchFamily="18" charset="0"/>
            </a:endParaRPr>
          </a:p>
          <a:p>
            <a:pPr algn="just">
              <a:buNone/>
            </a:pPr>
            <a:r>
              <a:rPr lang="fr-FR" i="1" dirty="0" smtClean="0">
                <a:latin typeface="Times New Roman" pitchFamily="18" charset="0"/>
                <a:cs typeface="Times New Roman" pitchFamily="18" charset="0"/>
              </a:rPr>
              <a:t>	sociales</a:t>
            </a:r>
            <a:r>
              <a:rPr lang="fr-FR" i="1" dirty="0">
                <a:latin typeface="Times New Roman" pitchFamily="18" charset="0"/>
                <a:cs typeface="Times New Roman" pitchFamily="18" charset="0"/>
              </a:rPr>
              <a:t> ; </a:t>
            </a:r>
            <a:endParaRPr lang="fr-FR" i="1" dirty="0" smtClean="0">
              <a:latin typeface="Times New Roman" pitchFamily="18" charset="0"/>
              <a:cs typeface="Times New Roman" pitchFamily="18" charset="0"/>
            </a:endParaRPr>
          </a:p>
          <a:p>
            <a:pPr algn="just">
              <a:buNone/>
            </a:pPr>
            <a:endParaRPr lang="fr-FR" dirty="0">
              <a:latin typeface="Times New Roman" pitchFamily="18" charset="0"/>
              <a:cs typeface="Times New Roman" pitchFamily="18" charset="0"/>
            </a:endParaRPr>
          </a:p>
          <a:p>
            <a:pPr lvl="0" algn="just">
              <a:buFont typeface="Wingdings" pitchFamily="2" charset="2"/>
              <a:buChar char="ü"/>
            </a:pPr>
            <a:r>
              <a:rPr lang="fr-FR" i="1" dirty="0">
                <a:latin typeface="Times New Roman" pitchFamily="18" charset="0"/>
                <a:cs typeface="Times New Roman" pitchFamily="18" charset="0"/>
              </a:rPr>
              <a:t>et qu’elles sont « ritualisées », c’est-à-dire qu’elles se déroulent selon des règles.</a:t>
            </a:r>
            <a:endParaRPr lang="fr-FR" dirty="0">
              <a:latin typeface="Times New Roman" pitchFamily="18" charset="0"/>
              <a:cs typeface="Times New Roman" pitchFamily="18" charset="0"/>
            </a:endParaRPr>
          </a:p>
          <a:p>
            <a:pPr algn="just">
              <a:buNone/>
            </a:pPr>
            <a:r>
              <a:rPr lang="fr-FR" i="1" dirty="0" smtClean="0">
                <a:latin typeface="Times New Roman" pitchFamily="18" charset="0"/>
                <a:cs typeface="Times New Roman" pitchFamily="18" charset="0"/>
              </a:rPr>
              <a:t>	De </a:t>
            </a:r>
            <a:r>
              <a:rPr lang="fr-FR" i="1" dirty="0">
                <a:latin typeface="Times New Roman" pitchFamily="18" charset="0"/>
                <a:cs typeface="Times New Roman" pitchFamily="18" charset="0"/>
              </a:rPr>
              <a:t>plus : le domaine de l’interaction est en fait peut-être plus ordonné que tout autre.</a:t>
            </a:r>
            <a:endParaRPr lang="fr-FR" dirty="0">
              <a:latin typeface="Times New Roman" pitchFamily="18" charset="0"/>
              <a:cs typeface="Times New Roman" pitchFamily="18" charset="0"/>
            </a:endParaRPr>
          </a:p>
          <a:p>
            <a:pPr>
              <a:buNone/>
            </a:pP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a:bodyPr>
          <a:lstStyle/>
          <a:p>
            <a:pPr algn="just">
              <a:buFont typeface="Wingdings" pitchFamily="2" charset="2"/>
              <a:buChar char="ü"/>
            </a:pPr>
            <a:r>
              <a:rPr lang="fr-FR" sz="2600" dirty="0">
                <a:latin typeface="Times New Roman" pitchFamily="18" charset="0"/>
                <a:cs typeface="Times New Roman" pitchFamily="18" charset="0"/>
              </a:rPr>
              <a:t>La notion d’intervalle minimum varie également d’une culture à l’autre : les travaux de l’école de </a:t>
            </a:r>
            <a:r>
              <a:rPr lang="fr-FR" sz="2600" dirty="0" err="1">
                <a:latin typeface="Times New Roman" pitchFamily="18" charset="0"/>
                <a:cs typeface="Times New Roman" pitchFamily="18" charset="0"/>
              </a:rPr>
              <a:t>Palo</a:t>
            </a:r>
            <a:r>
              <a:rPr lang="fr-FR" sz="2600" dirty="0">
                <a:latin typeface="Times New Roman" pitchFamily="18" charset="0"/>
                <a:cs typeface="Times New Roman" pitchFamily="18" charset="0"/>
              </a:rPr>
              <a:t> Alto montrent par exemple que cet intervalle est de 5/10</a:t>
            </a:r>
            <a:r>
              <a:rPr lang="fr-FR" sz="2600" baseline="30000" dirty="0">
                <a:latin typeface="Times New Roman" pitchFamily="18" charset="0"/>
                <a:cs typeface="Times New Roman" pitchFamily="18" charset="0"/>
              </a:rPr>
              <a:t>ème</a:t>
            </a:r>
            <a:r>
              <a:rPr lang="fr-FR" sz="2600" dirty="0">
                <a:latin typeface="Times New Roman" pitchFamily="18" charset="0"/>
                <a:cs typeface="Times New Roman" pitchFamily="18" charset="0"/>
              </a:rPr>
              <a:t> de seconde pour les Américains mais de 3/10</a:t>
            </a:r>
            <a:r>
              <a:rPr lang="fr-FR" sz="2600" baseline="30000" dirty="0">
                <a:latin typeface="Times New Roman" pitchFamily="18" charset="0"/>
                <a:cs typeface="Times New Roman" pitchFamily="18" charset="0"/>
              </a:rPr>
              <a:t>ème</a:t>
            </a:r>
            <a:r>
              <a:rPr lang="fr-FR" sz="2600" dirty="0">
                <a:latin typeface="Times New Roman" pitchFamily="18" charset="0"/>
                <a:cs typeface="Times New Roman" pitchFamily="18" charset="0"/>
              </a:rPr>
              <a:t> de seconde pour les Français. Ceci explique pourquoi les Américains ont l’impression que les Français parlent vite (le débit y est aussi pour quelque chose) mais aussi pourquoi ils ont tant de mal à s’insérer dans  une conversation entre Français : le temps que les 5/10</a:t>
            </a:r>
            <a:r>
              <a:rPr lang="fr-FR" sz="2600" baseline="30000" dirty="0">
                <a:latin typeface="Times New Roman" pitchFamily="18" charset="0"/>
                <a:cs typeface="Times New Roman" pitchFamily="18" charset="0"/>
              </a:rPr>
              <a:t>ème</a:t>
            </a:r>
            <a:r>
              <a:rPr lang="fr-FR" sz="2600" dirty="0">
                <a:latin typeface="Times New Roman" pitchFamily="18" charset="0"/>
                <a:cs typeface="Times New Roman" pitchFamily="18" charset="0"/>
              </a:rPr>
              <a:t> de seconde se soient écoulés, un des interlocuteurs français aura déjà repris la parole !</a:t>
            </a:r>
          </a:p>
          <a:p>
            <a:pPr>
              <a:buNone/>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marL="342900" lvl="1" indent="-342900">
              <a:buNone/>
            </a:pPr>
            <a:r>
              <a:rPr lang="fr-FR" sz="2400" b="1" dirty="0" smtClean="0">
                <a:latin typeface="Times New Roman" pitchFamily="18" charset="0"/>
                <a:cs typeface="Times New Roman" pitchFamily="18" charset="0"/>
              </a:rPr>
              <a:t>1.4. Le </a:t>
            </a:r>
            <a:r>
              <a:rPr lang="fr-FR" sz="2400" b="1" dirty="0">
                <a:latin typeface="Times New Roman" pitchFamily="18" charset="0"/>
                <a:cs typeface="Times New Roman" pitchFamily="18" charset="0"/>
              </a:rPr>
              <a:t>fonctionnement d’allocation des tours</a:t>
            </a:r>
            <a:r>
              <a:rPr lang="fr-FR" b="1" dirty="0"/>
              <a:t> </a:t>
            </a:r>
            <a:endParaRPr lang="fr-FR" dirty="0"/>
          </a:p>
          <a:p>
            <a:pPr algn="just">
              <a:buNone/>
            </a:pPr>
            <a:r>
              <a:rPr lang="fr-FR" sz="2800" dirty="0" smtClean="0">
                <a:latin typeface="Times New Roman" pitchFamily="18" charset="0"/>
                <a:cs typeface="Times New Roman" pitchFamily="18" charset="0"/>
              </a:rPr>
              <a:t>		</a:t>
            </a:r>
          </a:p>
          <a:p>
            <a:pPr algn="just">
              <a:buNone/>
            </a:pPr>
            <a:r>
              <a:rPr lang="fr-FR" sz="2800" dirty="0">
                <a:latin typeface="Times New Roman" pitchFamily="18" charset="0"/>
                <a:cs typeface="Times New Roman" pitchFamily="18" charset="0"/>
              </a:rPr>
              <a:t>	</a:t>
            </a:r>
            <a:r>
              <a:rPr lang="fr-FR" sz="2800" dirty="0" smtClean="0">
                <a:latin typeface="Times New Roman" pitchFamily="18" charset="0"/>
                <a:cs typeface="Times New Roman" pitchFamily="18" charset="0"/>
              </a:rPr>
              <a:t>	</a:t>
            </a:r>
          </a:p>
          <a:p>
            <a:pPr algn="just">
              <a:buNone/>
            </a:pPr>
            <a:r>
              <a:rPr lang="fr-FR" sz="2800" dirty="0">
                <a:latin typeface="Times New Roman" pitchFamily="18" charset="0"/>
                <a:cs typeface="Times New Roman" pitchFamily="18" charset="0"/>
              </a:rPr>
              <a:t>	</a:t>
            </a:r>
            <a:r>
              <a:rPr lang="fr-FR" sz="2800" dirty="0" smtClean="0">
                <a:latin typeface="Times New Roman" pitchFamily="18" charset="0"/>
                <a:cs typeface="Times New Roman" pitchFamily="18" charset="0"/>
              </a:rPr>
              <a:t>	Pour </a:t>
            </a:r>
            <a:r>
              <a:rPr lang="fr-FR" sz="2800" dirty="0">
                <a:latin typeface="Times New Roman" pitchFamily="18" charset="0"/>
                <a:cs typeface="Times New Roman" pitchFamily="18" charset="0"/>
              </a:rPr>
              <a:t>expliquer le fonctionnement de ce système des tours de parole, nous nous référons aux travaux de Traverso (qui s’est basée sur les travaux de Sacks &amp; Schegloff et Jefferson (1974)) :</a:t>
            </a:r>
          </a:p>
          <a:p>
            <a:pPr>
              <a:buNone/>
            </a:pP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lnSpcReduction="10000"/>
          </a:bodyPr>
          <a:lstStyle/>
          <a:p>
            <a:pPr algn="just">
              <a:buNone/>
            </a:pPr>
            <a:endParaRPr lang="fr-FR" sz="2400" b="1" dirty="0" smtClean="0">
              <a:latin typeface="Times New Roman" pitchFamily="18" charset="0"/>
              <a:cs typeface="Times New Roman" pitchFamily="18" charset="0"/>
            </a:endParaRPr>
          </a:p>
          <a:p>
            <a:pPr algn="just">
              <a:buNone/>
            </a:pPr>
            <a:r>
              <a:rPr lang="fr-FR" sz="2400" b="1" dirty="0" smtClean="0">
                <a:latin typeface="Times New Roman" pitchFamily="18" charset="0"/>
                <a:cs typeface="Times New Roman" pitchFamily="18" charset="0"/>
              </a:rPr>
              <a:t>LC</a:t>
            </a:r>
            <a:r>
              <a:rPr lang="fr-FR" sz="2400" b="1" dirty="0">
                <a:latin typeface="Times New Roman" pitchFamily="18" charset="0"/>
                <a:cs typeface="Times New Roman" pitchFamily="18" charset="0"/>
              </a:rPr>
              <a:t> : le locuteur en cours</a:t>
            </a:r>
            <a:r>
              <a:rPr lang="fr-FR" sz="2400" dirty="0">
                <a:latin typeface="Times New Roman" pitchFamily="18" charset="0"/>
                <a:cs typeface="Times New Roman" pitchFamily="18" charset="0"/>
              </a:rPr>
              <a:t> ; </a:t>
            </a:r>
            <a:r>
              <a:rPr lang="fr-FR" sz="2400" b="1" dirty="0">
                <a:latin typeface="Times New Roman" pitchFamily="18" charset="0"/>
                <a:cs typeface="Times New Roman" pitchFamily="18" charset="0"/>
              </a:rPr>
              <a:t>LS : le locuteur suivant</a:t>
            </a:r>
            <a:r>
              <a:rPr lang="fr-FR" sz="2400" b="1" dirty="0" smtClean="0">
                <a:latin typeface="Times New Roman" pitchFamily="18" charset="0"/>
                <a:cs typeface="Times New Roman" pitchFamily="18" charset="0"/>
              </a:rPr>
              <a:t>.</a:t>
            </a:r>
            <a:endParaRPr lang="fr-FR" sz="2400" b="1" dirty="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(LC) donne, à la fin de son tour, le tour au locuteur suivant (LS). Sinon </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algn="just">
              <a:buFontTx/>
              <a:buChar char="-"/>
            </a:pPr>
            <a:r>
              <a:rPr lang="fr-FR" sz="2400" dirty="0" smtClean="0">
                <a:latin typeface="Times New Roman" pitchFamily="18" charset="0"/>
                <a:cs typeface="Times New Roman" pitchFamily="18" charset="0"/>
              </a:rPr>
              <a:t>si </a:t>
            </a:r>
            <a:r>
              <a:rPr lang="fr-FR" sz="2400" dirty="0">
                <a:latin typeface="Times New Roman" pitchFamily="18" charset="0"/>
                <a:cs typeface="Times New Roman" pitchFamily="18" charset="0"/>
              </a:rPr>
              <a:t>LC n’a sélectionné aucun LS, un LS peut s’auto-sélectionner </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algn="just">
              <a:buFontTx/>
              <a:buChar char="-"/>
            </a:pPr>
            <a:r>
              <a:rPr lang="fr-FR" sz="2400" dirty="0" smtClean="0">
                <a:latin typeface="Times New Roman" pitchFamily="18" charset="0"/>
                <a:cs typeface="Times New Roman" pitchFamily="18" charset="0"/>
              </a:rPr>
              <a:t>si </a:t>
            </a:r>
            <a:r>
              <a:rPr lang="fr-FR" sz="2400" dirty="0">
                <a:latin typeface="Times New Roman" pitchFamily="18" charset="0"/>
                <a:cs typeface="Times New Roman" pitchFamily="18" charset="0"/>
              </a:rPr>
              <a:t>LC n’a sélectionné personne, et qu’aucun LS ne s’auto-sélectionne, LC continue ; </a:t>
            </a:r>
            <a:endParaRPr lang="fr-FR" sz="2400"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 si deux locuteurs démarrent en même temps, le premier garde le tour.</a:t>
            </a:r>
          </a:p>
          <a:p>
            <a:pPr>
              <a:buNone/>
            </a:pP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gn="just">
              <a:buNone/>
            </a:pPr>
            <a:r>
              <a:rPr lang="fr-FR" sz="2400" dirty="0" smtClean="0">
                <a:latin typeface="Times New Roman" pitchFamily="18" charset="0"/>
                <a:cs typeface="Times New Roman" pitchFamily="18" charset="0"/>
              </a:rPr>
              <a:t>		L’application </a:t>
            </a:r>
            <a:r>
              <a:rPr lang="fr-FR" sz="2400" dirty="0">
                <a:latin typeface="Times New Roman" pitchFamily="18" charset="0"/>
                <a:cs typeface="Times New Roman" pitchFamily="18" charset="0"/>
              </a:rPr>
              <a:t>et le respect de ces règles permettent de réduire et d’éviter les silences et les    chevauchements de parole, c’est-à-dire la prise de tour de parole effectuée par les deux locuteurs en même temps. En plus des chevauchements, l’alternance des tours de parole peut être déréglée aussi par des </a:t>
            </a:r>
            <a:r>
              <a:rPr lang="fr-FR" sz="2400" dirty="0" smtClean="0">
                <a:latin typeface="Times New Roman" pitchFamily="18" charset="0"/>
                <a:cs typeface="Times New Roman" pitchFamily="18" charset="0"/>
              </a:rPr>
              <a:t>interruptions. </a:t>
            </a:r>
          </a:p>
          <a:p>
            <a:pPr algn="just">
              <a:buNone/>
            </a:pP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Pour </a:t>
            </a:r>
            <a:r>
              <a:rPr lang="fr-FR" sz="2400" dirty="0">
                <a:latin typeface="Times New Roman" pitchFamily="18" charset="0"/>
                <a:cs typeface="Times New Roman" pitchFamily="18" charset="0"/>
              </a:rPr>
              <a:t>éviter les chevauchements, les interruptions et les silences prolongés, les interlocuteurs doivent savoir à quel moment prendre la parole. Ils doivent maîtriser certains points que nous allons aborder </a:t>
            </a:r>
            <a:r>
              <a:rPr lang="fr-FR" sz="2400" dirty="0" smtClean="0">
                <a:latin typeface="Times New Roman" pitchFamily="18" charset="0"/>
                <a:cs typeface="Times New Roman" pitchFamily="18" charset="0"/>
              </a:rPr>
              <a:t>maintenant : </a:t>
            </a:r>
            <a:endParaRPr lang="fr-FR" sz="24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lnSpcReduction="10000"/>
          </a:bodyPr>
          <a:lstStyle/>
          <a:p>
            <a:pPr marL="342900" lvl="2" indent="-342900" algn="just">
              <a:buNone/>
            </a:pPr>
            <a:r>
              <a:rPr lang="fr-FR" b="1" dirty="0" smtClean="0">
                <a:latin typeface="Times New Roman" pitchFamily="18" charset="0"/>
                <a:cs typeface="Times New Roman" pitchFamily="18" charset="0"/>
              </a:rPr>
              <a:t>1.4.1. Les </a:t>
            </a:r>
            <a:r>
              <a:rPr lang="fr-FR" b="1" dirty="0">
                <a:latin typeface="Times New Roman" pitchFamily="18" charset="0"/>
                <a:cs typeface="Times New Roman" pitchFamily="18" charset="0"/>
              </a:rPr>
              <a:t>points de transition </a:t>
            </a:r>
            <a:endParaRPr lang="fr-FR"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Dans </a:t>
            </a:r>
            <a:r>
              <a:rPr lang="fr-FR" sz="2400" dirty="0">
                <a:latin typeface="Times New Roman" pitchFamily="18" charset="0"/>
                <a:cs typeface="Times New Roman" pitchFamily="18" charset="0"/>
              </a:rPr>
              <a:t>le format de l’interrogatoire ou de l’interview, les choses sont faciles car les rôles sont distribués : LC pose une série de questions à LS et celui-ci y répond, sachant qu’il doit prendre la parole après chaque question. La situation est un peu plus difficile pour LC qui doit savoir comprendre quand LS est arrivé à la fin de son développement pour poser une nouvelle question</a:t>
            </a:r>
            <a:r>
              <a:rPr lang="fr-FR" dirty="0" smtClean="0"/>
              <a:t>.</a:t>
            </a:r>
          </a:p>
          <a:p>
            <a:pPr algn="just">
              <a:buNone/>
            </a:pPr>
            <a:endParaRPr lang="fr-FR" dirty="0"/>
          </a:p>
          <a:p>
            <a:pPr algn="just">
              <a:buNone/>
            </a:pPr>
            <a:r>
              <a:rPr lang="fr-FR" sz="2600" dirty="0" smtClean="0">
                <a:latin typeface="Times New Roman" pitchFamily="18" charset="0"/>
                <a:cs typeface="Times New Roman" pitchFamily="18" charset="0"/>
              </a:rPr>
              <a:t>		Les </a:t>
            </a:r>
            <a:r>
              <a:rPr lang="fr-FR" sz="2600" dirty="0">
                <a:latin typeface="Times New Roman" pitchFamily="18" charset="0"/>
                <a:cs typeface="Times New Roman" pitchFamily="18" charset="0"/>
              </a:rPr>
              <a:t>choses sont un peu plus compliquées mais plus faciles à gérer quand les deux interlocuteurs LC et LS prennent alternativement la parole mais sous le stimulus d’une question </a:t>
            </a:r>
            <a:r>
              <a:rPr lang="fr-FR" sz="2600" dirty="0" smtClean="0">
                <a:latin typeface="Times New Roman" pitchFamily="18" charset="0"/>
                <a:cs typeface="Times New Roman" pitchFamily="18" charset="0"/>
              </a:rPr>
              <a:t>:</a:t>
            </a:r>
          </a:p>
          <a:p>
            <a:pPr algn="just">
              <a:buNone/>
            </a:pPr>
            <a:endParaRPr lang="fr-FR" sz="2600" dirty="0">
              <a:latin typeface="Times New Roman" pitchFamily="18" charset="0"/>
              <a:cs typeface="Times New Roman" pitchFamily="18" charset="0"/>
            </a:endParaRPr>
          </a:p>
          <a:p>
            <a:pPr algn="just">
              <a:buNone/>
            </a:pPr>
            <a:r>
              <a:rPr lang="fr-FR" sz="2600" dirty="0">
                <a:latin typeface="Times New Roman" pitchFamily="18" charset="0"/>
                <a:cs typeface="Times New Roman" pitchFamily="18" charset="0"/>
              </a:rPr>
              <a:t>	LC : je m’appelle </a:t>
            </a:r>
            <a:r>
              <a:rPr lang="fr-FR" sz="2600" dirty="0" err="1">
                <a:latin typeface="Times New Roman" pitchFamily="18" charset="0"/>
                <a:cs typeface="Times New Roman" pitchFamily="18" charset="0"/>
              </a:rPr>
              <a:t>Kahina</a:t>
            </a:r>
            <a:r>
              <a:rPr lang="fr-FR" sz="2600" dirty="0">
                <a:latin typeface="Times New Roman" pitchFamily="18" charset="0"/>
                <a:cs typeface="Times New Roman" pitchFamily="18" charset="0"/>
              </a:rPr>
              <a:t>. Et toi ?</a:t>
            </a:r>
          </a:p>
          <a:p>
            <a:pPr algn="just">
              <a:buNone/>
            </a:pPr>
            <a:r>
              <a:rPr lang="fr-FR" sz="2600" dirty="0">
                <a:latin typeface="Times New Roman" pitchFamily="18" charset="0"/>
                <a:cs typeface="Times New Roman" pitchFamily="18" charset="0"/>
              </a:rPr>
              <a:t>	LS : Moi </a:t>
            </a:r>
            <a:r>
              <a:rPr lang="fr-FR" sz="2600" dirty="0" err="1">
                <a:latin typeface="Times New Roman" pitchFamily="18" charset="0"/>
                <a:cs typeface="Times New Roman" pitchFamily="18" charset="0"/>
              </a:rPr>
              <a:t>Melha</a:t>
            </a:r>
            <a:r>
              <a:rPr lang="fr-FR" sz="2600" dirty="0">
                <a:latin typeface="Times New Roman" pitchFamily="18" charset="0"/>
                <a:cs typeface="Times New Roman" pitchFamily="18" charset="0"/>
              </a:rPr>
              <a:t>. J’habite avec ma famille à Bejaia. Toi aussi ?</a:t>
            </a:r>
          </a:p>
          <a:p>
            <a:pPr>
              <a:buNone/>
            </a:pP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92500" lnSpcReduction="20000"/>
          </a:bodyPr>
          <a:lstStyle/>
          <a:p>
            <a:pPr algn="just">
              <a:buNone/>
            </a:pPr>
            <a:r>
              <a:rPr lang="fr-FR" sz="2800" dirty="0" smtClean="0">
                <a:latin typeface="Times New Roman" pitchFamily="18" charset="0"/>
                <a:cs typeface="Times New Roman" pitchFamily="18" charset="0"/>
              </a:rPr>
              <a:t>		Mais </a:t>
            </a:r>
            <a:r>
              <a:rPr lang="fr-FR" sz="2800" dirty="0">
                <a:latin typeface="Times New Roman" pitchFamily="18" charset="0"/>
                <a:cs typeface="Times New Roman" pitchFamily="18" charset="0"/>
              </a:rPr>
              <a:t>dans la vie courante, les interactions verbales ne se réduisent pas à un enchaînement de questions-réponses. Les rôles ne sont pas toujours distribués et le dialogue n’est pas une partie de ping-pong. Le locuteur qui écoute (LS) doit se sentir libre de prendre la parole autrement que pour répondre à une question du locuteur en cours (LC), sans pour autant chevaucher sa parole</a:t>
            </a:r>
            <a:r>
              <a:rPr lang="fr-FR" sz="2800" dirty="0" smtClean="0">
                <a:latin typeface="Times New Roman" pitchFamily="18" charset="0"/>
                <a:cs typeface="Times New Roman" pitchFamily="18" charset="0"/>
              </a:rPr>
              <a:t>.</a:t>
            </a:r>
          </a:p>
          <a:p>
            <a:pPr algn="just">
              <a:buNone/>
            </a:pPr>
            <a:endParaRPr lang="fr-FR" sz="2800" dirty="0">
              <a:latin typeface="Times New Roman" pitchFamily="18" charset="0"/>
              <a:cs typeface="Times New Roman" pitchFamily="18" charset="0"/>
            </a:endParaRPr>
          </a:p>
          <a:p>
            <a:pPr algn="just">
              <a:buNone/>
            </a:pPr>
            <a:r>
              <a:rPr lang="fr-FR" sz="2800" dirty="0" smtClean="0">
                <a:latin typeface="Times New Roman" pitchFamily="18" charset="0"/>
                <a:cs typeface="Times New Roman" pitchFamily="18" charset="0"/>
              </a:rPr>
              <a:t>		C’est </a:t>
            </a:r>
            <a:r>
              <a:rPr lang="fr-FR" sz="2800" dirty="0">
                <a:latin typeface="Times New Roman" pitchFamily="18" charset="0"/>
                <a:cs typeface="Times New Roman" pitchFamily="18" charset="0"/>
              </a:rPr>
              <a:t>pourquoi LC doit ménager dans son tour de parole des points de transition pour laisser à LS la possibilité d’intervenir sans passer par le stimulus d’une question</a:t>
            </a:r>
            <a:r>
              <a:rPr lang="fr-FR" sz="2800" dirty="0" smtClean="0">
                <a:latin typeface="Times New Roman" pitchFamily="18" charset="0"/>
                <a:cs typeface="Times New Roman" pitchFamily="18" charset="0"/>
              </a:rPr>
              <a:t>.</a:t>
            </a:r>
          </a:p>
          <a:p>
            <a:pPr algn="just">
              <a:buNone/>
            </a:pPr>
            <a:endParaRPr lang="fr-FR" sz="2800" dirty="0">
              <a:latin typeface="Times New Roman" pitchFamily="18" charset="0"/>
              <a:cs typeface="Times New Roman" pitchFamily="18" charset="0"/>
            </a:endParaRPr>
          </a:p>
          <a:p>
            <a:pPr algn="just">
              <a:buNone/>
            </a:pPr>
            <a:r>
              <a:rPr lang="fr-FR" sz="2800" dirty="0">
                <a:latin typeface="Times New Roman" pitchFamily="18" charset="0"/>
                <a:cs typeface="Times New Roman" pitchFamily="18" charset="0"/>
              </a:rPr>
              <a:t>	LC : J’habite à Bejaia.</a:t>
            </a:r>
          </a:p>
          <a:p>
            <a:pPr algn="just">
              <a:buNone/>
            </a:pPr>
            <a:r>
              <a:rPr lang="fr-FR" sz="2800" dirty="0" smtClean="0">
                <a:latin typeface="Times New Roman" pitchFamily="18" charset="0"/>
                <a:cs typeface="Times New Roman" pitchFamily="18" charset="0"/>
              </a:rPr>
              <a:t>    LS</a:t>
            </a:r>
            <a:r>
              <a:rPr lang="fr-FR" sz="2800" dirty="0">
                <a:latin typeface="Times New Roman" pitchFamily="18" charset="0"/>
                <a:cs typeface="Times New Roman" pitchFamily="18" charset="0"/>
              </a:rPr>
              <a:t> : Oh, moi aussi, je suis de Bejaia.</a:t>
            </a:r>
          </a:p>
          <a:p>
            <a:pPr>
              <a:buNone/>
            </a:pP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lnSpcReduction="10000"/>
          </a:bodyPr>
          <a:lstStyle/>
          <a:p>
            <a:pPr algn="just">
              <a:buNone/>
            </a:pPr>
            <a:r>
              <a:rPr lang="fr-FR" sz="2800" dirty="0" smtClean="0">
                <a:latin typeface="Times New Roman" pitchFamily="18" charset="0"/>
                <a:cs typeface="Times New Roman" pitchFamily="18" charset="0"/>
              </a:rPr>
              <a:t>		Un </a:t>
            </a:r>
            <a:r>
              <a:rPr lang="fr-FR" sz="2800" dirty="0">
                <a:latin typeface="Times New Roman" pitchFamily="18" charset="0"/>
                <a:cs typeface="Times New Roman" pitchFamily="18" charset="0"/>
              </a:rPr>
              <a:t>point de transition est caractérisé par des indices d’ordre sémantique (unité thématique qui peut se suffire à elle-même), syntaxique (unité phrastique) et prosodique (la voix ne reste pas suspendue mais retombe pour annoncer une pause). Cet ensemble  d’indices concourt à signaler à LS qu’il peut prendre la parole sans avoir à couper LC</a:t>
            </a:r>
            <a:r>
              <a:rPr lang="fr-FR" sz="2800" dirty="0" smtClean="0">
                <a:latin typeface="Times New Roman" pitchFamily="18" charset="0"/>
                <a:cs typeface="Times New Roman" pitchFamily="18" charset="0"/>
              </a:rPr>
              <a:t>.</a:t>
            </a:r>
          </a:p>
          <a:p>
            <a:pPr algn="just">
              <a:buNone/>
            </a:pPr>
            <a:endParaRPr lang="fr-FR" sz="2800" dirty="0">
              <a:latin typeface="Times New Roman" pitchFamily="18" charset="0"/>
              <a:cs typeface="Times New Roman" pitchFamily="18" charset="0"/>
            </a:endParaRPr>
          </a:p>
          <a:p>
            <a:pPr algn="just">
              <a:buNone/>
            </a:pPr>
            <a:r>
              <a:rPr lang="fr-FR" sz="2800" dirty="0" smtClean="0">
                <a:latin typeface="Times New Roman" pitchFamily="18" charset="0"/>
                <a:cs typeface="Times New Roman" pitchFamily="18" charset="0"/>
              </a:rPr>
              <a:t>		En </a:t>
            </a:r>
            <a:r>
              <a:rPr lang="fr-FR" sz="2800" dirty="0">
                <a:latin typeface="Times New Roman" pitchFamily="18" charset="0"/>
                <a:cs typeface="Times New Roman" pitchFamily="18" charset="0"/>
              </a:rPr>
              <a:t>fait, la difficulté n’est pas de repérer les points de transition. Elle est pour LS de rebondir sur le contenu sémantique développé par LC sans attendre le stimulus d’une question. Or il est </a:t>
            </a:r>
            <a:r>
              <a:rPr lang="fr-FR" sz="2800" dirty="0" smtClean="0">
                <a:latin typeface="Times New Roman" pitchFamily="18" charset="0"/>
                <a:cs typeface="Times New Roman" pitchFamily="18" charset="0"/>
              </a:rPr>
              <a:t>possible de </a:t>
            </a:r>
            <a:r>
              <a:rPr lang="fr-FR" sz="2800" dirty="0">
                <a:latin typeface="Times New Roman" pitchFamily="18" charset="0"/>
                <a:cs typeface="Times New Roman" pitchFamily="18" charset="0"/>
              </a:rPr>
              <a:t>faciliter cet engagement interactionnel en le matérialisant grâce aux </a:t>
            </a:r>
            <a:r>
              <a:rPr lang="fr-FR" sz="2800" b="1" i="1" dirty="0">
                <a:latin typeface="Times New Roman" pitchFamily="18" charset="0"/>
                <a:cs typeface="Times New Roman" pitchFamily="18" charset="0"/>
              </a:rPr>
              <a:t>régulateurs</a:t>
            </a:r>
            <a:r>
              <a:rPr lang="fr-FR" sz="2800" b="1" dirty="0">
                <a:latin typeface="Times New Roman" pitchFamily="18" charset="0"/>
                <a:cs typeface="Times New Roman" pitchFamily="18" charset="0"/>
              </a:rPr>
              <a:t>.</a:t>
            </a:r>
          </a:p>
          <a:p>
            <a:pPr>
              <a:buNone/>
            </a:pP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lnSpcReduction="20000"/>
          </a:bodyPr>
          <a:lstStyle/>
          <a:p>
            <a:pPr marL="342900" lvl="2" indent="-342900" algn="just">
              <a:buNone/>
            </a:pPr>
            <a:endParaRPr lang="fr-FR" b="1" dirty="0" smtClean="0">
              <a:latin typeface="Times New Roman" pitchFamily="18" charset="0"/>
              <a:cs typeface="Times New Roman" pitchFamily="18" charset="0"/>
            </a:endParaRPr>
          </a:p>
          <a:p>
            <a:pPr marL="342900" lvl="2" indent="-342900" algn="just">
              <a:buNone/>
            </a:pPr>
            <a:r>
              <a:rPr lang="fr-FR" b="1" dirty="0" smtClean="0">
                <a:latin typeface="Times New Roman" pitchFamily="18" charset="0"/>
                <a:cs typeface="Times New Roman" pitchFamily="18" charset="0"/>
              </a:rPr>
              <a:t>1.4.2. Les </a:t>
            </a:r>
            <a:r>
              <a:rPr lang="fr-FR" b="1" dirty="0">
                <a:latin typeface="Times New Roman" pitchFamily="18" charset="0"/>
                <a:cs typeface="Times New Roman" pitchFamily="18" charset="0"/>
              </a:rPr>
              <a:t>régulateurs </a:t>
            </a:r>
            <a:endParaRPr lang="fr-FR" b="1" dirty="0" smtClean="0">
              <a:latin typeface="Times New Roman" pitchFamily="18" charset="0"/>
              <a:cs typeface="Times New Roman" pitchFamily="18" charset="0"/>
            </a:endParaRPr>
          </a:p>
          <a:p>
            <a:pPr marL="342900" lvl="2" indent="-342900" algn="just">
              <a:buNone/>
            </a:pPr>
            <a:endParaRPr lang="fr-FR" dirty="0">
              <a:latin typeface="Times New Roman" pitchFamily="18" charset="0"/>
              <a:cs typeface="Times New Roman" pitchFamily="18" charset="0"/>
            </a:endParaRPr>
          </a:p>
          <a:p>
            <a:pPr algn="just">
              <a:buNone/>
            </a:pPr>
            <a:r>
              <a:rPr lang="fr-FR" sz="2800" dirty="0" smtClean="0">
                <a:latin typeface="Times New Roman" pitchFamily="18" charset="0"/>
                <a:cs typeface="Times New Roman" pitchFamily="18" charset="0"/>
              </a:rPr>
              <a:t>		Les </a:t>
            </a:r>
            <a:r>
              <a:rPr lang="fr-FR" sz="2800" i="1" dirty="0">
                <a:latin typeface="Times New Roman" pitchFamily="18" charset="0"/>
                <a:cs typeface="Times New Roman" pitchFamily="18" charset="0"/>
              </a:rPr>
              <a:t>régulateurs</a:t>
            </a:r>
            <a:r>
              <a:rPr lang="fr-FR" sz="2800" dirty="0">
                <a:latin typeface="Times New Roman" pitchFamily="18" charset="0"/>
                <a:cs typeface="Times New Roman" pitchFamily="18" charset="0"/>
              </a:rPr>
              <a:t> sont ces expressions brèves telles que </a:t>
            </a:r>
            <a:r>
              <a:rPr lang="fr-FR" sz="2800" i="1" dirty="0">
                <a:latin typeface="Times New Roman" pitchFamily="18" charset="0"/>
                <a:cs typeface="Times New Roman" pitchFamily="18" charset="0"/>
              </a:rPr>
              <a:t>hum</a:t>
            </a:r>
            <a:r>
              <a:rPr lang="fr-FR" sz="2800" dirty="0">
                <a:latin typeface="Times New Roman" pitchFamily="18" charset="0"/>
                <a:cs typeface="Times New Roman" pitchFamily="18" charset="0"/>
              </a:rPr>
              <a:t>, </a:t>
            </a:r>
            <a:r>
              <a:rPr lang="fr-FR" sz="2800" i="1" dirty="0">
                <a:latin typeface="Times New Roman" pitchFamily="18" charset="0"/>
                <a:cs typeface="Times New Roman" pitchFamily="18" charset="0"/>
              </a:rPr>
              <a:t>ah ?</a:t>
            </a:r>
            <a:r>
              <a:rPr lang="fr-FR" sz="2800" dirty="0">
                <a:latin typeface="Times New Roman" pitchFamily="18" charset="0"/>
                <a:cs typeface="Times New Roman" pitchFamily="18" charset="0"/>
              </a:rPr>
              <a:t> </a:t>
            </a:r>
            <a:r>
              <a:rPr lang="fr-FR" sz="2800" i="1" dirty="0">
                <a:latin typeface="Times New Roman" pitchFamily="18" charset="0"/>
                <a:cs typeface="Times New Roman" pitchFamily="18" charset="0"/>
              </a:rPr>
              <a:t>Oui</a:t>
            </a:r>
            <a:r>
              <a:rPr lang="fr-FR" sz="2800" dirty="0">
                <a:latin typeface="Times New Roman" pitchFamily="18" charset="0"/>
                <a:cs typeface="Times New Roman" pitchFamily="18" charset="0"/>
              </a:rPr>
              <a:t>, </a:t>
            </a:r>
            <a:r>
              <a:rPr lang="fr-FR" sz="2800" i="1" dirty="0">
                <a:latin typeface="Times New Roman" pitchFamily="18" charset="0"/>
                <a:cs typeface="Times New Roman" pitchFamily="18" charset="0"/>
              </a:rPr>
              <a:t>ah bon</a:t>
            </a:r>
            <a:r>
              <a:rPr lang="fr-FR" sz="2800" dirty="0">
                <a:latin typeface="Times New Roman" pitchFamily="18" charset="0"/>
                <a:cs typeface="Times New Roman" pitchFamily="18" charset="0"/>
              </a:rPr>
              <a:t>, </a:t>
            </a:r>
            <a:r>
              <a:rPr lang="fr-FR" sz="2800" i="1" dirty="0">
                <a:latin typeface="Times New Roman" pitchFamily="18" charset="0"/>
                <a:cs typeface="Times New Roman" pitchFamily="18" charset="0"/>
              </a:rPr>
              <a:t>ah, très bien</a:t>
            </a:r>
            <a:r>
              <a:rPr lang="fr-FR" sz="2800" dirty="0">
                <a:latin typeface="Times New Roman" pitchFamily="18" charset="0"/>
                <a:cs typeface="Times New Roman" pitchFamily="18" charset="0"/>
              </a:rPr>
              <a:t>, </a:t>
            </a:r>
            <a:r>
              <a:rPr lang="fr-FR" sz="2800" i="1" dirty="0">
                <a:latin typeface="Times New Roman" pitchFamily="18" charset="0"/>
                <a:cs typeface="Times New Roman" pitchFamily="18" charset="0"/>
              </a:rPr>
              <a:t>ah, d’accord</a:t>
            </a:r>
            <a:r>
              <a:rPr lang="fr-FR" sz="2800" dirty="0">
                <a:latin typeface="Times New Roman" pitchFamily="18" charset="0"/>
                <a:cs typeface="Times New Roman" pitchFamily="18" charset="0"/>
              </a:rPr>
              <a:t>, etc., qui ne contribuent pas à la progression thématique de l’échange, mais  sont un « </a:t>
            </a:r>
            <a:r>
              <a:rPr lang="fr-FR" sz="2800" i="1" dirty="0">
                <a:latin typeface="Times New Roman" pitchFamily="18" charset="0"/>
                <a:cs typeface="Times New Roman" pitchFamily="18" charset="0"/>
              </a:rPr>
              <a:t>indice d’écoute […] dans l’interaction</a:t>
            </a:r>
            <a:r>
              <a:rPr lang="fr-FR" sz="2800" dirty="0">
                <a:latin typeface="Times New Roman" pitchFamily="18" charset="0"/>
                <a:cs typeface="Times New Roman" pitchFamily="18" charset="0"/>
              </a:rPr>
              <a:t> ». Ces signaux matérialisent l’engagement du partenaire qui écoute ; ce sont des signaux d’engagement et d’attachement. Traverso, dans ses études sur l’analyse des interactions verbales, utilise le terme de « régulation » pour désigner le fonctionnement du tour de parole : « </a:t>
            </a:r>
            <a:r>
              <a:rPr lang="fr-FR" sz="2800" i="1" dirty="0">
                <a:latin typeface="Times New Roman" pitchFamily="18" charset="0"/>
                <a:cs typeface="Times New Roman" pitchFamily="18" charset="0"/>
              </a:rPr>
              <a:t>L’activité de régulation est indispensable au bon déroulement de l’interaction. Effectuée non verbalement de façon continue, elle est assurée sur le plan </a:t>
            </a:r>
            <a:r>
              <a:rPr lang="fr-FR" sz="2800" i="1" dirty="0" err="1">
                <a:latin typeface="Times New Roman" pitchFamily="18" charset="0"/>
                <a:cs typeface="Times New Roman" pitchFamily="18" charset="0"/>
              </a:rPr>
              <a:t>verbo</a:t>
            </a:r>
            <a:r>
              <a:rPr lang="fr-FR" sz="2800" i="1" dirty="0">
                <a:latin typeface="Times New Roman" pitchFamily="18" charset="0"/>
                <a:cs typeface="Times New Roman" pitchFamily="18" charset="0"/>
              </a:rPr>
              <a:t>-vocal par des productions plus ou moins élaborées (« hm », « oui », « ah d’accord », etc</a:t>
            </a:r>
            <a:r>
              <a:rPr lang="fr-FR" sz="2800" i="1" dirty="0" smtClean="0">
                <a:latin typeface="Times New Roman" pitchFamily="18" charset="0"/>
                <a:cs typeface="Times New Roman" pitchFamily="18" charset="0"/>
              </a:rPr>
              <a:t>.)</a:t>
            </a:r>
            <a:endParaRPr lang="fr-FR" sz="28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r>
              <a:rPr lang="fr-FR" sz="2400" b="1" dirty="0">
                <a:latin typeface="Times New Roman" pitchFamily="18" charset="0"/>
                <a:cs typeface="Times New Roman" pitchFamily="18" charset="0"/>
              </a:rPr>
              <a:t>Exemples en français </a:t>
            </a:r>
            <a:endParaRPr lang="fr-FR" sz="2400" b="1" dirty="0" smtClean="0">
              <a:latin typeface="Times New Roman" pitchFamily="18" charset="0"/>
              <a:cs typeface="Times New Roman" pitchFamily="18" charset="0"/>
            </a:endParaRPr>
          </a:p>
          <a:p>
            <a:pPr algn="just">
              <a:buNone/>
            </a:pPr>
            <a:endParaRPr lang="fr-FR" sz="2400" b="1" dirty="0" smtClean="0">
              <a:latin typeface="Times New Roman" pitchFamily="18" charset="0"/>
              <a:cs typeface="Times New Roman" pitchFamily="18" charset="0"/>
            </a:endParaRPr>
          </a:p>
          <a:p>
            <a:pPr algn="just">
              <a:buNone/>
            </a:pPr>
            <a:r>
              <a:rPr lang="fr-FR" sz="2400" b="1" dirty="0" smtClean="0">
                <a:latin typeface="Times New Roman" pitchFamily="18" charset="0"/>
                <a:cs typeface="Times New Roman" pitchFamily="18" charset="0"/>
              </a:rPr>
              <a:t>D</a:t>
            </a:r>
            <a:r>
              <a:rPr lang="fr-FR" sz="2400" dirty="0" smtClean="0">
                <a:latin typeface="Times New Roman" pitchFamily="18" charset="0"/>
                <a:cs typeface="Times New Roman" pitchFamily="18" charset="0"/>
              </a:rPr>
              <a:t>       On </a:t>
            </a:r>
            <a:r>
              <a:rPr lang="fr-FR" sz="2400" dirty="0">
                <a:latin typeface="Times New Roman" pitchFamily="18" charset="0"/>
                <a:cs typeface="Times New Roman" pitchFamily="18" charset="0"/>
              </a:rPr>
              <a:t>a beau en discuter mais on peut pas en discuter éternellement  [parce que :    parce que c'est comme ça.</a:t>
            </a:r>
          </a:p>
          <a:p>
            <a:pPr algn="just">
              <a:buNone/>
            </a:pPr>
            <a:endParaRPr lang="fr-FR" sz="2400" dirty="0">
              <a:latin typeface="Times New Roman" pitchFamily="18" charset="0"/>
              <a:cs typeface="Times New Roman" pitchFamily="18" charset="0"/>
            </a:endParaRPr>
          </a:p>
          <a:p>
            <a:pPr algn="just">
              <a:buNone/>
            </a:pPr>
            <a:r>
              <a:rPr lang="fr-FR" sz="2400" b="1" dirty="0" smtClean="0">
                <a:latin typeface="Times New Roman" pitchFamily="18" charset="0"/>
                <a:cs typeface="Times New Roman" pitchFamily="18" charset="0"/>
              </a:rPr>
              <a:t>I   </a:t>
            </a:r>
            <a:r>
              <a:rPr lang="fr-FR" sz="2400" dirty="0" smtClean="0">
                <a:latin typeface="Times New Roman" pitchFamily="18" charset="0"/>
                <a:cs typeface="Times New Roman" pitchFamily="18" charset="0"/>
              </a:rPr>
              <a:t>                        [</a:t>
            </a:r>
            <a:r>
              <a:rPr lang="fr-FR" sz="2400" u="sng" dirty="0" err="1">
                <a:latin typeface="Times New Roman" pitchFamily="18" charset="0"/>
                <a:cs typeface="Times New Roman" pitchFamily="18" charset="0"/>
              </a:rPr>
              <a:t>mmm</a:t>
            </a:r>
            <a:endParaRPr lang="fr-FR" sz="2400" dirty="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70000" lnSpcReduction="20000"/>
          </a:bodyPr>
          <a:lstStyle/>
          <a:p>
            <a:pPr algn="just">
              <a:buNone/>
            </a:pPr>
            <a:endParaRPr lang="fr-FR" dirty="0" smtClean="0">
              <a:latin typeface="Times New Roman" pitchFamily="18" charset="0"/>
              <a:cs typeface="Times New Roman" pitchFamily="18" charset="0"/>
            </a:endParaRPr>
          </a:p>
          <a:p>
            <a:pPr algn="just">
              <a:buNone/>
            </a:pPr>
            <a:r>
              <a:rPr lang="fr-FR" dirty="0">
                <a:latin typeface="Times New Roman" pitchFamily="18" charset="0"/>
                <a:cs typeface="Times New Roman" pitchFamily="18" charset="0"/>
              </a:rPr>
              <a:t>	</a:t>
            </a:r>
            <a:r>
              <a:rPr lang="fr-FR" b="1" dirty="0" smtClean="0">
                <a:latin typeface="Times New Roman" pitchFamily="18" charset="0"/>
                <a:cs typeface="Times New Roman" pitchFamily="18" charset="0"/>
              </a:rPr>
              <a:t>Deux </a:t>
            </a:r>
            <a:r>
              <a:rPr lang="fr-FR" b="1" dirty="0">
                <a:latin typeface="Times New Roman" pitchFamily="18" charset="0"/>
                <a:cs typeface="Times New Roman" pitchFamily="18" charset="0"/>
              </a:rPr>
              <a:t>types  de signaux sont à signaler </a:t>
            </a:r>
            <a:r>
              <a:rPr lang="fr-FR" b="1" dirty="0" smtClean="0">
                <a:latin typeface="Times New Roman" pitchFamily="18" charset="0"/>
                <a:cs typeface="Times New Roman" pitchFamily="18" charset="0"/>
              </a:rPr>
              <a:t>:</a:t>
            </a:r>
          </a:p>
          <a:p>
            <a:pPr algn="just">
              <a:buNone/>
            </a:pPr>
            <a:endParaRPr lang="fr-FR" dirty="0">
              <a:latin typeface="Times New Roman" pitchFamily="18" charset="0"/>
              <a:cs typeface="Times New Roman" pitchFamily="18" charset="0"/>
            </a:endParaRPr>
          </a:p>
          <a:p>
            <a:pPr lvl="0" algn="just"/>
            <a:r>
              <a:rPr lang="fr-FR" b="1" i="1" dirty="0">
                <a:latin typeface="Times New Roman" pitchFamily="18" charset="0"/>
                <a:cs typeface="Times New Roman" pitchFamily="18" charset="0"/>
              </a:rPr>
              <a:t>les signaux dits verbaux </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ce sont des signaux émis par un locuteur dans le but de prendre ou de donner la parole, tout en restant à l’écoute de celui qui a la parole. Nous y distinguons : « bon », « voilà », « hm », « ah », « d’accord », « hein », </a:t>
            </a:r>
            <a:r>
              <a:rPr lang="fr-FR" dirty="0" err="1">
                <a:latin typeface="Times New Roman" pitchFamily="18" charset="0"/>
                <a:cs typeface="Times New Roman" pitchFamily="18" charset="0"/>
              </a:rPr>
              <a:t>etc</a:t>
            </a:r>
            <a:r>
              <a:rPr lang="fr-FR" dirty="0">
                <a:latin typeface="Times New Roman" pitchFamily="18" charset="0"/>
                <a:cs typeface="Times New Roman" pitchFamily="18" charset="0"/>
              </a:rPr>
              <a:t> ; </a:t>
            </a:r>
            <a:endParaRPr lang="fr-FR" dirty="0" smtClean="0">
              <a:latin typeface="Times New Roman" pitchFamily="18" charset="0"/>
              <a:cs typeface="Times New Roman" pitchFamily="18" charset="0"/>
            </a:endParaRPr>
          </a:p>
          <a:p>
            <a:pPr lvl="0" algn="just">
              <a:buNone/>
            </a:pPr>
            <a:endParaRPr lang="fr-FR" dirty="0">
              <a:latin typeface="Times New Roman" pitchFamily="18" charset="0"/>
              <a:cs typeface="Times New Roman" pitchFamily="18" charset="0"/>
            </a:endParaRPr>
          </a:p>
          <a:p>
            <a:pPr lvl="0" algn="just"/>
            <a:r>
              <a:rPr lang="fr-FR" b="1" i="1" dirty="0">
                <a:latin typeface="Times New Roman" pitchFamily="18" charset="0"/>
                <a:cs typeface="Times New Roman" pitchFamily="18" charset="0"/>
              </a:rPr>
              <a:t>les signaux dits para-verbaux</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 une autre façon de donner la parole à l’interlocuteur, c’est pour le locuteur d’émettre des signes prosodiques : intonation ascendante ou descendante, abaissement de voix, ralentissement de débit, morphèmes exclamatifs qui marquent la fin de son tour. </a:t>
            </a:r>
            <a:endParaRPr lang="fr-FR" dirty="0" smtClean="0">
              <a:latin typeface="Times New Roman" pitchFamily="18" charset="0"/>
              <a:cs typeface="Times New Roman" pitchFamily="18" charset="0"/>
            </a:endParaRPr>
          </a:p>
          <a:p>
            <a:pPr lvl="0" algn="just">
              <a:buNone/>
            </a:pPr>
            <a:endParaRPr lang="fr-FR" dirty="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L’usage </a:t>
            </a:r>
            <a:r>
              <a:rPr lang="fr-FR" dirty="0">
                <a:latin typeface="Times New Roman" pitchFamily="18" charset="0"/>
                <a:cs typeface="Times New Roman" pitchFamily="18" charset="0"/>
              </a:rPr>
              <a:t>de ces signaux (verbaux ou para-verbaux) maintient LS en situation d’alerte ; cet état de tension le prédispose mieux à prendre l’initiative d’un </a:t>
            </a:r>
            <a:r>
              <a:rPr lang="fr-FR" i="1" dirty="0">
                <a:latin typeface="Times New Roman" pitchFamily="18" charset="0"/>
                <a:cs typeface="Times New Roman" pitchFamily="18" charset="0"/>
              </a:rPr>
              <a:t>tour plein</a:t>
            </a:r>
            <a:r>
              <a:rPr lang="fr-FR" dirty="0">
                <a:latin typeface="Times New Roman" pitchFamily="18" charset="0"/>
                <a:cs typeface="Times New Roman" pitchFamily="18" charset="0"/>
              </a:rPr>
              <a:t> quand l’occasion se présente. D’un autre côté, ils motivent celui qui parle.</a:t>
            </a:r>
          </a:p>
          <a:p>
            <a:pPr algn="just">
              <a:buNone/>
            </a:pPr>
            <a:endParaRPr lang="fr-FR" dirty="0">
              <a:latin typeface="Times New Roman" pitchFamily="18" charset="0"/>
              <a:cs typeface="Times New Roman" pitchFamily="18" charset="0"/>
            </a:endParaRPr>
          </a:p>
          <a:p>
            <a:pPr>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algn="just">
              <a:buNone/>
            </a:pPr>
            <a:r>
              <a:rPr lang="fr-FR" sz="2400" dirty="0" smtClean="0">
                <a:latin typeface="Times New Roman" pitchFamily="18" charset="0"/>
                <a:cs typeface="Times New Roman" pitchFamily="18" charset="0"/>
              </a:rPr>
              <a:t>		</a:t>
            </a: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Dans ce cours,  nous nous sommes conformée aux règles explicitées par Traverso, qui pense qu’« </a:t>
            </a:r>
            <a:r>
              <a:rPr lang="fr-FR" sz="2400" i="1" dirty="0" smtClean="0">
                <a:latin typeface="Times New Roman" pitchFamily="18" charset="0"/>
                <a:cs typeface="Times New Roman" pitchFamily="18" charset="0"/>
              </a:rPr>
              <a:t>en règle générale, toute interaction se déroule en trois étapes qui se succèdent dans le temps : ouverture, corps et clôture »</a:t>
            </a:r>
            <a:r>
              <a:rPr lang="fr-FR" sz="2400" baseline="300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 Ces étapes sont classées à deux niveaux ou dans deux types d’organisation : </a:t>
            </a:r>
            <a:r>
              <a:rPr lang="fr-FR" sz="2400" b="1" dirty="0" smtClean="0">
                <a:latin typeface="Times New Roman" pitchFamily="18" charset="0"/>
                <a:cs typeface="Times New Roman" pitchFamily="18" charset="0"/>
              </a:rPr>
              <a:t>l’organisation globale </a:t>
            </a:r>
            <a:r>
              <a:rPr lang="fr-FR" sz="2400" dirty="0" smtClean="0">
                <a:latin typeface="Times New Roman" pitchFamily="18" charset="0"/>
                <a:cs typeface="Times New Roman" pitchFamily="18" charset="0"/>
              </a:rPr>
              <a:t>et </a:t>
            </a:r>
            <a:r>
              <a:rPr lang="fr-FR" sz="2400" b="1" dirty="0" smtClean="0">
                <a:latin typeface="Times New Roman" pitchFamily="18" charset="0"/>
                <a:cs typeface="Times New Roman" pitchFamily="18" charset="0"/>
              </a:rPr>
              <a:t>l’organisation locale</a:t>
            </a:r>
            <a:r>
              <a:rPr lang="fr-FR" sz="2400" dirty="0" smtClean="0">
                <a:latin typeface="Times New Roman" pitchFamily="18" charset="0"/>
                <a:cs typeface="Times New Roman" pitchFamily="18" charset="0"/>
              </a:rPr>
              <a:t>. </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marL="342900" lvl="1" indent="-342900" algn="just">
              <a:buNone/>
            </a:pPr>
            <a:r>
              <a:rPr lang="fr-FR" sz="2400" b="1" dirty="0" smtClean="0">
                <a:latin typeface="Times New Roman" pitchFamily="18" charset="0"/>
                <a:cs typeface="Times New Roman" pitchFamily="18" charset="0"/>
              </a:rPr>
              <a:t>1.5. Chevauchements  </a:t>
            </a:r>
            <a:r>
              <a:rPr lang="fr-FR" sz="2400" b="1" dirty="0">
                <a:latin typeface="Times New Roman" pitchFamily="18" charset="0"/>
                <a:cs typeface="Times New Roman" pitchFamily="18" charset="0"/>
              </a:rPr>
              <a:t>et interruptions </a:t>
            </a:r>
            <a:endParaRPr lang="fr-FR" sz="2400" b="1" dirty="0" smtClean="0">
              <a:latin typeface="Times New Roman" pitchFamily="18" charset="0"/>
              <a:cs typeface="Times New Roman" pitchFamily="18" charset="0"/>
            </a:endParaRPr>
          </a:p>
          <a:p>
            <a:pPr marL="342900" lvl="1" indent="-342900"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Les </a:t>
            </a:r>
            <a:r>
              <a:rPr lang="fr-FR" sz="2400" dirty="0">
                <a:latin typeface="Times New Roman" pitchFamily="18" charset="0"/>
                <a:cs typeface="Times New Roman" pitchFamily="18" charset="0"/>
              </a:rPr>
              <a:t>régulateurs ne sont pas considérés comme des </a:t>
            </a:r>
            <a:r>
              <a:rPr lang="fr-FR" sz="2400" b="1" dirty="0">
                <a:latin typeface="Times New Roman" pitchFamily="18" charset="0"/>
                <a:cs typeface="Times New Roman" pitchFamily="18" charset="0"/>
              </a:rPr>
              <a:t>interruptions</a:t>
            </a:r>
            <a:r>
              <a:rPr lang="fr-FR" sz="2400" dirty="0">
                <a:latin typeface="Times New Roman" pitchFamily="18" charset="0"/>
                <a:cs typeface="Times New Roman" pitchFamily="18" charset="0"/>
              </a:rPr>
              <a:t> car ils ne perturbent pas le tour du locuteur en place qui continue à parler normalement</a:t>
            </a:r>
            <a:r>
              <a:rPr lang="fr-FR" dirty="0"/>
              <a:t>.</a:t>
            </a:r>
          </a:p>
          <a:p>
            <a:pPr>
              <a:buNone/>
            </a:pP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gn="just">
              <a:buNone/>
            </a:pPr>
            <a:r>
              <a:rPr lang="fr-FR" sz="2400" dirty="0" smtClean="0">
                <a:latin typeface="Times New Roman" pitchFamily="18" charset="0"/>
                <a:cs typeface="Times New Roman" pitchFamily="18" charset="0"/>
              </a:rPr>
              <a:t>		</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Pour </a:t>
            </a:r>
            <a:r>
              <a:rPr lang="fr-FR" sz="2400" dirty="0">
                <a:latin typeface="Times New Roman" pitchFamily="18" charset="0"/>
                <a:cs typeface="Times New Roman" pitchFamily="18" charset="0"/>
              </a:rPr>
              <a:t>parler </a:t>
            </a:r>
            <a:r>
              <a:rPr lang="fr-FR" sz="2400" b="1" dirty="0">
                <a:latin typeface="Times New Roman" pitchFamily="18" charset="0"/>
                <a:cs typeface="Times New Roman" pitchFamily="18" charset="0"/>
              </a:rPr>
              <a:t>d’interruption,</a:t>
            </a:r>
            <a:r>
              <a:rPr lang="fr-FR" sz="2400" dirty="0">
                <a:latin typeface="Times New Roman" pitchFamily="18" charset="0"/>
                <a:cs typeface="Times New Roman" pitchFamily="18" charset="0"/>
              </a:rPr>
              <a:t> il faut que l’interlocuteur apporte une contribution alors que le tour en cours n’est pas </a:t>
            </a:r>
            <a:r>
              <a:rPr lang="fr-FR" sz="2400" dirty="0" smtClean="0">
                <a:latin typeface="Times New Roman" pitchFamily="18" charset="0"/>
                <a:cs typeface="Times New Roman" pitchFamily="18" charset="0"/>
              </a:rPr>
              <a:t>terminé. </a:t>
            </a:r>
            <a:r>
              <a:rPr lang="fr-FR" sz="2400" dirty="0">
                <a:latin typeface="Times New Roman" pitchFamily="18" charset="0"/>
                <a:cs typeface="Times New Roman" pitchFamily="18" charset="0"/>
              </a:rPr>
              <a:t>C’est est une coupure au niveau du contenu du tour précédent. L’interruption peut se produire à la faveur d’une pause intra-tour sans qu’il y ait de </a:t>
            </a:r>
            <a:r>
              <a:rPr lang="fr-FR" sz="2400" b="1" dirty="0">
                <a:latin typeface="Times New Roman" pitchFamily="18" charset="0"/>
                <a:cs typeface="Times New Roman" pitchFamily="18" charset="0"/>
              </a:rPr>
              <a:t>chevauchement.</a:t>
            </a:r>
            <a:r>
              <a:rPr lang="fr-FR" sz="2400" dirty="0">
                <a:latin typeface="Times New Roman" pitchFamily="18" charset="0"/>
                <a:cs typeface="Times New Roman" pitchFamily="18" charset="0"/>
              </a:rPr>
              <a:t> Par contre, elle produit souvent un dysfonctionnement dans la conversation, et des stratégies de récupération de la part du locuteur interrompu.</a:t>
            </a:r>
          </a:p>
          <a:p>
            <a:pPr>
              <a:buNone/>
            </a:pP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just">
              <a:buNone/>
            </a:pPr>
            <a:endParaRPr lang="fr-FR" sz="2400"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endParaRPr lang="fr-FR" sz="2400" dirty="0" smtClean="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Pour </a:t>
            </a:r>
            <a:r>
              <a:rPr lang="fr-FR" sz="2400" dirty="0">
                <a:latin typeface="Times New Roman" pitchFamily="18" charset="0"/>
                <a:cs typeface="Times New Roman" pitchFamily="18" charset="0"/>
              </a:rPr>
              <a:t>parler de</a:t>
            </a:r>
            <a:r>
              <a:rPr lang="fr-FR" sz="2400" b="1" dirty="0">
                <a:latin typeface="Times New Roman" pitchFamily="18" charset="0"/>
                <a:cs typeface="Times New Roman" pitchFamily="18" charset="0"/>
              </a:rPr>
              <a:t> chevauchement</a:t>
            </a:r>
            <a:r>
              <a:rPr lang="fr-FR" sz="2400" dirty="0">
                <a:latin typeface="Times New Roman" pitchFamily="18" charset="0"/>
                <a:cs typeface="Times New Roman" pitchFamily="18" charset="0"/>
              </a:rPr>
              <a:t>, il faut que L2 prenne la parole alors que L1 est encore en train de parler et que </a:t>
            </a:r>
            <a:r>
              <a:rPr lang="fr-FR" sz="2400" b="1" dirty="0">
                <a:latin typeface="Times New Roman" pitchFamily="18" charset="0"/>
                <a:cs typeface="Times New Roman" pitchFamily="18" charset="0"/>
              </a:rPr>
              <a:t>les deux voix se superposent</a:t>
            </a:r>
            <a:r>
              <a:rPr lang="fr-FR" sz="2400" dirty="0">
                <a:latin typeface="Times New Roman" pitchFamily="18" charset="0"/>
                <a:cs typeface="Times New Roman" pitchFamily="18" charset="0"/>
              </a:rPr>
              <a:t>. Les régulateurs sont souvent produits en chevauchant. </a:t>
            </a:r>
          </a:p>
          <a:p>
            <a:pPr>
              <a:buNone/>
            </a:pP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gn="just">
              <a:buNone/>
            </a:pPr>
            <a:r>
              <a:rPr lang="fr-FR" sz="2400" dirty="0" smtClean="0">
                <a:latin typeface="Times New Roman" pitchFamily="18" charset="0"/>
                <a:cs typeface="Times New Roman" pitchFamily="18" charset="0"/>
              </a:rPr>
              <a:t>		</a:t>
            </a:r>
          </a:p>
          <a:p>
            <a:pPr algn="just">
              <a:buNone/>
            </a:pPr>
            <a:endParaRPr lang="fr-FR" sz="2400" dirty="0">
              <a:latin typeface="Times New Roman" pitchFamily="18" charset="0"/>
              <a:cs typeface="Times New Roman" pitchFamily="18" charset="0"/>
            </a:endParaRPr>
          </a:p>
          <a:p>
            <a:pPr algn="just">
              <a:buNone/>
            </a:pPr>
            <a:endParaRPr lang="fr-FR" sz="2400" dirty="0" smtClean="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Interruptions </a:t>
            </a:r>
            <a:r>
              <a:rPr lang="fr-FR" sz="2400" dirty="0">
                <a:latin typeface="Times New Roman" pitchFamily="18" charset="0"/>
                <a:cs typeface="Times New Roman" pitchFamily="18" charset="0"/>
              </a:rPr>
              <a:t>et chevauchements sont très fréquents dans les interactions verbales, mais sont considérés différemment suivant </a:t>
            </a:r>
            <a:r>
              <a:rPr lang="fr-FR" sz="2400" b="1" i="1" dirty="0">
                <a:latin typeface="Times New Roman" pitchFamily="18" charset="0"/>
                <a:cs typeface="Times New Roman" pitchFamily="18" charset="0"/>
              </a:rPr>
              <a:t>les cultures.</a:t>
            </a:r>
            <a:r>
              <a:rPr lang="fr-FR" sz="2400" dirty="0">
                <a:latin typeface="Times New Roman" pitchFamily="18" charset="0"/>
                <a:cs typeface="Times New Roman" pitchFamily="18" charset="0"/>
              </a:rPr>
              <a:t> Pour certaines, ce sont des ratés de la conversation qu’il faut chercher à éviter. Pour d’autres, ils sont bien tolérés et remplissent en fait un certain nombre de fonctions interactives. </a:t>
            </a:r>
          </a:p>
          <a:p>
            <a:pPr>
              <a:buNone/>
            </a:pP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r>
              <a:rPr lang="fr-FR" sz="2400" b="1" dirty="0" smtClean="0">
                <a:latin typeface="Times New Roman" pitchFamily="18" charset="0"/>
                <a:cs typeface="Times New Roman" pitchFamily="18" charset="0"/>
              </a:rPr>
              <a:t>1.6. Entorses </a:t>
            </a:r>
            <a:r>
              <a:rPr lang="fr-FR" sz="2400" b="1" dirty="0">
                <a:latin typeface="Times New Roman" pitchFamily="18" charset="0"/>
                <a:cs typeface="Times New Roman" pitchFamily="18" charset="0"/>
              </a:rPr>
              <a:t>aux règles et </a:t>
            </a:r>
            <a:r>
              <a:rPr lang="fr-FR" sz="2400" b="1" dirty="0" smtClean="0">
                <a:latin typeface="Times New Roman" pitchFamily="18" charset="0"/>
                <a:cs typeface="Times New Roman" pitchFamily="18" charset="0"/>
              </a:rPr>
              <a:t>ratés</a:t>
            </a:r>
          </a:p>
          <a:p>
            <a:pPr algn="just">
              <a:buNone/>
            </a:pPr>
            <a:endParaRPr lang="fr-FR" sz="2400" b="1"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Nous </a:t>
            </a:r>
            <a:r>
              <a:rPr lang="fr-FR" sz="2400" dirty="0">
                <a:latin typeface="Times New Roman" pitchFamily="18" charset="0"/>
                <a:cs typeface="Times New Roman" pitchFamily="18" charset="0"/>
              </a:rPr>
              <a:t>avons avancé ci-dessus  que les interruptions et chevauchements ne constituaient pas nécessairement une entorse aux règles de communication mais pouvaient au contraire, dans certains cas, être considérés comme une forme de co-construction de l’interaction verbale. Il existe cependant un certain nombre de situations dans lesquelles ils constituent bel et bien une violation de ces règles, soit involontaires, ce sont les </a:t>
            </a:r>
            <a:r>
              <a:rPr lang="fr-FR" sz="2400" b="1" u="sng" dirty="0">
                <a:latin typeface="Times New Roman" pitchFamily="18" charset="0"/>
                <a:cs typeface="Times New Roman" pitchFamily="18" charset="0"/>
              </a:rPr>
              <a:t>ratés</a:t>
            </a:r>
            <a:r>
              <a:rPr lang="fr-FR" sz="2400" b="1" dirty="0">
                <a:latin typeface="Times New Roman" pitchFamily="18" charset="0"/>
                <a:cs typeface="Times New Roman" pitchFamily="18" charset="0"/>
              </a:rPr>
              <a:t> </a:t>
            </a:r>
            <a:r>
              <a:rPr lang="fr-FR" sz="2400" dirty="0">
                <a:latin typeface="Times New Roman" pitchFamily="18" charset="0"/>
                <a:cs typeface="Times New Roman" pitchFamily="18" charset="0"/>
              </a:rPr>
              <a:t>de l’interaction, soit volontaires, ce sont les </a:t>
            </a:r>
            <a:r>
              <a:rPr lang="fr-FR" sz="2400" b="1" u="sng" dirty="0">
                <a:latin typeface="Times New Roman" pitchFamily="18" charset="0"/>
                <a:cs typeface="Times New Roman" pitchFamily="18" charset="0"/>
              </a:rPr>
              <a:t>entorses</a:t>
            </a:r>
            <a:r>
              <a:rPr lang="fr-FR" sz="2400" dirty="0">
                <a:latin typeface="Times New Roman" pitchFamily="18" charset="0"/>
                <a:cs typeface="Times New Roman" pitchFamily="18" charset="0"/>
              </a:rPr>
              <a:t> aux règles.</a:t>
            </a:r>
          </a:p>
          <a:p>
            <a:pPr algn="just">
              <a:buNone/>
            </a:pPr>
            <a:endParaRPr lang="fr-FR" sz="2400" b="1"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lvl="0" algn="just">
              <a:buFont typeface="Wingdings" pitchFamily="2" charset="2"/>
              <a:buChar char="ü"/>
            </a:pPr>
            <a:r>
              <a:rPr lang="fr-FR" sz="2400" b="1" dirty="0">
                <a:latin typeface="Times New Roman" pitchFamily="18" charset="0"/>
                <a:cs typeface="Times New Roman" pitchFamily="18" charset="0"/>
              </a:rPr>
              <a:t>Chevauchements involontaires</a:t>
            </a: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a:t>
            </a:r>
          </a:p>
          <a:p>
            <a:pPr algn="just">
              <a:buNone/>
            </a:pPr>
            <a:endParaRPr lang="fr-FR" sz="2400" dirty="0">
              <a:latin typeface="Times New Roman" pitchFamily="18" charset="0"/>
              <a:cs typeface="Times New Roman" pitchFamily="18" charset="0"/>
            </a:endParaRPr>
          </a:p>
          <a:p>
            <a:pPr algn="just">
              <a:buNone/>
            </a:pPr>
            <a:endParaRPr lang="fr-FR" sz="2400" dirty="0" smtClean="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Un </a:t>
            </a:r>
            <a:r>
              <a:rPr lang="fr-FR" sz="2400" dirty="0">
                <a:latin typeface="Times New Roman" pitchFamily="18" charset="0"/>
                <a:cs typeface="Times New Roman" pitchFamily="18" charset="0"/>
              </a:rPr>
              <a:t>chevauchement involontaire se produit par exemple quand deux locuteurs s’auto-sélectionnent en même temps. Il s’ensuit une rapide négociation et l’un des deux se retire. Dans l’exemple suivant, l’interviewer se retire puisque son rôle est en fait d’encourager l’autre à s’exprimer</a:t>
            </a:r>
            <a:r>
              <a:rPr lang="fr-FR"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a:p>
            <a:pPr>
              <a:buNone/>
            </a:pPr>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lnSpcReduction="10000"/>
          </a:bodyPr>
          <a:lstStyle/>
          <a:p>
            <a:pPr algn="just">
              <a:buNone/>
            </a:pPr>
            <a:r>
              <a:rPr lang="fr-FR" sz="2400" dirty="0">
                <a:latin typeface="Times New Roman" pitchFamily="18" charset="0"/>
                <a:cs typeface="Times New Roman" pitchFamily="18" charset="0"/>
              </a:rPr>
              <a:t>D       […] je crois qu'on peut avoir besoin d'un encouragement à continuer quand peut-être justement par une interruption ou par... par une question, c'est une marque d'intérêt etc... euh... au début ça m'a... sans dire que ça m'a gêné, ça m'a surpris</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I	</a:t>
            </a:r>
            <a:r>
              <a:rPr lang="fr-FR" sz="2400" dirty="0" err="1">
                <a:latin typeface="Times New Roman" pitchFamily="18" charset="0"/>
                <a:cs typeface="Times New Roman" pitchFamily="18" charset="0"/>
              </a:rPr>
              <a:t>mmm</a:t>
            </a:r>
            <a:r>
              <a:rPr lang="fr-FR" sz="2400" dirty="0">
                <a:latin typeface="Times New Roman" pitchFamily="18" charset="0"/>
                <a:cs typeface="Times New Roman" pitchFamily="18" charset="0"/>
              </a:rPr>
              <a:t>  [</a:t>
            </a:r>
            <a:r>
              <a:rPr lang="fr-FR" sz="2400" u="sng" dirty="0">
                <a:latin typeface="Times New Roman" pitchFamily="18" charset="0"/>
                <a:cs typeface="Times New Roman" pitchFamily="18" charset="0"/>
              </a:rPr>
              <a:t>Parce que il y a...</a:t>
            </a:r>
            <a:r>
              <a:rPr lang="fr-FR" sz="2400" dirty="0">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D		</a:t>
            </a:r>
            <a:r>
              <a:rPr lang="fr-FR" sz="2400" dirty="0" smtClean="0">
                <a:latin typeface="Times New Roman" pitchFamily="18" charset="0"/>
                <a:cs typeface="Times New Roman" pitchFamily="18" charset="0"/>
              </a:rPr>
              <a:t>     [</a:t>
            </a:r>
            <a:r>
              <a:rPr lang="fr-FR" sz="2400" u="sng" dirty="0" smtClean="0">
                <a:latin typeface="Times New Roman" pitchFamily="18" charset="0"/>
                <a:cs typeface="Times New Roman" pitchFamily="18" charset="0"/>
              </a:rPr>
              <a:t>Mais</a:t>
            </a:r>
          </a:p>
          <a:p>
            <a:pPr algn="just">
              <a:buNone/>
            </a:pPr>
            <a:endParaRPr lang="fr-FR" sz="2400" dirty="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I	oui</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D	        </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mais parfois ça peut être aussi le fait de... le fait d'être interrompu comme ça c'est vraiment une marque d'intérêt et... moi ça ne me dérange pas du tout qu'on m'interrompe au contraire, même à la limite j'aime bien, être interrompu.</a:t>
            </a:r>
          </a:p>
          <a:p>
            <a:pPr algn="just">
              <a:buNone/>
            </a:pPr>
            <a:endParaRPr lang="fr-FR" sz="24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85000" lnSpcReduction="20000"/>
          </a:bodyPr>
          <a:lstStyle/>
          <a:p>
            <a:pPr algn="just">
              <a:buNone/>
            </a:pPr>
            <a:r>
              <a:rPr lang="fr-FR" sz="2800" dirty="0" smtClean="0">
                <a:latin typeface="Times New Roman" pitchFamily="18" charset="0"/>
                <a:cs typeface="Times New Roman" pitchFamily="18" charset="0"/>
              </a:rPr>
              <a:t>		Le </a:t>
            </a:r>
            <a:r>
              <a:rPr lang="fr-FR" sz="2800" dirty="0">
                <a:latin typeface="Times New Roman" pitchFamily="18" charset="0"/>
                <a:cs typeface="Times New Roman" pitchFamily="18" charset="0"/>
              </a:rPr>
              <a:t>chevauchement diffère selon le moment de son apparition dans le discours. Alors nous distinguons trois types de chevauchements de parole:</a:t>
            </a:r>
          </a:p>
          <a:p>
            <a:pPr algn="just">
              <a:buNone/>
            </a:pPr>
            <a:r>
              <a:rPr lang="fr-FR" sz="2800" dirty="0">
                <a:latin typeface="Times New Roman" pitchFamily="18" charset="0"/>
                <a:cs typeface="Times New Roman" pitchFamily="18" charset="0"/>
              </a:rPr>
              <a:t> </a:t>
            </a:r>
          </a:p>
          <a:p>
            <a:pPr lvl="0" algn="just">
              <a:buFont typeface="Wingdings" pitchFamily="2" charset="2"/>
              <a:buChar char="ü"/>
            </a:pPr>
            <a:r>
              <a:rPr lang="fr-FR" sz="2800" dirty="0">
                <a:latin typeface="Times New Roman" pitchFamily="18" charset="0"/>
                <a:cs typeface="Times New Roman" pitchFamily="18" charset="0"/>
              </a:rPr>
              <a:t> </a:t>
            </a:r>
            <a:r>
              <a:rPr lang="fr-FR" sz="2800" b="1" dirty="0">
                <a:latin typeface="Times New Roman" pitchFamily="18" charset="0"/>
                <a:cs typeface="Times New Roman" pitchFamily="18" charset="0"/>
              </a:rPr>
              <a:t>Chevauchement par anticipation</a:t>
            </a:r>
            <a:r>
              <a:rPr lang="fr-FR" sz="2800" dirty="0">
                <a:latin typeface="Times New Roman" pitchFamily="18" charset="0"/>
                <a:cs typeface="Times New Roman" pitchFamily="18" charset="0"/>
              </a:rPr>
              <a:t> :(’fin-chevauchement’) Ce type de chevauchement se produit juste avant la fin du tour prévu, (Ceci est dû au fait que les derniers mots d’un tour sont la plus part du temps peu informatifs) </a:t>
            </a:r>
            <a:endParaRPr lang="fr-FR" sz="2800" dirty="0" smtClean="0">
              <a:latin typeface="Times New Roman" pitchFamily="18" charset="0"/>
              <a:cs typeface="Times New Roman" pitchFamily="18" charset="0"/>
            </a:endParaRPr>
          </a:p>
          <a:p>
            <a:pPr lvl="0" algn="just">
              <a:buFont typeface="Wingdings" pitchFamily="2" charset="2"/>
              <a:buChar char="ü"/>
            </a:pPr>
            <a:endParaRPr lang="fr-FR" sz="2800" dirty="0">
              <a:latin typeface="Times New Roman" pitchFamily="18" charset="0"/>
              <a:cs typeface="Times New Roman" pitchFamily="18" charset="0"/>
            </a:endParaRPr>
          </a:p>
          <a:p>
            <a:pPr lvl="0" algn="just">
              <a:buFont typeface="Wingdings" pitchFamily="2" charset="2"/>
              <a:buChar char="ü"/>
            </a:pPr>
            <a:r>
              <a:rPr lang="fr-FR" sz="2800" b="1" dirty="0">
                <a:latin typeface="Times New Roman" pitchFamily="18" charset="0"/>
                <a:cs typeface="Times New Roman" pitchFamily="18" charset="0"/>
              </a:rPr>
              <a:t>Chevauchement par violation territoriale</a:t>
            </a:r>
            <a:r>
              <a:rPr lang="fr-FR" sz="2800" dirty="0">
                <a:latin typeface="Times New Roman" pitchFamily="18" charset="0"/>
                <a:cs typeface="Times New Roman" pitchFamily="18" charset="0"/>
              </a:rPr>
              <a:t> :(’milieu-chevauchement’) Celui qui se produit au milieu du tour d’un locuteur en cours sans aucun signe de fin de tour</a:t>
            </a:r>
            <a:r>
              <a:rPr lang="fr-FR" sz="2800" dirty="0" smtClean="0">
                <a:latin typeface="Times New Roman" pitchFamily="18" charset="0"/>
                <a:cs typeface="Times New Roman" pitchFamily="18" charset="0"/>
              </a:rPr>
              <a:t>.</a:t>
            </a:r>
          </a:p>
          <a:p>
            <a:pPr lvl="0" algn="just">
              <a:buNone/>
            </a:pPr>
            <a:endParaRPr lang="fr-FR" sz="2800" dirty="0">
              <a:latin typeface="Times New Roman" pitchFamily="18" charset="0"/>
              <a:cs typeface="Times New Roman" pitchFamily="18" charset="0"/>
            </a:endParaRPr>
          </a:p>
          <a:p>
            <a:pPr lvl="0" algn="just">
              <a:buFont typeface="Wingdings" pitchFamily="2" charset="2"/>
              <a:buChar char="ü"/>
            </a:pPr>
            <a:r>
              <a:rPr lang="fr-FR" sz="2800" b="1" dirty="0">
                <a:latin typeface="Times New Roman" pitchFamily="18" charset="0"/>
                <a:cs typeface="Times New Roman" pitchFamily="18" charset="0"/>
              </a:rPr>
              <a:t>Chevauchement par « pause inter » ou « pause intra</a:t>
            </a:r>
            <a:r>
              <a:rPr lang="fr-FR" sz="2800" dirty="0">
                <a:latin typeface="Times New Roman" pitchFamily="18" charset="0"/>
                <a:cs typeface="Times New Roman" pitchFamily="18" charset="0"/>
              </a:rPr>
              <a:t> » : il se produit lorsque le locuteur émet des signaux de fin de tour, et l’interlocuteur s’empare de la parole alors que le locuteur  n’a pas encore terminé son tour.</a:t>
            </a:r>
          </a:p>
          <a:p>
            <a:pPr>
              <a:buNone/>
            </a:pP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lvl="0" algn="just">
              <a:buFont typeface="Wingdings" pitchFamily="2" charset="2"/>
              <a:buChar char="ü"/>
            </a:pPr>
            <a:r>
              <a:rPr lang="fr-FR" sz="2400" b="1" dirty="0">
                <a:latin typeface="Times New Roman" pitchFamily="18" charset="0"/>
                <a:cs typeface="Times New Roman" pitchFamily="18" charset="0"/>
              </a:rPr>
              <a:t>La notion d’interruption </a:t>
            </a: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Ce </a:t>
            </a:r>
            <a:r>
              <a:rPr lang="fr-FR" sz="2400" dirty="0">
                <a:latin typeface="Times New Roman" pitchFamily="18" charset="0"/>
                <a:cs typeface="Times New Roman" pitchFamily="18" charset="0"/>
              </a:rPr>
              <a:t>raté du système est plus difficile que le chevauchement parce qu’il fait intervenir des critères de différentes natures : syntaxiques, prosodiques, </a:t>
            </a:r>
            <a:r>
              <a:rPr lang="fr-FR" sz="2400" dirty="0" err="1">
                <a:latin typeface="Times New Roman" pitchFamily="18" charset="0"/>
                <a:cs typeface="Times New Roman" pitchFamily="18" charset="0"/>
              </a:rPr>
              <a:t>mimo</a:t>
            </a:r>
            <a:r>
              <a:rPr lang="fr-FR" sz="2400" dirty="0">
                <a:latin typeface="Times New Roman" pitchFamily="18" charset="0"/>
                <a:cs typeface="Times New Roman" pitchFamily="18" charset="0"/>
              </a:rPr>
              <a:t>-gestuels et interactionnels</a:t>
            </a:r>
            <a:r>
              <a:rPr lang="fr-FR" sz="2400" dirty="0" smtClean="0">
                <a:latin typeface="Times New Roman" pitchFamily="18" charset="0"/>
                <a:cs typeface="Times New Roman" pitchFamily="18" charset="0"/>
              </a:rPr>
              <a:t>.</a:t>
            </a:r>
          </a:p>
          <a:p>
            <a:pPr algn="just">
              <a:buNone/>
            </a:pP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Selon </a:t>
            </a:r>
            <a:r>
              <a:rPr lang="fr-FR" sz="2400" dirty="0">
                <a:latin typeface="Times New Roman" pitchFamily="18" charset="0"/>
                <a:cs typeface="Times New Roman" pitchFamily="18" charset="0"/>
              </a:rPr>
              <a:t>Kerbrat- </a:t>
            </a:r>
            <a:r>
              <a:rPr lang="fr-FR" sz="2400" dirty="0" smtClean="0">
                <a:latin typeface="Times New Roman" pitchFamily="18" charset="0"/>
                <a:cs typeface="Times New Roman" pitchFamily="18" charset="0"/>
              </a:rPr>
              <a:t>Orecchioni l’interruption arrive : </a:t>
            </a:r>
            <a:r>
              <a:rPr lang="fr-FR" sz="2400" i="1" dirty="0">
                <a:latin typeface="Times New Roman" pitchFamily="18" charset="0"/>
                <a:cs typeface="Times New Roman" pitchFamily="18" charset="0"/>
              </a:rPr>
              <a:t>« Chaque fois donc que L2 estime que L1 ne joue pas honnêtement le jeu de l’échange verbal, la déontologie du dialogue l’autorise à commettre en retour cette infraction qu’est l’interruption. »</a:t>
            </a:r>
            <a:r>
              <a:rPr lang="fr-FR" sz="2400" dirty="0">
                <a:latin typeface="Times New Roman" pitchFamily="18" charset="0"/>
                <a:cs typeface="Times New Roman" pitchFamily="18" charset="0"/>
              </a:rPr>
              <a:t>. C’est-à-dire que L2 (Abréviation du mot : locuteur numéro 2) fait accélérer une fin de tour pas encore lancée par L1 (Abréviation du mot : locuteur numéro 1). </a:t>
            </a:r>
          </a:p>
          <a:p>
            <a:pPr>
              <a:buNone/>
            </a:pPr>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r>
              <a:rPr lang="fr-FR" sz="2400" dirty="0">
                <a:latin typeface="Times New Roman" pitchFamily="18" charset="0"/>
                <a:cs typeface="Times New Roman" pitchFamily="18" charset="0"/>
              </a:rPr>
              <a:t>On peut distinguer deux grands types d’interruptions: </a:t>
            </a:r>
            <a:endParaRPr lang="fr-FR" sz="2400"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lvl="0" algn="just">
              <a:buNone/>
            </a:pPr>
            <a:r>
              <a:rPr lang="fr-FR" sz="2400" b="1" dirty="0" smtClean="0">
                <a:latin typeface="Times New Roman" pitchFamily="18" charset="0"/>
                <a:cs typeface="Times New Roman" pitchFamily="18" charset="0"/>
              </a:rPr>
              <a:t>a) Les </a:t>
            </a:r>
            <a:r>
              <a:rPr lang="fr-FR" sz="2400" b="1" dirty="0">
                <a:latin typeface="Times New Roman" pitchFamily="18" charset="0"/>
                <a:cs typeface="Times New Roman" pitchFamily="18" charset="0"/>
              </a:rPr>
              <a:t>interruptions « coopératives » ou « affiliatives »</a:t>
            </a:r>
            <a:r>
              <a:rPr lang="fr-FR" sz="2400" dirty="0">
                <a:latin typeface="Times New Roman" pitchFamily="18" charset="0"/>
                <a:cs typeface="Times New Roman" pitchFamily="18" charset="0"/>
              </a:rPr>
              <a:t> : </a:t>
            </a:r>
            <a:endParaRPr lang="fr-FR" sz="2400" dirty="0" smtClean="0">
              <a:latin typeface="Times New Roman" pitchFamily="18" charset="0"/>
              <a:cs typeface="Times New Roman" pitchFamily="18" charset="0"/>
            </a:endParaRPr>
          </a:p>
          <a:p>
            <a:pPr lvl="0"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Ce </a:t>
            </a:r>
            <a:r>
              <a:rPr lang="fr-FR" sz="2400" dirty="0">
                <a:latin typeface="Times New Roman" pitchFamily="18" charset="0"/>
                <a:cs typeface="Times New Roman" pitchFamily="18" charset="0"/>
              </a:rPr>
              <a:t>type d’interruption coopérative ou affiliative  est orienté vers la relation.  Il a une fonction de veiller au bon déroulement de l’interaction. Il exprime ainsi la coopération, l’intérêt enthousiaste, l’implication active dans le discours. Comme le note Kerbrat-Orecchioni </a:t>
            </a:r>
            <a:r>
              <a:rPr lang="fr-FR" sz="2400" i="1" dirty="0">
                <a:latin typeface="Times New Roman" pitchFamily="18" charset="0"/>
                <a:cs typeface="Times New Roman" pitchFamily="18" charset="0"/>
              </a:rPr>
              <a:t>« Une manifestation empressée ‘.un accord ou d’une adhésion (L2 apporte avec enthousiasme de l’eau au moulin de L1), ou tout simplement marque d’une participation active et d’une implication intense dans l’échange communicatif. </a:t>
            </a:r>
            <a:r>
              <a:rPr lang="fr-FR" sz="2400" i="1" dirty="0" smtClean="0">
                <a:latin typeface="Times New Roman" pitchFamily="18" charset="0"/>
                <a:cs typeface="Times New Roman" pitchFamily="18" charset="0"/>
              </a:rPr>
              <a:t>»</a:t>
            </a:r>
            <a:endParaRPr lang="fr-FR"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lvl="0" algn="just">
              <a:buNone/>
            </a:pPr>
            <a:endParaRPr lang="fr-FR" b="1" dirty="0" smtClean="0">
              <a:latin typeface="Times New Roman" pitchFamily="18" charset="0"/>
              <a:cs typeface="Times New Roman" pitchFamily="18" charset="0"/>
            </a:endParaRPr>
          </a:p>
          <a:p>
            <a:pPr lvl="0" algn="just">
              <a:buNone/>
            </a:pPr>
            <a:r>
              <a:rPr lang="fr-FR" b="1" dirty="0" smtClean="0">
                <a:latin typeface="Times New Roman" pitchFamily="18" charset="0"/>
                <a:cs typeface="Times New Roman" pitchFamily="18" charset="0"/>
              </a:rPr>
              <a:t>1. </a:t>
            </a:r>
            <a:r>
              <a:rPr lang="fr-FR" sz="2400" b="1" dirty="0">
                <a:latin typeface="Times New Roman" pitchFamily="18" charset="0"/>
                <a:cs typeface="Times New Roman" pitchFamily="18" charset="0"/>
              </a:rPr>
              <a:t>L’organisation locale </a:t>
            </a:r>
            <a:endParaRPr lang="fr-FR" sz="2400" dirty="0">
              <a:latin typeface="Times New Roman" pitchFamily="18" charset="0"/>
              <a:cs typeface="Times New Roman" pitchFamily="18" charset="0"/>
            </a:endParaRPr>
          </a:p>
          <a:p>
            <a:pPr>
              <a:buNone/>
            </a:pPr>
            <a:endParaRPr lang="fr-FR" sz="2400" dirty="0" smtClean="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Les </a:t>
            </a:r>
            <a:r>
              <a:rPr lang="fr-FR" sz="2400" dirty="0">
                <a:latin typeface="Times New Roman" pitchFamily="18" charset="0"/>
                <a:cs typeface="Times New Roman" pitchFamily="18" charset="0"/>
              </a:rPr>
              <a:t>études portant sur l’interaction dans des situations diverses attachent une importance particulière au système de tour de parole (</a:t>
            </a:r>
            <a:r>
              <a:rPr lang="fr-FR" sz="2400" cap="all" dirty="0">
                <a:latin typeface="Times New Roman" pitchFamily="18" charset="0"/>
                <a:cs typeface="Times New Roman" pitchFamily="18" charset="0"/>
              </a:rPr>
              <a:t>q</a:t>
            </a:r>
            <a:r>
              <a:rPr lang="fr-FR" sz="2400" dirty="0">
                <a:latin typeface="Times New Roman" pitchFamily="18" charset="0"/>
                <a:cs typeface="Times New Roman" pitchFamily="18" charset="0"/>
              </a:rPr>
              <a:t>ui parle ? Combien de temps ? Qui donne ou prend la parole ?) considéré comme trait essentiel dans un échange verbal qui contribue à la définition de sa nature.</a:t>
            </a:r>
          </a:p>
          <a:p>
            <a:pPr algn="just">
              <a:buNone/>
            </a:pPr>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pPr lvl="0" algn="just">
              <a:buNone/>
            </a:pPr>
            <a:r>
              <a:rPr lang="fr-FR" sz="2400" b="1" dirty="0" smtClean="0">
                <a:latin typeface="Times New Roman" pitchFamily="18" charset="0"/>
                <a:cs typeface="Times New Roman" pitchFamily="18" charset="0"/>
              </a:rPr>
              <a:t>b) Les </a:t>
            </a:r>
            <a:r>
              <a:rPr lang="fr-FR" sz="2400" b="1" dirty="0">
                <a:latin typeface="Times New Roman" pitchFamily="18" charset="0"/>
                <a:cs typeface="Times New Roman" pitchFamily="18" charset="0"/>
              </a:rPr>
              <a:t>interruptions « violatives »</a:t>
            </a:r>
            <a:r>
              <a:rPr lang="fr-FR" sz="2400" dirty="0">
                <a:latin typeface="Times New Roman" pitchFamily="18" charset="0"/>
                <a:cs typeface="Times New Roman" pitchFamily="18" charset="0"/>
              </a:rPr>
              <a:t> : </a:t>
            </a:r>
            <a:endParaRPr lang="fr-FR" sz="2400" dirty="0" smtClean="0">
              <a:latin typeface="Times New Roman" pitchFamily="18" charset="0"/>
              <a:cs typeface="Times New Roman" pitchFamily="18" charset="0"/>
            </a:endParaRPr>
          </a:p>
          <a:p>
            <a:pPr lvl="0" algn="just">
              <a:buNone/>
            </a:pPr>
            <a:endParaRPr lang="fr-FR" sz="2400" dirty="0">
              <a:latin typeface="Times New Roman" pitchFamily="18" charset="0"/>
              <a:cs typeface="Times New Roman" pitchFamily="18" charset="0"/>
            </a:endParaRPr>
          </a:p>
          <a:p>
            <a:pPr lvl="0" algn="just">
              <a:buNone/>
            </a:pPr>
            <a:r>
              <a:rPr lang="fr-FR" sz="2400" dirty="0" smtClean="0">
                <a:latin typeface="Times New Roman" pitchFamily="18" charset="0"/>
                <a:cs typeface="Times New Roman" pitchFamily="18" charset="0"/>
              </a:rPr>
              <a:t>	Généralement </a:t>
            </a:r>
            <a:r>
              <a:rPr lang="fr-FR" sz="2400" dirty="0">
                <a:latin typeface="Times New Roman" pitchFamily="18" charset="0"/>
                <a:cs typeface="Times New Roman" pitchFamily="18" charset="0"/>
              </a:rPr>
              <a:t>ce type d’interruptions est utilisé spécialement pour s’imposer dans la conversation. Ces interruptions sont « intrusives », se caractérisent par la longueur et elles peuvent aussi être hors sujet. Donc elles sont des véritables violations de tour de parole.  On peut donc parler </a:t>
            </a:r>
            <a:r>
              <a:rPr lang="fr-FR" sz="2400" b="1" dirty="0">
                <a:latin typeface="Times New Roman" pitchFamily="18" charset="0"/>
                <a:cs typeface="Times New Roman" pitchFamily="18" charset="0"/>
              </a:rPr>
              <a:t>d’intrusion </a:t>
            </a:r>
            <a:r>
              <a:rPr lang="fr-FR" sz="2400" dirty="0">
                <a:latin typeface="Times New Roman" pitchFamily="18" charset="0"/>
                <a:cs typeface="Times New Roman" pitchFamily="18" charset="0"/>
              </a:rPr>
              <a:t>lorsqu’une personne qui n’est pas un participant ratifié de l’interaction impose sa présence.</a:t>
            </a:r>
          </a:p>
          <a:p>
            <a:pPr>
              <a:buNone/>
            </a:pPr>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just">
              <a:buNone/>
            </a:pPr>
            <a:r>
              <a:rPr lang="fr-FR" sz="2400" b="1" dirty="0">
                <a:latin typeface="Times New Roman" pitchFamily="18" charset="0"/>
                <a:cs typeface="Times New Roman" pitchFamily="18" charset="0"/>
              </a:rPr>
              <a:t>1.7.</a:t>
            </a:r>
            <a:r>
              <a:rPr lang="fr-FR" sz="2400" dirty="0">
                <a:latin typeface="Times New Roman" pitchFamily="18" charset="0"/>
                <a:cs typeface="Times New Roman" pitchFamily="18" charset="0"/>
              </a:rPr>
              <a:t> </a:t>
            </a:r>
            <a:r>
              <a:rPr lang="fr-FR" sz="2400" b="1" dirty="0">
                <a:latin typeface="Times New Roman" pitchFamily="18" charset="0"/>
                <a:cs typeface="Times New Roman" pitchFamily="18" charset="0"/>
              </a:rPr>
              <a:t>Stratégies pour conserver son </a:t>
            </a:r>
            <a:r>
              <a:rPr lang="fr-FR" sz="2400" b="1" dirty="0" smtClean="0">
                <a:latin typeface="Times New Roman" pitchFamily="18" charset="0"/>
                <a:cs typeface="Times New Roman" pitchFamily="18" charset="0"/>
              </a:rPr>
              <a:t>tour</a:t>
            </a:r>
          </a:p>
          <a:p>
            <a:pPr algn="just">
              <a:buNone/>
            </a:pPr>
            <a:endParaRPr lang="fr-FR" sz="2400" b="1"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Dans </a:t>
            </a:r>
            <a:r>
              <a:rPr lang="fr-FR" sz="2400" dirty="0">
                <a:latin typeface="Times New Roman" pitchFamily="18" charset="0"/>
                <a:cs typeface="Times New Roman" pitchFamily="18" charset="0"/>
              </a:rPr>
              <a:t>le cours de l’interaction verbale, un nouveau locuteur peut s’auto-sélectionner alors même que le locuteur en place n’a pas terminé son tour. C’est souvent à la faveur d’une </a:t>
            </a:r>
            <a:r>
              <a:rPr lang="fr-FR" sz="2400" b="1" dirty="0">
                <a:latin typeface="Times New Roman" pitchFamily="18" charset="0"/>
                <a:cs typeface="Times New Roman" pitchFamily="18" charset="0"/>
              </a:rPr>
              <a:t>pause interne au tour de parole</a:t>
            </a:r>
            <a:r>
              <a:rPr lang="fr-FR" sz="2400" dirty="0">
                <a:latin typeface="Times New Roman" pitchFamily="18" charset="0"/>
                <a:cs typeface="Times New Roman" pitchFamily="18" charset="0"/>
              </a:rPr>
              <a:t> que cela se produit</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Différentes </a:t>
            </a:r>
            <a:r>
              <a:rPr lang="fr-FR" sz="2400" dirty="0">
                <a:latin typeface="Times New Roman" pitchFamily="18" charset="0"/>
                <a:cs typeface="Times New Roman" pitchFamily="18" charset="0"/>
              </a:rPr>
              <a:t>stratégies sont utilisées par le locuteur en place pour conserver ou récupérer son tour de parole.</a:t>
            </a:r>
          </a:p>
          <a:p>
            <a:pPr>
              <a:buNone/>
            </a:pP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pPr algn="just">
              <a:buNone/>
            </a:pPr>
            <a:r>
              <a:rPr lang="fr-FR" sz="2400" b="1" dirty="0">
                <a:latin typeface="Times New Roman" pitchFamily="18" charset="0"/>
                <a:cs typeface="Times New Roman" pitchFamily="18" charset="0"/>
              </a:rPr>
              <a:t>1.7.1. Cas général</a:t>
            </a:r>
          </a:p>
          <a:p>
            <a:pPr algn="just">
              <a:buNone/>
            </a:pPr>
            <a:r>
              <a:rPr lang="fr-FR" sz="2400" dirty="0">
                <a:latin typeface="Times New Roman" pitchFamily="18" charset="0"/>
                <a:cs typeface="Times New Roman" pitchFamily="18" charset="0"/>
              </a:rPr>
              <a:t>Les stratégies suivantes peuvent être observées chez des locuteurs de différentes langues </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lvl="0" algn="just">
              <a:buFont typeface="Wingdings" pitchFamily="2" charset="2"/>
              <a:buChar char="ü"/>
            </a:pPr>
            <a:r>
              <a:rPr lang="fr-FR" sz="2400" b="1" dirty="0">
                <a:latin typeface="Times New Roman" pitchFamily="18" charset="0"/>
                <a:cs typeface="Times New Roman" pitchFamily="18" charset="0"/>
              </a:rPr>
              <a:t>Minimiser les pauses intra-tours</a:t>
            </a:r>
            <a:r>
              <a:rPr lang="fr-FR" sz="2400" b="1" dirty="0" smtClean="0">
                <a:latin typeface="Times New Roman" pitchFamily="18" charset="0"/>
                <a:cs typeface="Times New Roman" pitchFamily="18" charset="0"/>
              </a:rPr>
              <a:t>.</a:t>
            </a:r>
          </a:p>
          <a:p>
            <a:pPr lvl="0"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Dans </a:t>
            </a:r>
            <a:r>
              <a:rPr lang="fr-FR" sz="2400" dirty="0">
                <a:latin typeface="Times New Roman" pitchFamily="18" charset="0"/>
                <a:cs typeface="Times New Roman" pitchFamily="18" charset="0"/>
              </a:rPr>
              <a:t>l’exemple suivant, le locuteur français, qui cherche à formuler sa pensée le plus clairement possible, ne fait aucune pause: pour se donner le temps de penser à la suite, il répète des segments de son énoncé, parfois en les reformulant légèrement, tout en conservant un débit assez rapide. Il signale ainsi que son tour n’est pas fini et se protège d’une éventuelle intervention d’un autre participant.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just">
              <a:buNone/>
            </a:pPr>
            <a:r>
              <a:rPr lang="fr-FR" sz="2400" b="1" dirty="0">
                <a:latin typeface="Times New Roman" pitchFamily="18" charset="0"/>
                <a:cs typeface="Times New Roman" pitchFamily="18" charset="0"/>
              </a:rPr>
              <a:t>Exemple </a:t>
            </a:r>
            <a:endParaRPr lang="fr-FR" sz="2400" b="1"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lvl="1" algn="just"/>
            <a:r>
              <a:rPr lang="fr-FR" sz="2400" dirty="0">
                <a:latin typeface="Times New Roman" pitchFamily="18" charset="0"/>
                <a:cs typeface="Times New Roman" pitchFamily="18" charset="0"/>
              </a:rPr>
              <a:t>« Oui, je pense qu'il qu’il (un Australien) la discutera (une décision) plus ouvertement, il la discutera plus ouvertement. En fait, le fait que les rapports... que les rapports soient plus aisés disons, entre </a:t>
            </a:r>
            <a:r>
              <a:rPr lang="fr-FR" sz="2400" dirty="0" err="1">
                <a:latin typeface="Times New Roman" pitchFamily="18" charset="0"/>
                <a:cs typeface="Times New Roman" pitchFamily="18" charset="0"/>
              </a:rPr>
              <a:t>entre</a:t>
            </a:r>
            <a:r>
              <a:rPr lang="fr-FR" sz="2400" dirty="0">
                <a:latin typeface="Times New Roman" pitchFamily="18" charset="0"/>
                <a:cs typeface="Times New Roman" pitchFamily="18" charset="0"/>
              </a:rPr>
              <a:t> chef et subordonné ici, ils sont plus... ils sont plus 'cool', ils soient plus faciles, ils sont plus aisés, ça encourage aussi les gens à discuter plus âprement, c'est sûr... euh... »</a:t>
            </a:r>
          </a:p>
          <a:p>
            <a:pPr>
              <a:buNone/>
            </a:pPr>
            <a:endParaRPr lang="fr-FR" dirty="0"/>
          </a:p>
          <a:p>
            <a:pPr>
              <a:buNone/>
            </a:pP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62500" lnSpcReduction="20000"/>
          </a:bodyPr>
          <a:lstStyle/>
          <a:p>
            <a:pPr lvl="0" algn="just">
              <a:buNone/>
            </a:pPr>
            <a:endParaRPr lang="fr-FR" b="1" dirty="0" smtClean="0">
              <a:latin typeface="Times New Roman" pitchFamily="18" charset="0"/>
              <a:cs typeface="Times New Roman" pitchFamily="18" charset="0"/>
            </a:endParaRPr>
          </a:p>
          <a:p>
            <a:pPr lvl="0" algn="just">
              <a:buFont typeface="Wingdings" pitchFamily="2" charset="2"/>
              <a:buChar char="ü"/>
            </a:pPr>
            <a:r>
              <a:rPr lang="fr-FR" b="1" dirty="0" smtClean="0">
                <a:latin typeface="Times New Roman" pitchFamily="18" charset="0"/>
                <a:cs typeface="Times New Roman" pitchFamily="18" charset="0"/>
              </a:rPr>
              <a:t>Incorporer </a:t>
            </a:r>
            <a:r>
              <a:rPr lang="fr-FR" b="1" dirty="0">
                <a:latin typeface="Times New Roman" pitchFamily="18" charset="0"/>
                <a:cs typeface="Times New Roman" pitchFamily="18" charset="0"/>
              </a:rPr>
              <a:t>la contribution de </a:t>
            </a:r>
            <a:r>
              <a:rPr lang="fr-FR" b="1" dirty="0" smtClean="0">
                <a:latin typeface="Times New Roman" pitchFamily="18" charset="0"/>
                <a:cs typeface="Times New Roman" pitchFamily="18" charset="0"/>
              </a:rPr>
              <a:t>l’interlocuteur</a:t>
            </a:r>
          </a:p>
          <a:p>
            <a:pPr lvl="0" algn="just">
              <a:buFont typeface="Wingdings" pitchFamily="2" charset="2"/>
              <a:buChar char="ü"/>
            </a:pPr>
            <a:endParaRPr lang="fr-FR" dirty="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Si </a:t>
            </a:r>
            <a:r>
              <a:rPr lang="fr-FR" dirty="0">
                <a:latin typeface="Times New Roman" pitchFamily="18" charset="0"/>
                <a:cs typeface="Times New Roman" pitchFamily="18" charset="0"/>
              </a:rPr>
              <a:t>un autre locuteur s’auto-sélectionne à la faveur d’une pause intra-tour, une manière de récupérer son tour est de récupérer la contribution de l’interlocuteur et de l’incorporer syntactiquement dans son propre tour de parole. L’exemple ci-dessous illustre cette stratégie de la part de locuteurs francophones. </a:t>
            </a:r>
            <a:endParaRPr lang="fr-FR" dirty="0" smtClean="0">
              <a:latin typeface="Times New Roman" pitchFamily="18" charset="0"/>
              <a:cs typeface="Times New Roman" pitchFamily="18" charset="0"/>
            </a:endParaRPr>
          </a:p>
          <a:p>
            <a:pPr algn="just">
              <a:buNone/>
            </a:pPr>
            <a:endParaRPr lang="fr-FR" dirty="0">
              <a:latin typeface="Times New Roman" pitchFamily="18" charset="0"/>
              <a:cs typeface="Times New Roman" pitchFamily="18" charset="0"/>
            </a:endParaRPr>
          </a:p>
          <a:p>
            <a:pPr algn="just">
              <a:buNone/>
            </a:pPr>
            <a:r>
              <a:rPr lang="fr-FR" b="1" dirty="0">
                <a:latin typeface="Times New Roman" pitchFamily="18" charset="0"/>
                <a:cs typeface="Times New Roman" pitchFamily="18" charset="0"/>
              </a:rPr>
              <a:t>Exemple </a:t>
            </a:r>
            <a:endParaRPr lang="fr-FR" dirty="0">
              <a:latin typeface="Times New Roman" pitchFamily="18" charset="0"/>
              <a:cs typeface="Times New Roman" pitchFamily="18" charset="0"/>
            </a:endParaRPr>
          </a:p>
          <a:p>
            <a:pPr algn="just">
              <a:buNone/>
            </a:pPr>
            <a:r>
              <a:rPr lang="fr-FR" dirty="0">
                <a:latin typeface="Times New Roman" pitchFamily="18" charset="0"/>
                <a:cs typeface="Times New Roman" pitchFamily="18" charset="0"/>
              </a:rPr>
              <a:t> </a:t>
            </a:r>
          </a:p>
          <a:p>
            <a:pPr algn="just">
              <a:buNone/>
            </a:pPr>
            <a:r>
              <a:rPr lang="fr-FR" dirty="0">
                <a:latin typeface="Times New Roman" pitchFamily="18" charset="0"/>
                <a:cs typeface="Times New Roman" pitchFamily="18" charset="0"/>
              </a:rPr>
              <a:t>Fr1	Et que en fait , bon, si je sors avec des Français, je vais </a:t>
            </a:r>
            <a:r>
              <a:rPr lang="fr-FR" dirty="0" smtClean="0">
                <a:latin typeface="Times New Roman" pitchFamily="18" charset="0"/>
                <a:cs typeface="Times New Roman" pitchFamily="18" charset="0"/>
              </a:rPr>
              <a:t>savoir,</a:t>
            </a:r>
          </a:p>
          <a:p>
            <a:pPr algn="just">
              <a:buNone/>
            </a:pPr>
            <a:r>
              <a:rPr lang="fr-FR" dirty="0" smtClean="0">
                <a:latin typeface="Times New Roman" pitchFamily="18" charset="0"/>
                <a:cs typeface="Times New Roman" pitchFamily="18" charset="0"/>
              </a:rPr>
              <a:t>je </a:t>
            </a:r>
            <a:r>
              <a:rPr lang="fr-FR" dirty="0">
                <a:latin typeface="Times New Roman" pitchFamily="18" charset="0"/>
                <a:cs typeface="Times New Roman" pitchFamily="18" charset="0"/>
              </a:rPr>
              <a:t>vais sentir, peut-être=</a:t>
            </a:r>
          </a:p>
          <a:p>
            <a:pPr algn="just">
              <a:buNone/>
            </a:pPr>
            <a:r>
              <a:rPr lang="fr-FR" dirty="0">
                <a:latin typeface="Times New Roman" pitchFamily="18" charset="0"/>
                <a:cs typeface="Times New Roman" pitchFamily="18" charset="0"/>
              </a:rPr>
              <a:t>Fr2	</a:t>
            </a:r>
            <a:r>
              <a:rPr lang="fr-FR" dirty="0" smtClean="0">
                <a:latin typeface="Times New Roman" pitchFamily="18" charset="0"/>
                <a:cs typeface="Times New Roman" pitchFamily="18" charset="0"/>
              </a:rPr>
              <a:t>                      =</a:t>
            </a:r>
            <a:r>
              <a:rPr lang="fr-FR" u="sng" dirty="0">
                <a:latin typeface="Times New Roman" pitchFamily="18" charset="0"/>
                <a:cs typeface="Times New Roman" pitchFamily="18" charset="0"/>
              </a:rPr>
              <a:t>Par des petites choses.</a:t>
            </a:r>
            <a:endParaRPr lang="fr-FR" dirty="0">
              <a:latin typeface="Times New Roman" pitchFamily="18" charset="0"/>
              <a:cs typeface="Times New Roman" pitchFamily="18" charset="0"/>
            </a:endParaRPr>
          </a:p>
          <a:p>
            <a:pPr algn="just">
              <a:buNone/>
            </a:pPr>
            <a:r>
              <a:rPr lang="fr-FR" dirty="0">
                <a:latin typeface="Times New Roman" pitchFamily="18" charset="0"/>
                <a:cs typeface="Times New Roman" pitchFamily="18" charset="0"/>
              </a:rPr>
              <a:t>Fr1	</a:t>
            </a:r>
            <a:r>
              <a:rPr lang="fr-FR" dirty="0" smtClean="0">
                <a:latin typeface="Times New Roman" pitchFamily="18" charset="0"/>
                <a:cs typeface="Times New Roman" pitchFamily="18" charset="0"/>
              </a:rPr>
              <a:t>                        </a:t>
            </a:r>
            <a:r>
              <a:rPr lang="fr-FR" u="sng" dirty="0" smtClean="0">
                <a:latin typeface="Times New Roman" pitchFamily="18" charset="0"/>
                <a:cs typeface="Times New Roman" pitchFamily="18" charset="0"/>
              </a:rPr>
              <a:t>Par </a:t>
            </a:r>
            <a:r>
              <a:rPr lang="fr-FR" u="sng" dirty="0">
                <a:latin typeface="Times New Roman" pitchFamily="18" charset="0"/>
                <a:cs typeface="Times New Roman" pitchFamily="18" charset="0"/>
              </a:rPr>
              <a:t>des petites choses,</a:t>
            </a:r>
            <a:r>
              <a:rPr lang="fr-FR" dirty="0">
                <a:latin typeface="Times New Roman" pitchFamily="18" charset="0"/>
                <a:cs typeface="Times New Roman" pitchFamily="18" charset="0"/>
              </a:rPr>
              <a:t> voilà [si on est dans</a:t>
            </a:r>
          </a:p>
          <a:p>
            <a:pPr algn="just">
              <a:buNone/>
            </a:pPr>
            <a:r>
              <a:rPr lang="fr-FR" dirty="0">
                <a:latin typeface="Times New Roman" pitchFamily="18" charset="0"/>
                <a:cs typeface="Times New Roman" pitchFamily="18" charset="0"/>
              </a:rPr>
              <a:t>Fr2	</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Si il y a une </a:t>
            </a:r>
            <a:r>
              <a:rPr lang="fr-FR" dirty="0" err="1">
                <a:latin typeface="Times New Roman" pitchFamily="18" charset="0"/>
                <a:cs typeface="Times New Roman" pitchFamily="18" charset="0"/>
              </a:rPr>
              <a:t>affini</a:t>
            </a:r>
            <a:r>
              <a:rPr lang="fr-FR" dirty="0">
                <a:latin typeface="Times New Roman" pitchFamily="18" charset="0"/>
                <a:cs typeface="Times New Roman" pitchFamily="18" charset="0"/>
              </a:rPr>
              <a:t>...</a:t>
            </a:r>
          </a:p>
          <a:p>
            <a:pPr algn="just">
              <a:buNone/>
            </a:pPr>
            <a:r>
              <a:rPr lang="fr-FR" dirty="0">
                <a:latin typeface="Times New Roman" pitchFamily="18" charset="0"/>
                <a:cs typeface="Times New Roman" pitchFamily="18" charset="0"/>
              </a:rPr>
              <a:t>Fr1	le professionnel, ou si on est dans le... dans les relations personnelles.</a:t>
            </a:r>
          </a:p>
          <a:p>
            <a:pPr>
              <a:buNone/>
            </a:pPr>
            <a:endParaRPr lang="fr-FR" dirty="0"/>
          </a:p>
          <a:p>
            <a:pPr>
              <a:buNone/>
            </a:pPr>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lnSpcReduction="10000"/>
          </a:bodyPr>
          <a:lstStyle/>
          <a:p>
            <a:pPr lvl="0" algn="just">
              <a:buFont typeface="Wingdings" pitchFamily="2" charset="2"/>
              <a:buChar char="ü"/>
            </a:pPr>
            <a:r>
              <a:rPr lang="fr-FR" sz="2800" b="1" dirty="0">
                <a:latin typeface="Times New Roman" pitchFamily="18" charset="0"/>
                <a:cs typeface="Times New Roman" pitchFamily="18" charset="0"/>
              </a:rPr>
              <a:t>Recycler l’énoncé</a:t>
            </a:r>
            <a:endParaRPr lang="fr-FR" sz="2800" dirty="0">
              <a:latin typeface="Times New Roman" pitchFamily="18" charset="0"/>
              <a:cs typeface="Times New Roman" pitchFamily="18" charset="0"/>
            </a:endParaRPr>
          </a:p>
          <a:p>
            <a:pPr algn="just">
              <a:buNone/>
            </a:pPr>
            <a:r>
              <a:rPr lang="fr-FR" sz="2800" dirty="0">
                <a:latin typeface="Times New Roman" pitchFamily="18" charset="0"/>
                <a:cs typeface="Times New Roman" pitchFamily="18" charset="0"/>
              </a:rPr>
              <a:t/>
            </a:r>
            <a:br>
              <a:rPr lang="fr-FR" sz="2800" dirty="0">
                <a:latin typeface="Times New Roman" pitchFamily="18" charset="0"/>
                <a:cs typeface="Times New Roman" pitchFamily="18" charset="0"/>
              </a:rPr>
            </a:br>
            <a:r>
              <a:rPr lang="fr-FR" sz="2800" dirty="0">
                <a:latin typeface="Times New Roman" pitchFamily="18" charset="0"/>
                <a:cs typeface="Times New Roman" pitchFamily="18" charset="0"/>
              </a:rPr>
              <a:t>Une autre manière de conserver son tour consiste en quelque sorte à « ne pas le lâcher » afin de passer outre l’interruption : dans ce cas-là, c’est un segment de son propre énoncé que le locuteur en place recycle jusqu’à ce que « l’intrus » cède le terrain.</a:t>
            </a:r>
          </a:p>
          <a:p>
            <a:pPr algn="just">
              <a:buNone/>
            </a:pPr>
            <a:r>
              <a:rPr lang="fr-FR" sz="2800" b="1" dirty="0">
                <a:latin typeface="Times New Roman" pitchFamily="18" charset="0"/>
                <a:cs typeface="Times New Roman" pitchFamily="18" charset="0"/>
              </a:rPr>
              <a:t>Exemple </a:t>
            </a:r>
            <a:endParaRPr lang="fr-FR" sz="2800" dirty="0">
              <a:latin typeface="Times New Roman" pitchFamily="18" charset="0"/>
              <a:cs typeface="Times New Roman" pitchFamily="18" charset="0"/>
            </a:endParaRPr>
          </a:p>
          <a:p>
            <a:pPr algn="just">
              <a:buNone/>
            </a:pPr>
            <a:r>
              <a:rPr lang="fr-FR" sz="2800" dirty="0">
                <a:latin typeface="Times New Roman" pitchFamily="18" charset="0"/>
                <a:cs typeface="Times New Roman" pitchFamily="18" charset="0"/>
              </a:rPr>
              <a:t> </a:t>
            </a:r>
          </a:p>
          <a:p>
            <a:pPr algn="just">
              <a:buNone/>
            </a:pPr>
            <a:r>
              <a:rPr lang="fr-FR" sz="2800" dirty="0">
                <a:latin typeface="Times New Roman" pitchFamily="18" charset="0"/>
                <a:cs typeface="Times New Roman" pitchFamily="18" charset="0"/>
              </a:rPr>
              <a:t>Fr1	Oui </a:t>
            </a:r>
            <a:r>
              <a:rPr lang="fr-FR" sz="2800" dirty="0" err="1">
                <a:latin typeface="Times New Roman" pitchFamily="18" charset="0"/>
                <a:cs typeface="Times New Roman" pitchFamily="18" charset="0"/>
              </a:rPr>
              <a:t>oui</a:t>
            </a:r>
            <a:r>
              <a:rPr lang="fr-FR" sz="2800" dirty="0">
                <a:latin typeface="Times New Roman" pitchFamily="18" charset="0"/>
                <a:cs typeface="Times New Roman" pitchFamily="18" charset="0"/>
              </a:rPr>
              <a:t> [on sait plus (.) On sait plus s'ils </a:t>
            </a:r>
            <a:r>
              <a:rPr lang="fr-FR" sz="2800" dirty="0" smtClean="0">
                <a:latin typeface="Times New Roman" pitchFamily="18" charset="0"/>
                <a:cs typeface="Times New Roman" pitchFamily="18" charset="0"/>
              </a:rPr>
              <a:t>écoutent</a:t>
            </a:r>
            <a:r>
              <a:rPr lang="fr-FR" sz="2800" dirty="0">
                <a:latin typeface="Times New Roman" pitchFamily="18" charset="0"/>
                <a:cs typeface="Times New Roman" pitchFamily="18" charset="0"/>
              </a:rPr>
              <a:t>, </a:t>
            </a:r>
          </a:p>
          <a:p>
            <a:pPr algn="just">
              <a:buNone/>
            </a:pPr>
            <a:r>
              <a:rPr lang="fr-FR" sz="2800" dirty="0">
                <a:latin typeface="Times New Roman" pitchFamily="18" charset="0"/>
                <a:cs typeface="Times New Roman" pitchFamily="18" charset="0"/>
              </a:rPr>
              <a:t>Fr2	           </a:t>
            </a:r>
            <a:r>
              <a:rPr lang="fr-FR" sz="2800" dirty="0" smtClean="0">
                <a:latin typeface="Times New Roman" pitchFamily="18" charset="0"/>
                <a:cs typeface="Times New Roman" pitchFamily="18" charset="0"/>
              </a:rPr>
              <a:t>  </a:t>
            </a:r>
            <a:r>
              <a:rPr lang="fr-FR" sz="2800" dirty="0">
                <a:latin typeface="Times New Roman" pitchFamily="18" charset="0"/>
                <a:cs typeface="Times New Roman" pitchFamily="18" charset="0"/>
              </a:rPr>
              <a:t>[Ou alors ils se disent</a:t>
            </a:r>
          </a:p>
          <a:p>
            <a:pPr algn="just">
              <a:buNone/>
            </a:pPr>
            <a:r>
              <a:rPr lang="fr-FR" sz="2800" dirty="0" smtClean="0">
                <a:latin typeface="Times New Roman" pitchFamily="18" charset="0"/>
                <a:cs typeface="Times New Roman" pitchFamily="18" charset="0"/>
              </a:rPr>
              <a:t>Fr1        </a:t>
            </a:r>
            <a:r>
              <a:rPr lang="fr-FR" sz="2800" dirty="0">
                <a:latin typeface="Times New Roman" pitchFamily="18" charset="0"/>
                <a:cs typeface="Times New Roman" pitchFamily="18" charset="0"/>
              </a:rPr>
              <a:t>on sait plus s'ils écoutent on sait pas si on les emmerde euh... ah oui!</a:t>
            </a:r>
          </a:p>
          <a:p>
            <a:pPr>
              <a:buNone/>
            </a:pPr>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pPr lvl="0" algn="just">
              <a:buFont typeface="Wingdings" pitchFamily="2" charset="2"/>
              <a:buChar char="ü"/>
            </a:pPr>
            <a:r>
              <a:rPr lang="fr-FR" sz="2600" b="1" dirty="0">
                <a:latin typeface="Times New Roman" pitchFamily="18" charset="0"/>
                <a:cs typeface="Times New Roman" pitchFamily="18" charset="0"/>
              </a:rPr>
              <a:t>Augmenter le volume ou protester verbalement</a:t>
            </a:r>
            <a:endParaRPr lang="fr-FR" sz="2600" dirty="0">
              <a:latin typeface="Times New Roman" pitchFamily="18" charset="0"/>
              <a:cs typeface="Times New Roman" pitchFamily="18" charset="0"/>
            </a:endParaRPr>
          </a:p>
          <a:p>
            <a:pPr algn="just">
              <a:buNone/>
            </a:pPr>
            <a:endParaRPr lang="fr-FR" sz="2600" dirty="0" smtClean="0">
              <a:latin typeface="Times New Roman" pitchFamily="18" charset="0"/>
              <a:cs typeface="Times New Roman" pitchFamily="18" charset="0"/>
            </a:endParaRPr>
          </a:p>
          <a:p>
            <a:pPr algn="just">
              <a:buNone/>
            </a:pPr>
            <a:r>
              <a:rPr lang="fr-FR" sz="2600" dirty="0">
                <a:latin typeface="Times New Roman" pitchFamily="18" charset="0"/>
                <a:cs typeface="Times New Roman" pitchFamily="18" charset="0"/>
              </a:rPr>
              <a:t>	</a:t>
            </a:r>
            <a:r>
              <a:rPr lang="fr-FR" sz="2600" dirty="0" smtClean="0">
                <a:latin typeface="Times New Roman" pitchFamily="18" charset="0"/>
                <a:cs typeface="Times New Roman" pitchFamily="18" charset="0"/>
              </a:rPr>
              <a:t>	Enfin </a:t>
            </a:r>
            <a:r>
              <a:rPr lang="fr-FR" sz="2600" dirty="0">
                <a:latin typeface="Times New Roman" pitchFamily="18" charset="0"/>
                <a:cs typeface="Times New Roman" pitchFamily="18" charset="0"/>
              </a:rPr>
              <a:t>une dernière tactique consiste à couvrir la voix de celui qui interrompt en augmentant le volume ou de lui demander expressément de se retirer. Dans l’exemple suivant, qui reprend le précédent, on voit que le locuteur combine le recyclage avec l’augmentation de volume. Dans un premier temps, il hausse la voix puis lorsqu’il a à nouveau le champ libre, il répète une dernière fois le segment de phrase presqu’en chuchotant. La taille de la police indique le volume de la voix.</a:t>
            </a:r>
          </a:p>
          <a:p>
            <a:pPr>
              <a:buNone/>
            </a:pPr>
            <a:endParaRPr lang="fr-F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buNone/>
            </a:pPr>
            <a:endParaRPr lang="fr-FR" sz="2400" b="1" dirty="0" smtClean="0">
              <a:latin typeface="Times New Roman" pitchFamily="18" charset="0"/>
              <a:cs typeface="Times New Roman" pitchFamily="18" charset="0"/>
            </a:endParaRPr>
          </a:p>
          <a:p>
            <a:pPr>
              <a:buNone/>
            </a:pPr>
            <a:endParaRPr lang="fr-FR" sz="2400" b="1" dirty="0">
              <a:latin typeface="Times New Roman" pitchFamily="18" charset="0"/>
              <a:cs typeface="Times New Roman" pitchFamily="18" charset="0"/>
            </a:endParaRPr>
          </a:p>
          <a:p>
            <a:pPr>
              <a:buNone/>
            </a:pPr>
            <a:endParaRPr lang="fr-FR" sz="2400" b="1" dirty="0" smtClean="0">
              <a:latin typeface="Times New Roman" pitchFamily="18" charset="0"/>
              <a:cs typeface="Times New Roman" pitchFamily="18" charset="0"/>
            </a:endParaRPr>
          </a:p>
          <a:p>
            <a:pPr algn="just">
              <a:buNone/>
            </a:pPr>
            <a:r>
              <a:rPr lang="fr-FR" sz="2400" b="1" dirty="0" smtClean="0">
                <a:latin typeface="Times New Roman" pitchFamily="18" charset="0"/>
                <a:cs typeface="Times New Roman" pitchFamily="18" charset="0"/>
              </a:rPr>
              <a:t>Exemple </a:t>
            </a:r>
            <a:endParaRPr lang="fr-FR" sz="2400" dirty="0">
              <a:latin typeface="Times New Roman" pitchFamily="18" charset="0"/>
              <a:cs typeface="Times New Roman" pitchFamily="18" charset="0"/>
            </a:endParaRPr>
          </a:p>
          <a:p>
            <a:pPr>
              <a:buNone/>
            </a:pPr>
            <a:r>
              <a:rPr lang="fr-FR" sz="2400" dirty="0">
                <a:latin typeface="Times New Roman" pitchFamily="18" charset="0"/>
                <a:cs typeface="Times New Roman" pitchFamily="18" charset="0"/>
              </a:rPr>
              <a:t>Fr1	Oui </a:t>
            </a:r>
            <a:r>
              <a:rPr lang="fr-FR" sz="2400" dirty="0" err="1">
                <a:latin typeface="Times New Roman" pitchFamily="18" charset="0"/>
                <a:cs typeface="Times New Roman" pitchFamily="18" charset="0"/>
              </a:rPr>
              <a:t>oui</a:t>
            </a:r>
            <a:r>
              <a:rPr lang="fr-FR" sz="2400" dirty="0">
                <a:latin typeface="Times New Roman" pitchFamily="18" charset="0"/>
                <a:cs typeface="Times New Roman" pitchFamily="18" charset="0"/>
              </a:rPr>
              <a:t> [on sait plus (.) </a:t>
            </a:r>
            <a:r>
              <a:rPr lang="fr-FR" sz="2400" b="1" dirty="0">
                <a:latin typeface="Times New Roman" pitchFamily="18" charset="0"/>
                <a:cs typeface="Times New Roman" pitchFamily="18" charset="0"/>
              </a:rPr>
              <a:t>On sait plus s'ils écoutent</a:t>
            </a:r>
            <a:r>
              <a:rPr lang="fr-FR" sz="2400" baseline="-25000" dirty="0">
                <a:latin typeface="Times New Roman" pitchFamily="18" charset="0"/>
                <a:cs typeface="Times New Roman" pitchFamily="18" charset="0"/>
              </a:rPr>
              <a:t>,</a:t>
            </a:r>
            <a:endParaRPr lang="fr-FR" sz="2400" dirty="0">
              <a:latin typeface="Times New Roman" pitchFamily="18" charset="0"/>
              <a:cs typeface="Times New Roman" pitchFamily="18" charset="0"/>
            </a:endParaRPr>
          </a:p>
          <a:p>
            <a:pPr>
              <a:buNone/>
            </a:pPr>
            <a:r>
              <a:rPr lang="fr-FR" sz="2400" dirty="0">
                <a:latin typeface="Times New Roman" pitchFamily="18" charset="0"/>
                <a:cs typeface="Times New Roman" pitchFamily="18" charset="0"/>
              </a:rPr>
              <a:t>Fr2                   </a:t>
            </a:r>
            <a:r>
              <a:rPr lang="fr-FR" sz="2400" dirty="0" smtClean="0">
                <a:latin typeface="Times New Roman" pitchFamily="18" charset="0"/>
                <a:cs typeface="Times New Roman" pitchFamily="18" charset="0"/>
              </a:rPr>
              <a:t>[</a:t>
            </a:r>
            <a:r>
              <a:rPr lang="fr-FR" sz="2400" dirty="0">
                <a:latin typeface="Times New Roman" pitchFamily="18" charset="0"/>
                <a:cs typeface="Times New Roman" pitchFamily="18" charset="0"/>
              </a:rPr>
              <a:t>Ou alors ils se disent</a:t>
            </a:r>
          </a:p>
          <a:p>
            <a:pPr>
              <a:buNone/>
            </a:pPr>
            <a:r>
              <a:rPr lang="fr-FR" sz="2400" dirty="0">
                <a:latin typeface="Times New Roman" pitchFamily="18" charset="0"/>
                <a:cs typeface="Times New Roman" pitchFamily="18" charset="0"/>
              </a:rPr>
              <a:t>Fr1	on sait plus s'ils écoutent on sait pas si on les emmerde euh... ah oui!</a:t>
            </a:r>
          </a:p>
          <a:p>
            <a:pPr>
              <a:buNone/>
            </a:pPr>
            <a:endParaRPr lang="fr-FR" sz="24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92500" lnSpcReduction="10000"/>
          </a:bodyPr>
          <a:lstStyle/>
          <a:p>
            <a:pPr marL="342900" lvl="2" indent="-342900" algn="just">
              <a:buNone/>
            </a:pPr>
            <a:r>
              <a:rPr lang="fr-FR" b="1" dirty="0" smtClean="0">
                <a:latin typeface="Times New Roman" pitchFamily="18" charset="0"/>
                <a:cs typeface="Times New Roman" pitchFamily="18" charset="0"/>
              </a:rPr>
              <a:t>1.7.2. Variation </a:t>
            </a:r>
            <a:r>
              <a:rPr lang="fr-FR" b="1" dirty="0">
                <a:latin typeface="Times New Roman" pitchFamily="18" charset="0"/>
                <a:cs typeface="Times New Roman" pitchFamily="18" charset="0"/>
              </a:rPr>
              <a:t>culturelle dans les stratégies pour conserver son </a:t>
            </a:r>
            <a:r>
              <a:rPr lang="fr-FR" b="1" dirty="0" smtClean="0">
                <a:latin typeface="Times New Roman" pitchFamily="18" charset="0"/>
                <a:cs typeface="Times New Roman" pitchFamily="18" charset="0"/>
              </a:rPr>
              <a:t>tour</a:t>
            </a:r>
          </a:p>
          <a:p>
            <a:pPr marL="342900" lvl="2" indent="-342900" algn="just">
              <a:buNone/>
            </a:pPr>
            <a:endParaRPr lang="fr-FR" sz="2000" b="1" dirty="0">
              <a:latin typeface="Times New Roman" pitchFamily="18" charset="0"/>
              <a:cs typeface="Times New Roman" pitchFamily="18" charset="0"/>
            </a:endParaRPr>
          </a:p>
          <a:p>
            <a:pPr lvl="0" algn="just">
              <a:buFont typeface="Wingdings" pitchFamily="2" charset="2"/>
              <a:buChar char="ü"/>
            </a:pPr>
            <a:r>
              <a:rPr lang="fr-FR" sz="2600" b="1" dirty="0">
                <a:latin typeface="Times New Roman" pitchFamily="18" charset="0"/>
                <a:cs typeface="Times New Roman" pitchFamily="18" charset="0"/>
              </a:rPr>
              <a:t>Respect des tours</a:t>
            </a:r>
            <a:endParaRPr lang="fr-FR" sz="2600" dirty="0">
              <a:latin typeface="Times New Roman" pitchFamily="18" charset="0"/>
              <a:cs typeface="Times New Roman" pitchFamily="18" charset="0"/>
            </a:endParaRPr>
          </a:p>
          <a:p>
            <a:pPr algn="just">
              <a:buNone/>
            </a:pPr>
            <a:r>
              <a:rPr lang="fr-FR" sz="2600" dirty="0" smtClean="0">
                <a:latin typeface="Times New Roman" pitchFamily="18" charset="0"/>
                <a:cs typeface="Times New Roman" pitchFamily="18" charset="0"/>
              </a:rPr>
              <a:t>		</a:t>
            </a:r>
          </a:p>
          <a:p>
            <a:pPr algn="just">
              <a:buNone/>
            </a:pPr>
            <a:r>
              <a:rPr lang="fr-FR" sz="2600" dirty="0">
                <a:latin typeface="Times New Roman" pitchFamily="18" charset="0"/>
                <a:cs typeface="Times New Roman" pitchFamily="18" charset="0"/>
              </a:rPr>
              <a:t>	</a:t>
            </a:r>
            <a:r>
              <a:rPr lang="fr-FR" sz="2600" dirty="0" smtClean="0">
                <a:latin typeface="Times New Roman" pitchFamily="18" charset="0"/>
                <a:cs typeface="Times New Roman" pitchFamily="18" charset="0"/>
              </a:rPr>
              <a:t>	Le </a:t>
            </a:r>
            <a:r>
              <a:rPr lang="fr-FR" sz="2600" dirty="0">
                <a:latin typeface="Times New Roman" pitchFamily="18" charset="0"/>
                <a:cs typeface="Times New Roman" pitchFamily="18" charset="0"/>
              </a:rPr>
              <a:t>respect des tours varie d’une culture à l’autre. Dans les cultures qui laissent un plus grand intervalle entre les tours et qui font attention à ne pas interrompre le locuteur en place, on observe plus de pauses intra-tours dans le discours, car celui qui parle risque moins que ses pauses puissent être interprétées comme signal que l’on peut intervenir. Ces pauses intra-tours permettent de formuler sa pensée, mais sont aussi utilisées parfois pour mettre de l’emphase.</a:t>
            </a:r>
          </a:p>
          <a:p>
            <a:pPr>
              <a:buNone/>
            </a:pPr>
            <a:r>
              <a:rPr lang="fr-FR" dirty="0"/>
              <a:t/>
            </a:r>
            <a:br>
              <a:rPr lang="fr-FR" dirty="0"/>
            </a:br>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lvl="0" algn="just">
              <a:buFont typeface="Wingdings" pitchFamily="2" charset="2"/>
              <a:buChar char="ü"/>
            </a:pPr>
            <a:r>
              <a:rPr lang="fr-FR" sz="2400" b="1" dirty="0">
                <a:latin typeface="Times New Roman" pitchFamily="18" charset="0"/>
                <a:cs typeface="Times New Roman" pitchFamily="18" charset="0"/>
              </a:rPr>
              <a:t>Recycler : plus ou moins de </a:t>
            </a:r>
            <a:r>
              <a:rPr lang="fr-FR" sz="2400" b="1" dirty="0" smtClean="0">
                <a:latin typeface="Times New Roman" pitchFamily="18" charset="0"/>
                <a:cs typeface="Times New Roman" pitchFamily="18" charset="0"/>
              </a:rPr>
              <a:t>persistance</a:t>
            </a:r>
          </a:p>
          <a:p>
            <a:pPr lvl="0" algn="just">
              <a:buNone/>
            </a:pPr>
            <a:endParaRPr lang="fr-FR" sz="2400" dirty="0">
              <a:latin typeface="Times New Roman" pitchFamily="18" charset="0"/>
              <a:cs typeface="Times New Roman" pitchFamily="18" charset="0"/>
            </a:endParaRPr>
          </a:p>
          <a:p>
            <a:pPr algn="just">
              <a:buNone/>
            </a:pPr>
            <a:endParaRPr lang="fr-FR" sz="2400" dirty="0" smtClean="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Dans </a:t>
            </a:r>
            <a:r>
              <a:rPr lang="fr-FR" sz="2400" dirty="0">
                <a:latin typeface="Times New Roman" pitchFamily="18" charset="0"/>
                <a:cs typeface="Times New Roman" pitchFamily="18" charset="0"/>
              </a:rPr>
              <a:t>les cultures où l’on observe davantage l’alternance des tours de parole, en cas de chevauchement accidentel, les deux locuteurs se retirent très rapidement. Dans une situation interculturelle face à un interlocuteur d’une culture qui tolère plus les chevauchements, le locuteur en place persistera moins longtemps et pourra même perdre son tour face à « l’intrus ».</a:t>
            </a:r>
          </a:p>
          <a:p>
            <a:pPr>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marL="342900" lvl="1" indent="-342900">
              <a:buNone/>
            </a:pPr>
            <a:r>
              <a:rPr lang="fr-FR" sz="2400" b="1" dirty="0" smtClean="0">
                <a:latin typeface="Times New Roman" pitchFamily="18" charset="0"/>
                <a:cs typeface="Times New Roman" pitchFamily="18" charset="0"/>
              </a:rPr>
              <a:t>1.1. Le </a:t>
            </a:r>
            <a:r>
              <a:rPr lang="fr-FR" sz="2400" b="1" dirty="0">
                <a:latin typeface="Times New Roman" pitchFamily="18" charset="0"/>
                <a:cs typeface="Times New Roman" pitchFamily="18" charset="0"/>
              </a:rPr>
              <a:t>système des tours de parole </a:t>
            </a:r>
            <a:endParaRPr lang="fr-FR" sz="2400" dirty="0">
              <a:latin typeface="Times New Roman" pitchFamily="18" charset="0"/>
              <a:cs typeface="Times New Roman" pitchFamily="18" charset="0"/>
            </a:endParaRPr>
          </a:p>
          <a:p>
            <a:pPr algn="just">
              <a:buNone/>
            </a:pPr>
            <a:r>
              <a:rPr lang="fr-FR" sz="2600" dirty="0" smtClean="0">
                <a:latin typeface="Times New Roman" pitchFamily="18" charset="0"/>
                <a:cs typeface="Times New Roman" pitchFamily="18" charset="0"/>
              </a:rPr>
              <a:t>		Le </a:t>
            </a:r>
            <a:r>
              <a:rPr lang="fr-FR" sz="2600" dirty="0">
                <a:latin typeface="Times New Roman" pitchFamily="18" charset="0"/>
                <a:cs typeface="Times New Roman" pitchFamily="18" charset="0"/>
              </a:rPr>
              <a:t>terme de </a:t>
            </a:r>
            <a:r>
              <a:rPr lang="fr-FR" sz="2600" i="1" dirty="0">
                <a:latin typeface="Times New Roman" pitchFamily="18" charset="0"/>
                <a:cs typeface="Times New Roman" pitchFamily="18" charset="0"/>
              </a:rPr>
              <a:t>tour de parole</a:t>
            </a:r>
            <a:r>
              <a:rPr lang="fr-FR" sz="2600" dirty="0">
                <a:latin typeface="Times New Roman" pitchFamily="18" charset="0"/>
                <a:cs typeface="Times New Roman" pitchFamily="18" charset="0"/>
              </a:rPr>
              <a:t>, comme le rappelle Kerbrat-Orecchioni, « </a:t>
            </a:r>
            <a:r>
              <a:rPr lang="fr-FR" sz="2600" i="1" dirty="0">
                <a:latin typeface="Times New Roman" pitchFamily="18" charset="0"/>
                <a:cs typeface="Times New Roman" pitchFamily="18" charset="0"/>
              </a:rPr>
              <a:t>désigne d’abord le mécanisme d’alternance des prises de parole, puis par métonymie, la contribution verbale d’un locuteur déterminé à un moment déterminé du déroulement de l’interaction</a:t>
            </a:r>
            <a:r>
              <a:rPr lang="fr-FR" sz="2600" dirty="0">
                <a:latin typeface="Times New Roman" pitchFamily="18" charset="0"/>
                <a:cs typeface="Times New Roman" pitchFamily="18" charset="0"/>
              </a:rPr>
              <a:t> ». Le tour est une unité qui se construit dans le temps, nous pouvons en dégager deux types : </a:t>
            </a:r>
            <a:r>
              <a:rPr lang="fr-FR" sz="2600" b="1" dirty="0">
                <a:latin typeface="Times New Roman" pitchFamily="18" charset="0"/>
                <a:cs typeface="Times New Roman" pitchFamily="18" charset="0"/>
              </a:rPr>
              <a:t>les tours pleins </a:t>
            </a:r>
            <a:r>
              <a:rPr lang="fr-FR" sz="2600" dirty="0">
                <a:latin typeface="Times New Roman" pitchFamily="18" charset="0"/>
                <a:cs typeface="Times New Roman" pitchFamily="18" charset="0"/>
              </a:rPr>
              <a:t>et </a:t>
            </a:r>
            <a:r>
              <a:rPr lang="fr-FR" sz="2600" b="1" dirty="0">
                <a:latin typeface="Times New Roman" pitchFamily="18" charset="0"/>
                <a:cs typeface="Times New Roman" pitchFamily="18" charset="0"/>
              </a:rPr>
              <a:t>les régulateurs.</a:t>
            </a:r>
          </a:p>
          <a:p>
            <a:pPr algn="just">
              <a:buNone/>
            </a:pPr>
            <a:r>
              <a:rPr lang="fr-FR" sz="2600" dirty="0" smtClean="0">
                <a:latin typeface="Times New Roman" pitchFamily="18" charset="0"/>
                <a:cs typeface="Times New Roman" pitchFamily="18" charset="0"/>
              </a:rPr>
              <a:t>		</a:t>
            </a:r>
            <a:r>
              <a:rPr lang="fr-FR" sz="2600" b="1" dirty="0" smtClean="0">
                <a:latin typeface="Times New Roman" pitchFamily="18" charset="0"/>
                <a:cs typeface="Times New Roman" pitchFamily="18" charset="0"/>
              </a:rPr>
              <a:t>Les </a:t>
            </a:r>
            <a:r>
              <a:rPr lang="fr-FR" sz="2600" b="1" dirty="0">
                <a:latin typeface="Times New Roman" pitchFamily="18" charset="0"/>
                <a:cs typeface="Times New Roman" pitchFamily="18" charset="0"/>
              </a:rPr>
              <a:t>tours pleins</a:t>
            </a:r>
            <a:r>
              <a:rPr lang="fr-FR" sz="2600" dirty="0">
                <a:latin typeface="Times New Roman" pitchFamily="18" charset="0"/>
                <a:cs typeface="Times New Roman" pitchFamily="18" charset="0"/>
              </a:rPr>
              <a:t> sont constitués de différentes unités : un mot, une phrase simple ou complexe ou d’un syntagme.</a:t>
            </a:r>
          </a:p>
          <a:p>
            <a:pPr>
              <a:buNone/>
            </a:pPr>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buFont typeface="Wingdings" pitchFamily="2" charset="2"/>
              <a:buChar char="ü"/>
            </a:pPr>
            <a:r>
              <a:rPr lang="fr-FR" sz="2400" b="1" dirty="0">
                <a:latin typeface="Times New Roman" pitchFamily="18" charset="0"/>
                <a:cs typeface="Times New Roman" pitchFamily="18" charset="0"/>
              </a:rPr>
              <a:t>augmenter le volume ou protester verbalement </a:t>
            </a:r>
            <a:endParaRPr lang="fr-FR" sz="2400" dirty="0">
              <a:latin typeface="Times New Roman" pitchFamily="18" charset="0"/>
              <a:cs typeface="Times New Roman" pitchFamily="18" charset="0"/>
            </a:endParaRPr>
          </a:p>
          <a:p>
            <a:pPr>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Les </a:t>
            </a:r>
            <a:r>
              <a:rPr lang="fr-FR" sz="2400" dirty="0">
                <a:latin typeface="Times New Roman" pitchFamily="18" charset="0"/>
                <a:cs typeface="Times New Roman" pitchFamily="18" charset="0"/>
              </a:rPr>
              <a:t>anglophones considèrent en général qu’il n’est pas poli de hausser le ton et rappellent volontiers à l’ordre les autres participants dans ce cas-là. En cas d’interruption, ils préfèrent une protestation verbale pour récupérer leur </a:t>
            </a:r>
            <a:r>
              <a:rPr lang="fr-FR" sz="2400" dirty="0" smtClean="0">
                <a:latin typeface="Times New Roman" pitchFamily="18" charset="0"/>
                <a:cs typeface="Times New Roman" pitchFamily="18" charset="0"/>
              </a:rPr>
              <a:t>tour. </a:t>
            </a:r>
          </a:p>
          <a:p>
            <a:pPr algn="just">
              <a:buNone/>
            </a:pP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Les </a:t>
            </a:r>
            <a:r>
              <a:rPr lang="fr-FR" sz="2400" dirty="0">
                <a:latin typeface="Times New Roman" pitchFamily="18" charset="0"/>
                <a:cs typeface="Times New Roman" pitchFamily="18" charset="0"/>
              </a:rPr>
              <a:t>Français par contre, semblent n’utiliser cette tactique que vis –à-vis des enfants ou dans des cas où ils cherchent à humilier l’interlocuteur, comme dans l’exemple suivant entre deux adversaires politiques :</a:t>
            </a:r>
          </a:p>
          <a:p>
            <a:pPr algn="just">
              <a:buNone/>
            </a:pPr>
            <a:endParaRPr lang="fr-FR" sz="2400" dirty="0">
              <a:latin typeface="Times New Roman" pitchFamily="18" charset="0"/>
              <a:cs typeface="Times New Roman" pitchFamily="18" charset="0"/>
            </a:endParaRPr>
          </a:p>
          <a:p>
            <a:pPr>
              <a:buNone/>
            </a:pPr>
            <a:endParaRPr lang="fr-F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lnSpcReduction="20000"/>
          </a:bodyPr>
          <a:lstStyle/>
          <a:p>
            <a:pPr algn="just">
              <a:buNone/>
            </a:pPr>
            <a:r>
              <a:rPr lang="fr-FR" sz="2800" dirty="0">
                <a:latin typeface="Times New Roman" pitchFamily="18" charset="0"/>
                <a:cs typeface="Times New Roman" pitchFamily="18" charset="0"/>
              </a:rPr>
              <a:t>Débat </a:t>
            </a:r>
            <a:r>
              <a:rPr lang="fr-FR" sz="2800" b="1" dirty="0">
                <a:latin typeface="Times New Roman" pitchFamily="18" charset="0"/>
                <a:cs typeface="Times New Roman" pitchFamily="18" charset="0"/>
              </a:rPr>
              <a:t>Fabius/Chirac</a:t>
            </a:r>
            <a:r>
              <a:rPr lang="fr-FR" sz="2800" dirty="0">
                <a:latin typeface="Times New Roman" pitchFamily="18" charset="0"/>
                <a:cs typeface="Times New Roman" pitchFamily="18" charset="0"/>
              </a:rPr>
              <a:t> (élections législatives, 1985) cité par Kerbrat-Orecchioni.</a:t>
            </a:r>
          </a:p>
          <a:p>
            <a:pPr algn="just">
              <a:buNone/>
            </a:pPr>
            <a:r>
              <a:rPr lang="fr-FR" sz="2800" dirty="0">
                <a:latin typeface="Times New Roman" pitchFamily="18" charset="0"/>
                <a:cs typeface="Times New Roman" pitchFamily="18" charset="0"/>
              </a:rPr>
              <a:t> </a:t>
            </a:r>
          </a:p>
          <a:p>
            <a:pPr lvl="0" algn="just">
              <a:buNone/>
            </a:pPr>
            <a:r>
              <a:rPr lang="fr-FR" sz="2800" b="1" dirty="0" err="1">
                <a:latin typeface="Times New Roman" pitchFamily="18" charset="0"/>
                <a:cs typeface="Times New Roman" pitchFamily="18" charset="0"/>
              </a:rPr>
              <a:t>Ch</a:t>
            </a:r>
            <a:r>
              <a:rPr lang="fr-FR" sz="2800" dirty="0">
                <a:latin typeface="Times New Roman" pitchFamily="18" charset="0"/>
                <a:cs typeface="Times New Roman" pitchFamily="18" charset="0"/>
              </a:rPr>
              <a:t>    La tactique qui consiste à vouloir en permanence, parce que ça vous gêne, interrompre pour essayer de déstabiliser l’adversaire, elle ne sert à rien. Car ce n’est certainement pas vous, Monsieur Fabius, qui allez me déstabiliser vous imaginez […] j’ai de ce point de vue au moins autant d’expérience que vous et par conséquent vous ne </a:t>
            </a:r>
            <a:r>
              <a:rPr lang="fr-FR" sz="2800" dirty="0" smtClean="0">
                <a:latin typeface="Times New Roman" pitchFamily="18" charset="0"/>
                <a:cs typeface="Times New Roman" pitchFamily="18" charset="0"/>
              </a:rPr>
              <a:t>risquez</a:t>
            </a:r>
          </a:p>
          <a:p>
            <a:pPr lvl="0" algn="just">
              <a:buNone/>
            </a:pPr>
            <a:endParaRPr lang="fr-FR" sz="2800" dirty="0">
              <a:latin typeface="Times New Roman" pitchFamily="18" charset="0"/>
              <a:cs typeface="Times New Roman" pitchFamily="18" charset="0"/>
            </a:endParaRPr>
          </a:p>
          <a:p>
            <a:pPr lvl="0" algn="just">
              <a:buNone/>
            </a:pPr>
            <a:r>
              <a:rPr lang="fr-FR" sz="2800" b="1" dirty="0">
                <a:latin typeface="Times New Roman" pitchFamily="18" charset="0"/>
                <a:cs typeface="Times New Roman" pitchFamily="18" charset="0"/>
              </a:rPr>
              <a:t>F</a:t>
            </a:r>
            <a:r>
              <a:rPr lang="fr-FR" sz="2800" dirty="0">
                <a:latin typeface="Times New Roman" pitchFamily="18" charset="0"/>
                <a:cs typeface="Times New Roman" pitchFamily="18" charset="0"/>
              </a:rPr>
              <a:t>         Vous avez plus </a:t>
            </a:r>
            <a:r>
              <a:rPr lang="fr-FR" sz="2800" dirty="0" smtClean="0">
                <a:latin typeface="Times New Roman" pitchFamily="18" charset="0"/>
                <a:cs typeface="Times New Roman" pitchFamily="18" charset="0"/>
              </a:rPr>
              <a:t>d’expérience</a:t>
            </a:r>
          </a:p>
          <a:p>
            <a:pPr lvl="0" algn="just">
              <a:buNone/>
            </a:pPr>
            <a:endParaRPr lang="fr-FR" sz="2800" dirty="0">
              <a:latin typeface="Times New Roman" pitchFamily="18" charset="0"/>
              <a:cs typeface="Times New Roman" pitchFamily="18" charset="0"/>
            </a:endParaRPr>
          </a:p>
          <a:p>
            <a:pPr lvl="0" algn="just">
              <a:buNone/>
            </a:pPr>
            <a:r>
              <a:rPr lang="fr-FR" sz="2800" b="1" dirty="0" err="1">
                <a:latin typeface="Times New Roman" pitchFamily="18" charset="0"/>
                <a:cs typeface="Times New Roman" pitchFamily="18" charset="0"/>
              </a:rPr>
              <a:t>Ch</a:t>
            </a:r>
            <a:r>
              <a:rPr lang="fr-FR" sz="2800" b="1" dirty="0">
                <a:latin typeface="Times New Roman" pitchFamily="18" charset="0"/>
                <a:cs typeface="Times New Roman" pitchFamily="18" charset="0"/>
              </a:rPr>
              <a:t> </a:t>
            </a:r>
            <a:r>
              <a:rPr lang="fr-FR" sz="2800" dirty="0">
                <a:latin typeface="Times New Roman" pitchFamily="18" charset="0"/>
                <a:cs typeface="Times New Roman" pitchFamily="18" charset="0"/>
              </a:rPr>
              <a:t>   Alors soyez gentil, soyez gentil de me laisser parler, de cesser d’intervenir incessamment, un peu comme le roquet n’est-ce pas…</a:t>
            </a:r>
          </a:p>
          <a:p>
            <a:pPr>
              <a:buNone/>
            </a:pPr>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buNone/>
            </a:pPr>
            <a:endParaRPr lang="fr-FR" dirty="0" smtClean="0"/>
          </a:p>
          <a:p>
            <a:pPr>
              <a:buNone/>
            </a:pPr>
            <a:endParaRPr lang="fr-FR" dirty="0"/>
          </a:p>
          <a:p>
            <a:pPr>
              <a:buNone/>
            </a:pPr>
            <a:endParaRPr lang="fr-FR" dirty="0" smtClean="0"/>
          </a:p>
          <a:p>
            <a:pPr>
              <a:buNone/>
            </a:pPr>
            <a:endParaRPr lang="fr-FR" dirty="0"/>
          </a:p>
          <a:p>
            <a:pPr>
              <a:buNone/>
            </a:pPr>
            <a:r>
              <a:rPr lang="fr-FR" b="1" dirty="0" smtClean="0">
                <a:latin typeface="Times New Roman" pitchFamily="18" charset="0"/>
                <a:cs typeface="Times New Roman" pitchFamily="18" charset="0"/>
              </a:rPr>
              <a:t>                 Merci de votre attention </a:t>
            </a:r>
            <a:endParaRPr lang="fr-FR"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buNone/>
            </a:pPr>
            <a:r>
              <a:rPr lang="fr-FR" sz="2400" b="1" dirty="0">
                <a:latin typeface="Times New Roman" pitchFamily="18" charset="0"/>
                <a:cs typeface="Times New Roman" pitchFamily="18" charset="0"/>
              </a:rPr>
              <a:t> </a:t>
            </a:r>
            <a:r>
              <a:rPr lang="fr-FR" sz="2400" b="1" dirty="0" smtClean="0">
                <a:latin typeface="Times New Roman" pitchFamily="18" charset="0"/>
                <a:cs typeface="Times New Roman" pitchFamily="18" charset="0"/>
              </a:rPr>
              <a:t>1.2. La </a:t>
            </a:r>
            <a:r>
              <a:rPr lang="fr-FR" sz="2400" b="1" dirty="0">
                <a:latin typeface="Times New Roman" pitchFamily="18" charset="0"/>
                <a:cs typeface="Times New Roman" pitchFamily="18" charset="0"/>
              </a:rPr>
              <a:t>paire adjacente /</a:t>
            </a:r>
            <a:r>
              <a:rPr lang="fr-FR" sz="2400" dirty="0">
                <a:latin typeface="Times New Roman" pitchFamily="18" charset="0"/>
                <a:cs typeface="Times New Roman" pitchFamily="18" charset="0"/>
              </a:rPr>
              <a:t> </a:t>
            </a:r>
            <a:r>
              <a:rPr lang="fr-FR" sz="2400" b="1" dirty="0">
                <a:latin typeface="Times New Roman" pitchFamily="18" charset="0"/>
                <a:cs typeface="Times New Roman" pitchFamily="18" charset="0"/>
              </a:rPr>
              <a:t>La règle de </a:t>
            </a:r>
            <a:r>
              <a:rPr lang="fr-FR" sz="2400" b="1" dirty="0" smtClean="0">
                <a:latin typeface="Times New Roman" pitchFamily="18" charset="0"/>
                <a:cs typeface="Times New Roman" pitchFamily="18" charset="0"/>
              </a:rPr>
              <a:t>dépendance séquentielle</a:t>
            </a:r>
          </a:p>
          <a:p>
            <a:pPr algn="just">
              <a:buNone/>
            </a:pPr>
            <a:r>
              <a:rPr lang="fr-FR" sz="2400" dirty="0" smtClean="0">
                <a:latin typeface="Times New Roman" pitchFamily="18" charset="0"/>
                <a:cs typeface="Times New Roman" pitchFamily="18" charset="0"/>
              </a:rPr>
              <a:t>		C’est </a:t>
            </a:r>
            <a:r>
              <a:rPr lang="fr-FR" sz="2400" dirty="0">
                <a:latin typeface="Times New Roman" pitchFamily="18" charset="0"/>
                <a:cs typeface="Times New Roman" pitchFamily="18" charset="0"/>
              </a:rPr>
              <a:t>l’unité interactive minimale. Elle comporte deux énoncés contigus, produits par des locuteurs différents, et fonctionne de telle sorte que la production du premier membre de la paire exerce une contrainte sur le tour de suivant. La relation entre les deux, relève du principe de </a:t>
            </a:r>
            <a:r>
              <a:rPr lang="fr-FR" sz="2400" i="1" dirty="0">
                <a:latin typeface="Times New Roman" pitchFamily="18" charset="0"/>
                <a:cs typeface="Times New Roman" pitchFamily="18" charset="0"/>
              </a:rPr>
              <a:t>dépendance conditionnelle</a:t>
            </a:r>
            <a:r>
              <a:rPr lang="fr-FR" sz="2400" dirty="0">
                <a:latin typeface="Times New Roman" pitchFamily="18" charset="0"/>
                <a:cs typeface="Times New Roman" pitchFamily="18" charset="0"/>
              </a:rPr>
              <a:t> selon lequel une action devient « anticipale » du fait de l’accomplissement d’une première action. Cet agencement minimal permet de rendre compte d’un grand nombre d’enchaînements d’actions, par exemple, </a:t>
            </a:r>
            <a:r>
              <a:rPr lang="fr-FR" sz="2400" b="1" dirty="0">
                <a:latin typeface="Times New Roman" pitchFamily="18" charset="0"/>
                <a:cs typeface="Times New Roman" pitchFamily="18" charset="0"/>
              </a:rPr>
              <a:t>question/réponse</a:t>
            </a:r>
            <a:r>
              <a:rPr lang="fr-FR" sz="2400" dirty="0">
                <a:latin typeface="Times New Roman" pitchFamily="18" charset="0"/>
                <a:cs typeface="Times New Roman" pitchFamily="18" charset="0"/>
              </a:rPr>
              <a:t>, </a:t>
            </a:r>
            <a:r>
              <a:rPr lang="fr-FR" sz="2400" b="1" dirty="0" smtClean="0">
                <a:latin typeface="Times New Roman" pitchFamily="18" charset="0"/>
                <a:cs typeface="Times New Roman" pitchFamily="18" charset="0"/>
              </a:rPr>
              <a:t>salutation/salutation</a:t>
            </a:r>
            <a:r>
              <a:rPr lang="fr-FR" sz="2400" dirty="0" smtClean="0">
                <a:latin typeface="Times New Roman" pitchFamily="18" charset="0"/>
                <a:cs typeface="Times New Roman" pitchFamily="18" charset="0"/>
              </a:rPr>
              <a:t>, </a:t>
            </a:r>
            <a:r>
              <a:rPr lang="fr-FR" sz="2400" b="1" dirty="0">
                <a:latin typeface="Times New Roman" pitchFamily="18" charset="0"/>
                <a:cs typeface="Times New Roman" pitchFamily="18" charset="0"/>
              </a:rPr>
              <a:t>reproche/excuse</a:t>
            </a:r>
            <a:r>
              <a:rPr lang="fr-FR" sz="2400" dirty="0">
                <a:latin typeface="Times New Roman" pitchFamily="18" charset="0"/>
                <a:cs typeface="Times New Roman" pitchFamily="18" charset="0"/>
              </a:rPr>
              <a:t>, </a:t>
            </a:r>
            <a:r>
              <a:rPr lang="fr-FR" sz="2400" b="1" dirty="0">
                <a:latin typeface="Times New Roman" pitchFamily="18" charset="0"/>
                <a:cs typeface="Times New Roman" pitchFamily="18" charset="0"/>
              </a:rPr>
              <a:t>requête/réalisation ou refus</a:t>
            </a: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etc</a:t>
            </a:r>
            <a:r>
              <a:rPr lang="fr-FR" sz="2400" dirty="0">
                <a:latin typeface="Times New Roman" pitchFamily="18" charset="0"/>
                <a:cs typeface="Times New Roman" pitchFamily="18" charset="0"/>
              </a:rPr>
              <a:t>. C’est le caractère intrinsèquement </a:t>
            </a:r>
            <a:r>
              <a:rPr lang="fr-FR" sz="2400" b="1" dirty="0">
                <a:latin typeface="Times New Roman" pitchFamily="18" charset="0"/>
                <a:cs typeface="Times New Roman" pitchFamily="18" charset="0"/>
              </a:rPr>
              <a:t>« apparié » </a:t>
            </a:r>
            <a:r>
              <a:rPr lang="fr-FR" sz="2400" dirty="0">
                <a:latin typeface="Times New Roman" pitchFamily="18" charset="0"/>
                <a:cs typeface="Times New Roman" pitchFamily="18" charset="0"/>
              </a:rPr>
              <a:t>des actions conversationnelles qui est ainsi formulé. </a:t>
            </a:r>
          </a:p>
          <a:p>
            <a:pPr algn="just">
              <a:buNone/>
            </a:pPr>
            <a:endParaRPr lang="fr-FR"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marL="342900" lvl="2" indent="-342900" algn="just">
              <a:buNone/>
            </a:pPr>
            <a:r>
              <a:rPr lang="fr-FR" b="1" dirty="0" smtClean="0">
                <a:latin typeface="Times New Roman" pitchFamily="18" charset="0"/>
                <a:cs typeface="Times New Roman" pitchFamily="18" charset="0"/>
              </a:rPr>
              <a:t>1.2.1. La </a:t>
            </a:r>
            <a:r>
              <a:rPr lang="fr-FR" b="1" dirty="0">
                <a:latin typeface="Times New Roman" pitchFamily="18" charset="0"/>
                <a:cs typeface="Times New Roman" pitchFamily="18" charset="0"/>
              </a:rPr>
              <a:t>notion de préférence </a:t>
            </a:r>
            <a:endParaRPr lang="fr-FR" b="1" dirty="0" smtClean="0">
              <a:latin typeface="Times New Roman" pitchFamily="18" charset="0"/>
              <a:cs typeface="Times New Roman" pitchFamily="18" charset="0"/>
            </a:endParaRPr>
          </a:p>
          <a:p>
            <a:pPr marL="342900" lvl="2" indent="-342900" algn="just">
              <a:buNone/>
            </a:pPr>
            <a:endParaRPr lang="fr-FR" dirty="0">
              <a:latin typeface="Times New Roman" pitchFamily="18" charset="0"/>
              <a:cs typeface="Times New Roman" pitchFamily="18" charset="0"/>
            </a:endParaRPr>
          </a:p>
          <a:p>
            <a:pPr algn="just">
              <a:buNone/>
            </a:pPr>
            <a:r>
              <a:rPr lang="fr-FR" sz="2800" dirty="0" smtClean="0">
                <a:latin typeface="Times New Roman" pitchFamily="18" charset="0"/>
                <a:cs typeface="Times New Roman" pitchFamily="18" charset="0"/>
              </a:rPr>
              <a:t>		Le </a:t>
            </a:r>
            <a:r>
              <a:rPr lang="fr-FR" sz="2800" dirty="0">
                <a:latin typeface="Times New Roman" pitchFamily="18" charset="0"/>
                <a:cs typeface="Times New Roman" pitchFamily="18" charset="0"/>
              </a:rPr>
              <a:t>principe de la paire adjacente indique que le premier terme étant produit, le second est attendu. Pour la production du second terme, le locuteur a généralement le choix entre plusieurs réalisations de son action. Ainsi : </a:t>
            </a:r>
            <a:endParaRPr lang="fr-FR" sz="2800" dirty="0" smtClean="0">
              <a:latin typeface="Times New Roman" pitchFamily="18" charset="0"/>
              <a:cs typeface="Times New Roman" pitchFamily="18" charset="0"/>
            </a:endParaRPr>
          </a:p>
          <a:p>
            <a:pPr algn="just">
              <a:buNone/>
            </a:pPr>
            <a:endParaRPr lang="fr-FR" sz="2800" dirty="0">
              <a:latin typeface="Times New Roman" pitchFamily="18" charset="0"/>
              <a:cs typeface="Times New Roman" pitchFamily="18" charset="0"/>
            </a:endParaRPr>
          </a:p>
          <a:p>
            <a:pPr lvl="0" algn="just">
              <a:buNone/>
            </a:pPr>
            <a:r>
              <a:rPr lang="fr-FR" sz="2800" dirty="0" smtClean="0">
                <a:latin typeface="Times New Roman" pitchFamily="18" charset="0"/>
                <a:cs typeface="Times New Roman" pitchFamily="18" charset="0"/>
              </a:rPr>
              <a:t>      A- Ça </a:t>
            </a:r>
            <a:r>
              <a:rPr lang="fr-FR" sz="2800" dirty="0">
                <a:latin typeface="Times New Roman" pitchFamily="18" charset="0"/>
                <a:cs typeface="Times New Roman" pitchFamily="18" charset="0"/>
              </a:rPr>
              <a:t>va ?                    A- ça va ? </a:t>
            </a:r>
          </a:p>
          <a:p>
            <a:pPr lvl="0" algn="just">
              <a:buNone/>
            </a:pPr>
            <a:r>
              <a:rPr lang="fr-FR" sz="2800"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B- Très </a:t>
            </a:r>
            <a:r>
              <a:rPr lang="fr-FR" sz="2800" b="1" dirty="0">
                <a:latin typeface="Times New Roman" pitchFamily="18" charset="0"/>
                <a:cs typeface="Times New Roman" pitchFamily="18" charset="0"/>
              </a:rPr>
              <a:t>bien                 B- ben super </a:t>
            </a:r>
          </a:p>
          <a:p>
            <a:pP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a:bodyPr>
          <a:lstStyle/>
          <a:p>
            <a:pPr algn="just">
              <a:buNone/>
            </a:pPr>
            <a:r>
              <a:rPr lang="fr-FR" dirty="0"/>
              <a:t> </a:t>
            </a:r>
            <a:r>
              <a:rPr lang="fr-FR" dirty="0" smtClean="0"/>
              <a:t>		</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Sont </a:t>
            </a:r>
            <a:r>
              <a:rPr lang="fr-FR" sz="2400" dirty="0">
                <a:latin typeface="Times New Roman" pitchFamily="18" charset="0"/>
                <a:cs typeface="Times New Roman" pitchFamily="18" charset="0"/>
              </a:rPr>
              <a:t>deux réalisations possibles du type de paire initié par la question sur la santé. Les deux ne sont pourtant pas équivalentes car un </a:t>
            </a:r>
            <a:r>
              <a:rPr lang="fr-FR" sz="2400" b="1" dirty="0">
                <a:latin typeface="Times New Roman" pitchFamily="18" charset="0"/>
                <a:cs typeface="Times New Roman" pitchFamily="18" charset="0"/>
              </a:rPr>
              <a:t>système de préférence </a:t>
            </a:r>
            <a:r>
              <a:rPr lang="fr-FR" sz="2400" dirty="0">
                <a:latin typeface="Times New Roman" pitchFamily="18" charset="0"/>
                <a:cs typeface="Times New Roman" pitchFamily="18" charset="0"/>
              </a:rPr>
              <a:t>existe. Par </a:t>
            </a:r>
            <a:r>
              <a:rPr lang="fr-FR" sz="2400" b="1" dirty="0">
                <a:latin typeface="Times New Roman" pitchFamily="18" charset="0"/>
                <a:cs typeface="Times New Roman" pitchFamily="18" charset="0"/>
              </a:rPr>
              <a:t>« préférence », </a:t>
            </a:r>
            <a:r>
              <a:rPr lang="fr-FR" sz="2400" dirty="0">
                <a:latin typeface="Times New Roman" pitchFamily="18" charset="0"/>
                <a:cs typeface="Times New Roman" pitchFamily="18" charset="0"/>
              </a:rPr>
              <a:t>on désigne le fait que certaines actions sont plus fréquentes, structurellement plus simples et produites plus rapidement (action préférée), alors que d’autres sont produites à plus grand frais, souvent après un court silence, accompagnées d’hésitations et de justifications du choix effectué (action non préférée</a:t>
            </a:r>
            <a:r>
              <a:rPr lang="fr-FR"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r>
              <a:rPr lang="fr-FR" sz="2400" b="1" dirty="0" smtClean="0">
                <a:latin typeface="Times New Roman" pitchFamily="18" charset="0"/>
                <a:cs typeface="Times New Roman" pitchFamily="18" charset="0"/>
              </a:rPr>
              <a:t>Exemple </a:t>
            </a:r>
          </a:p>
          <a:p>
            <a:pPr algn="just">
              <a:buNone/>
            </a:pPr>
            <a:endParaRPr lang="fr-FR" sz="2400" b="1" dirty="0">
              <a:latin typeface="Times New Roman" pitchFamily="18" charset="0"/>
              <a:cs typeface="Times New Roman" pitchFamily="18" charset="0"/>
            </a:endParaRPr>
          </a:p>
          <a:p>
            <a:pPr>
              <a:buNone/>
            </a:pPr>
            <a:r>
              <a:rPr lang="fr-FR" sz="2400" i="1" dirty="0">
                <a:latin typeface="Times New Roman" pitchFamily="18" charset="0"/>
                <a:cs typeface="Times New Roman" pitchFamily="18" charset="0"/>
              </a:rPr>
              <a:t>M téléphone pour obtenir une confirmation (corpus Ogier) </a:t>
            </a:r>
            <a:endParaRPr lang="fr-FR" sz="2400" i="1" dirty="0" smtClean="0">
              <a:latin typeface="Times New Roman" pitchFamily="18" charset="0"/>
              <a:cs typeface="Times New Roman" pitchFamily="18" charset="0"/>
            </a:endParaRPr>
          </a:p>
          <a:p>
            <a:pPr>
              <a:buNone/>
            </a:pPr>
            <a:endParaRPr lang="fr-FR" sz="2400" dirty="0">
              <a:latin typeface="Times New Roman" pitchFamily="18" charset="0"/>
              <a:cs typeface="Times New Roman" pitchFamily="18" charset="0"/>
            </a:endParaRPr>
          </a:p>
          <a:p>
            <a:pPr>
              <a:buNone/>
            </a:pPr>
            <a:r>
              <a:rPr lang="fr-FR" sz="2400" dirty="0">
                <a:latin typeface="Times New Roman" pitchFamily="18" charset="0"/>
                <a:cs typeface="Times New Roman" pitchFamily="18" charset="0"/>
              </a:rPr>
              <a:t>M- j’te téléphone pour savoir si c’est toujours </a:t>
            </a:r>
            <a:r>
              <a:rPr lang="fr-FR" sz="2400" dirty="0" smtClean="0">
                <a:latin typeface="Times New Roman" pitchFamily="18" charset="0"/>
                <a:cs typeface="Times New Roman" pitchFamily="18" charset="0"/>
              </a:rPr>
              <a:t>d’accord</a:t>
            </a:r>
          </a:p>
          <a:p>
            <a:pPr>
              <a:buNone/>
            </a:pPr>
            <a:endParaRPr lang="fr-FR" sz="2400" dirty="0">
              <a:latin typeface="Times New Roman" pitchFamily="18" charset="0"/>
              <a:cs typeface="Times New Roman" pitchFamily="18" charset="0"/>
            </a:endParaRPr>
          </a:p>
          <a:p>
            <a:pPr>
              <a:buNone/>
            </a:pPr>
            <a:r>
              <a:rPr lang="fr-FR" sz="2400" dirty="0">
                <a:latin typeface="Times New Roman" pitchFamily="18" charset="0"/>
                <a:cs typeface="Times New Roman" pitchFamily="18" charset="0"/>
              </a:rPr>
              <a:t>S- ben : ouais/ (.) normal’ment ouais mais euh :: j’allais t’app’ler demain pour confirmer parce que ::: qu’on n’a pas encore :: la réponse </a:t>
            </a:r>
          </a:p>
          <a:p>
            <a:pPr>
              <a:buNone/>
            </a:pPr>
            <a:r>
              <a:rPr lang="fr-FR" sz="2400" dirty="0">
                <a:latin typeface="Times New Roman" pitchFamily="18" charset="0"/>
                <a:cs typeface="Times New Roman" pitchFamily="18" charset="0"/>
              </a:rPr>
              <a:t> </a:t>
            </a:r>
          </a:p>
          <a:p>
            <a:pPr algn="just">
              <a:buNone/>
            </a:pPr>
            <a:r>
              <a:rPr lang="fr-FR" sz="2400" dirty="0" smtClean="0">
                <a:latin typeface="Times New Roman" pitchFamily="18" charset="0"/>
                <a:cs typeface="Times New Roman" pitchFamily="18" charset="0"/>
              </a:rPr>
              <a:t>		Le </a:t>
            </a:r>
            <a:r>
              <a:rPr lang="fr-FR" sz="2400" dirty="0">
                <a:latin typeface="Times New Roman" pitchFamily="18" charset="0"/>
                <a:cs typeface="Times New Roman" pitchFamily="18" charset="0"/>
              </a:rPr>
              <a:t>type de paire ici attesté est «  demande de confirmation/ confirmation, information ou report de la réponse ». </a:t>
            </a:r>
            <a:endParaRPr lang="fr-FR" sz="24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601</Words>
  <Application>Microsoft Office PowerPoint</Application>
  <PresentationFormat>Affichage à l'écran (4:3)</PresentationFormat>
  <Paragraphs>269</Paragraphs>
  <Slides>52</Slides>
  <Notes>0</Notes>
  <HiddenSlides>0</HiddenSlides>
  <MMClips>0</MMClips>
  <ScaleCrop>false</ScaleCrop>
  <HeadingPairs>
    <vt:vector size="4" baseType="variant">
      <vt:variant>
        <vt:lpstr>Thème</vt:lpstr>
      </vt:variant>
      <vt:variant>
        <vt:i4>1</vt:i4>
      </vt:variant>
      <vt:variant>
        <vt:lpstr>Titres des diapositives</vt:lpstr>
      </vt:variant>
      <vt:variant>
        <vt:i4>52</vt:i4>
      </vt:variant>
    </vt:vector>
  </HeadingPairs>
  <TitlesOfParts>
    <vt:vector size="53" baseType="lpstr">
      <vt:lpstr>Thème Office</vt:lpstr>
      <vt:lpstr>  République Algérienne Démocratique et Populaire  Ministère de l’Enseignement Supérieur et de la Recherche Scientifique Université A.MIRA-BEJAIA Faculté des Lettres et des Langues Département de français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 Windows</dc:creator>
  <cp:lastModifiedBy>Utilisateur Windows</cp:lastModifiedBy>
  <cp:revision>37</cp:revision>
  <dcterms:created xsi:type="dcterms:W3CDTF">2021-02-20T10:19:18Z</dcterms:created>
  <dcterms:modified xsi:type="dcterms:W3CDTF">2022-11-25T19:41:34Z</dcterms:modified>
</cp:coreProperties>
</file>