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7"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834B2D-2EE4-4D9A-B7A2-D948CA0C6751}" type="datetimeFigureOut">
              <a:rPr lang="fr-FR" smtClean="0"/>
              <a:pPr/>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52C71F-CC83-46C5-A87C-2ADD5ECB995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834B2D-2EE4-4D9A-B7A2-D948CA0C6751}" type="datetimeFigureOut">
              <a:rPr lang="fr-FR" smtClean="0"/>
              <a:pPr/>
              <a:t>07/12/2022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2C71F-CC83-46C5-A87C-2ADD5ECB995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9"/>
            <a:ext cx="7772400" cy="1285883"/>
          </a:xfrm>
        </p:spPr>
        <p:txBody>
          <a:bodyPr>
            <a:normAutofit fontScale="90000"/>
          </a:bodyPr>
          <a:lstStyle/>
          <a:p>
            <a:r>
              <a:rPr lang="fr-FR" sz="2000" dirty="0" smtClean="0">
                <a:solidFill>
                  <a:schemeClr val="tx2"/>
                </a:solidFill>
                <a:latin typeface="Times New Roman" panose="02020603050405020304" pitchFamily="18" charset="0"/>
                <a:cs typeface="Times New Roman" panose="02020603050405020304" pitchFamily="18" charset="0"/>
              </a:rPr>
              <a:t>République Algérienne Démocratique et Populaire </a:t>
            </a:r>
            <a:br>
              <a:rPr lang="fr-FR" sz="2000" dirty="0" smtClean="0">
                <a:solidFill>
                  <a:schemeClr val="tx2"/>
                </a:solidFill>
                <a:latin typeface="Times New Roman" panose="02020603050405020304" pitchFamily="18" charset="0"/>
                <a:cs typeface="Times New Roman" panose="02020603050405020304" pitchFamily="18" charset="0"/>
              </a:rPr>
            </a:br>
            <a:r>
              <a:rPr lang="fr-FR" sz="2000" dirty="0" smtClean="0">
                <a:solidFill>
                  <a:schemeClr val="tx2"/>
                </a:solidFill>
                <a:latin typeface="Times New Roman" panose="02020603050405020304" pitchFamily="18" charset="0"/>
                <a:cs typeface="Times New Roman" panose="02020603050405020304" pitchFamily="18" charset="0"/>
              </a:rPr>
              <a:t>Ministère de l’Enseignement Supérieur et de la Recherche Scientifique</a:t>
            </a:r>
            <a:br>
              <a:rPr lang="fr-FR" sz="2000" dirty="0" smtClean="0">
                <a:solidFill>
                  <a:schemeClr val="tx2"/>
                </a:solidFill>
                <a:latin typeface="Times New Roman" panose="02020603050405020304" pitchFamily="18" charset="0"/>
                <a:cs typeface="Times New Roman" panose="02020603050405020304" pitchFamily="18" charset="0"/>
              </a:rPr>
            </a:br>
            <a:r>
              <a:rPr lang="fr-FR" sz="2000" dirty="0" smtClean="0">
                <a:solidFill>
                  <a:schemeClr val="tx2"/>
                </a:solidFill>
                <a:latin typeface="Times New Roman" panose="02020603050405020304" pitchFamily="18" charset="0"/>
                <a:cs typeface="Times New Roman" panose="02020603050405020304" pitchFamily="18" charset="0"/>
              </a:rPr>
              <a:t>Université A.MIRA-BEJAIA</a:t>
            </a:r>
            <a:br>
              <a:rPr lang="fr-FR" sz="2000" dirty="0" smtClean="0">
                <a:solidFill>
                  <a:schemeClr val="tx2"/>
                </a:solidFill>
                <a:latin typeface="Times New Roman" panose="02020603050405020304" pitchFamily="18" charset="0"/>
                <a:cs typeface="Times New Roman" panose="02020603050405020304" pitchFamily="18" charset="0"/>
              </a:rPr>
            </a:br>
            <a:r>
              <a:rPr lang="fr-FR" sz="2000" dirty="0" smtClean="0">
                <a:solidFill>
                  <a:schemeClr val="tx2"/>
                </a:solidFill>
                <a:latin typeface="Times New Roman" panose="02020603050405020304" pitchFamily="18" charset="0"/>
                <a:cs typeface="Times New Roman" panose="02020603050405020304" pitchFamily="18" charset="0"/>
              </a:rPr>
              <a:t>Faculté des Lettres et des Langues Département de français</a:t>
            </a:r>
            <a:endParaRPr lang="fr-FR" sz="2000" dirty="0"/>
          </a:p>
        </p:txBody>
      </p:sp>
      <p:sp>
        <p:nvSpPr>
          <p:cNvPr id="3" name="Sous-titre 2"/>
          <p:cNvSpPr>
            <a:spLocks noGrp="1"/>
          </p:cNvSpPr>
          <p:nvPr>
            <p:ph type="subTitle" idx="1"/>
          </p:nvPr>
        </p:nvSpPr>
        <p:spPr>
          <a:xfrm>
            <a:off x="1371600" y="2000240"/>
            <a:ext cx="6400800" cy="3638560"/>
          </a:xfrm>
        </p:spPr>
        <p:txBody>
          <a:bodyPr>
            <a:normAutofit fontScale="77500" lnSpcReduction="20000"/>
          </a:bodyPr>
          <a:lstStyle/>
          <a:p>
            <a:endParaRPr lang="fr-FR" sz="2600" b="1" dirty="0" smtClean="0">
              <a:latin typeface="Times New Roman" panose="02020603050405020304" pitchFamily="18" charset="0"/>
              <a:cs typeface="Times New Roman" panose="02020603050405020304" pitchFamily="18" charset="0"/>
            </a:endParaRPr>
          </a:p>
          <a:p>
            <a:endParaRPr lang="fr-FR" sz="2600" b="1" dirty="0">
              <a:latin typeface="Times New Roman" panose="02020603050405020304" pitchFamily="18" charset="0"/>
              <a:cs typeface="Times New Roman" panose="02020603050405020304" pitchFamily="18" charset="0"/>
            </a:endParaRPr>
          </a:p>
          <a:p>
            <a:endParaRPr lang="fr-FR" sz="2600" b="1" dirty="0" smtClean="0">
              <a:latin typeface="Times New Roman" panose="02020603050405020304" pitchFamily="18" charset="0"/>
              <a:cs typeface="Times New Roman" panose="02020603050405020304" pitchFamily="18" charset="0"/>
            </a:endParaRPr>
          </a:p>
          <a:p>
            <a:endParaRPr lang="fr-FR" sz="2600" b="1" dirty="0">
              <a:latin typeface="Times New Roman" panose="02020603050405020304" pitchFamily="18" charset="0"/>
              <a:cs typeface="Times New Roman" panose="02020603050405020304" pitchFamily="18" charset="0"/>
            </a:endParaRPr>
          </a:p>
          <a:p>
            <a:endParaRPr lang="fr-FR" sz="2600" b="1" dirty="0" smtClean="0">
              <a:latin typeface="Times New Roman" panose="02020603050405020304" pitchFamily="18" charset="0"/>
              <a:cs typeface="Times New Roman" panose="02020603050405020304" pitchFamily="18" charset="0"/>
            </a:endParaRPr>
          </a:p>
          <a:p>
            <a:r>
              <a:rPr lang="fr-FR" sz="2600" b="1" dirty="0" smtClean="0">
                <a:latin typeface="Times New Roman" panose="02020603050405020304" pitchFamily="18" charset="0"/>
                <a:cs typeface="Times New Roman" panose="02020603050405020304" pitchFamily="18" charset="0"/>
              </a:rPr>
              <a:t>Module d’enseignement : A.C.I. </a:t>
            </a:r>
            <a:endParaRPr lang="fr-FR" sz="2600" dirty="0" smtClean="0">
              <a:latin typeface="Times New Roman" panose="02020603050405020304" pitchFamily="18" charset="0"/>
              <a:cs typeface="Times New Roman" panose="02020603050405020304" pitchFamily="18" charset="0"/>
            </a:endParaRPr>
          </a:p>
          <a:p>
            <a:endParaRPr lang="fr-FR" sz="2600" b="1" dirty="0" smtClean="0">
              <a:latin typeface="Times New Roman" panose="02020603050405020304" pitchFamily="18" charset="0"/>
              <a:cs typeface="Times New Roman" panose="02020603050405020304" pitchFamily="18" charset="0"/>
            </a:endParaRPr>
          </a:p>
          <a:p>
            <a:r>
              <a:rPr lang="fr-FR" sz="2600" b="1" dirty="0" smtClean="0">
                <a:latin typeface="Times New Roman" panose="02020603050405020304" pitchFamily="18" charset="0"/>
                <a:cs typeface="Times New Roman" panose="02020603050405020304" pitchFamily="18" charset="0"/>
              </a:rPr>
              <a:t>                 Elaboré par BELLIL K. </a:t>
            </a:r>
          </a:p>
          <a:p>
            <a:endParaRPr lang="fr-FR" sz="2600" dirty="0" smtClean="0">
              <a:latin typeface="Times New Roman" panose="02020603050405020304" pitchFamily="18" charset="0"/>
              <a:cs typeface="Times New Roman" panose="02020603050405020304" pitchFamily="18" charset="0"/>
            </a:endParaRPr>
          </a:p>
          <a:p>
            <a:r>
              <a:rPr lang="fr-FR" sz="2600" dirty="0" smtClean="0">
                <a:latin typeface="Times New Roman" panose="02020603050405020304" pitchFamily="18" charset="0"/>
                <a:cs typeface="Times New Roman" panose="02020603050405020304" pitchFamily="18" charset="0"/>
              </a:rPr>
              <a:t>        Public ciblé : Master I. Sciences du </a:t>
            </a:r>
            <a:r>
              <a:rPr lang="fr-FR" sz="2600" dirty="0" smtClean="0">
                <a:latin typeface="Times New Roman" panose="02020603050405020304" pitchFamily="18" charset="0"/>
                <a:cs typeface="Times New Roman" panose="02020603050405020304" pitchFamily="18" charset="0"/>
              </a:rPr>
              <a:t>langage</a:t>
            </a:r>
            <a:endParaRPr lang="fr-FR" sz="2600" dirty="0" smtClean="0">
              <a:latin typeface="Times New Roman" panose="02020603050405020304" pitchFamily="18" charset="0"/>
              <a:cs typeface="Times New Roman" panose="02020603050405020304" pitchFamily="18" charset="0"/>
            </a:endParaRPr>
          </a:p>
          <a:p>
            <a:r>
              <a:rPr lang="fr-FR" sz="2600" smtClean="0">
                <a:latin typeface="Times New Roman" panose="02020603050405020304" pitchFamily="18" charset="0"/>
                <a:cs typeface="Times New Roman" panose="02020603050405020304" pitchFamily="18" charset="0"/>
              </a:rPr>
              <a:t>      </a:t>
            </a:r>
            <a:r>
              <a:rPr lang="fr-FR" sz="2600" smtClean="0">
                <a:latin typeface="Times New Roman" panose="02020603050405020304" pitchFamily="18" charset="0"/>
                <a:cs typeface="Times New Roman" panose="02020603050405020304" pitchFamily="18" charset="0"/>
              </a:rPr>
              <a:t>2022/2023 </a:t>
            </a:r>
            <a:endParaRPr lang="fr-FR" sz="2600" dirty="0" smtClean="0">
              <a:latin typeface="Times New Roman" panose="02020603050405020304" pitchFamily="18" charset="0"/>
              <a:cs typeface="Times New Roman" panose="02020603050405020304" pitchFamily="18" charset="0"/>
            </a:endParaRPr>
          </a:p>
          <a:p>
            <a:endParaRPr lang="fr-FR" dirty="0"/>
          </a:p>
        </p:txBody>
      </p:sp>
      <p:pic>
        <p:nvPicPr>
          <p:cNvPr id="4" name="image1.png" descr="https://encrypted-tbn1.gstatic.com/images?q=tbn:ANd9GcQMdoNlgePON2OCSbqp4gvDV95tIYE-bSnWidQblJmSqr-BRjlZT3bGAdxx"/>
          <p:cNvPicPr/>
          <p:nvPr/>
        </p:nvPicPr>
        <p:blipFill>
          <a:blip r:embed="rId2" cstate="print"/>
          <a:stretch>
            <a:fillRect/>
          </a:stretch>
        </p:blipFill>
        <p:spPr>
          <a:xfrm>
            <a:off x="3571868" y="2428868"/>
            <a:ext cx="2018270" cy="5715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just">
              <a:buNone/>
            </a:pPr>
            <a:r>
              <a:rPr lang="fr-FR" sz="2400" b="1" dirty="0">
                <a:latin typeface="Times New Roman" pitchFamily="18" charset="0"/>
                <a:cs typeface="Times New Roman" pitchFamily="18" charset="0"/>
              </a:rPr>
              <a:t>3.2.1.  La séquence comme unité fonctionnelle </a:t>
            </a:r>
            <a:endParaRPr lang="fr-FR" sz="2400" b="1" dirty="0" smtClean="0">
              <a:latin typeface="Times New Roman" pitchFamily="18" charset="0"/>
              <a:cs typeface="Times New Roman" pitchFamily="18" charset="0"/>
            </a:endParaRPr>
          </a:p>
          <a:p>
            <a:pPr algn="just">
              <a:buNone/>
            </a:pPr>
            <a:endParaRPr lang="fr-FR" sz="2400" b="1"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linguistes ont distingué ces unités selon les fonctions qu’elles remplissent dans une interaction, c’est ainsi qu’ils ont dégagé la séquence d’ouverture, de clôture, des séquences dites latérales.</a:t>
            </a: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lvl="0" algn="just">
              <a:buNone/>
            </a:pPr>
            <a:r>
              <a:rPr lang="fr-FR" sz="2400" b="1" dirty="0" smtClean="0">
                <a:latin typeface="Times New Roman" pitchFamily="18" charset="0"/>
                <a:cs typeface="Times New Roman" pitchFamily="18" charset="0"/>
              </a:rPr>
              <a:t>	La </a:t>
            </a:r>
            <a:r>
              <a:rPr lang="fr-FR" sz="2400" b="1" dirty="0">
                <a:latin typeface="Times New Roman" pitchFamily="18" charset="0"/>
                <a:cs typeface="Times New Roman" pitchFamily="18" charset="0"/>
              </a:rPr>
              <a:t>séquence d’ouverture</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lvl="0" algn="just">
              <a:buNone/>
            </a:pPr>
            <a:endParaRPr lang="fr-FR" sz="2400" dirty="0">
              <a:latin typeface="Times New Roman" pitchFamily="18" charset="0"/>
              <a:cs typeface="Times New Roman" pitchFamily="18" charset="0"/>
            </a:endParaRPr>
          </a:p>
          <a:p>
            <a:pPr lvl="0" algn="just">
              <a:buNone/>
            </a:pPr>
            <a:r>
              <a:rPr lang="fr-FR" sz="2400" dirty="0" smtClean="0">
                <a:latin typeface="Times New Roman" pitchFamily="18" charset="0"/>
                <a:cs typeface="Times New Roman" pitchFamily="18" charset="0"/>
              </a:rPr>
              <a:t>		Elle est </a:t>
            </a:r>
            <a:r>
              <a:rPr lang="fr-FR" sz="2400" dirty="0">
                <a:latin typeface="Times New Roman" pitchFamily="18" charset="0"/>
                <a:cs typeface="Times New Roman" pitchFamily="18" charset="0"/>
              </a:rPr>
              <a:t>constituée d’un ensemble d’échanges qui a pour fonction principale la mise en place de l’interaction. Les échanges se répartissent en plusieurs catégories, nous trouvons l’échange de salutation, l’échange complimenteur, celui qui porte sur la santé, etc. La séquence d’ouverture ne se réalise pas souvent de la même manière, elle est dépendante de la situation dans laquelle se trouve l’individu, tout comme la séquence de clôture. </a:t>
            </a:r>
          </a:p>
          <a:p>
            <a:pP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lvl="0" algn="just">
              <a:buNone/>
            </a:pPr>
            <a:r>
              <a:rPr lang="fr-FR" sz="2400" b="1" dirty="0" smtClean="0">
                <a:latin typeface="Times New Roman" pitchFamily="18" charset="0"/>
                <a:cs typeface="Times New Roman" pitchFamily="18" charset="0"/>
              </a:rPr>
              <a:t>La </a:t>
            </a:r>
            <a:r>
              <a:rPr lang="fr-FR" sz="2400" b="1" dirty="0">
                <a:latin typeface="Times New Roman" pitchFamily="18" charset="0"/>
                <a:cs typeface="Times New Roman" pitchFamily="18" charset="0"/>
              </a:rPr>
              <a:t>séquence de clôture</a:t>
            </a:r>
            <a:r>
              <a:rPr lang="fr-FR" sz="2400" b="1" i="1" dirty="0">
                <a:latin typeface="Times New Roman" pitchFamily="18" charset="0"/>
                <a:cs typeface="Times New Roman" pitchFamily="18" charset="0"/>
              </a:rPr>
              <a:t> </a:t>
            </a:r>
            <a:endParaRPr lang="fr-FR" sz="2400" b="1" i="1" dirty="0" smtClean="0">
              <a:latin typeface="Times New Roman" pitchFamily="18" charset="0"/>
              <a:cs typeface="Times New Roman" pitchFamily="18" charset="0"/>
            </a:endParaRPr>
          </a:p>
          <a:p>
            <a:pPr lvl="0" algn="just">
              <a:buNone/>
            </a:pPr>
            <a:endParaRPr lang="fr-FR" sz="2400" b="1" i="1" dirty="0" smtClean="0">
              <a:latin typeface="Times New Roman" pitchFamily="18" charset="0"/>
              <a:cs typeface="Times New Roman" pitchFamily="18" charset="0"/>
            </a:endParaRPr>
          </a:p>
          <a:p>
            <a:pPr lvl="0" algn="just">
              <a:buNone/>
            </a:pPr>
            <a:r>
              <a:rPr lang="fr-FR" sz="2400" dirty="0" smtClean="0">
                <a:latin typeface="Times New Roman" pitchFamily="18" charset="0"/>
                <a:cs typeface="Times New Roman" pitchFamily="18" charset="0"/>
              </a:rPr>
              <a:t>		a </a:t>
            </a:r>
            <a:r>
              <a:rPr lang="fr-FR" sz="2400" dirty="0">
                <a:latin typeface="Times New Roman" pitchFamily="18" charset="0"/>
                <a:cs typeface="Times New Roman" pitchFamily="18" charset="0"/>
              </a:rPr>
              <a:t>pour fonction de mettre fin à l’interaction. Elle comporte aussi plusieurs échanges : les échanges de pré-clôture où nous repérons quelques actes rituels tels que les remerciements, les projets, les souhaits, l’excuse, </a:t>
            </a:r>
            <a:r>
              <a:rPr lang="fr-FR" sz="2400" dirty="0" err="1">
                <a:latin typeface="Times New Roman" pitchFamily="18" charset="0"/>
                <a:cs typeface="Times New Roman" pitchFamily="18" charset="0"/>
              </a:rPr>
              <a:t>etc</a:t>
            </a:r>
            <a:r>
              <a:rPr lang="fr-FR" sz="2400" dirty="0">
                <a:latin typeface="Times New Roman" pitchFamily="18" charset="0"/>
                <a:cs typeface="Times New Roman" pitchFamily="18" charset="0"/>
              </a:rPr>
              <a:t> ; le dernier échange est celui des salutations finales.</a:t>
            </a: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lvl="0" algn="just">
              <a:buNone/>
            </a:pPr>
            <a:r>
              <a:rPr lang="fr-FR" sz="2400" b="1" dirty="0" smtClean="0">
                <a:latin typeface="Times New Roman" pitchFamily="18" charset="0"/>
                <a:cs typeface="Times New Roman" pitchFamily="18" charset="0"/>
              </a:rPr>
              <a:t>Les </a:t>
            </a:r>
            <a:r>
              <a:rPr lang="fr-FR" sz="2400" b="1" dirty="0">
                <a:latin typeface="Times New Roman" pitchFamily="18" charset="0"/>
                <a:cs typeface="Times New Roman" pitchFamily="18" charset="0"/>
              </a:rPr>
              <a:t>séquences latérales :</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lvl="0" algn="just">
              <a:buNone/>
            </a:pPr>
            <a:endParaRPr lang="fr-FR" sz="2400" dirty="0" smtClean="0">
              <a:latin typeface="Times New Roman" pitchFamily="18" charset="0"/>
              <a:cs typeface="Times New Roman" pitchFamily="18" charset="0"/>
            </a:endParaRPr>
          </a:p>
          <a:p>
            <a:pPr lvl="0" algn="just">
              <a:buNone/>
            </a:pPr>
            <a:r>
              <a:rPr lang="fr-FR" sz="2400" dirty="0" smtClean="0">
                <a:latin typeface="Times New Roman" pitchFamily="18" charset="0"/>
                <a:cs typeface="Times New Roman" pitchFamily="18" charset="0"/>
              </a:rPr>
              <a:t>		Ce </a:t>
            </a:r>
            <a:r>
              <a:rPr lang="fr-FR" sz="2400" dirty="0">
                <a:latin typeface="Times New Roman" pitchFamily="18" charset="0"/>
                <a:cs typeface="Times New Roman" pitchFamily="18" charset="0"/>
              </a:rPr>
              <a:t>sont des moments de séquences (des parenthèses) qui permettent aux interactants de suspendre momentanément le déroulement de l’interaction pour trouver une solution à un problème survenu, ou gérer les malentendus et les incompréhensions et permettre ainsi à l’interaction de suivre son cours. Ces séquences sont fortement codées et délimitées par divers types de régulateurs.  </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sz="2400" b="1" dirty="0">
                <a:latin typeface="Times New Roman" pitchFamily="18" charset="0"/>
                <a:cs typeface="Times New Roman" pitchFamily="18" charset="0"/>
              </a:rPr>
              <a:t>3.2.2. </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La séquence comme unité thématique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Elle </a:t>
            </a:r>
            <a:r>
              <a:rPr lang="fr-FR" sz="2400" dirty="0">
                <a:latin typeface="Times New Roman" pitchFamily="18" charset="0"/>
                <a:cs typeface="Times New Roman" pitchFamily="18" charset="0"/>
              </a:rPr>
              <a:t>est constituée d’un ensemble d’échanges qui est centré sur la même thématique</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Cette </a:t>
            </a:r>
            <a:r>
              <a:rPr lang="fr-FR" sz="2400" dirty="0">
                <a:latin typeface="Times New Roman" pitchFamily="18" charset="0"/>
                <a:cs typeface="Times New Roman" pitchFamily="18" charset="0"/>
              </a:rPr>
              <a:t>séquence a causé aux linguistes de sérieux problèmes de délimitation car il n’est pas facile de distinguer la dérive de la rupture thématique.</a:t>
            </a: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a:latin typeface="Times New Roman" pitchFamily="18" charset="0"/>
                <a:cs typeface="Times New Roman" pitchFamily="18" charset="0"/>
              </a:rPr>
              <a:t>4. L’échange </a:t>
            </a:r>
            <a:endParaRPr lang="fr-FR" sz="2400" dirty="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L’échange </a:t>
            </a:r>
            <a:r>
              <a:rPr lang="fr-FR" sz="2400" dirty="0">
                <a:latin typeface="Times New Roman" pitchFamily="18" charset="0"/>
                <a:cs typeface="Times New Roman" pitchFamily="18" charset="0"/>
              </a:rPr>
              <a:t>« </a:t>
            </a:r>
            <a:r>
              <a:rPr lang="fr-FR" sz="2400" i="1" dirty="0">
                <a:latin typeface="Times New Roman" pitchFamily="18" charset="0"/>
                <a:cs typeface="Times New Roman" pitchFamily="18" charset="0"/>
              </a:rPr>
              <a:t>correspond en principe à la ‘’petite unité </a:t>
            </a:r>
            <a:r>
              <a:rPr lang="fr-FR" sz="2400" i="1" dirty="0" err="1">
                <a:latin typeface="Times New Roman" pitchFamily="18" charset="0"/>
                <a:cs typeface="Times New Roman" pitchFamily="18" charset="0"/>
              </a:rPr>
              <a:t>dialogale</a:t>
            </a:r>
            <a:r>
              <a:rPr lang="fr-FR" sz="2400" i="1" dirty="0">
                <a:latin typeface="Times New Roman" pitchFamily="18" charset="0"/>
                <a:cs typeface="Times New Roman" pitchFamily="18" charset="0"/>
              </a:rPr>
              <a:t>’’. Ce rang est donc fondamental : c’est avec l‘’échange’’ que commence l’échange, c'est-à-dire le dialogue au sens strict ».</a:t>
            </a:r>
            <a:endParaRPr lang="fr-FR" sz="2400"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forme schématique la plus simple que peut avoir cette unité </a:t>
            </a:r>
            <a:r>
              <a:rPr lang="fr-FR" sz="2400" dirty="0" err="1">
                <a:latin typeface="Times New Roman" pitchFamily="18" charset="0"/>
                <a:cs typeface="Times New Roman" pitchFamily="18" charset="0"/>
              </a:rPr>
              <a:t>dialogale</a:t>
            </a:r>
            <a:r>
              <a:rPr lang="fr-FR" sz="2400" dirty="0">
                <a:latin typeface="Times New Roman" pitchFamily="18" charset="0"/>
                <a:cs typeface="Times New Roman" pitchFamily="18" charset="0"/>
              </a:rPr>
              <a:t> est : Question/Réponse ; Salutation/Salutation ; Requête /Acceptation ou refus ; Reproche/Excuse</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notion d’échange fut décortiquée par plusieurs disciplines qui s’intéressent à l’analyse de la parole en interaction, en particulier l’ethnométhodologie et l’analyse conversationnelle. Les travaux de Goffman ont aussi aidé et enrichi la linguistique interactionniste.</a:t>
            </a:r>
          </a:p>
          <a:p>
            <a:pPr algn="just"/>
            <a:endParaRPr lang="fr-FR" sz="2400"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notion d’échange est remplacée chez Sacks et Garfinkel par la « paire adjacente » : « </a:t>
            </a:r>
            <a:r>
              <a:rPr lang="fr-FR" sz="2400" i="1" dirty="0">
                <a:latin typeface="Times New Roman" pitchFamily="18" charset="0"/>
                <a:cs typeface="Times New Roman" pitchFamily="18" charset="0"/>
              </a:rPr>
              <a:t>Les paires adjacentes consistent en deux tours formant une paire (</a:t>
            </a:r>
            <a:r>
              <a:rPr lang="fr-FR" sz="2400" i="1" dirty="0" err="1">
                <a:latin typeface="Times New Roman" pitchFamily="18" charset="0"/>
                <a:cs typeface="Times New Roman" pitchFamily="18" charset="0"/>
              </a:rPr>
              <a:t>p.ex</a:t>
            </a:r>
            <a:r>
              <a:rPr lang="fr-FR" sz="2400" i="1" dirty="0">
                <a:latin typeface="Times New Roman" pitchFamily="18" charset="0"/>
                <a:cs typeface="Times New Roman" pitchFamily="18" charset="0"/>
              </a:rPr>
              <a:t> : question/réponse ; invitation/acceptation ou refus ; salutation/salutation ; compliment/ rejet ou acceptation ; etc.) catégorisable comme première et seconde partie de paire ; se suivant de façon adjacente ». </a:t>
            </a:r>
            <a:endParaRPr lang="fr-FR" sz="2400"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600" dirty="0" smtClean="0">
                <a:latin typeface="Times New Roman" pitchFamily="18" charset="0"/>
                <a:cs typeface="Times New Roman" pitchFamily="18" charset="0"/>
              </a:rPr>
              <a:t>		</a:t>
            </a:r>
          </a:p>
          <a:p>
            <a:pPr algn="just">
              <a:buNone/>
            </a:pPr>
            <a:r>
              <a:rPr lang="fr-FR" sz="2600" dirty="0">
                <a:latin typeface="Times New Roman" pitchFamily="18" charset="0"/>
                <a:cs typeface="Times New Roman" pitchFamily="18" charset="0"/>
              </a:rPr>
              <a:t>	</a:t>
            </a:r>
            <a:r>
              <a:rPr lang="fr-FR" sz="2600" dirty="0" smtClean="0">
                <a:latin typeface="Times New Roman" pitchFamily="18" charset="0"/>
                <a:cs typeface="Times New Roman" pitchFamily="18" charset="0"/>
              </a:rPr>
              <a:t>	Mais </a:t>
            </a:r>
            <a:r>
              <a:rPr lang="fr-FR" sz="2600" dirty="0">
                <a:latin typeface="Times New Roman" pitchFamily="18" charset="0"/>
                <a:cs typeface="Times New Roman" pitchFamily="18" charset="0"/>
              </a:rPr>
              <a:t>l’échange minimal entre deux personnes ne se déroule pas forcément selon la paire adjacente définie ci-dessus. Prenons l’exemple de la paire adjacente question/réponse, nous pouvons trouver des cas où la question en engendre une autre et la réponse est ainsi différée. Soit l’exemple suivant : </a:t>
            </a:r>
          </a:p>
          <a:p>
            <a:pPr algn="just">
              <a:buNone/>
            </a:pPr>
            <a:r>
              <a:rPr lang="fr-FR" sz="2600" dirty="0">
                <a:latin typeface="Times New Roman" pitchFamily="18" charset="0"/>
                <a:cs typeface="Times New Roman" pitchFamily="18" charset="0"/>
              </a:rPr>
              <a:t>A1- Je peux vous emprunter votre tuyau d’arrosage ?</a:t>
            </a:r>
          </a:p>
          <a:p>
            <a:pPr algn="just">
              <a:buNone/>
            </a:pPr>
            <a:r>
              <a:rPr lang="fr-FR" sz="2600" dirty="0">
                <a:latin typeface="Times New Roman" pitchFamily="18" charset="0"/>
                <a:cs typeface="Times New Roman" pitchFamily="18" charset="0"/>
              </a:rPr>
              <a:t>B1- Vous en avez besoin pour longtemps ?</a:t>
            </a:r>
          </a:p>
          <a:p>
            <a:pPr algn="just">
              <a:buNone/>
            </a:pPr>
            <a:r>
              <a:rPr lang="fr-FR" sz="2600" dirty="0">
                <a:latin typeface="Times New Roman" pitchFamily="18" charset="0"/>
                <a:cs typeface="Times New Roman" pitchFamily="18" charset="0"/>
              </a:rPr>
              <a:t>A2- Non !</a:t>
            </a:r>
          </a:p>
          <a:p>
            <a:pPr algn="just">
              <a:buNone/>
            </a:pPr>
            <a:r>
              <a:rPr lang="fr-FR" sz="2600" dirty="0">
                <a:latin typeface="Times New Roman" pitchFamily="18" charset="0"/>
                <a:cs typeface="Times New Roman" pitchFamily="18" charset="0"/>
              </a:rPr>
              <a:t>B2- Alors oui !</a:t>
            </a:r>
          </a:p>
          <a:p>
            <a:pPr>
              <a:buNone/>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r>
              <a:rPr lang="fr-FR" sz="2400" dirty="0" smtClean="0">
                <a:latin typeface="Times New Roman" pitchFamily="18" charset="0"/>
                <a:cs typeface="Times New Roman" pitchFamily="18" charset="0"/>
              </a:rPr>
              <a:t>		Ces </a:t>
            </a:r>
            <a:r>
              <a:rPr lang="fr-FR" sz="2400" dirty="0">
                <a:latin typeface="Times New Roman" pitchFamily="18" charset="0"/>
                <a:cs typeface="Times New Roman" pitchFamily="18" charset="0"/>
              </a:rPr>
              <a:t>raisons ont poussé Goffman à opter pour une autre conception qui est </a:t>
            </a:r>
            <a:r>
              <a:rPr lang="fr-FR" sz="2400" i="1" dirty="0">
                <a:latin typeface="Times New Roman" pitchFamily="18" charset="0"/>
                <a:cs typeface="Times New Roman" pitchFamily="18" charset="0"/>
              </a:rPr>
              <a:t>l’assertion </a:t>
            </a:r>
            <a:r>
              <a:rPr lang="fr-FR" sz="2400" dirty="0">
                <a:latin typeface="Times New Roman" pitchFamily="18" charset="0"/>
                <a:cs typeface="Times New Roman" pitchFamily="18" charset="0"/>
              </a:rPr>
              <a:t>et </a:t>
            </a:r>
            <a:r>
              <a:rPr lang="fr-FR" sz="2400" i="1" dirty="0">
                <a:latin typeface="Times New Roman" pitchFamily="18" charset="0"/>
                <a:cs typeface="Times New Roman" pitchFamily="18" charset="0"/>
              </a:rPr>
              <a:t>sa réplique </a:t>
            </a:r>
            <a:r>
              <a:rPr lang="fr-FR" sz="2400" dirty="0">
                <a:latin typeface="Times New Roman" pitchFamily="18" charset="0"/>
                <a:cs typeface="Times New Roman" pitchFamily="18" charset="0"/>
              </a:rPr>
              <a:t>illustrée par cet exemple </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Une </a:t>
            </a:r>
            <a:r>
              <a:rPr lang="fr-FR" sz="2400" dirty="0">
                <a:latin typeface="Times New Roman" pitchFamily="18" charset="0"/>
                <a:cs typeface="Times New Roman" pitchFamily="18" charset="0"/>
              </a:rPr>
              <a:t>femme rentre chez elle avec un nouveau chapeau sur la tête, son mari la voyant lui fait un compliment : </a:t>
            </a: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A1- Ce n’est pas mal, ça te va bien !</a:t>
            </a:r>
          </a:p>
          <a:p>
            <a:pPr algn="just">
              <a:buNone/>
            </a:pPr>
            <a:r>
              <a:rPr lang="fr-FR" sz="2400" dirty="0">
                <a:latin typeface="Times New Roman" pitchFamily="18" charset="0"/>
                <a:cs typeface="Times New Roman" pitchFamily="18" charset="0"/>
              </a:rPr>
              <a:t>B1- Il te plait ? Je me demandais ce que tu en penserais…</a:t>
            </a:r>
            <a:r>
              <a:rPr lang="fr-FR" sz="2400" i="1" dirty="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endParaRPr lang="fr-FR" sz="2400" b="1" dirty="0" smtClean="0">
              <a:latin typeface="Times New Roman" pitchFamily="18" charset="0"/>
              <a:cs typeface="Times New Roman" pitchFamily="18" charset="0"/>
            </a:endParaRPr>
          </a:p>
          <a:p>
            <a:pPr algn="just">
              <a:buNone/>
            </a:pPr>
            <a:r>
              <a:rPr lang="fr-FR" sz="2400" b="1"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2</a:t>
            </a:r>
            <a:r>
              <a:rPr lang="fr-FR" sz="2400" b="1" dirty="0">
                <a:latin typeface="Times New Roman" pitchFamily="18" charset="0"/>
                <a:cs typeface="Times New Roman" pitchFamily="18" charset="0"/>
              </a:rPr>
              <a:t>. L’organisation globale </a:t>
            </a:r>
            <a:endParaRPr lang="fr-FR" sz="2400" b="1" dirty="0" smtClean="0">
              <a:latin typeface="Times New Roman" pitchFamily="18" charset="0"/>
              <a:cs typeface="Times New Roman" pitchFamily="18" charset="0"/>
            </a:endParaRPr>
          </a:p>
          <a:p>
            <a:pPr algn="just">
              <a:buNone/>
            </a:pPr>
            <a:endParaRPr lang="fr-FR" sz="2400" b="1"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L’interaction </a:t>
            </a:r>
            <a:r>
              <a:rPr lang="fr-FR" sz="2400" dirty="0">
                <a:latin typeface="Times New Roman" pitchFamily="18" charset="0"/>
                <a:cs typeface="Times New Roman" pitchFamily="18" charset="0"/>
              </a:rPr>
              <a:t>verbale n’est pas seulement définie par les données extérieures que sont les participants, le cadre et les objectifs de l’interaction. Elle obéit aussi à des données internes, des principes généraux et des régularités que l’analyse peut mettre en évidence. Il est possible de la fragmenter en unités et d’en saisir les articulations.</a:t>
            </a:r>
          </a:p>
          <a:p>
            <a:pPr>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endParaRPr lang="fr-FR" sz="2400" i="1" dirty="0" smtClean="0">
              <a:latin typeface="Times New Roman" pitchFamily="18" charset="0"/>
              <a:cs typeface="Times New Roman" pitchFamily="18" charset="0"/>
            </a:endParaRPr>
          </a:p>
          <a:p>
            <a:pPr algn="just">
              <a:buNone/>
            </a:pPr>
            <a:endParaRPr lang="fr-FR" sz="2400" i="1" dirty="0">
              <a:latin typeface="Times New Roman" pitchFamily="18" charset="0"/>
              <a:cs typeface="Times New Roman" pitchFamily="18" charset="0"/>
            </a:endParaRPr>
          </a:p>
          <a:p>
            <a:pPr algn="just">
              <a:buNone/>
            </a:pPr>
            <a:r>
              <a:rPr lang="fr-FR" sz="2400" i="1" dirty="0" smtClean="0">
                <a:latin typeface="Times New Roman" pitchFamily="18" charset="0"/>
                <a:cs typeface="Times New Roman" pitchFamily="18" charset="0"/>
              </a:rPr>
              <a:t>	«</a:t>
            </a:r>
            <a:r>
              <a:rPr lang="fr-FR" sz="2400" i="1" dirty="0">
                <a:latin typeface="Times New Roman" pitchFamily="18" charset="0"/>
                <a:cs typeface="Times New Roman" pitchFamily="18" charset="0"/>
              </a:rPr>
              <a:t> Il est évident que, sur le plan uniquement dialogique, le premier tour initié est un commentaire et le second une question suivie d’un mouvement de commentaire. Plutôt que de se restreindre à la question/réponse comme unité conversationnelle, mieux vaudrait donc parler d’une unité plus large que Goffman propose d’appeler l’assertion et sa réplique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notion de « paire adjacente » est redéfinie par Kerbrat-Orecchioni comme un échange constitué de deux interventions, l’une est initiative, l’autre réactive. « </a:t>
            </a:r>
            <a:r>
              <a:rPr lang="fr-FR" sz="2400" i="1" dirty="0">
                <a:latin typeface="Times New Roman" pitchFamily="18" charset="0"/>
                <a:cs typeface="Times New Roman" pitchFamily="18" charset="0"/>
              </a:rPr>
              <a:t>Lorsque l’échange est constitué de deux interventions, on parle de paire adjacente. La première intervention est dite initiative et la deuxième réactive. Exemple de paires adjacente : les couples salutation-salutation (échange symétrique), ou question-réponse (échange complémentaire)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Cet </a:t>
            </a:r>
            <a:r>
              <a:rPr lang="fr-FR" sz="2400" dirty="0">
                <a:latin typeface="Times New Roman" pitchFamily="18" charset="0"/>
                <a:cs typeface="Times New Roman" pitchFamily="18" charset="0"/>
              </a:rPr>
              <a:t>échange peut être complété par une troisième intervention dite « évaluative » (dans le cas de la question) beaucoup plus présente dans les interactions téléphoniques que dans les interactions de face à face, et cela pour compenser l’absence du canal visuel par lequel passent des évaluateurs de nature non verbaux</a:t>
            </a:r>
            <a:r>
              <a:rPr lang="fr-FR" sz="2400"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Ex : "- Qu'est-ce que c'est que cette plante </a:t>
            </a:r>
            <a:r>
              <a:rPr lang="fr-FR" sz="2400" dirty="0" smtClean="0">
                <a:latin typeface="Times New Roman" pitchFamily="18" charset="0"/>
                <a:cs typeface="Times New Roman" pitchFamily="18" charset="0"/>
              </a:rPr>
              <a:t>? ( question)</a:t>
            </a:r>
            <a:endParaRPr lang="fr-FR" sz="2400" dirty="0">
              <a:latin typeface="Times New Roman" pitchFamily="18" charset="0"/>
              <a:cs typeface="Times New Roman" pitchFamily="18" charset="0"/>
            </a:endParaRPr>
          </a:p>
          <a:p>
            <a:pPr lvl="0">
              <a:buNone/>
            </a:pPr>
            <a:r>
              <a:rPr lang="fr-FR" sz="2400" dirty="0">
                <a:latin typeface="Times New Roman" pitchFamily="18" charset="0"/>
                <a:cs typeface="Times New Roman" pitchFamily="18" charset="0"/>
              </a:rPr>
              <a:t>C'est un abutilon</a:t>
            </a:r>
            <a:r>
              <a:rPr lang="fr-FR" sz="2400" dirty="0" smtClean="0">
                <a:latin typeface="Times New Roman" pitchFamily="18" charset="0"/>
                <a:cs typeface="Times New Roman" pitchFamily="18" charset="0"/>
              </a:rPr>
              <a:t>.   (réponse) </a:t>
            </a:r>
            <a:endParaRPr lang="fr-FR" sz="2400" dirty="0">
              <a:latin typeface="Times New Roman" pitchFamily="18" charset="0"/>
              <a:cs typeface="Times New Roman" pitchFamily="18" charset="0"/>
            </a:endParaRPr>
          </a:p>
          <a:p>
            <a:pPr lvl="0">
              <a:buNone/>
            </a:pPr>
            <a:r>
              <a:rPr lang="fr-FR" sz="2400" dirty="0">
                <a:latin typeface="Times New Roman" pitchFamily="18" charset="0"/>
                <a:cs typeface="Times New Roman" pitchFamily="18" charset="0"/>
              </a:rPr>
              <a:t>En tout cas, c'est joli</a:t>
            </a:r>
            <a:r>
              <a:rPr lang="fr-FR" sz="2400" dirty="0" smtClean="0">
                <a:latin typeface="Times New Roman" pitchFamily="18" charset="0"/>
                <a:cs typeface="Times New Roman" pitchFamily="18" charset="0"/>
              </a:rPr>
              <a:t>.«  </a:t>
            </a:r>
            <a:r>
              <a:rPr lang="fr-FR" sz="2400" dirty="0" smtClean="0">
                <a:solidFill>
                  <a:srgbClr val="FF0000"/>
                </a:solidFill>
                <a:latin typeface="Times New Roman" pitchFamily="18" charset="0"/>
                <a:cs typeface="Times New Roman" pitchFamily="18" charset="0"/>
              </a:rPr>
              <a:t>(évaluation) </a:t>
            </a:r>
            <a:endParaRPr lang="fr-FR" sz="2400" dirty="0">
              <a:solidFill>
                <a:srgbClr val="FF0000"/>
              </a:solidFill>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L’échange</a:t>
            </a:r>
            <a:r>
              <a:rPr lang="fr-FR" sz="2400" dirty="0">
                <a:latin typeface="Times New Roman" pitchFamily="18" charset="0"/>
                <a:cs typeface="Times New Roman" pitchFamily="18" charset="0"/>
              </a:rPr>
              <a:t>, pour Kerbrat-Orecchioni, peut être aussi composé d’une seule intervention parce que l’autre intervention est soit de nature non verbale (question-mouvement de tête) soit absente suite à une violation des règles conversationnelles ; cet échange est de ce fait tronqué. </a:t>
            </a:r>
          </a:p>
          <a:p>
            <a:pPr>
              <a:buNone/>
            </a:pP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dirty="0" smtClean="0">
                <a:latin typeface="Times New Roman" pitchFamily="18" charset="0"/>
                <a:cs typeface="Times New Roman" pitchFamily="18" charset="0"/>
              </a:rPr>
              <a:t>		L’échange </a:t>
            </a:r>
            <a:r>
              <a:rPr lang="fr-FR" sz="2400" dirty="0">
                <a:latin typeface="Times New Roman" pitchFamily="18" charset="0"/>
                <a:cs typeface="Times New Roman" pitchFamily="18" charset="0"/>
              </a:rPr>
              <a:t>étendu comprend plus de trois interventions. Kerbrat-Orecchioni a pris l’exemple de l’offre et le refus qui déclenche une série d’échanges afin que les deux locuteurs s’expliquent les raisons du refus. La même  idée a été développée par Sacks :  « </a:t>
            </a:r>
            <a:r>
              <a:rPr lang="fr-FR" sz="2400" i="1" dirty="0">
                <a:latin typeface="Times New Roman" pitchFamily="18" charset="0"/>
                <a:cs typeface="Times New Roman" pitchFamily="18" charset="0"/>
              </a:rPr>
              <a:t>Ainsi Sacks a démontré que la question ‘’comment ça va’’ peut déclencher deux types de réponses : d’une part une réponse ‘’neutre’’ comme ‘’ça va bien’’ ou ‘’ça va à peu près’’, qui n’appelle pas de commentaire et clôt la séquence; d’autre part une réponse « marquée » comme’’ ça va mal’’ qui au contraire déclenche une expansion introduite par un </a:t>
            </a:r>
            <a:r>
              <a:rPr lang="fr-FR" sz="2400" i="1" dirty="0" err="1">
                <a:latin typeface="Times New Roman" pitchFamily="18" charset="0"/>
                <a:cs typeface="Times New Roman" pitchFamily="18" charset="0"/>
              </a:rPr>
              <a:t>topicalisateur</a:t>
            </a:r>
            <a:r>
              <a:rPr lang="fr-FR" sz="2400" i="1" dirty="0">
                <a:latin typeface="Times New Roman" pitchFamily="18" charset="0"/>
                <a:cs typeface="Times New Roman" pitchFamily="18" charset="0"/>
              </a:rPr>
              <a:t> « qu’est ce qu’il y a ? »,  « ah bon »,  « pourquoi ?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échanges selon Kerbrat-Orecchioni peuvent être organisés de façons différentes : </a:t>
            </a:r>
            <a:r>
              <a:rPr lang="fr-FR" sz="2400" b="1" dirty="0">
                <a:latin typeface="Times New Roman" pitchFamily="18" charset="0"/>
                <a:cs typeface="Times New Roman" pitchFamily="18" charset="0"/>
              </a:rPr>
              <a:t>linéaire</a:t>
            </a:r>
            <a:r>
              <a:rPr lang="fr-FR" sz="2400" dirty="0">
                <a:latin typeface="Times New Roman" pitchFamily="18" charset="0"/>
                <a:cs typeface="Times New Roman" pitchFamily="18" charset="0"/>
              </a:rPr>
              <a:t> (elle parle d’échanges ‘</a:t>
            </a:r>
            <a:r>
              <a:rPr lang="fr-FR" sz="2400" b="1" dirty="0">
                <a:latin typeface="Times New Roman" pitchFamily="18" charset="0"/>
                <a:cs typeface="Times New Roman" pitchFamily="18" charset="0"/>
              </a:rPr>
              <a:t>’plats’’ </a:t>
            </a:r>
            <a:r>
              <a:rPr lang="fr-FR" sz="2400" dirty="0">
                <a:latin typeface="Times New Roman" pitchFamily="18" charset="0"/>
                <a:cs typeface="Times New Roman" pitchFamily="18" charset="0"/>
              </a:rPr>
              <a:t>ou ‘</a:t>
            </a:r>
            <a:r>
              <a:rPr lang="fr-FR" sz="2400" b="1" dirty="0">
                <a:latin typeface="Times New Roman" pitchFamily="18" charset="0"/>
                <a:cs typeface="Times New Roman" pitchFamily="18" charset="0"/>
              </a:rPr>
              <a:t>’suivis’’), croisée</a:t>
            </a:r>
            <a:r>
              <a:rPr lang="fr-FR" sz="2400" dirty="0">
                <a:latin typeface="Times New Roman" pitchFamily="18" charset="0"/>
                <a:cs typeface="Times New Roman" pitchFamily="18" charset="0"/>
              </a:rPr>
              <a:t> ou </a:t>
            </a:r>
            <a:r>
              <a:rPr lang="fr-FR" sz="2400" b="1" dirty="0">
                <a:latin typeface="Times New Roman" pitchFamily="18" charset="0"/>
                <a:cs typeface="Times New Roman" pitchFamily="18" charset="0"/>
              </a:rPr>
              <a:t>enchâssée</a:t>
            </a:r>
            <a:r>
              <a:rPr lang="fr-FR" sz="2400" dirty="0">
                <a:latin typeface="Times New Roman" pitchFamily="18" charset="0"/>
                <a:cs typeface="Times New Roman" pitchFamily="18" charset="0"/>
              </a:rPr>
              <a:t> qui veut dire que les échanges sont inclus dans un échange englobant plus vaste. </a:t>
            </a:r>
          </a:p>
          <a:p>
            <a:pPr>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lstStyle/>
          <a:p>
            <a:pPr>
              <a:buNone/>
            </a:pPr>
            <a:r>
              <a:rPr lang="fr-FR" dirty="0" smtClean="0">
                <a:solidFill>
                  <a:srgbClr val="FF0000"/>
                </a:solidFill>
              </a:rPr>
              <a:t>Échanges suivis </a:t>
            </a:r>
          </a:p>
          <a:p>
            <a:pPr>
              <a:buNone/>
            </a:pPr>
            <a:r>
              <a:rPr lang="fr-FR" dirty="0" smtClean="0"/>
              <a:t>L1 : Salut </a:t>
            </a:r>
          </a:p>
          <a:p>
            <a:pPr>
              <a:buNone/>
            </a:pPr>
            <a:r>
              <a:rPr lang="fr-FR" dirty="0" smtClean="0"/>
              <a:t>L2 : Salut</a:t>
            </a:r>
          </a:p>
          <a:p>
            <a:pPr>
              <a:buNone/>
            </a:pPr>
            <a:r>
              <a:rPr lang="fr-FR" dirty="0" smtClean="0"/>
              <a:t>L1: où cours -tu comme ça?</a:t>
            </a:r>
          </a:p>
          <a:p>
            <a:pPr>
              <a:buNone/>
            </a:pPr>
            <a:r>
              <a:rPr lang="fr-FR" dirty="0" smtClean="0"/>
              <a:t>L2: au cinéma </a:t>
            </a:r>
          </a:p>
          <a:p>
            <a:pPr>
              <a:buNone/>
            </a:pPr>
            <a:r>
              <a:rPr lang="fr-FR" dirty="0" smtClean="0"/>
              <a:t>L1: Ah au cinéma? </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00042"/>
            <a:ext cx="8229600" cy="5668971"/>
          </a:xfrm>
        </p:spPr>
        <p:txBody>
          <a:bodyPr>
            <a:normAutofit/>
          </a:bodyPr>
          <a:lstStyle/>
          <a:p>
            <a:pPr>
              <a:buNone/>
            </a:pPr>
            <a:r>
              <a:rPr lang="fr-FR" sz="2400" dirty="0" smtClean="0">
                <a:latin typeface="Times New Roman" pitchFamily="18" charset="0"/>
                <a:cs typeface="Times New Roman" pitchFamily="18" charset="0"/>
              </a:rPr>
              <a:t>Échange </a:t>
            </a:r>
            <a:r>
              <a:rPr lang="fr-FR" sz="2400" dirty="0" smtClean="0">
                <a:solidFill>
                  <a:srgbClr val="FF0000"/>
                </a:solidFill>
                <a:latin typeface="Times New Roman" pitchFamily="18" charset="0"/>
                <a:cs typeface="Times New Roman" pitchFamily="18" charset="0"/>
              </a:rPr>
              <a:t>tronqué </a:t>
            </a:r>
          </a:p>
          <a:p>
            <a:pPr>
              <a:buNone/>
            </a:pPr>
            <a:endParaRPr lang="fr-FR" sz="2400" dirty="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L1: </a:t>
            </a:r>
            <a:r>
              <a:rPr lang="fr-FR" sz="2400" dirty="0" smtClean="0">
                <a:solidFill>
                  <a:srgbClr val="FF0000"/>
                </a:solidFill>
                <a:latin typeface="Times New Roman" pitchFamily="18" charset="0"/>
                <a:cs typeface="Times New Roman" pitchFamily="18" charset="0"/>
              </a:rPr>
              <a:t>Salut! </a:t>
            </a:r>
            <a:r>
              <a:rPr lang="fr-FR" sz="2400" dirty="0" smtClean="0">
                <a:latin typeface="Times New Roman" pitchFamily="18" charset="0"/>
                <a:cs typeface="Times New Roman" pitchFamily="18" charset="0"/>
              </a:rPr>
              <a:t>Où cours-tu comme ça? </a:t>
            </a:r>
          </a:p>
          <a:p>
            <a:pPr>
              <a:buNone/>
            </a:pPr>
            <a:r>
              <a:rPr lang="fr-FR" sz="2400" dirty="0" smtClean="0">
                <a:latin typeface="Times New Roman" pitchFamily="18" charset="0"/>
                <a:cs typeface="Times New Roman" pitchFamily="18" charset="0"/>
              </a:rPr>
              <a:t>L2: au cinéma </a:t>
            </a:r>
          </a:p>
          <a:p>
            <a:pPr>
              <a:buNone/>
            </a:pPr>
            <a:endParaRPr lang="fr-FR" sz="2400" dirty="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Echange </a:t>
            </a:r>
            <a:r>
              <a:rPr lang="fr-FR" sz="2400" dirty="0" smtClean="0">
                <a:solidFill>
                  <a:srgbClr val="FF0000"/>
                </a:solidFill>
                <a:latin typeface="Times New Roman" pitchFamily="18" charset="0"/>
                <a:cs typeface="Times New Roman" pitchFamily="18" charset="0"/>
              </a:rPr>
              <a:t>imbriqué </a:t>
            </a:r>
          </a:p>
          <a:p>
            <a:pPr algn="just">
              <a:buNone/>
            </a:pPr>
            <a:r>
              <a:rPr lang="fr-FR" sz="2400" b="1" dirty="0" smtClean="0">
                <a:latin typeface="Times New Roman" pitchFamily="18" charset="0"/>
                <a:cs typeface="Times New Roman" pitchFamily="18" charset="0"/>
              </a:rPr>
              <a:t>Une </a:t>
            </a:r>
            <a:r>
              <a:rPr lang="fr-FR" sz="2400" b="1" dirty="0">
                <a:latin typeface="Times New Roman" pitchFamily="18" charset="0"/>
                <a:cs typeface="Times New Roman" pitchFamily="18" charset="0"/>
              </a:rPr>
              <a:t>unité possède deux fonctions et contient donc deux unités</a:t>
            </a:r>
            <a:endParaRPr lang="fr-FR" sz="2400" dirty="0">
              <a:solidFill>
                <a:srgbClr val="FF0000"/>
              </a:solidFill>
              <a:latin typeface="Times New Roman" pitchFamily="18" charset="0"/>
              <a:cs typeface="Times New Roman" pitchFamily="18" charset="0"/>
            </a:endParaRPr>
          </a:p>
          <a:p>
            <a:pPr>
              <a:buNone/>
            </a:pPr>
            <a:endParaRPr lang="fr-FR" sz="2400" dirty="0" smtClean="0">
              <a:solidFill>
                <a:srgbClr val="FF0000"/>
              </a:solidFill>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Sonnerie de téléphone </a:t>
            </a:r>
          </a:p>
          <a:p>
            <a:pPr>
              <a:buNone/>
            </a:pPr>
            <a:r>
              <a:rPr lang="fr-FR" sz="2400" dirty="0" smtClean="0">
                <a:latin typeface="Times New Roman" pitchFamily="18" charset="0"/>
                <a:cs typeface="Times New Roman" pitchFamily="18" charset="0"/>
              </a:rPr>
              <a:t>L1: </a:t>
            </a:r>
            <a:r>
              <a:rPr lang="fr-FR" sz="2400" dirty="0" smtClean="0">
                <a:solidFill>
                  <a:srgbClr val="C00000"/>
                </a:solidFill>
                <a:latin typeface="Times New Roman" pitchFamily="18" charset="0"/>
                <a:cs typeface="Times New Roman" pitchFamily="18" charset="0"/>
              </a:rPr>
              <a:t>allô?                         ( réponse pour la sonnerie et question) </a:t>
            </a:r>
          </a:p>
          <a:p>
            <a:pPr>
              <a:buNone/>
            </a:pPr>
            <a:r>
              <a:rPr lang="fr-FR" sz="2400" dirty="0" smtClean="0">
                <a:latin typeface="Times New Roman" pitchFamily="18" charset="0"/>
                <a:cs typeface="Times New Roman" pitchFamily="18" charset="0"/>
              </a:rPr>
              <a:t>L2: allô salut Marie c’est moi </a:t>
            </a:r>
          </a:p>
          <a:p>
            <a:pPr>
              <a:buNone/>
            </a:pPr>
            <a:endParaRPr lang="fr-FR" sz="2400" dirty="0" smtClean="0">
              <a:latin typeface="Times New Roman" pitchFamily="18" charset="0"/>
              <a:cs typeface="Times New Roman" pitchFamily="18" charset="0"/>
            </a:endParaRPr>
          </a:p>
          <a:p>
            <a:pPr>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dirty="0" smtClean="0">
                <a:latin typeface="Times New Roman" pitchFamily="18" charset="0"/>
                <a:cs typeface="Times New Roman" pitchFamily="18" charset="0"/>
              </a:rPr>
              <a:t>Échange </a:t>
            </a:r>
            <a:r>
              <a:rPr lang="fr-FR" sz="2400" dirty="0" smtClean="0">
                <a:solidFill>
                  <a:srgbClr val="FF0000"/>
                </a:solidFill>
                <a:latin typeface="Times New Roman" pitchFamily="18" charset="0"/>
                <a:cs typeface="Times New Roman" pitchFamily="18" charset="0"/>
              </a:rPr>
              <a:t>croisé</a:t>
            </a:r>
            <a:r>
              <a:rPr lang="fr-FR" sz="2400" dirty="0" smtClean="0">
                <a:latin typeface="Times New Roman" pitchFamily="18" charset="0"/>
                <a:cs typeface="Times New Roman" pitchFamily="18" charset="0"/>
              </a:rPr>
              <a:t> : </a:t>
            </a:r>
          </a:p>
          <a:p>
            <a:pPr algn="just">
              <a:buNone/>
            </a:pPr>
            <a:endParaRPr lang="fr-FR" sz="2400" dirty="0" smtClean="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		Soit </a:t>
            </a:r>
            <a:r>
              <a:rPr lang="fr-FR" sz="2400" b="1" dirty="0">
                <a:latin typeface="Times New Roman" pitchFamily="18" charset="0"/>
                <a:cs typeface="Times New Roman" pitchFamily="18" charset="0"/>
              </a:rPr>
              <a:t>L1 ouvre dans un même tour deux échanges, et L2 répond successivement aux deux </a:t>
            </a:r>
            <a:endParaRPr lang="fr-FR" sz="2400" b="1" dirty="0" smtClean="0">
              <a:latin typeface="Times New Roman" pitchFamily="18" charset="0"/>
              <a:cs typeface="Times New Roman" pitchFamily="18" charset="0"/>
            </a:endParaRPr>
          </a:p>
          <a:p>
            <a:pPr algn="just">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L1: mais dites moi quel âge avez-vous? Excusez moi…</a:t>
            </a:r>
          </a:p>
          <a:p>
            <a:pPr algn="just">
              <a:buNone/>
            </a:pPr>
            <a:r>
              <a:rPr lang="fr-FR" sz="2400" dirty="0" smtClean="0">
                <a:latin typeface="Times New Roman" pitchFamily="18" charset="0"/>
                <a:cs typeface="Times New Roman" pitchFamily="18" charset="0"/>
              </a:rPr>
              <a:t>L2: 28 ans y a pas de mal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smtClean="0">
                <a:latin typeface="Times New Roman" pitchFamily="18" charset="0"/>
                <a:cs typeface="Times New Roman" pitchFamily="18" charset="0"/>
              </a:rPr>
              <a:t>		</a:t>
            </a:r>
          </a:p>
          <a:p>
            <a:pPr algn="just">
              <a:buNone/>
            </a:pPr>
            <a:endParaRPr lang="fr-FR" sz="2400" b="1" dirty="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		Soit </a:t>
            </a:r>
            <a:r>
              <a:rPr lang="fr-FR" sz="2400" b="1" dirty="0">
                <a:latin typeface="Times New Roman" pitchFamily="18" charset="0"/>
                <a:cs typeface="Times New Roman" pitchFamily="18" charset="0"/>
              </a:rPr>
              <a:t>les deux locuteurs initient chacun, l’un à la suite de l’autre, un échange, et L2, dans le même tour de parole, tout en initiant son nouvel échange, répond à l’intervention de </a:t>
            </a:r>
            <a:r>
              <a:rPr lang="fr-FR" sz="2400" b="1" dirty="0" smtClean="0">
                <a:latin typeface="Times New Roman" pitchFamily="18" charset="0"/>
                <a:cs typeface="Times New Roman" pitchFamily="18" charset="0"/>
              </a:rPr>
              <a:t>L1</a:t>
            </a:r>
          </a:p>
          <a:p>
            <a:pPr algn="just">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L1: où cours tu comme ça?</a:t>
            </a:r>
          </a:p>
          <a:p>
            <a:pPr algn="just">
              <a:buNone/>
            </a:pPr>
            <a:r>
              <a:rPr lang="fr-FR" sz="2400" dirty="0" smtClean="0">
                <a:latin typeface="Times New Roman" pitchFamily="18" charset="0"/>
                <a:cs typeface="Times New Roman" pitchFamily="18" charset="0"/>
              </a:rPr>
              <a:t>L2: et toi? Moi je vais au cinéma</a:t>
            </a:r>
          </a:p>
          <a:p>
            <a:pPr algn="just">
              <a:buNone/>
            </a:pPr>
            <a:r>
              <a:rPr lang="fr-FR" sz="2400" dirty="0" smtClean="0">
                <a:latin typeface="Times New Roman" pitchFamily="18" charset="0"/>
                <a:cs typeface="Times New Roman" pitchFamily="18" charset="0"/>
              </a:rPr>
              <a:t>L1: hé bien moi je vais au boulot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2.1</a:t>
            </a:r>
            <a:r>
              <a:rPr lang="fr-FR" sz="2400" b="1" dirty="0">
                <a:latin typeface="Times New Roman" pitchFamily="18" charset="0"/>
                <a:cs typeface="Times New Roman" pitchFamily="18" charset="0"/>
              </a:rPr>
              <a:t>. L’ouverture </a:t>
            </a:r>
            <a:endParaRPr lang="fr-FR" sz="2400" b="1" dirty="0" smtClean="0">
              <a:latin typeface="Times New Roman" pitchFamily="18" charset="0"/>
              <a:cs typeface="Times New Roman" pitchFamily="18" charset="0"/>
            </a:endParaRPr>
          </a:p>
          <a:p>
            <a:pPr>
              <a:buNone/>
            </a:pPr>
            <a:endParaRPr lang="fr-FR" sz="2400" b="1" dirty="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Pour </a:t>
            </a:r>
            <a:r>
              <a:rPr lang="fr-FR" sz="2400" dirty="0">
                <a:latin typeface="Times New Roman" pitchFamily="18" charset="0"/>
                <a:cs typeface="Times New Roman" pitchFamily="18" charset="0"/>
              </a:rPr>
              <a:t>Traverso, « </a:t>
            </a:r>
            <a:r>
              <a:rPr lang="fr-FR" sz="2400" i="1" dirty="0">
                <a:latin typeface="Times New Roman" pitchFamily="18" charset="0"/>
                <a:cs typeface="Times New Roman" pitchFamily="18" charset="0"/>
              </a:rPr>
              <a:t>l’ouverture correspond à la mise en contact des participants. Elle comprend “ matériellement ” les salutations, obligatoires dans la majorité des cas »</a:t>
            </a:r>
            <a:r>
              <a:rPr lang="fr-FR" sz="2400" baseline="30000" dirty="0">
                <a:latin typeface="Times New Roman" pitchFamily="18" charset="0"/>
                <a:cs typeface="Times New Roman" pitchFamily="18" charset="0"/>
              </a:rPr>
              <a:t> </a:t>
            </a:r>
            <a:r>
              <a:rPr lang="fr-FR" sz="2400" dirty="0">
                <a:latin typeface="Times New Roman" pitchFamily="18" charset="0"/>
                <a:cs typeface="Times New Roman" pitchFamily="18" charset="0"/>
              </a:rPr>
              <a:t>. Les formules de salutation constituent donc les routines de la conversation, et le choix de leurs formes doit correspondre au type de l’interaction établie.</a:t>
            </a:r>
          </a:p>
          <a:p>
            <a:pPr>
              <a:buNone/>
            </a:pP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endParaRPr lang="fr-FR" sz="2400" b="1" dirty="0" smtClean="0">
              <a:latin typeface="Times New Roman" pitchFamily="18" charset="0"/>
              <a:cs typeface="Times New Roman" pitchFamily="18" charset="0"/>
            </a:endParaRPr>
          </a:p>
          <a:p>
            <a:pPr algn="just">
              <a:buNone/>
            </a:pPr>
            <a:endParaRPr lang="fr-FR" sz="2400" b="1" dirty="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5</a:t>
            </a:r>
            <a:r>
              <a:rPr lang="fr-FR" sz="2400" b="1" dirty="0">
                <a:latin typeface="Times New Roman" pitchFamily="18" charset="0"/>
                <a:cs typeface="Times New Roman" pitchFamily="18" charset="0"/>
              </a:rPr>
              <a:t>.</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L’intervention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C’est </a:t>
            </a:r>
            <a:r>
              <a:rPr lang="fr-FR" sz="2400" dirty="0">
                <a:latin typeface="Times New Roman" pitchFamily="18" charset="0"/>
                <a:cs typeface="Times New Roman" pitchFamily="18" charset="0"/>
              </a:rPr>
              <a:t>la plus grande unité </a:t>
            </a:r>
            <a:r>
              <a:rPr lang="fr-FR" sz="2400" dirty="0" err="1">
                <a:latin typeface="Times New Roman" pitchFamily="18" charset="0"/>
                <a:cs typeface="Times New Roman" pitchFamily="18" charset="0"/>
              </a:rPr>
              <a:t>monologale</a:t>
            </a:r>
            <a:r>
              <a:rPr lang="fr-FR" sz="2400" dirty="0">
                <a:latin typeface="Times New Roman" pitchFamily="18" charset="0"/>
                <a:cs typeface="Times New Roman" pitchFamily="18" charset="0"/>
              </a:rPr>
              <a:t> produite par un seul locuteur, elle est constituée d’actes de langage hiérarchisés.</a:t>
            </a:r>
          </a:p>
          <a:p>
            <a:pPr>
              <a:buNone/>
            </a:pP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lgn="just">
              <a:buNone/>
            </a:pPr>
            <a:endParaRPr lang="fr-FR" sz="2400" b="1" dirty="0" smtClean="0">
              <a:latin typeface="Times New Roman" pitchFamily="18" charset="0"/>
              <a:cs typeface="Times New Roman" pitchFamily="18" charset="0"/>
            </a:endParaRPr>
          </a:p>
          <a:p>
            <a:pPr algn="just">
              <a:buNone/>
            </a:pPr>
            <a:endParaRPr lang="fr-FR" sz="2400" b="1" dirty="0">
              <a:latin typeface="Times New Roman" pitchFamily="18" charset="0"/>
              <a:cs typeface="Times New Roman" pitchFamily="18" charset="0"/>
            </a:endParaRPr>
          </a:p>
          <a:p>
            <a:pPr algn="just">
              <a:buNone/>
            </a:pPr>
            <a:r>
              <a:rPr lang="fr-FR" sz="2400" b="1" dirty="0" smtClean="0">
                <a:latin typeface="Times New Roman" pitchFamily="18" charset="0"/>
                <a:cs typeface="Times New Roman" pitchFamily="18" charset="0"/>
              </a:rPr>
              <a:t>6</a:t>
            </a:r>
            <a:r>
              <a:rPr lang="fr-FR" sz="2400" b="1" dirty="0">
                <a:latin typeface="Times New Roman" pitchFamily="18" charset="0"/>
                <a:cs typeface="Times New Roman" pitchFamily="18" charset="0"/>
              </a:rPr>
              <a:t>. L’acte de langage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L’acte </a:t>
            </a:r>
            <a:r>
              <a:rPr lang="fr-FR" sz="2400" dirty="0">
                <a:latin typeface="Times New Roman" pitchFamily="18" charset="0"/>
                <a:cs typeface="Times New Roman" pitchFamily="18" charset="0"/>
              </a:rPr>
              <a:t>de langage est l’unité minimale </a:t>
            </a:r>
            <a:r>
              <a:rPr lang="fr-FR" sz="2400" dirty="0" err="1">
                <a:latin typeface="Times New Roman" pitchFamily="18" charset="0"/>
                <a:cs typeface="Times New Roman" pitchFamily="18" charset="0"/>
              </a:rPr>
              <a:t>monologale</a:t>
            </a:r>
            <a:r>
              <a:rPr lang="fr-FR" sz="2400" dirty="0">
                <a:latin typeface="Times New Roman" pitchFamily="18" charset="0"/>
                <a:cs typeface="Times New Roman" pitchFamily="18" charset="0"/>
              </a:rPr>
              <a:t> sur laquelle se base tout échange verbal.   </a:t>
            </a:r>
          </a:p>
          <a:p>
            <a:pPr>
              <a:buNone/>
            </a:pP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fr-FR" dirty="0" smtClean="0"/>
              <a:t>   </a:t>
            </a:r>
          </a:p>
          <a:p>
            <a:pPr algn="just">
              <a:buNone/>
            </a:pPr>
            <a:endParaRPr lang="fr-FR" sz="2800" b="1" dirty="0" smtClean="0">
              <a:latin typeface="Times New Roman" pitchFamily="18" charset="0"/>
              <a:cs typeface="Times New Roman" pitchFamily="18" charset="0"/>
            </a:endParaRPr>
          </a:p>
          <a:p>
            <a:pPr algn="just">
              <a:buNone/>
            </a:pPr>
            <a:endParaRPr lang="fr-FR" sz="2800" b="1" dirty="0">
              <a:latin typeface="Times New Roman" pitchFamily="18" charset="0"/>
              <a:cs typeface="Times New Roman" pitchFamily="18" charset="0"/>
            </a:endParaRPr>
          </a:p>
          <a:p>
            <a:pPr algn="just">
              <a:buNone/>
            </a:pPr>
            <a:endParaRPr lang="fr-FR" sz="2800" b="1" dirty="0" smtClean="0">
              <a:latin typeface="Times New Roman" pitchFamily="18" charset="0"/>
              <a:cs typeface="Times New Roman" pitchFamily="18" charset="0"/>
            </a:endParaRPr>
          </a:p>
          <a:p>
            <a:pPr algn="just">
              <a:buNone/>
            </a:pPr>
            <a:endParaRPr lang="fr-FR" sz="2800" b="1" dirty="0">
              <a:latin typeface="Times New Roman" pitchFamily="18" charset="0"/>
              <a:cs typeface="Times New Roman" pitchFamily="18" charset="0"/>
            </a:endParaRPr>
          </a:p>
          <a:p>
            <a:pPr algn="just">
              <a:buNone/>
            </a:pPr>
            <a:r>
              <a:rPr lang="fr-FR" sz="2800" b="1" dirty="0" smtClean="0">
                <a:latin typeface="Times New Roman" pitchFamily="18" charset="0"/>
                <a:cs typeface="Times New Roman" pitchFamily="18" charset="0"/>
              </a:rPr>
              <a:t>             MERCI DE VOTRE ATTENTION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buNone/>
            </a:pPr>
            <a:r>
              <a:rPr lang="fr-FR" sz="2400" b="1" dirty="0">
                <a:latin typeface="Times New Roman" pitchFamily="18" charset="0"/>
                <a:cs typeface="Times New Roman" pitchFamily="18" charset="0"/>
              </a:rPr>
              <a:t>2.2.  Le corps de l’interaction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 </a:t>
            </a:r>
            <a:r>
              <a:rPr lang="fr-FR" sz="2400" dirty="0">
                <a:latin typeface="Times New Roman" pitchFamily="18" charset="0"/>
                <a:cs typeface="Times New Roman" pitchFamily="18" charset="0"/>
              </a:rPr>
              <a:t>corps de l’interaction verbale se décompose en un nombre indéfini de séquences (fonctionnelles ou thématiques) de longueur variable. Traverso signale que « </a:t>
            </a:r>
            <a:r>
              <a:rPr lang="fr-FR" sz="2400" i="1" dirty="0">
                <a:latin typeface="Times New Roman" pitchFamily="18" charset="0"/>
                <a:cs typeface="Times New Roman" pitchFamily="18" charset="0"/>
              </a:rPr>
              <a:t>la progression thématique est le résultat d’une collaboration entre les participants »</a:t>
            </a:r>
            <a:r>
              <a:rPr lang="fr-FR" sz="2400" baseline="30000" dirty="0">
                <a:latin typeface="Times New Roman" pitchFamily="18" charset="0"/>
                <a:cs typeface="Times New Roman" pitchFamily="18" charset="0"/>
              </a:rPr>
              <a:t> </a:t>
            </a:r>
            <a:r>
              <a:rPr lang="fr-FR" sz="2400" i="1" dirty="0">
                <a:latin typeface="Times New Roman" pitchFamily="18" charset="0"/>
                <a:cs typeface="Times New Roman" pitchFamily="18" charset="0"/>
              </a:rPr>
              <a:t>.</a:t>
            </a:r>
            <a:endParaRPr lang="fr-FR" sz="2400"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92500" lnSpcReduction="20000"/>
          </a:bodyPr>
          <a:lstStyle/>
          <a:p>
            <a:pPr algn="just">
              <a:buNone/>
            </a:pPr>
            <a:endParaRPr lang="fr-FR" sz="2800" b="1" dirty="0" smtClean="0">
              <a:latin typeface="Times New Roman" pitchFamily="18" charset="0"/>
              <a:cs typeface="Times New Roman" pitchFamily="18" charset="0"/>
            </a:endParaRPr>
          </a:p>
          <a:p>
            <a:pPr algn="just">
              <a:buNone/>
            </a:pPr>
            <a:r>
              <a:rPr lang="fr-FR" sz="2800" b="1" dirty="0" smtClean="0">
                <a:latin typeface="Times New Roman" pitchFamily="18" charset="0"/>
                <a:cs typeface="Times New Roman" pitchFamily="18" charset="0"/>
              </a:rPr>
              <a:t>2.3</a:t>
            </a:r>
            <a:r>
              <a:rPr lang="fr-FR" sz="2800" b="1" dirty="0">
                <a:latin typeface="Times New Roman" pitchFamily="18" charset="0"/>
                <a:cs typeface="Times New Roman" pitchFamily="18" charset="0"/>
              </a:rPr>
              <a:t>. La clôture </a:t>
            </a:r>
            <a:endParaRPr lang="fr-FR" sz="2800" b="1" dirty="0" smtClean="0">
              <a:latin typeface="Times New Roman" pitchFamily="18" charset="0"/>
              <a:cs typeface="Times New Roman" pitchFamily="18" charset="0"/>
            </a:endParaRPr>
          </a:p>
          <a:p>
            <a:pPr algn="just">
              <a:buNone/>
            </a:pPr>
            <a:endParaRPr lang="fr-FR" sz="28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C’est </a:t>
            </a:r>
            <a:r>
              <a:rPr lang="fr-FR" sz="2800" dirty="0">
                <a:latin typeface="Times New Roman" pitchFamily="18" charset="0"/>
                <a:cs typeface="Times New Roman" pitchFamily="18" charset="0"/>
              </a:rPr>
              <a:t>la dernière étape de l’interaction, où les interactants se mettent d’accord pour mettre fin à l’échange. Cette séquence est vraiment délicate car  « </a:t>
            </a:r>
            <a:r>
              <a:rPr lang="fr-FR" sz="2800" i="1" dirty="0">
                <a:latin typeface="Times New Roman" pitchFamily="18" charset="0"/>
                <a:cs typeface="Times New Roman" pitchFamily="18" charset="0"/>
              </a:rPr>
              <a:t>elle marque le passage de la communauté à l’isolement ».</a:t>
            </a:r>
            <a:r>
              <a:rPr lang="fr-FR" sz="2800" dirty="0">
                <a:latin typeface="Times New Roman" pitchFamily="18" charset="0"/>
                <a:cs typeface="Times New Roman" pitchFamily="18" charset="0"/>
              </a:rPr>
              <a:t> Les interactants tentent de quitter l’interaction sans offenser l’autre ni perdre eux-mêmes la face. La procédure de clôture comprend une étape préparatoire où le locuteur utilise des formules de conclusion, qui sont marquées verbalement (les vœux, les remerciements, des projets, etc.) ou exprimées par le non verbal (se mettre debout, regarder sa montre, etc.) pour signifier à son partenaire la fin de l’échange et marquer l’étape de clôture proprement dite.</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10000"/>
          </a:bodyPr>
          <a:lstStyle/>
          <a:p>
            <a:pPr algn="just">
              <a:buNone/>
            </a:pPr>
            <a:r>
              <a:rPr lang="fr-FR" sz="2800" b="1" dirty="0">
                <a:latin typeface="Times New Roman" pitchFamily="18" charset="0"/>
                <a:cs typeface="Times New Roman" pitchFamily="18" charset="0"/>
              </a:rPr>
              <a:t>3. Les unités de l’interaction </a:t>
            </a:r>
            <a:endParaRPr lang="fr-FR" sz="2800" b="1" dirty="0" smtClean="0">
              <a:latin typeface="Times New Roman" pitchFamily="18" charset="0"/>
              <a:cs typeface="Times New Roman" pitchFamily="18" charset="0"/>
            </a:endParaRPr>
          </a:p>
          <a:p>
            <a:pPr algn="just">
              <a:buNone/>
            </a:pPr>
            <a:endParaRPr lang="fr-FR" sz="2800" dirty="0">
              <a:latin typeface="Times New Roman" pitchFamily="18" charset="0"/>
              <a:cs typeface="Times New Roman" pitchFamily="18" charset="0"/>
            </a:endParaRPr>
          </a:p>
          <a:p>
            <a:pPr algn="just">
              <a:buNone/>
            </a:pPr>
            <a:r>
              <a:rPr lang="fr-FR" sz="2800" dirty="0" smtClean="0">
                <a:latin typeface="Times New Roman" pitchFamily="18" charset="0"/>
                <a:cs typeface="Times New Roman" pitchFamily="18" charset="0"/>
              </a:rPr>
              <a:t>		Il </a:t>
            </a:r>
            <a:r>
              <a:rPr lang="fr-FR" sz="2800" dirty="0">
                <a:latin typeface="Times New Roman" pitchFamily="18" charset="0"/>
                <a:cs typeface="Times New Roman" pitchFamily="18" charset="0"/>
              </a:rPr>
              <a:t>nous paraît inconcevable d’envisager l’étude des interactions verbales sans en présenter les différentes unités constitutives.</a:t>
            </a:r>
          </a:p>
          <a:p>
            <a:pPr algn="just">
              <a:buNone/>
            </a:pPr>
            <a:r>
              <a:rPr lang="fr-FR" sz="2800" dirty="0" smtClean="0">
                <a:latin typeface="Times New Roman" pitchFamily="18" charset="0"/>
                <a:cs typeface="Times New Roman" pitchFamily="18" charset="0"/>
              </a:rPr>
              <a:t>		Nombreux </a:t>
            </a:r>
            <a:r>
              <a:rPr lang="fr-FR" sz="2800" dirty="0">
                <a:latin typeface="Times New Roman" pitchFamily="18" charset="0"/>
                <a:cs typeface="Times New Roman" pitchFamily="18" charset="0"/>
              </a:rPr>
              <a:t>sont les linguistes qui ont travaillé sur ces unités qui structurent les interactions, les plus avancés en la matière étaient les linguistes de l’école de Genève avec Roulet qui ont présenté un modèle comportant quatre catégories d’unités emboîtées : l’incursion ou l’interaction, l’échange, l’intervention, l’acte de langage.</a:t>
            </a:r>
          </a:p>
          <a:p>
            <a:pPr algn="just">
              <a:buNone/>
            </a:pPr>
            <a:r>
              <a:rPr lang="fr-FR" sz="2800" dirty="0" smtClean="0">
                <a:latin typeface="Times New Roman" pitchFamily="18" charset="0"/>
                <a:cs typeface="Times New Roman" pitchFamily="18" charset="0"/>
              </a:rPr>
              <a:t>		Kerbrat-Orecchioni </a:t>
            </a:r>
            <a:r>
              <a:rPr lang="fr-FR" sz="2800" dirty="0">
                <a:latin typeface="Times New Roman" pitchFamily="18" charset="0"/>
                <a:cs typeface="Times New Roman" pitchFamily="18" charset="0"/>
              </a:rPr>
              <a:t>a apporté quelques aménagements à ce modèle en y insérant une unité intermédiaire entre l’incursion et l’échange, la séquence présentant ainsi un modèle à cinq rangs.</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algn="just">
              <a:buNone/>
            </a:pPr>
            <a:r>
              <a:rPr lang="fr-FR" sz="2800" dirty="0" smtClean="0">
                <a:latin typeface="Times New Roman" pitchFamily="18" charset="0"/>
                <a:cs typeface="Times New Roman" pitchFamily="18" charset="0"/>
              </a:rPr>
              <a:t>		Pour </a:t>
            </a:r>
            <a:r>
              <a:rPr lang="fr-FR" sz="2800" dirty="0">
                <a:latin typeface="Times New Roman" pitchFamily="18" charset="0"/>
                <a:cs typeface="Times New Roman" pitchFamily="18" charset="0"/>
              </a:rPr>
              <a:t>notre part, nous nous référons au modèle élaboré par Vion, qui est constitué de six rangs: l’interaction, le module, la séquence, l’échange, l’intervention, l’acte de langage.</a:t>
            </a:r>
          </a:p>
          <a:p>
            <a:pPr algn="just">
              <a:buNone/>
            </a:pPr>
            <a:r>
              <a:rPr lang="fr-FR" sz="2800" dirty="0" smtClean="0">
                <a:latin typeface="Times New Roman" pitchFamily="18" charset="0"/>
                <a:cs typeface="Times New Roman" pitchFamily="18" charset="0"/>
              </a:rPr>
              <a:t>		D’après </a:t>
            </a:r>
            <a:r>
              <a:rPr lang="fr-FR" sz="2800" dirty="0">
                <a:latin typeface="Times New Roman" pitchFamily="18" charset="0"/>
                <a:cs typeface="Times New Roman" pitchFamily="18" charset="0"/>
              </a:rPr>
              <a:t>ce modèle, l’interaction est constituée d’unités </a:t>
            </a:r>
            <a:r>
              <a:rPr lang="fr-FR" sz="2800" dirty="0" err="1">
                <a:latin typeface="Times New Roman" pitchFamily="18" charset="0"/>
                <a:cs typeface="Times New Roman" pitchFamily="18" charset="0"/>
              </a:rPr>
              <a:t>monologales</a:t>
            </a:r>
            <a:r>
              <a:rPr lang="fr-FR" sz="2800" dirty="0">
                <a:latin typeface="Times New Roman" pitchFamily="18" charset="0"/>
                <a:cs typeface="Times New Roman" pitchFamily="18" charset="0"/>
              </a:rPr>
              <a:t> (l’acte de langage, l’intervention) et d’unités </a:t>
            </a:r>
            <a:r>
              <a:rPr lang="fr-FR" sz="2800" dirty="0" err="1">
                <a:latin typeface="Times New Roman" pitchFamily="18" charset="0"/>
                <a:cs typeface="Times New Roman" pitchFamily="18" charset="0"/>
              </a:rPr>
              <a:t>dialogales</a:t>
            </a:r>
            <a:r>
              <a:rPr lang="fr-FR" sz="2800" dirty="0">
                <a:latin typeface="Times New Roman" pitchFamily="18" charset="0"/>
                <a:cs typeface="Times New Roman" pitchFamily="18" charset="0"/>
              </a:rPr>
              <a:t> (la séquence et le module).</a:t>
            </a:r>
          </a:p>
          <a:p>
            <a:pPr algn="just">
              <a:buNone/>
            </a:pPr>
            <a:r>
              <a:rPr lang="fr-FR" sz="2800" dirty="0" smtClean="0">
                <a:latin typeface="Times New Roman" pitchFamily="18" charset="0"/>
                <a:cs typeface="Times New Roman" pitchFamily="18" charset="0"/>
              </a:rPr>
              <a:t>		En </a:t>
            </a:r>
            <a:r>
              <a:rPr lang="fr-FR" sz="2800" dirty="0">
                <a:latin typeface="Times New Roman" pitchFamily="18" charset="0"/>
                <a:cs typeface="Times New Roman" pitchFamily="18" charset="0"/>
              </a:rPr>
              <a:t>établissant cette hiérarchie, Vion n’a pas conçu l’interaction « </a:t>
            </a:r>
            <a:r>
              <a:rPr lang="fr-FR" sz="2800" i="1" dirty="0">
                <a:latin typeface="Times New Roman" pitchFamily="18" charset="0"/>
                <a:cs typeface="Times New Roman" pitchFamily="18" charset="0"/>
              </a:rPr>
              <a:t>comme unité de premier rang, c'est-à-dire une entité autonome qui ne s’intègrerait pas dans un ensemble plus vaste ».</a:t>
            </a:r>
            <a:r>
              <a:rPr lang="fr-FR" sz="2800" dirty="0">
                <a:latin typeface="Times New Roman" pitchFamily="18" charset="0"/>
                <a:cs typeface="Times New Roman" pitchFamily="18" charset="0"/>
              </a:rPr>
              <a:t> L’interaction, pour lui, est inscrite dans une </a:t>
            </a:r>
            <a:r>
              <a:rPr lang="fr-FR" sz="2800" i="1" dirty="0">
                <a:latin typeface="Times New Roman" pitchFamily="18" charset="0"/>
                <a:cs typeface="Times New Roman" pitchFamily="18" charset="0"/>
              </a:rPr>
              <a:t>histoire interactionnelle</a:t>
            </a:r>
            <a:r>
              <a:rPr lang="fr-FR" sz="2800" dirty="0">
                <a:latin typeface="Times New Roman" pitchFamily="18" charset="0"/>
                <a:cs typeface="Times New Roman" pitchFamily="18" charset="0"/>
              </a:rPr>
              <a:t>  qui comprend toutes les interactions successives des interactants.</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b="1" dirty="0">
                <a:latin typeface="Times New Roman" pitchFamily="18" charset="0"/>
                <a:cs typeface="Times New Roman" pitchFamily="18" charset="0"/>
              </a:rPr>
              <a:t>3.1.  Le module</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Il </a:t>
            </a:r>
            <a:r>
              <a:rPr lang="fr-FR" sz="2400" dirty="0">
                <a:latin typeface="Times New Roman" pitchFamily="18" charset="0"/>
                <a:cs typeface="Times New Roman" pitchFamily="18" charset="0"/>
              </a:rPr>
              <a:t>correspond au rapport de places dominé qui se développe au sein d’une interaction délimitée par son propre cadre interactif ou par le rapport de places dominant. « </a:t>
            </a:r>
            <a:r>
              <a:rPr lang="fr-FR" sz="2400" i="1" dirty="0">
                <a:latin typeface="Times New Roman" pitchFamily="18" charset="0"/>
                <a:cs typeface="Times New Roman" pitchFamily="18" charset="0"/>
              </a:rPr>
              <a:t>C’est un moment interactionnel relevant d’un type déterminé et qui se trouve subordonné au type d’interaction qui  définit le cadre interactif ». </a:t>
            </a:r>
            <a:endParaRPr lang="fr-FR" sz="2400" i="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L’interaction</a:t>
            </a:r>
            <a:r>
              <a:rPr lang="fr-FR" sz="2400" dirty="0">
                <a:latin typeface="Times New Roman" pitchFamily="18" charset="0"/>
                <a:cs typeface="Times New Roman" pitchFamily="18" charset="0"/>
              </a:rPr>
              <a:t>, donc, peut se présenter comme une succession de modules.</a:t>
            </a:r>
            <a:r>
              <a:rPr lang="fr-FR" sz="2400" i="1" dirty="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b="1" dirty="0">
                <a:latin typeface="Times New Roman" pitchFamily="18" charset="0"/>
                <a:cs typeface="Times New Roman" pitchFamily="18" charset="0"/>
              </a:rPr>
              <a:t>3.2. </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La séquence </a:t>
            </a:r>
            <a:endParaRPr lang="fr-FR" sz="2400" b="1"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 </a:t>
            </a:r>
            <a:r>
              <a:rPr lang="fr-FR" sz="2400" dirty="0">
                <a:latin typeface="Times New Roman" pitchFamily="18" charset="0"/>
                <a:cs typeface="Times New Roman" pitchFamily="18" charset="0"/>
              </a:rPr>
              <a:t>séquence pour Kerbrat-Orecchioni « </a:t>
            </a:r>
            <a:r>
              <a:rPr lang="fr-FR" sz="2400" i="1" dirty="0">
                <a:latin typeface="Times New Roman" pitchFamily="18" charset="0"/>
                <a:cs typeface="Times New Roman" pitchFamily="18" charset="0"/>
              </a:rPr>
              <a:t>peut être définie comme un bloc d’échanges relié par un fort degré de cohérence sémantique et/ou pragmatique » </a:t>
            </a:r>
            <a:r>
              <a:rPr lang="fr-FR" sz="2400" i="1" dirty="0" smtClean="0">
                <a:latin typeface="Times New Roman" pitchFamily="18" charset="0"/>
                <a:cs typeface="Times New Roman" pitchFamily="18" charset="0"/>
              </a:rPr>
              <a:t>.</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Donc</a:t>
            </a:r>
            <a:r>
              <a:rPr lang="fr-FR" sz="2400" dirty="0">
                <a:latin typeface="Times New Roman" pitchFamily="18" charset="0"/>
                <a:cs typeface="Times New Roman" pitchFamily="18" charset="0"/>
              </a:rPr>
              <a:t>, la séquence se manifeste sous forme de deux types d’unités distincts :</a:t>
            </a:r>
          </a:p>
          <a:p>
            <a:pPr algn="just">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151</Words>
  <Application>Microsoft Office PowerPoint</Application>
  <PresentationFormat>Affichage à l'écran (4:3)</PresentationFormat>
  <Paragraphs>151</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République Algérienne Démocratique et Populaire  Ministère de l’Enseignement Supérieur et de la Recherche Scientifique Université A.MIRA-BEJAIA Faculté des Lettres et des Langues Département de français</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Utilisateur Windows</cp:lastModifiedBy>
  <cp:revision>12</cp:revision>
  <dcterms:created xsi:type="dcterms:W3CDTF">2021-02-24T10:05:18Z</dcterms:created>
  <dcterms:modified xsi:type="dcterms:W3CDTF">2022-12-07T06:32:20Z</dcterms:modified>
</cp:coreProperties>
</file>