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3" r:id="rId8"/>
    <p:sldId id="265" r:id="rId9"/>
    <p:sldId id="271" r:id="rId10"/>
    <p:sldId id="272" r:id="rId11"/>
    <p:sldId id="273" r:id="rId12"/>
    <p:sldId id="275" r:id="rId13"/>
    <p:sldId id="274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74E83F-40AF-4C5B-B1AE-AE66426F4D41}" type="datetimeFigureOut">
              <a:rPr lang="fr-FR" smtClean="0"/>
              <a:pPr/>
              <a:t>10/05/2014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42207D-7AC3-46B2-95E2-CE371A0D811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1428736"/>
            <a:ext cx="8458200" cy="3371864"/>
          </a:xfrm>
        </p:spPr>
        <p:txBody>
          <a:bodyPr>
            <a:noAutofit/>
          </a:bodyPr>
          <a:lstStyle/>
          <a:p>
            <a:pPr algn="ctr"/>
            <a:r>
              <a:rPr lang="fr-FR" sz="5400" b="1" dirty="0" smtClean="0">
                <a:solidFill>
                  <a:srgbClr val="FF0000"/>
                </a:solidFill>
              </a:rPr>
              <a:t>Amplification des acides nucléiques </a:t>
            </a:r>
          </a:p>
          <a:p>
            <a:pPr algn="ctr"/>
            <a:endParaRPr lang="fr-FR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Comment diminuer les erreurs lors de la polymérisation ?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La technique est d’utilisé une ADN polymérase pourvue d’une activité 3’-5’ </a:t>
            </a:r>
            <a:r>
              <a:rPr lang="fr-FR" sz="2400" dirty="0" err="1" smtClean="0"/>
              <a:t>exonucléasique</a:t>
            </a:r>
            <a:r>
              <a:rPr lang="fr-FR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Toutefois la plupart de ces polymérases sont moins performantes que la </a:t>
            </a:r>
            <a:r>
              <a:rPr lang="fr-FR" sz="2400" i="1" dirty="0" err="1" smtClean="0"/>
              <a:t>Taq</a:t>
            </a:r>
            <a:r>
              <a:rPr lang="fr-FR" sz="2400" dirty="0" smtClean="0"/>
              <a:t> DNA polymérase.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On effectuera donc un mélange.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Suivant la concentration respective des deux enzymes, on privilégiera soit l’amplification, soit la fidélité. </a:t>
            </a:r>
          </a:p>
          <a:p>
            <a:pPr>
              <a:lnSpc>
                <a:spcPct val="150000"/>
              </a:lnSpc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115328" cy="5715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Comment éviter les amorçages au hasard ?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85791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/>
              <a:t>Amorces d'au moins 18 nucléotides et hybridation a une température proche du Tm (Tm-5°C).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Manipulations dans la glace, mettre les échantillons dans le </a:t>
            </a:r>
            <a:r>
              <a:rPr lang="fr-FR" sz="2400" dirty="0" err="1" smtClean="0"/>
              <a:t>thermocycleur</a:t>
            </a:r>
            <a:r>
              <a:rPr lang="fr-FR" sz="2400" dirty="0" smtClean="0"/>
              <a:t> que lorsqu'il a atteint la température de 95°C.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PCR « hot </a:t>
            </a:r>
            <a:r>
              <a:rPr lang="fr-FR" sz="2400" dirty="0" err="1" smtClean="0"/>
              <a:t>start</a:t>
            </a:r>
            <a:r>
              <a:rPr lang="fr-FR" sz="2400" dirty="0" smtClean="0"/>
              <a:t> » :  incorporer dans le mélange réactionnel un inhibiteur de la polymérase thermolabile.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On augmente la température d’hybridation pour chercher la température qui permet une hybridation efficace des amorces sans hybridation non spécifique.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On peut aussi utiliser une protéine commercialisée par </a:t>
            </a:r>
            <a:r>
              <a:rPr lang="fr-FR" sz="2400" dirty="0" err="1" smtClean="0"/>
              <a:t>Invitrogen</a:t>
            </a:r>
            <a:r>
              <a:rPr lang="fr-FR" sz="2400" dirty="0" smtClean="0"/>
              <a:t> qui diminue les hybridations non spécifiques.</a:t>
            </a:r>
          </a:p>
          <a:p>
            <a:pPr algn="just">
              <a:lnSpc>
                <a:spcPct val="150000"/>
              </a:lnSpc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15328" cy="724648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Comment obtenir un seul des deux brins ?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46434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/>
              <a:t>PCR asymétrique : une des deux amorces à faible concentration et l’autre à forte concentration. 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Utilisation d’une amorce modifiée, comportant un </a:t>
            </a:r>
            <a:r>
              <a:rPr lang="fr-FR" sz="2400" dirty="0" err="1" smtClean="0"/>
              <a:t>phosporothioate</a:t>
            </a:r>
            <a:r>
              <a:rPr lang="fr-FR" sz="2400" dirty="0" smtClean="0"/>
              <a:t>. Cette modification rend l’ADN résistant à la digestion par une exonucléase. Après l’amplification, le produit est digéré par une exonucléase, le brin portant l’amorce modifiée est protégée.</a:t>
            </a:r>
          </a:p>
          <a:p>
            <a:pPr algn="just">
              <a:lnSpc>
                <a:spcPct val="150000"/>
              </a:lnSpc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043890" cy="65321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Détection des produits d'amplification 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1857388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Electrophorèse : </a:t>
            </a:r>
            <a:r>
              <a:rPr lang="fr-FR" sz="2400" dirty="0" smtClean="0"/>
              <a:t>gel d'électrophorèse révélé au bromure d’éthidium.  Cette méthode permet de contrôler la spécificité de l’amplification (taille attendue).</a:t>
            </a:r>
          </a:p>
          <a:p>
            <a:r>
              <a:rPr lang="fr-FR" sz="2400" b="1" dirty="0" smtClean="0"/>
              <a:t>Fluorimètre</a:t>
            </a:r>
            <a:r>
              <a:rPr lang="fr-FR" sz="2400" dirty="0" smtClean="0"/>
              <a:t> : utilisation de sondes </a:t>
            </a:r>
          </a:p>
          <a:p>
            <a:endParaRPr lang="fr-FR" sz="2400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913" y="2790826"/>
            <a:ext cx="5386417" cy="349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901014" cy="58177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Amplification d’ARN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7150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NASBA (</a:t>
            </a:r>
            <a:r>
              <a:rPr lang="fr-FR" sz="2400" dirty="0" err="1" smtClean="0"/>
              <a:t>Nucleic</a:t>
            </a:r>
            <a:r>
              <a:rPr lang="fr-FR" sz="2400" dirty="0" smtClean="0"/>
              <a:t> </a:t>
            </a:r>
            <a:r>
              <a:rPr lang="fr-FR" sz="2400" dirty="0" err="1" smtClean="0"/>
              <a:t>Acid</a:t>
            </a:r>
            <a:r>
              <a:rPr lang="fr-FR" sz="2400" dirty="0" smtClean="0"/>
              <a:t> </a:t>
            </a:r>
            <a:r>
              <a:rPr lang="fr-FR" sz="2400" dirty="0" err="1" smtClean="0"/>
              <a:t>Sequence</a:t>
            </a:r>
            <a:r>
              <a:rPr lang="fr-FR" sz="2400" dirty="0" smtClean="0"/>
              <a:t>-</a:t>
            </a:r>
            <a:r>
              <a:rPr lang="fr-FR" sz="2400" dirty="0" err="1" smtClean="0"/>
              <a:t>Based</a:t>
            </a:r>
            <a:r>
              <a:rPr lang="fr-FR" sz="2400" dirty="0" smtClean="0"/>
              <a:t> Amplification)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Synthèse à partir d’un ARN particulier un fragment d’ADN contenant un promoteur du phage T7 en 5’.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Une fois cet ADN obtenu, l’ARN polymérase T7 synthétisera des ARN qui à leur tour serviront de matrice à la synthèse d’ADNc comportant le promoteur.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L’amplification est très rapide puisque la T7 RNA polymérase fabrique de 10 à 100 copies par cycle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L’ADN n’est pas amplifié puisqu’il n’y a pas d’étape de dénaturation.</a:t>
            </a:r>
          </a:p>
          <a:p>
            <a:pPr>
              <a:lnSpc>
                <a:spcPct val="150000"/>
              </a:lnSpc>
            </a:pPr>
            <a:endParaRPr lang="fr-FR" sz="2400" dirty="0" smtClean="0"/>
          </a:p>
          <a:p>
            <a:pPr>
              <a:lnSpc>
                <a:spcPct val="150000"/>
              </a:lnSpc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6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72560" cy="1143008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ADN </a:t>
            </a:r>
            <a:r>
              <a:rPr lang="fr-FR" sz="3200" b="1" dirty="0" smtClean="0">
                <a:solidFill>
                  <a:srgbClr val="FF0000"/>
                </a:solidFill>
              </a:rPr>
              <a:t>polymérase ARN dépendante : reverse </a:t>
            </a:r>
            <a:r>
              <a:rPr lang="fr-FR" sz="3200" b="1" dirty="0" smtClean="0">
                <a:solidFill>
                  <a:srgbClr val="FF0000"/>
                </a:solidFill>
              </a:rPr>
              <a:t>transcriptase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58204" cy="50387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Synthétise un ADN à partir d’un ARN.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Synthèse d’ADN complémentaire (ADNc).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Activité 5’-3’ ADN Pol sur une amorce hybridée sur un ARN. On peut utiliser trois sortes d’amorce : </a:t>
            </a:r>
          </a:p>
          <a:p>
            <a:pPr marL="717550">
              <a:lnSpc>
                <a:spcPct val="150000"/>
              </a:lnSpc>
            </a:pPr>
            <a:r>
              <a:rPr lang="fr-FR" sz="2400" b="1" dirty="0" smtClean="0">
                <a:solidFill>
                  <a:srgbClr val="0070C0"/>
                </a:solidFill>
              </a:rPr>
              <a:t>Un </a:t>
            </a:r>
            <a:r>
              <a:rPr lang="fr-FR" sz="2400" b="1" dirty="0" err="1" smtClean="0">
                <a:solidFill>
                  <a:srgbClr val="0070C0"/>
                </a:solidFill>
              </a:rPr>
              <a:t>oligo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dT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dirty="0" smtClean="0"/>
              <a:t>: Obtention d’une population d’ADNc. </a:t>
            </a:r>
          </a:p>
          <a:p>
            <a:pPr marL="717550">
              <a:lnSpc>
                <a:spcPct val="150000"/>
              </a:lnSpc>
            </a:pPr>
            <a:r>
              <a:rPr lang="fr-FR" sz="2400" b="1" dirty="0" smtClean="0">
                <a:solidFill>
                  <a:srgbClr val="0070C0"/>
                </a:solidFill>
              </a:rPr>
              <a:t>Amorce au hasard </a:t>
            </a:r>
            <a:r>
              <a:rPr lang="fr-FR" sz="2400" dirty="0" smtClean="0"/>
              <a:t>: Obtention d’une population d’ADNc dont l’extrémité 5’ est variable </a:t>
            </a:r>
          </a:p>
          <a:p>
            <a:pPr marL="717550">
              <a:lnSpc>
                <a:spcPct val="150000"/>
              </a:lnSpc>
            </a:pPr>
            <a:r>
              <a:rPr lang="fr-FR" sz="2400" b="1" dirty="0" smtClean="0">
                <a:solidFill>
                  <a:srgbClr val="0070C0"/>
                </a:solidFill>
              </a:rPr>
              <a:t>Amorce spécifique</a:t>
            </a:r>
            <a:r>
              <a:rPr lang="fr-FR" sz="2400" dirty="0" smtClean="0"/>
              <a:t> à une séquence présente sur un ARN : Obtention des ADNc de séquence unique correspondant à un seul gène à partir d’</a:t>
            </a:r>
            <a:r>
              <a:rPr lang="fr-FR" sz="2400" dirty="0" err="1" smtClean="0"/>
              <a:t>ARNm</a:t>
            </a:r>
            <a:r>
              <a:rPr lang="fr-FR" sz="2400" dirty="0" smtClean="0"/>
              <a:t>.</a:t>
            </a:r>
          </a:p>
          <a:p>
            <a:pPr>
              <a:lnSpc>
                <a:spcPct val="150000"/>
              </a:lnSpc>
            </a:pPr>
            <a:endParaRPr lang="fr-FR" sz="2400" dirty="0" smtClean="0"/>
          </a:p>
          <a:p>
            <a:pPr>
              <a:lnSpc>
                <a:spcPct val="150000"/>
              </a:lnSpc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71480"/>
            <a:ext cx="8686800" cy="571501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La </a:t>
            </a:r>
            <a:r>
              <a:rPr lang="fr-FR" sz="2400" dirty="0" smtClean="0"/>
              <a:t>Reverse transcriptase manque d'activité 3'-5' exonucléase (pas de correction d'erreur).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On peut augmenter ces erreurs en présence de Mn+ et en forte concentration de dNTP, dans ce cas, une base sur 500 est mal incorporée.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Les reverses transcriptases sont des enzymes fragiles.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Pour améliorer la synthèse et obtenir de longs </a:t>
            </a:r>
            <a:r>
              <a:rPr lang="fr-FR" sz="2400" dirty="0" err="1" smtClean="0"/>
              <a:t>cDNA</a:t>
            </a:r>
            <a:r>
              <a:rPr lang="fr-FR" sz="2400" dirty="0" smtClean="0"/>
              <a:t> on peut ajouter des stabilisateurs de protéines tels que le tréhalose (170 </a:t>
            </a:r>
            <a:r>
              <a:rPr lang="fr-FR" sz="2400" dirty="0" err="1" smtClean="0"/>
              <a:t>mM</a:t>
            </a:r>
            <a:r>
              <a:rPr lang="fr-FR" sz="2400" dirty="0" smtClean="0"/>
              <a:t>) et le sorbitol (750 </a:t>
            </a:r>
            <a:r>
              <a:rPr lang="fr-FR" sz="2400" dirty="0" err="1" smtClean="0"/>
              <a:t>mM</a:t>
            </a:r>
            <a:r>
              <a:rPr lang="fr-FR" sz="2400" dirty="0" smtClean="0"/>
              <a:t>)</a:t>
            </a:r>
          </a:p>
          <a:p>
            <a:pPr>
              <a:lnSpc>
                <a:spcPct val="150000"/>
              </a:lnSpc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50030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</a:rPr>
              <a:t>Amplification d’ADN : la PCR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-2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1. Réaction de base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06" y="1000108"/>
            <a:ext cx="8991600" cy="5429288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Dans un tube : ADN matrice + deux amorces hybridant sur chacun des deux brins d'ADN + une polymérase thermostable +  4 </a:t>
            </a:r>
            <a:r>
              <a:rPr lang="fr-FR" sz="2400" dirty="0" err="1" smtClean="0"/>
              <a:t>desoxynucléotides</a:t>
            </a:r>
            <a:r>
              <a:rPr lang="fr-FR" sz="2400" dirty="0" smtClean="0"/>
              <a:t> triphosphates.</a:t>
            </a:r>
          </a:p>
          <a:p>
            <a:pPr algn="just"/>
            <a:r>
              <a:rPr lang="fr-FR" sz="2400" b="1" dirty="0" smtClean="0"/>
              <a:t>Dénaturation : C</a:t>
            </a:r>
            <a:r>
              <a:rPr lang="fr-FR" sz="2400" dirty="0" smtClean="0"/>
              <a:t>hauffage à </a:t>
            </a:r>
            <a:r>
              <a:rPr lang="fr-FR" sz="2400" b="1" dirty="0" smtClean="0">
                <a:solidFill>
                  <a:srgbClr val="00B050"/>
                </a:solidFill>
              </a:rPr>
              <a:t>95°C</a:t>
            </a:r>
            <a:r>
              <a:rPr lang="fr-FR" sz="2400" dirty="0" smtClean="0"/>
              <a:t> (Séparation des deux brins d'ADN).</a:t>
            </a:r>
          </a:p>
          <a:p>
            <a:pPr algn="just"/>
            <a:r>
              <a:rPr lang="fr-FR" sz="2400" b="1" dirty="0" smtClean="0"/>
              <a:t>Hybridation: </a:t>
            </a:r>
            <a:r>
              <a:rPr lang="fr-FR" sz="2400" dirty="0" smtClean="0"/>
              <a:t>On abaisse la température </a:t>
            </a:r>
            <a:r>
              <a:rPr lang="fr-FR" sz="2400" b="1" dirty="0" smtClean="0">
                <a:solidFill>
                  <a:srgbClr val="00B050"/>
                </a:solidFill>
              </a:rPr>
              <a:t>en dessous du Tm des deux amorces.</a:t>
            </a:r>
          </a:p>
          <a:p>
            <a:pPr algn="just"/>
            <a:r>
              <a:rPr lang="fr-FR" sz="2400" b="1" dirty="0" smtClean="0"/>
              <a:t>Polymérisation: </a:t>
            </a:r>
            <a:r>
              <a:rPr lang="fr-FR" sz="2400" dirty="0" smtClean="0"/>
              <a:t>On élève la température à </a:t>
            </a:r>
            <a:r>
              <a:rPr lang="fr-FR" sz="2400" b="1" dirty="0" smtClean="0">
                <a:solidFill>
                  <a:srgbClr val="00B050"/>
                </a:solidFill>
              </a:rPr>
              <a:t>72°C</a:t>
            </a:r>
            <a:r>
              <a:rPr lang="fr-FR" sz="2400" dirty="0" smtClean="0"/>
              <a:t>, (</a:t>
            </a:r>
            <a:r>
              <a:rPr lang="fr-FR" sz="2400" dirty="0" err="1" smtClean="0"/>
              <a:t>T°de</a:t>
            </a:r>
            <a:r>
              <a:rPr lang="fr-FR" sz="2400" dirty="0" smtClean="0"/>
              <a:t> fonctionnement de l’ADN polymérase). Elongation  des amorces et synthétise un brin complémentaire de la  zone  cible.</a:t>
            </a:r>
          </a:p>
          <a:p>
            <a:pPr algn="just"/>
            <a:r>
              <a:rPr lang="fr-FR" sz="2400" dirty="0" smtClean="0"/>
              <a:t>On répète se cycle plusieurs fois. Exemple pour 40 cycle on aura </a:t>
            </a:r>
            <a:r>
              <a:rPr lang="fr-FR" sz="2400" b="1" dirty="0" smtClean="0">
                <a:solidFill>
                  <a:srgbClr val="00B050"/>
                </a:solidFill>
              </a:rPr>
              <a:t>2</a:t>
            </a:r>
            <a:r>
              <a:rPr lang="fr-FR" sz="2400" b="1" baseline="30000" dirty="0" smtClean="0">
                <a:solidFill>
                  <a:srgbClr val="00B050"/>
                </a:solidFill>
              </a:rPr>
              <a:t>40</a:t>
            </a:r>
            <a:r>
              <a:rPr lang="fr-FR" sz="2400" baseline="30000" dirty="0" smtClean="0"/>
              <a:t> </a:t>
            </a:r>
            <a:r>
              <a:rPr lang="fr-FR" sz="2400" dirty="0" smtClean="0"/>
              <a:t>soit 1</a:t>
            </a:r>
            <a:r>
              <a:rPr lang="fr-FR" sz="2400" b="1" dirty="0" smtClean="0">
                <a:solidFill>
                  <a:srgbClr val="00B050"/>
                </a:solidFill>
              </a:rPr>
              <a:t>0</a:t>
            </a:r>
            <a:r>
              <a:rPr lang="fr-FR" sz="2400" b="1" baseline="30000" dirty="0" smtClean="0">
                <a:solidFill>
                  <a:srgbClr val="00B050"/>
                </a:solidFill>
              </a:rPr>
              <a:t>12</a:t>
            </a:r>
            <a:r>
              <a:rPr lang="fr-FR" sz="2400" b="1" dirty="0" smtClean="0">
                <a:solidFill>
                  <a:srgbClr val="00B050"/>
                </a:solidFill>
              </a:rPr>
              <a:t>copie</a:t>
            </a:r>
            <a:r>
              <a:rPr lang="fr-FR" sz="2400" dirty="0" smtClean="0"/>
              <a:t>s de la séquence cible à la fin de l'expérience.</a:t>
            </a:r>
          </a:p>
          <a:p>
            <a:pPr algn="just"/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161908"/>
            <a:ext cx="8410604" cy="623886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2. Composantes du milieu réactionnel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42985"/>
            <a:ext cx="86868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1. ADN polymérases thermostables</a:t>
            </a:r>
            <a:endParaRPr lang="fr-FR" sz="2400" b="1" dirty="0" smtClean="0"/>
          </a:p>
          <a:p>
            <a:r>
              <a:rPr lang="fr-FR" sz="2400" b="1" dirty="0" smtClean="0"/>
              <a:t>La </a:t>
            </a:r>
            <a:r>
              <a:rPr lang="fr-FR" sz="2400" b="1" dirty="0" err="1" smtClean="0"/>
              <a:t>Taq</a:t>
            </a:r>
            <a:r>
              <a:rPr lang="fr-FR" sz="2400" b="1" dirty="0" smtClean="0"/>
              <a:t> ADN polymérase de </a:t>
            </a:r>
            <a:r>
              <a:rPr lang="fr-FR" sz="2400" b="1" i="1" dirty="0" err="1" smtClean="0"/>
              <a:t>Thermus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aquaticus</a:t>
            </a:r>
            <a:endParaRPr lang="fr-FR" sz="2400" b="1" i="1" dirty="0" smtClean="0"/>
          </a:p>
          <a:p>
            <a:pPr marL="719138" indent="-269875"/>
            <a:r>
              <a:rPr lang="fr-FR" sz="2400" dirty="0" smtClean="0"/>
              <a:t>Thermostable.</a:t>
            </a:r>
          </a:p>
          <a:p>
            <a:pPr marL="719138" indent="-269875"/>
            <a:r>
              <a:rPr lang="fr-FR" sz="2400" dirty="0" smtClean="0"/>
              <a:t>Possède </a:t>
            </a:r>
            <a:r>
              <a:rPr lang="fr-FR" sz="2400" b="1" dirty="0" smtClean="0"/>
              <a:t>5'-3‘ Pol</a:t>
            </a:r>
            <a:r>
              <a:rPr lang="fr-FR" sz="2400" dirty="0" smtClean="0"/>
              <a:t> et </a:t>
            </a:r>
            <a:r>
              <a:rPr lang="fr-FR" sz="2400" b="1" dirty="0" smtClean="0"/>
              <a:t>5'-3' Exo</a:t>
            </a:r>
            <a:r>
              <a:rPr lang="fr-FR" sz="2400" dirty="0" smtClean="0"/>
              <a:t>. </a:t>
            </a:r>
          </a:p>
          <a:p>
            <a:pPr marL="719138" indent="-269875"/>
            <a:r>
              <a:rPr lang="fr-FR" sz="2400" dirty="0" smtClean="0"/>
              <a:t>Dépourvue d'activité </a:t>
            </a:r>
            <a:r>
              <a:rPr lang="fr-FR" sz="2400" b="1" dirty="0" smtClean="0"/>
              <a:t>3'-5' Exo</a:t>
            </a:r>
            <a:r>
              <a:rPr lang="fr-FR" sz="2400" dirty="0" smtClean="0"/>
              <a:t> . Taux d'erreurs ≈10</a:t>
            </a:r>
            <a:r>
              <a:rPr lang="fr-FR" sz="2400" baseline="30000" dirty="0" smtClean="0"/>
              <a:t>-5</a:t>
            </a:r>
            <a:r>
              <a:rPr lang="fr-FR" sz="2400" dirty="0" smtClean="0"/>
              <a:t>.</a:t>
            </a:r>
          </a:p>
          <a:p>
            <a:pPr marL="719138" indent="-269875"/>
            <a:r>
              <a:rPr lang="fr-FR" sz="2400" dirty="0" err="1" smtClean="0"/>
              <a:t>KlenTaq</a:t>
            </a:r>
            <a:r>
              <a:rPr lang="fr-FR" sz="2400" dirty="0" smtClean="0"/>
              <a:t> ou </a:t>
            </a:r>
            <a:r>
              <a:rPr lang="fr-FR" sz="2400" dirty="0" err="1" smtClean="0"/>
              <a:t>Titanium</a:t>
            </a:r>
            <a:r>
              <a:rPr lang="fr-FR" sz="2400" dirty="0" smtClean="0"/>
              <a:t>®</a:t>
            </a:r>
            <a:r>
              <a:rPr lang="fr-FR" sz="2400" dirty="0" err="1" smtClean="0"/>
              <a:t>Taq</a:t>
            </a:r>
            <a:r>
              <a:rPr lang="fr-FR" sz="2400" dirty="0" smtClean="0"/>
              <a:t> : </a:t>
            </a:r>
            <a:r>
              <a:rPr lang="fr-FR" sz="2400" dirty="0" err="1" smtClean="0"/>
              <a:t>Taq</a:t>
            </a:r>
            <a:r>
              <a:rPr lang="fr-FR" sz="2400" dirty="0" smtClean="0"/>
              <a:t> polymérase </a:t>
            </a:r>
            <a:r>
              <a:rPr lang="fr-FR" sz="2400" b="1" dirty="0" smtClean="0"/>
              <a:t>sans 5'-3' Exo</a:t>
            </a:r>
            <a:r>
              <a:rPr lang="fr-FR" sz="2400" dirty="0" smtClean="0"/>
              <a:t>.</a:t>
            </a:r>
          </a:p>
          <a:p>
            <a:r>
              <a:rPr lang="fr-FR" sz="2400" b="1" dirty="0" err="1" smtClean="0"/>
              <a:t>Pfu</a:t>
            </a:r>
            <a:r>
              <a:rPr lang="fr-FR" sz="2400" b="1" dirty="0" smtClean="0"/>
              <a:t> et la </a:t>
            </a:r>
            <a:r>
              <a:rPr lang="fr-FR" sz="2400" b="1" dirty="0" err="1" smtClean="0"/>
              <a:t>Pwo</a:t>
            </a:r>
            <a:r>
              <a:rPr lang="fr-FR" sz="2400" b="1" dirty="0" smtClean="0"/>
              <a:t> DNA polymérase</a:t>
            </a:r>
          </a:p>
          <a:p>
            <a:pPr marL="717550"/>
            <a:r>
              <a:rPr lang="fr-FR" sz="2400" i="1" dirty="0" err="1" smtClean="0"/>
              <a:t>Pyrococcus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furiosus</a:t>
            </a:r>
            <a:r>
              <a:rPr lang="fr-FR" sz="2400" dirty="0" smtClean="0"/>
              <a:t> et de </a:t>
            </a:r>
            <a:r>
              <a:rPr lang="fr-FR" sz="2400" i="1" dirty="0" err="1" smtClean="0"/>
              <a:t>Pyrococcus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woesei</a:t>
            </a:r>
            <a:r>
              <a:rPr lang="fr-FR" sz="2400" dirty="0" smtClean="0"/>
              <a:t>. </a:t>
            </a:r>
          </a:p>
          <a:p>
            <a:pPr marL="717550"/>
            <a:r>
              <a:rPr lang="fr-FR" sz="2400" dirty="0" smtClean="0"/>
              <a:t>Activités identiques.</a:t>
            </a:r>
          </a:p>
          <a:p>
            <a:pPr marL="717550"/>
            <a:r>
              <a:rPr lang="fr-FR" sz="2400" dirty="0" smtClean="0"/>
              <a:t>Possède </a:t>
            </a:r>
            <a:r>
              <a:rPr lang="fr-FR" sz="2400" b="1" dirty="0" smtClean="0"/>
              <a:t>5'-3‘ Pol</a:t>
            </a:r>
            <a:r>
              <a:rPr lang="fr-FR" sz="2400" dirty="0" smtClean="0"/>
              <a:t> et </a:t>
            </a:r>
            <a:r>
              <a:rPr lang="fr-FR" sz="2400" b="1" dirty="0" smtClean="0"/>
              <a:t>3'-5' Exo</a:t>
            </a:r>
            <a:r>
              <a:rPr lang="fr-FR" sz="2400" dirty="0" smtClean="0"/>
              <a:t>, mais pas d'activité </a:t>
            </a:r>
            <a:r>
              <a:rPr lang="fr-FR" sz="2400" b="1" dirty="0" smtClean="0"/>
              <a:t>5'-3' Exo</a:t>
            </a:r>
            <a:r>
              <a:rPr lang="fr-FR" sz="2400" dirty="0" smtClean="0"/>
              <a:t>.</a:t>
            </a:r>
          </a:p>
          <a:p>
            <a:pPr marL="717550"/>
            <a:r>
              <a:rPr lang="fr-FR" sz="2400" dirty="0" smtClean="0"/>
              <a:t>Taux d'erreurs ≈ 10</a:t>
            </a:r>
            <a:r>
              <a:rPr lang="fr-FR" sz="2400" baseline="30000" dirty="0" smtClean="0"/>
              <a:t>-6.</a:t>
            </a:r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350046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Vent ADN polymérase</a:t>
            </a:r>
          </a:p>
          <a:p>
            <a:pPr marL="719138" indent="-269875"/>
            <a:r>
              <a:rPr lang="fr-FR" sz="2400" i="1" dirty="0" err="1" smtClean="0"/>
              <a:t>Thermococcus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littoralis</a:t>
            </a:r>
            <a:r>
              <a:rPr lang="fr-FR" sz="2400" dirty="0" smtClean="0"/>
              <a:t> </a:t>
            </a:r>
          </a:p>
          <a:p>
            <a:pPr marL="719138" indent="-269875"/>
            <a:r>
              <a:rPr lang="fr-FR" sz="2400" dirty="0" smtClean="0"/>
              <a:t>Possède </a:t>
            </a:r>
            <a:r>
              <a:rPr lang="fr-FR" sz="2400" b="1" dirty="0" smtClean="0"/>
              <a:t>5’-3’ Pol </a:t>
            </a:r>
            <a:r>
              <a:rPr lang="fr-FR" sz="2400" dirty="0" smtClean="0"/>
              <a:t>et </a:t>
            </a:r>
            <a:r>
              <a:rPr lang="fr-FR" sz="2400" b="1" dirty="0" smtClean="0"/>
              <a:t>3’-5’ Exo </a:t>
            </a:r>
            <a:r>
              <a:rPr lang="fr-FR" sz="2400" dirty="0" smtClean="0"/>
              <a:t>(retirée pour permettre une meilleure amplification).</a:t>
            </a:r>
          </a:p>
          <a:p>
            <a:r>
              <a:rPr lang="fr-FR" sz="2400" b="1" dirty="0" smtClean="0"/>
              <a:t>KOD1 DNA polymérase</a:t>
            </a:r>
          </a:p>
          <a:p>
            <a:pPr marL="717550"/>
            <a:r>
              <a:rPr lang="fr-FR" sz="2400" i="1" dirty="0" err="1" smtClean="0"/>
              <a:t>Thermococcus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kodakarensis</a:t>
            </a:r>
            <a:r>
              <a:rPr lang="fr-FR" sz="2400" dirty="0" smtClean="0"/>
              <a:t>.</a:t>
            </a:r>
          </a:p>
          <a:p>
            <a:pPr marL="717550"/>
            <a:r>
              <a:rPr lang="fr-FR" sz="2400" dirty="0" smtClean="0"/>
              <a:t>Possède </a:t>
            </a:r>
            <a:r>
              <a:rPr lang="fr-FR" sz="2400" b="1" dirty="0" smtClean="0"/>
              <a:t>5’-3’ Pol </a:t>
            </a:r>
            <a:r>
              <a:rPr lang="fr-FR" sz="2400" dirty="0" smtClean="0"/>
              <a:t>et </a:t>
            </a:r>
            <a:r>
              <a:rPr lang="fr-FR" sz="2400" b="1" dirty="0" smtClean="0"/>
              <a:t>3’-5’ Exo.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14290"/>
            <a:ext cx="89297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85720" y="4143380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fidélité est mesurée comme le rapport du nombre de mutants nuls de la β-galactosidase obtenus après PCR sur un plasmide contenant </a:t>
            </a:r>
            <a:r>
              <a:rPr lang="fr-FR" sz="2400" dirty="0" err="1" smtClean="0"/>
              <a:t>LacZ</a:t>
            </a:r>
            <a:r>
              <a:rPr lang="fr-FR" sz="2400" dirty="0" smtClean="0"/>
              <a:t>. </a:t>
            </a:r>
          </a:p>
          <a:p>
            <a:r>
              <a:rPr lang="fr-FR" sz="2400" dirty="0" smtClean="0"/>
              <a:t>La </a:t>
            </a:r>
            <a:r>
              <a:rPr lang="fr-FR" sz="2400" dirty="0" err="1" smtClean="0"/>
              <a:t>procéssivité</a:t>
            </a:r>
            <a:r>
              <a:rPr lang="fr-FR" sz="2400" dirty="0" smtClean="0"/>
              <a:t> est le nombre de bases polymérisées lorsqu’une polymérase est liée à l’ADN.</a:t>
            </a: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71480"/>
            <a:ext cx="855348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2. Mg</a:t>
            </a:r>
            <a:r>
              <a:rPr lang="fr-FR" sz="2800" b="1" baseline="30000" dirty="0" smtClean="0">
                <a:solidFill>
                  <a:srgbClr val="FF0000"/>
                </a:solidFill>
              </a:rPr>
              <a:t>2+</a:t>
            </a:r>
            <a:endParaRPr lang="fr-FR" sz="2600" dirty="0" smtClean="0"/>
          </a:p>
          <a:p>
            <a:r>
              <a:rPr lang="fr-FR" sz="2600" dirty="0" smtClean="0"/>
              <a:t>Se lient aux groupements phosphate du squelette et ainsi diminuent les forces de répulsion entre l’amorce et la matrice</a:t>
            </a:r>
          </a:p>
          <a:p>
            <a:r>
              <a:rPr lang="fr-FR" sz="2600" dirty="0" smtClean="0"/>
              <a:t>Influencent l’hybridation des amorces.</a:t>
            </a:r>
          </a:p>
          <a:p>
            <a:r>
              <a:rPr lang="fr-FR" sz="2600" dirty="0" smtClean="0"/>
              <a:t>Si la [Mg</a:t>
            </a:r>
            <a:r>
              <a:rPr lang="fr-FR" sz="2600" baseline="30000" dirty="0" smtClean="0"/>
              <a:t>2+</a:t>
            </a:r>
            <a:r>
              <a:rPr lang="fr-FR" sz="2600" dirty="0" smtClean="0"/>
              <a:t>] est trop faible, il n’y a pas d’hybridation. </a:t>
            </a:r>
          </a:p>
          <a:p>
            <a:r>
              <a:rPr lang="fr-FR" sz="2600" dirty="0" smtClean="0"/>
              <a:t>Si la [Mg</a:t>
            </a:r>
            <a:r>
              <a:rPr lang="fr-FR" sz="2600" baseline="30000" dirty="0" smtClean="0"/>
              <a:t>2+</a:t>
            </a:r>
            <a:r>
              <a:rPr lang="fr-FR" sz="2600" dirty="0" smtClean="0"/>
              <a:t>] est trop forte, il y a diminution de la spécificité. </a:t>
            </a:r>
          </a:p>
          <a:p>
            <a:r>
              <a:rPr lang="fr-FR" sz="2600" dirty="0" smtClean="0"/>
              <a:t>D’une manière générale le magnésium est utilisé entre 1 et 5 </a:t>
            </a:r>
            <a:r>
              <a:rPr lang="fr-FR" sz="2600" dirty="0" err="1" smtClean="0"/>
              <a:t>mM</a:t>
            </a:r>
            <a:r>
              <a:rPr lang="fr-FR" sz="2600" dirty="0" smtClean="0"/>
              <a:t>.</a:t>
            </a:r>
          </a:p>
          <a:p>
            <a:r>
              <a:rPr lang="fr-FR" sz="2600" dirty="0" smtClean="0"/>
              <a:t>Indispensable à la reconnaissance des dNTP et de la matrice par l’enzyme</a:t>
            </a: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71480"/>
            <a:ext cx="8686800" cy="578647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3. Amorces</a:t>
            </a:r>
          </a:p>
          <a:p>
            <a:pPr algn="just"/>
            <a:r>
              <a:rPr lang="fr-FR" sz="2600" dirty="0" smtClean="0"/>
              <a:t>la concentration des amorces influence la spécificité et l’efficacité de l’amplification. </a:t>
            </a:r>
          </a:p>
          <a:p>
            <a:pPr algn="just"/>
            <a:r>
              <a:rPr lang="fr-FR" sz="2600" dirty="0" smtClean="0"/>
              <a:t>Une concentration trop élevée diminue la spécificité. </a:t>
            </a:r>
          </a:p>
          <a:p>
            <a:pPr algn="just"/>
            <a:r>
              <a:rPr lang="fr-FR" sz="2600" dirty="0" smtClean="0"/>
              <a:t>Une concentration trop faible diminue l’efficacité de l’amplification. </a:t>
            </a:r>
          </a:p>
          <a:p>
            <a:pPr algn="just"/>
            <a:r>
              <a:rPr lang="fr-FR" sz="2600" dirty="0" smtClean="0"/>
              <a:t>Les amorces sont souvent utilisées aux alentours de 1 µM. </a:t>
            </a:r>
          </a:p>
          <a:p>
            <a:pPr algn="just"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4. Solvants organiques</a:t>
            </a:r>
          </a:p>
          <a:p>
            <a:pPr algn="just"/>
            <a:r>
              <a:rPr lang="fr-FR" sz="2600" dirty="0" smtClean="0"/>
              <a:t>DMSO (0,8 M), </a:t>
            </a:r>
            <a:r>
              <a:rPr lang="fr-FR" sz="2600" dirty="0" err="1" smtClean="0"/>
              <a:t>bétaine</a:t>
            </a:r>
            <a:r>
              <a:rPr lang="fr-FR" sz="2600" dirty="0" smtClean="0"/>
              <a:t> (0,3 M), PEG, Glycérol ou la </a:t>
            </a:r>
            <a:r>
              <a:rPr lang="fr-FR" sz="2600" dirty="0" err="1" smtClean="0"/>
              <a:t>formamide</a:t>
            </a:r>
            <a:r>
              <a:rPr lang="fr-FR" sz="2600" dirty="0" smtClean="0"/>
              <a:t>. </a:t>
            </a:r>
          </a:p>
          <a:p>
            <a:pPr algn="just"/>
            <a:r>
              <a:rPr lang="fr-FR" sz="2600" dirty="0" smtClean="0"/>
              <a:t>Augmenter la spécificité ou le rendement de la réaction principalement pour les régions riches en GC. </a:t>
            </a:r>
          </a:p>
          <a:p>
            <a:pPr algn="just"/>
            <a:r>
              <a:rPr lang="fr-FR" sz="2600" dirty="0" smtClean="0"/>
              <a:t>Ces solvants organiques agiraient en se liant aux sillons mineur et majeur de l’ADN ce qui déstabiliserait la double hélice.</a:t>
            </a:r>
          </a:p>
          <a:p>
            <a:pPr algn="just">
              <a:buNone/>
            </a:pPr>
            <a:endParaRPr lang="fr-FR" sz="2600" dirty="0" smtClean="0"/>
          </a:p>
          <a:p>
            <a:pPr algn="just"/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Comment amplifier de grands fragments ? 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/>
              <a:t>La </a:t>
            </a:r>
            <a:r>
              <a:rPr lang="fr-FR" sz="2400" dirty="0" err="1" smtClean="0"/>
              <a:t>Taq</a:t>
            </a:r>
            <a:r>
              <a:rPr lang="fr-FR" sz="2400" dirty="0" smtClean="0"/>
              <a:t> Pol est rapide mais fait des erreurs (blocage et l'amplification ne peut pas continuer). 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Le risque d'erreur étant proportionnel à la longueur du fragment (fragments &gt; 2 kb sont difficiles à obtenir).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Les ADN polymérases ayant une activité 3'-5' Exo sont peu rapides  (amplification des grands fragments se fait mal).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Mélange des deux types de polymérases ( Obtention de fragments de 10-20 kb).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L’activité 3'-5' Exo est inhibée par le </a:t>
            </a:r>
            <a:r>
              <a:rPr lang="fr-FR" sz="2400" dirty="0" err="1" smtClean="0"/>
              <a:t>dUTP</a:t>
            </a:r>
            <a:r>
              <a:rPr lang="fr-FR" sz="2400" dirty="0" smtClean="0"/>
              <a:t> (produit lors de l’amplification par désamination oxydative du </a:t>
            </a:r>
            <a:r>
              <a:rPr lang="fr-FR" sz="2400" dirty="0" err="1" smtClean="0"/>
              <a:t>dCTP</a:t>
            </a:r>
            <a:r>
              <a:rPr lang="fr-FR" sz="2400" dirty="0" smtClean="0"/>
              <a:t>).  On ajoute une </a:t>
            </a:r>
            <a:r>
              <a:rPr lang="fr-FR" sz="2400" dirty="0" err="1" smtClean="0"/>
              <a:t>dUTPase</a:t>
            </a:r>
            <a:r>
              <a:rPr lang="fr-FR" sz="2400" dirty="0" smtClean="0"/>
              <a:t> au mélange réactionnel.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762</TotalTime>
  <Words>1064</Words>
  <Application>Microsoft Office PowerPoint</Application>
  <PresentationFormat>Affichage à l'écran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Débit</vt:lpstr>
      <vt:lpstr>Diapositive 1</vt:lpstr>
      <vt:lpstr>Amplification d’ADN : la PCR</vt:lpstr>
      <vt:lpstr>1. Réaction de base</vt:lpstr>
      <vt:lpstr>2. Composantes du milieu réactionnel</vt:lpstr>
      <vt:lpstr>Diapositive 5</vt:lpstr>
      <vt:lpstr>Diapositive 6</vt:lpstr>
      <vt:lpstr>Diapositive 7</vt:lpstr>
      <vt:lpstr>Diapositive 8</vt:lpstr>
      <vt:lpstr>Comment amplifier de grands fragments ? </vt:lpstr>
      <vt:lpstr>Comment diminuer les erreurs lors de la polymérisation ?</vt:lpstr>
      <vt:lpstr>Comment éviter les amorçages au hasard ?</vt:lpstr>
      <vt:lpstr>Comment obtenir un seul des deux brins ?</vt:lpstr>
      <vt:lpstr>Détection des produits d'amplification </vt:lpstr>
      <vt:lpstr>Amplification d’ARN</vt:lpstr>
      <vt:lpstr>Diapositive 15</vt:lpstr>
      <vt:lpstr>ADN polymérase ARN dépendante : reverse transcriptase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 Pavilion</dc:creator>
  <cp:lastModifiedBy>HP Pavilion</cp:lastModifiedBy>
  <cp:revision>78</cp:revision>
  <dcterms:created xsi:type="dcterms:W3CDTF">2014-04-03T09:14:42Z</dcterms:created>
  <dcterms:modified xsi:type="dcterms:W3CDTF">2014-05-10T08:59:37Z</dcterms:modified>
</cp:coreProperties>
</file>