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8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8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592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03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96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6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3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77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2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82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23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82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7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4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29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99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3CB3-7900-424E-B650-0FA169F36E09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235E-EAD1-4D2F-9C7F-4A345E465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15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32A41-2D1A-2186-9013-88BDE4F05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xpressing cause and </a:t>
            </a:r>
            <a:r>
              <a:rPr lang="fr-FR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80A9E9-5B23-F7F4-EB28-9BDD5657A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writting</a:t>
            </a:r>
            <a:endParaRPr lang="fr-FR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2BFC6A6-2350-810E-1919-D20E52C8E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616">
        <p:split orient="vert"/>
      </p:transition>
    </mc:Choice>
    <mc:Fallback xmlns="">
      <p:transition spd="slow" advTm="1361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14EE9-E17C-FFD0-CB27-6335A629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9560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xpressing cause and 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9EC496-F04C-FE05-1EC2-B84D3DF6A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2022765"/>
            <a:ext cx="11402291" cy="5070762"/>
          </a:xfrm>
        </p:spPr>
        <p:txBody>
          <a:bodyPr>
            <a:normAutofit/>
          </a:bodyPr>
          <a:lstStyle/>
          <a:p>
            <a:pPr algn="l"/>
            <a:r>
              <a:rPr lang="fr-F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Outline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fr-F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1800" b="1" dirty="0" err="1"/>
              <a:t>What</a:t>
            </a:r>
            <a:r>
              <a:rPr lang="fr-FR" sz="1800" b="1" dirty="0"/>
              <a:t> do </a:t>
            </a:r>
            <a:r>
              <a:rPr lang="fr-FR" sz="1800" b="1" dirty="0" err="1"/>
              <a:t>we</a:t>
            </a:r>
            <a:r>
              <a:rPr lang="fr-FR" sz="1800" b="1" dirty="0"/>
              <a:t> </a:t>
            </a:r>
            <a:r>
              <a:rPr lang="fr-FR" sz="1800" b="1" dirty="0" err="1"/>
              <a:t>mean</a:t>
            </a:r>
            <a:r>
              <a:rPr lang="fr-FR" sz="1800" b="1" dirty="0"/>
              <a:t> by cause and </a:t>
            </a:r>
            <a:r>
              <a:rPr lang="fr-FR" sz="1800" b="1" dirty="0" err="1"/>
              <a:t>effect</a:t>
            </a:r>
            <a:r>
              <a:rPr lang="fr-FR" sz="1800" b="1" dirty="0"/>
              <a:t>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1800" b="1" dirty="0"/>
              <a:t>How do </a:t>
            </a:r>
            <a:r>
              <a:rPr lang="fr-FR" sz="1800" b="1" dirty="0" err="1"/>
              <a:t>we</a:t>
            </a:r>
            <a:r>
              <a:rPr lang="fr-FR" sz="1800" b="1" dirty="0"/>
              <a:t> express cause and </a:t>
            </a:r>
            <a:r>
              <a:rPr lang="fr-FR" sz="1800" b="1" dirty="0" err="1"/>
              <a:t>effect</a:t>
            </a:r>
            <a:r>
              <a:rPr lang="fr-FR" sz="1800" b="1" dirty="0"/>
              <a:t> in </a:t>
            </a:r>
            <a:r>
              <a:rPr lang="fr-FR" sz="1800" b="1" dirty="0" err="1"/>
              <a:t>writting</a:t>
            </a:r>
            <a:r>
              <a:rPr lang="fr-FR" sz="1800" b="1" dirty="0"/>
              <a:t>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1800" b="1" dirty="0" err="1"/>
              <a:t>What</a:t>
            </a:r>
            <a:r>
              <a:rPr lang="fr-FR" sz="1800" b="1" dirty="0"/>
              <a:t> </a:t>
            </a:r>
            <a:r>
              <a:rPr lang="fr-FR" sz="1800" b="1" dirty="0" err="1"/>
              <a:t>is</a:t>
            </a:r>
            <a:r>
              <a:rPr lang="fr-FR" sz="1800" b="1" dirty="0"/>
              <a:t> the structure of cause and </a:t>
            </a:r>
            <a:r>
              <a:rPr lang="fr-FR" sz="1800" b="1" dirty="0" err="1"/>
              <a:t>effect</a:t>
            </a:r>
            <a:r>
              <a:rPr lang="fr-FR" sz="1800" b="1" dirty="0"/>
              <a:t>?</a:t>
            </a:r>
          </a:p>
          <a:p>
            <a:pPr algn="l"/>
            <a:endParaRPr lang="fr-F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0528E04-1938-F29B-96E8-59B2EE925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6"/>
    </mc:Choice>
    <mc:Fallback xmlns="">
      <p:transition spd="slow" advTm="17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47CA5-DD10-00AE-952E-24BA4325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57201"/>
            <a:ext cx="9613861" cy="1376965"/>
          </a:xfrm>
        </p:spPr>
        <p:txBody>
          <a:bodyPr/>
          <a:lstStyle/>
          <a:p>
            <a:pPr algn="ctr"/>
            <a:r>
              <a:rPr lang="fr-FR" sz="4400" dirty="0"/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Cause and </a:t>
            </a:r>
            <a:r>
              <a:rPr lang="fr-FR" sz="2400" b="1" u="sng" dirty="0" err="1">
                <a:solidFill>
                  <a:srgbClr val="FF0000"/>
                </a:solidFill>
              </a:rPr>
              <a:t>Effect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</a:rPr>
              <a:t>definition</a:t>
            </a:r>
            <a:r>
              <a:rPr lang="fr-FR" sz="24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6A96D-EF75-C048-A429-8757FAD4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5455"/>
            <a:ext cx="12192000" cy="54725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/>
              <a:t>                                                      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       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                                                                </a:t>
            </a:r>
            <a:r>
              <a:rPr lang="fr-FR" sz="1800" b="1" dirty="0">
                <a:solidFill>
                  <a:srgbClr val="FF0000"/>
                </a:solidFill>
              </a:rPr>
              <a:t>cause &amp; </a:t>
            </a:r>
            <a:r>
              <a:rPr lang="fr-FR" sz="1800" b="1" dirty="0" err="1">
                <a:solidFill>
                  <a:srgbClr val="FF0000"/>
                </a:solidFill>
              </a:rPr>
              <a:t>effect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err="1">
                <a:solidFill>
                  <a:srgbClr val="FF0000"/>
                </a:solidFill>
              </a:rPr>
              <a:t>relationship</a:t>
            </a:r>
            <a:r>
              <a:rPr lang="fr-FR" sz="1800" b="1" dirty="0">
                <a:solidFill>
                  <a:srgbClr val="FF0000"/>
                </a:solidFill>
              </a:rPr>
              <a:t>                                                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                                              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b="1" dirty="0"/>
              <a:t>                               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7316B16-1E77-4228-F554-3B036F577CAA}"/>
              </a:ext>
            </a:extLst>
          </p:cNvPr>
          <p:cNvSpPr/>
          <p:nvPr/>
        </p:nvSpPr>
        <p:spPr>
          <a:xfrm>
            <a:off x="207818" y="1565564"/>
            <a:ext cx="3408216" cy="4184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Cause :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first,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that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(the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cause ,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question : 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« </a:t>
            </a:r>
            <a:r>
              <a:rPr lang="fr-F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? ».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597F12C-D06A-2677-92C2-5888A4EC38F2}"/>
              </a:ext>
            </a:extLst>
          </p:cNvPr>
          <p:cNvSpPr/>
          <p:nvPr/>
        </p:nvSpPr>
        <p:spPr>
          <a:xfrm>
            <a:off x="8084127" y="1602008"/>
            <a:ext cx="3588327" cy="4184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cause (the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question : 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 </a:t>
            </a:r>
            <a:r>
              <a:rPr lang="fr-F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happened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7BB5247-A68D-499D-551A-B1E33CF8CBD5}"/>
              </a:ext>
            </a:extLst>
          </p:cNvPr>
          <p:cNvSpPr/>
          <p:nvPr/>
        </p:nvSpPr>
        <p:spPr>
          <a:xfrm flipV="1">
            <a:off x="4121728" y="2857231"/>
            <a:ext cx="3588327" cy="4730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88D0347D-0039-E5CA-0B2A-1F107051A198}"/>
              </a:ext>
            </a:extLst>
          </p:cNvPr>
          <p:cNvSpPr/>
          <p:nvPr/>
        </p:nvSpPr>
        <p:spPr>
          <a:xfrm flipV="1">
            <a:off x="4121728" y="3657598"/>
            <a:ext cx="3588327" cy="3758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95F1E626-E553-79BC-0F49-532280EF8762}"/>
              </a:ext>
            </a:extLst>
          </p:cNvPr>
          <p:cNvSpPr/>
          <p:nvPr/>
        </p:nvSpPr>
        <p:spPr>
          <a:xfrm flipH="1">
            <a:off x="5742710" y="4960833"/>
            <a:ext cx="346364" cy="8589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68FD85-8CCC-802E-EA12-F6A598C167CB}"/>
              </a:ext>
            </a:extLst>
          </p:cNvPr>
          <p:cNvSpPr/>
          <p:nvPr/>
        </p:nvSpPr>
        <p:spPr>
          <a:xfrm>
            <a:off x="526473" y="5853549"/>
            <a:ext cx="11346872" cy="1004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that</a:t>
            </a:r>
            <a:r>
              <a:rPr lang="fr-FR" b="1" dirty="0"/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whenever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cause,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whenever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cause</a:t>
            </a:r>
            <a:endParaRPr lang="fr-FR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15FB070-CEF5-5C56-1F7D-DF5D87D80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19"/>
    </mc:Choice>
    <mc:Fallback xmlns="">
      <p:transition spd="slow" advTm="58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B4197-E2E2-6E33-CFB4-430B9E30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308"/>
            <a:ext cx="10515600" cy="1325563"/>
          </a:xfrm>
        </p:spPr>
        <p:txBody>
          <a:bodyPr/>
          <a:lstStyle/>
          <a:p>
            <a:pPr algn="ctr"/>
            <a:r>
              <a:rPr lang="fr-FR" sz="4400" dirty="0"/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Expressing cause and </a:t>
            </a:r>
            <a:r>
              <a:rPr lang="fr-FR" sz="2400" b="1" u="sng" dirty="0" err="1">
                <a:solidFill>
                  <a:srgbClr val="FF0000"/>
                </a:solidFill>
              </a:rPr>
              <a:t>effect</a:t>
            </a:r>
            <a:r>
              <a:rPr lang="fr-FR" sz="2400" b="1" u="sng" dirty="0">
                <a:solidFill>
                  <a:srgbClr val="FF0000"/>
                </a:solidFill>
              </a:rPr>
              <a:t> in </a:t>
            </a:r>
            <a:r>
              <a:rPr lang="fr-FR" sz="2400" b="1" u="sng" dirty="0" err="1">
                <a:solidFill>
                  <a:srgbClr val="FF0000"/>
                </a:solidFill>
              </a:rPr>
              <a:t>writting</a:t>
            </a:r>
            <a:r>
              <a:rPr lang="fr-FR" sz="2400" b="1" u="sng" dirty="0">
                <a:solidFill>
                  <a:srgbClr val="FF0000"/>
                </a:solidFill>
              </a:rPr>
              <a:t>:</a:t>
            </a:r>
            <a:br>
              <a:rPr lang="fr-FR" sz="44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A1825-F98C-463D-5ECC-7A685D75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" y="1039090"/>
            <a:ext cx="12067309" cy="5708073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express cause and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connector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phrases :</a:t>
            </a:r>
          </a:p>
          <a:p>
            <a:pPr marL="0" indent="0">
              <a:buNone/>
            </a:pPr>
            <a:r>
              <a:rPr lang="fr-FR" dirty="0"/>
              <a:t>                                            </a:t>
            </a:r>
            <a:r>
              <a:rPr lang="fr-FR" u="sng" dirty="0">
                <a:solidFill>
                  <a:srgbClr val="FF0000"/>
                </a:solidFill>
              </a:rPr>
              <a:t>cause &amp; </a:t>
            </a:r>
            <a:r>
              <a:rPr lang="fr-FR" u="sng" dirty="0" err="1">
                <a:solidFill>
                  <a:srgbClr val="FF0000"/>
                </a:solidFill>
              </a:rPr>
              <a:t>effect</a:t>
            </a:r>
            <a:r>
              <a:rPr lang="fr-FR" u="sng" dirty="0">
                <a:solidFill>
                  <a:srgbClr val="FF0000"/>
                </a:solidFill>
              </a:rPr>
              <a:t> </a:t>
            </a:r>
            <a:r>
              <a:rPr lang="fr-FR" u="sng" dirty="0" err="1">
                <a:solidFill>
                  <a:srgbClr val="FF0000"/>
                </a:solidFill>
              </a:rPr>
              <a:t>connectors</a:t>
            </a:r>
            <a:endParaRPr lang="fr-FR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Cause &amp;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Effect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connectors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followed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by a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noun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Effect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&amp; Cause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connectors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followed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by a </a:t>
            </a:r>
            <a:r>
              <a:rPr lang="fr-FR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verb</a:t>
            </a: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                                                                                                                    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                                                                                                              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Owing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                                                                                                                    as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                                                                                               for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9ADC28D9-4924-702C-E528-4C4D2E400757}"/>
              </a:ext>
            </a:extLst>
          </p:cNvPr>
          <p:cNvCxnSpPr/>
          <p:nvPr/>
        </p:nvCxnSpPr>
        <p:spPr>
          <a:xfrm flipH="1">
            <a:off x="2909455" y="1814946"/>
            <a:ext cx="2189018" cy="81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F672D24-8CED-AF7A-E3E2-FE6A27CE1863}"/>
              </a:ext>
            </a:extLst>
          </p:cNvPr>
          <p:cNvCxnSpPr/>
          <p:nvPr/>
        </p:nvCxnSpPr>
        <p:spPr>
          <a:xfrm>
            <a:off x="5569527" y="1814946"/>
            <a:ext cx="1814946" cy="81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007C7BF-9586-D438-AED1-34FB677A6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61"/>
    </mc:Choice>
    <mc:Fallback xmlns="">
      <p:transition spd="slow" advTm="49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33BE8-A44F-AC91-EE91-C240A91E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618"/>
            <a:ext cx="10515600" cy="999218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  <a:tabLst>
                <a:tab pos="827405" algn="l"/>
              </a:tabLst>
            </a:pPr>
            <a:br>
              <a:rPr lang="fr-FR" sz="18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1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 of the cause/</a:t>
            </a:r>
            <a:r>
              <a:rPr lang="fr-FR" sz="31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31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1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fr-FR" sz="31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</a:t>
            </a:r>
            <a:r>
              <a:rPr lang="fr-FR" sz="31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</a:t>
            </a:r>
            <a:r>
              <a:rPr lang="fr-FR" sz="31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fr-FR" sz="31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</a:t>
            </a:r>
            <a:r>
              <a:rPr lang="fr-FR" sz="31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phrase :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48FD04-2B67-A999-7EB0-0B430EC1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1836"/>
            <a:ext cx="12192000" cy="4999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827405" algn="l"/>
              </a:tabLst>
            </a:pPr>
            <a:endParaRPr lang="fr-FR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827405" algn="l"/>
              </a:tabLst>
            </a:pPr>
            <a:endParaRPr lang="fr-FR" sz="1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827405" algn="l"/>
              </a:tabLst>
            </a:pPr>
            <a:endParaRPr lang="fr-FR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827405" algn="l"/>
              </a:tabLst>
            </a:pPr>
            <a:endParaRPr lang="fr-FR" sz="1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827405" algn="l"/>
              </a:tabLst>
            </a:pPr>
            <a:endParaRPr lang="fr-FR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827405" algn="l"/>
              </a:tabLst>
            </a:pP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Connector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phrase 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cause +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Connector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phrase 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 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827405" algn="l"/>
              </a:tabLst>
            </a:pP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connector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/phrase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connector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phrase + 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27405" algn="l"/>
              </a:tabLst>
            </a:pPr>
            <a:r>
              <a:rPr lang="fr-FR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fr-FR" sz="1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laziness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test.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Example: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lazy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</a:t>
            </a:r>
            <a:endParaRPr lang="fr-FR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827405" algn="l"/>
              </a:tabLst>
            </a:pP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the </a:t>
            </a:r>
            <a:r>
              <a:rPr lang="fr-FR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fr-F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exam.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827405" algn="l"/>
              </a:tabLst>
            </a:pPr>
            <a:r>
              <a:rPr lang="fr-FR" sz="1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</a:t>
            </a:r>
            <a:r>
              <a:rPr lang="fr-FR" sz="1800" b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1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cause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written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second part of the sentence,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first.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827405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827405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827405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255F90A-DDFB-B850-A61A-EF15000E3D0D}"/>
              </a:ext>
            </a:extLst>
          </p:cNvPr>
          <p:cNvSpPr/>
          <p:nvPr/>
        </p:nvSpPr>
        <p:spPr>
          <a:xfrm>
            <a:off x="275771" y="1660753"/>
            <a:ext cx="4093029" cy="999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827405" algn="l"/>
              </a:tabLs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structure of the cause/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827405" algn="l"/>
              </a:tabLst>
            </a:pP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phrase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69F5445-C267-297A-4F64-293EA560219E}"/>
              </a:ext>
            </a:extLst>
          </p:cNvPr>
          <p:cNvSpPr/>
          <p:nvPr/>
        </p:nvSpPr>
        <p:spPr>
          <a:xfrm>
            <a:off x="7039429" y="1640114"/>
            <a:ext cx="5007428" cy="999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structue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cause/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phrase</a:t>
            </a:r>
            <a:endParaRPr lang="fr-FR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1FF37266-5150-8CF7-A168-C8FAB448653E}"/>
              </a:ext>
            </a:extLst>
          </p:cNvPr>
          <p:cNvSpPr/>
          <p:nvPr/>
        </p:nvSpPr>
        <p:spPr>
          <a:xfrm>
            <a:off x="2227942" y="2673351"/>
            <a:ext cx="188686" cy="7692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85EDAA8C-4232-99D4-9F4E-C3CE0416B976}"/>
              </a:ext>
            </a:extLst>
          </p:cNvPr>
          <p:cNvSpPr/>
          <p:nvPr/>
        </p:nvSpPr>
        <p:spPr>
          <a:xfrm>
            <a:off x="9543143" y="2673351"/>
            <a:ext cx="188686" cy="7692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2E3276B-2A96-6C64-02A6-1A57BBEBF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95"/>
    </mc:Choice>
    <mc:Fallback xmlns="">
      <p:transition spd="slow" advTm="94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354</TotalTime>
  <Words>355</Words>
  <Application>Microsoft Office PowerPoint</Application>
  <PresentationFormat>Grand écran</PresentationFormat>
  <Paragraphs>57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Berlin</vt:lpstr>
      <vt:lpstr>Expressing cause and effect </vt:lpstr>
      <vt:lpstr>Expressing cause and effect </vt:lpstr>
      <vt:lpstr> Cause and Effect definition:</vt:lpstr>
      <vt:lpstr> Expressing cause and effect in writting: </vt:lpstr>
      <vt:lpstr>  The structure of the cause/effect followed by a noun or noun phrase 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cause and effect</dc:title>
  <dc:creator>Dalila MAHIOUT</dc:creator>
  <cp:lastModifiedBy>Dalila MAHIOUT</cp:lastModifiedBy>
  <cp:revision>17</cp:revision>
  <dcterms:created xsi:type="dcterms:W3CDTF">2023-03-19T09:11:02Z</dcterms:created>
  <dcterms:modified xsi:type="dcterms:W3CDTF">2023-03-21T18:51:19Z</dcterms:modified>
</cp:coreProperties>
</file>