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6" r:id="rId17"/>
    <p:sldId id="272" r:id="rId18"/>
    <p:sldId id="273" r:id="rId19"/>
    <p:sldId id="275" r:id="rId20"/>
    <p:sldId id="274" r:id="rId21"/>
    <p:sldId id="277" r:id="rId22"/>
    <p:sldId id="278" r:id="rId23"/>
    <p:sldId id="279" r:id="rId24"/>
    <p:sldId id="280" r:id="rId25"/>
    <p:sldId id="281" r:id="rId26"/>
    <p:sldId id="282" r:id="rId27"/>
    <p:sldId id="28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161522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182764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290096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383635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623957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7E09452-032C-43D9-B6B7-7FF201E5F32C}" type="datetimeFigureOut">
              <a:rPr lang="fr-FR" smtClean="0"/>
              <a:t>03/05/2023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89822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7E09452-032C-43D9-B6B7-7FF201E5F32C}" type="datetimeFigureOut">
              <a:rPr lang="fr-FR" smtClean="0"/>
              <a:t>03/05/2023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146750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7E09452-032C-43D9-B6B7-7FF201E5F32C}" type="datetimeFigureOut">
              <a:rPr lang="fr-FR" smtClean="0"/>
              <a:t>03/05/2023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2131740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E09452-032C-43D9-B6B7-7FF201E5F32C}" type="datetimeFigureOut">
              <a:rPr lang="fr-FR" smtClean="0"/>
              <a:t>03/05/2023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361606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7E09452-032C-43D9-B6B7-7FF201E5F32C}" type="datetimeFigureOut">
              <a:rPr lang="fr-FR" smtClean="0"/>
              <a:t>03/05/2023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3129897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7E09452-032C-43D9-B6B7-7FF201E5F32C}" type="datetimeFigureOut">
              <a:rPr lang="fr-FR" smtClean="0"/>
              <a:t>03/05/2023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1DEA4F-0BA7-4677-9E87-5D25753D7C49}" type="slidenum">
              <a:rPr lang="fr-FR" smtClean="0"/>
              <a:t>‹N°›</a:t>
            </a:fld>
            <a:endParaRPr lang="fr-FR"/>
          </a:p>
        </p:txBody>
      </p:sp>
    </p:spTree>
    <p:extLst>
      <p:ext uri="{BB962C8B-B14F-4D97-AF65-F5344CB8AC3E}">
        <p14:creationId xmlns:p14="http://schemas.microsoft.com/office/powerpoint/2010/main" val="42297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09452-032C-43D9-B6B7-7FF201E5F32C}" type="datetimeFigureOut">
              <a:rPr lang="fr-FR" smtClean="0"/>
              <a:t>03/05/2023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DEA4F-0BA7-4677-9E87-5D25753D7C49}" type="slidenum">
              <a:rPr lang="fr-FR" smtClean="0"/>
              <a:t>‹N°›</a:t>
            </a:fld>
            <a:endParaRPr lang="fr-FR"/>
          </a:p>
        </p:txBody>
      </p:sp>
    </p:spTree>
    <p:extLst>
      <p:ext uri="{BB962C8B-B14F-4D97-AF65-F5344CB8AC3E}">
        <p14:creationId xmlns:p14="http://schemas.microsoft.com/office/powerpoint/2010/main" val="68974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606676"/>
          </a:xfrm>
        </p:spPr>
        <p:txBody>
          <a:bodyPr>
            <a:normAutofit/>
          </a:bodyPr>
          <a:lstStyle/>
          <a:p>
            <a:r>
              <a:rPr lang="fr-FR" sz="2200" b="1" dirty="0" smtClean="0"/>
              <a:t>Chapitre 1 : </a:t>
            </a:r>
            <a:r>
              <a:rPr lang="fr-FR" sz="2200" b="1" dirty="0" smtClean="0"/>
              <a:t>La </a:t>
            </a:r>
            <a:r>
              <a:rPr lang="fr-FR" sz="2200" b="1" dirty="0" smtClean="0"/>
              <a:t>Création de l’entreprise</a:t>
            </a:r>
            <a:br>
              <a:rPr lang="fr-FR" sz="2200" b="1" dirty="0" smtClean="0"/>
            </a:br>
            <a:r>
              <a:rPr lang="fr-FR" sz="2200" b="1" dirty="0"/>
              <a:t> </a:t>
            </a:r>
            <a:br>
              <a:rPr lang="fr-FR" sz="2200" b="1" dirty="0"/>
            </a:br>
            <a:endParaRPr lang="fr-FR" sz="2200" b="1" dirty="0"/>
          </a:p>
        </p:txBody>
      </p:sp>
    </p:spTree>
    <p:extLst>
      <p:ext uri="{BB962C8B-B14F-4D97-AF65-F5344CB8AC3E}">
        <p14:creationId xmlns:p14="http://schemas.microsoft.com/office/powerpoint/2010/main" val="971136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2.1. L’idée de projet et sa maturation.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smtClean="0"/>
              <a:t>La pré-étude de faisabilité constitue une ébauche d’une étude chiffrée et bien documentée du projet.  </a:t>
            </a:r>
          </a:p>
          <a:p>
            <a:pPr marL="0" indent="0" algn="just">
              <a:buNone/>
            </a:pPr>
            <a:endParaRPr lang="fr-FR" sz="3200" dirty="0" smtClean="0"/>
          </a:p>
          <a:p>
            <a:pPr algn="just"/>
            <a:r>
              <a:rPr lang="fr-FR" sz="3200" dirty="0" smtClean="0"/>
              <a:t>Elle consiste à collecter des informations sur le secteur d’activité et le marché, à décrire les procédés de fabrication et les équipements nécessaires et à évaluer, de manière aussi précise que possible, le montant des dépenses à effectuer et les recettes escomptées. </a:t>
            </a:r>
          </a:p>
          <a:p>
            <a:endParaRPr lang="fr-FR" sz="3200" dirty="0"/>
          </a:p>
        </p:txBody>
      </p:sp>
    </p:spTree>
    <p:extLst>
      <p:ext uri="{BB962C8B-B14F-4D97-AF65-F5344CB8AC3E}">
        <p14:creationId xmlns:p14="http://schemas.microsoft.com/office/powerpoint/2010/main" val="126218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2.2. L’étude technico-économique.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smtClean="0"/>
              <a:t>L’étude </a:t>
            </a:r>
            <a:r>
              <a:rPr lang="fr-FR" sz="3200" dirty="0"/>
              <a:t>technico-économique c’est l’analyse approfondie du projet et elle représente le point de départ avant le lancement du projet.  </a:t>
            </a:r>
            <a:endParaRPr lang="fr-FR" sz="3200" dirty="0" smtClean="0"/>
          </a:p>
          <a:p>
            <a:pPr algn="just"/>
            <a:endParaRPr lang="fr-FR" sz="3200" dirty="0"/>
          </a:p>
          <a:p>
            <a:pPr algn="just"/>
            <a:r>
              <a:rPr lang="fr-FR" sz="3200" dirty="0" smtClean="0"/>
              <a:t>Elle </a:t>
            </a:r>
            <a:r>
              <a:rPr lang="fr-FR" sz="3200" dirty="0"/>
              <a:t>a pour but d’évaluer les risques liés au marché, les aspects techniques et organisationnels et de déterminer les coûts. </a:t>
            </a:r>
          </a:p>
          <a:p>
            <a:pPr marL="0" indent="0" algn="just">
              <a:buNone/>
            </a:pPr>
            <a:endParaRPr lang="fr-FR" sz="3200" dirty="0"/>
          </a:p>
        </p:txBody>
      </p:sp>
    </p:spTree>
    <p:extLst>
      <p:ext uri="{BB962C8B-B14F-4D97-AF65-F5344CB8AC3E}">
        <p14:creationId xmlns:p14="http://schemas.microsoft.com/office/powerpoint/2010/main" val="260157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L’étude de la demande</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sz="3200" dirty="0"/>
              <a:t>La première étape est constituée par l’étude de la demande. </a:t>
            </a:r>
            <a:endParaRPr lang="fr-FR" sz="3200" dirty="0" smtClean="0"/>
          </a:p>
          <a:p>
            <a:pPr marL="0" indent="0">
              <a:buNone/>
            </a:pPr>
            <a:endParaRPr lang="fr-FR" sz="3200" dirty="0" smtClean="0"/>
          </a:p>
          <a:p>
            <a:r>
              <a:rPr lang="fr-FR" sz="3200" dirty="0" smtClean="0"/>
              <a:t>Et</a:t>
            </a:r>
            <a:r>
              <a:rPr lang="fr-FR" sz="3200" dirty="0"/>
              <a:t>, la réussite du projet dépend dans une large mesure du sérieux et de la rigueur avec laquelle elle a été réalisée. </a:t>
            </a:r>
            <a:endParaRPr lang="fr-FR" sz="3200" dirty="0" smtClean="0"/>
          </a:p>
          <a:p>
            <a:endParaRPr lang="fr-FR" sz="3200" dirty="0"/>
          </a:p>
          <a:p>
            <a:r>
              <a:rPr lang="fr-FR" sz="3200" dirty="0" smtClean="0"/>
              <a:t>Cette </a:t>
            </a:r>
            <a:r>
              <a:rPr lang="fr-FR" sz="3200" dirty="0"/>
              <a:t>étape commence par une étude du marché. Il s’agit de savoir si la clientèle visée existe réellement, puis, l’évaluer au moins approximativement. </a:t>
            </a:r>
          </a:p>
        </p:txBody>
      </p:sp>
    </p:spTree>
    <p:extLst>
      <p:ext uri="{BB962C8B-B14F-4D97-AF65-F5344CB8AC3E}">
        <p14:creationId xmlns:p14="http://schemas.microsoft.com/office/powerpoint/2010/main" val="3620163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L’étude de la demande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just"/>
            <a:r>
              <a:rPr lang="fr-FR" dirty="0" smtClean="0"/>
              <a:t>L’étude du projet vise à répondre à un certain nombre de questions : Quel est le nombre de clients potentiels ?  Quel est le volume de leurs achats ?  Quelles sont leurs habitudes d’achats ?  Quel est le prix d’acceptabilité ?  Quels sont les concurrents potentiels et quels sont leurs produits </a:t>
            </a:r>
            <a:r>
              <a:rPr lang="fr-FR" b="1" dirty="0" smtClean="0"/>
              <a:t>? </a:t>
            </a:r>
          </a:p>
          <a:p>
            <a:pPr algn="just"/>
            <a:endParaRPr lang="fr-FR" b="1" dirty="0"/>
          </a:p>
          <a:p>
            <a:pPr algn="just"/>
            <a:r>
              <a:rPr lang="fr-FR" dirty="0" smtClean="0"/>
              <a:t>Au final, le promoteur doit s’assurer qu’il y a une réelle opportunité d’investissement et qu’il existe une demande importante et durable, susceptible d’être partiellement ou totalement satisfaite par les produits qu’il compte lancer et à des prix concurrentiels. </a:t>
            </a:r>
          </a:p>
          <a:p>
            <a:pPr algn="just"/>
            <a:endParaRPr lang="fr-FR" dirty="0"/>
          </a:p>
        </p:txBody>
      </p:sp>
    </p:spTree>
    <p:extLst>
      <p:ext uri="{BB962C8B-B14F-4D97-AF65-F5344CB8AC3E}">
        <p14:creationId xmlns:p14="http://schemas.microsoft.com/office/powerpoint/2010/main" val="696576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L’étude financière.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a:t>Le créateur de l’entreprise doit construire un projet d’investissement proportionnellement à la taille de son portefeuille.  </a:t>
            </a:r>
            <a:endParaRPr lang="fr-FR" sz="3200" dirty="0" smtClean="0"/>
          </a:p>
          <a:p>
            <a:pPr algn="just"/>
            <a:endParaRPr lang="fr-FR" sz="3200" dirty="0"/>
          </a:p>
          <a:p>
            <a:pPr algn="just"/>
            <a:r>
              <a:rPr lang="fr-FR" sz="3200" dirty="0" smtClean="0"/>
              <a:t>Il </a:t>
            </a:r>
            <a:r>
              <a:rPr lang="fr-FR" sz="3200" dirty="0"/>
              <a:t>doit évaluer le montant des moyens techniques, financiers et humains qu’il compte engager et les confronter à ses propres ressources. Le créateur de l’entreprisse doit absolument éviter les investissements non directement productifs et limiter le montant des frais fixes. </a:t>
            </a:r>
          </a:p>
        </p:txBody>
      </p:sp>
    </p:spTree>
    <p:extLst>
      <p:ext uri="{BB962C8B-B14F-4D97-AF65-F5344CB8AC3E}">
        <p14:creationId xmlns:p14="http://schemas.microsoft.com/office/powerpoint/2010/main" val="2153748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L’étude financière.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a:t>Lors du montage financier le porteur du projet doit tenir compte de deux règles fondamentales afin de s’assurer une structure financière saine et équilibrée. </a:t>
            </a:r>
            <a:endParaRPr lang="fr-FR" sz="3200" dirty="0" smtClean="0"/>
          </a:p>
          <a:p>
            <a:pPr algn="just"/>
            <a:endParaRPr lang="fr-FR" sz="3200" dirty="0"/>
          </a:p>
          <a:p>
            <a:pPr algn="just"/>
            <a:r>
              <a:rPr lang="fr-FR" sz="3200" dirty="0" smtClean="0"/>
              <a:t>Premièrement</a:t>
            </a:r>
            <a:r>
              <a:rPr lang="fr-FR" sz="3200" dirty="0"/>
              <a:t>, après avoir délimité d’une manière précise, les différentes possibilités de financement, l’entrepreneur distinguera entre les moyens de financement propres à l’entreprise et les emprunts. </a:t>
            </a:r>
          </a:p>
        </p:txBody>
      </p:sp>
    </p:spTree>
    <p:extLst>
      <p:ext uri="{BB962C8B-B14F-4D97-AF65-F5344CB8AC3E}">
        <p14:creationId xmlns:p14="http://schemas.microsoft.com/office/powerpoint/2010/main" val="3599206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L’étude financière.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a:t>Lors du montage financier le porteur du projet doit tenir compte de deux règles fondamentales afin de s’assurer une structure financière saine et équilibrée. </a:t>
            </a:r>
            <a:endParaRPr lang="fr-FR" sz="3200" dirty="0" smtClean="0"/>
          </a:p>
          <a:p>
            <a:pPr algn="just"/>
            <a:endParaRPr lang="fr-FR" sz="3200" dirty="0"/>
          </a:p>
          <a:p>
            <a:pPr algn="just"/>
            <a:r>
              <a:rPr lang="fr-FR" sz="3200" dirty="0" smtClean="0"/>
              <a:t>Premièrement</a:t>
            </a:r>
            <a:r>
              <a:rPr lang="fr-FR" sz="3200" dirty="0"/>
              <a:t>, après avoir délimité d’une manière précise, les différentes possibilités de financement, l’entrepreneur distinguera entre les moyens de financement propres à l’entreprise et les emprunts. </a:t>
            </a:r>
          </a:p>
        </p:txBody>
      </p:sp>
    </p:spTree>
    <p:extLst>
      <p:ext uri="{BB962C8B-B14F-4D97-AF65-F5344CB8AC3E}">
        <p14:creationId xmlns:p14="http://schemas.microsoft.com/office/powerpoint/2010/main" val="2291248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L’étude financière.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just"/>
            <a:r>
              <a:rPr lang="fr-FR" sz="3200" dirty="0" smtClean="0"/>
              <a:t>Deuxièmement, pour atteindre une structure financière équilibrée du projet d’investissement, les immobilisations doivent être financées sur la base des fonds permanents,  c’est-à-dire sur la base des fonds propres et des emprunts à moyen et long terme contractés soit auprès des banques soit sur le marché financier ou auprès des associés. </a:t>
            </a:r>
          </a:p>
          <a:p>
            <a:pPr algn="just"/>
            <a:r>
              <a:rPr lang="fr-FR" sz="3200" dirty="0" smtClean="0"/>
              <a:t>En revanche, le cycle d’exploitation (ou l’actif circulant) doit être financé sur la base des dettes à court terme.</a:t>
            </a:r>
          </a:p>
          <a:p>
            <a:endParaRPr lang="fr-FR" dirty="0"/>
          </a:p>
        </p:txBody>
      </p:sp>
    </p:spTree>
    <p:extLst>
      <p:ext uri="{BB962C8B-B14F-4D97-AF65-F5344CB8AC3E}">
        <p14:creationId xmlns:p14="http://schemas.microsoft.com/office/powerpoint/2010/main" val="2643940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a:r>
              <a:rPr lang="fr-FR" sz="3600" b="1" dirty="0" smtClean="0"/>
              <a:t/>
            </a:r>
            <a:br>
              <a:rPr lang="fr-FR" sz="3600" b="1" dirty="0" smtClean="0"/>
            </a:br>
            <a:r>
              <a:rPr lang="fr-FR" sz="3600" b="1" dirty="0" smtClean="0"/>
              <a:t>L’étude </a:t>
            </a:r>
            <a:r>
              <a:rPr lang="fr-FR" sz="3600" b="1" dirty="0"/>
              <a:t>juridique, organisationnelle et estimation des coûts. </a:t>
            </a:r>
            <a:r>
              <a:rPr lang="fr-FR" sz="3600" dirty="0"/>
              <a:t/>
            </a:r>
            <a:br>
              <a:rPr lang="fr-FR" sz="3600" dirty="0"/>
            </a:br>
            <a:endParaRPr lang="fr-FR" sz="3600" dirty="0"/>
          </a:p>
        </p:txBody>
      </p:sp>
      <p:sp>
        <p:nvSpPr>
          <p:cNvPr id="3" name="Espace réservé du contenu 2"/>
          <p:cNvSpPr>
            <a:spLocks noGrp="1"/>
          </p:cNvSpPr>
          <p:nvPr>
            <p:ph idx="1"/>
          </p:nvPr>
        </p:nvSpPr>
        <p:spPr/>
        <p:txBody>
          <a:bodyPr/>
          <a:lstStyle/>
          <a:p>
            <a:pPr algn="just"/>
            <a:r>
              <a:rPr lang="fr-FR" dirty="0" smtClean="0"/>
              <a:t>Le statut juridique de l’entreprise dépend de deux facteurs.  D’abord, la forme juridique de l’entreprise dépend de la nature du financement nécessaire. </a:t>
            </a:r>
          </a:p>
          <a:p>
            <a:pPr algn="just"/>
            <a:r>
              <a:rPr lang="fr-FR" dirty="0" smtClean="0"/>
              <a:t>Si, la nature de l’activité exige des capitaux importants, la forme juridique SPA semble plus adéquate. </a:t>
            </a:r>
          </a:p>
          <a:p>
            <a:pPr algn="just"/>
            <a:r>
              <a:rPr lang="fr-FR" dirty="0" smtClean="0"/>
              <a:t>Si, en revanche, le montant du capital n’est pas important le choix entre une EURL ou une SARL semble plus adaptée. </a:t>
            </a:r>
          </a:p>
          <a:p>
            <a:pPr algn="just"/>
            <a:r>
              <a:rPr lang="fr-FR" dirty="0" smtClean="0"/>
              <a:t>En outre, le choix de la forme juridique d’une future entreprise est toujours lié à la volonté de l’entrepreneur de s’associer ou non avec d’autres actionnaires.</a:t>
            </a:r>
          </a:p>
          <a:p>
            <a:endParaRPr lang="fr-FR" dirty="0"/>
          </a:p>
        </p:txBody>
      </p:sp>
    </p:spTree>
    <p:extLst>
      <p:ext uri="{BB962C8B-B14F-4D97-AF65-F5344CB8AC3E}">
        <p14:creationId xmlns:p14="http://schemas.microsoft.com/office/powerpoint/2010/main" val="722755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a:r>
              <a:rPr lang="fr-FR" sz="3600" b="1" dirty="0" smtClean="0"/>
              <a:t/>
            </a:r>
            <a:br>
              <a:rPr lang="fr-FR" sz="3600" b="1" dirty="0" smtClean="0"/>
            </a:br>
            <a:r>
              <a:rPr lang="fr-FR" sz="3600" b="1" dirty="0" smtClean="0"/>
              <a:t>L’étude </a:t>
            </a:r>
            <a:r>
              <a:rPr lang="fr-FR" sz="3600" b="1" dirty="0"/>
              <a:t>juridique, organisationnelle et estimation des coûts. </a:t>
            </a:r>
            <a:r>
              <a:rPr lang="fr-FR" sz="3600" dirty="0"/>
              <a:t/>
            </a:r>
            <a:br>
              <a:rPr lang="fr-FR" sz="3600" dirty="0"/>
            </a:br>
            <a:endParaRPr lang="fr-FR" sz="3600" dirty="0"/>
          </a:p>
        </p:txBody>
      </p:sp>
      <p:sp>
        <p:nvSpPr>
          <p:cNvPr id="3" name="Espace réservé du contenu 2"/>
          <p:cNvSpPr>
            <a:spLocks noGrp="1"/>
          </p:cNvSpPr>
          <p:nvPr>
            <p:ph idx="1"/>
          </p:nvPr>
        </p:nvSpPr>
        <p:spPr/>
        <p:txBody>
          <a:bodyPr/>
          <a:lstStyle/>
          <a:p>
            <a:pPr algn="just"/>
            <a:r>
              <a:rPr lang="fr-FR" dirty="0"/>
              <a:t>L’étude organisationnelle est tout aussi importante. </a:t>
            </a:r>
            <a:endParaRPr lang="fr-FR" dirty="0" smtClean="0"/>
          </a:p>
          <a:p>
            <a:pPr algn="just"/>
            <a:r>
              <a:rPr lang="fr-FR" dirty="0" smtClean="0"/>
              <a:t>En </a:t>
            </a:r>
            <a:r>
              <a:rPr lang="fr-FR" dirty="0"/>
              <a:t>effet, l’organisation structurelle est une sous étape importante. Elle a une influence directe sur l’évolution de la future entreprise. </a:t>
            </a:r>
            <a:endParaRPr lang="fr-FR" dirty="0" smtClean="0"/>
          </a:p>
          <a:p>
            <a:pPr algn="just"/>
            <a:r>
              <a:rPr lang="fr-FR" dirty="0" smtClean="0"/>
              <a:t>Elle </a:t>
            </a:r>
            <a:r>
              <a:rPr lang="fr-FR" dirty="0"/>
              <a:t>concerne l’agencement des fonctions de l’entreprise, la composante humaine et les équipements. L’agencement et l’articulation des fonctions de l’entreprise doivent être conçus de manière à assurer une complémentarité des actions de l’entreprise et la convergence vers la réalisation des objectifs de l’entreprise.</a:t>
            </a:r>
          </a:p>
          <a:p>
            <a:pPr marL="0" indent="0">
              <a:buNone/>
            </a:pPr>
            <a:endParaRPr lang="fr-FR" dirty="0"/>
          </a:p>
        </p:txBody>
      </p:sp>
    </p:spTree>
    <p:extLst>
      <p:ext uri="{BB962C8B-B14F-4D97-AF65-F5344CB8AC3E}">
        <p14:creationId xmlns:p14="http://schemas.microsoft.com/office/powerpoint/2010/main" val="248932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7633" y="500062"/>
            <a:ext cx="10515600" cy="1325563"/>
          </a:xfrm>
        </p:spPr>
        <p:txBody>
          <a:bodyPr>
            <a:normAutofit fontScale="90000"/>
          </a:bodyPr>
          <a:lstStyle/>
          <a:p>
            <a:pPr algn="ctr"/>
            <a:r>
              <a:rPr lang="fr-FR" b="1" dirty="0" smtClean="0"/>
              <a:t/>
            </a:r>
            <a:br>
              <a:rPr lang="fr-FR" b="1" dirty="0" smtClean="0"/>
            </a:br>
            <a:r>
              <a:rPr lang="fr-FR" b="1" dirty="0" smtClean="0"/>
              <a:t>1. Ce qu’il faut pour créer une entreprise.</a:t>
            </a:r>
            <a:r>
              <a:rPr lang="fr-FR" dirty="0" smtClean="0"/>
              <a:t/>
            </a:r>
            <a:br>
              <a:rPr lang="fr-FR" dirty="0" smtClean="0"/>
            </a:b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endParaRPr lang="fr-FR" dirty="0" smtClean="0"/>
          </a:p>
          <a:p>
            <a:pPr marL="0" indent="0" algn="just">
              <a:buNone/>
            </a:pPr>
            <a:r>
              <a:rPr lang="fr-FR" dirty="0" smtClean="0"/>
              <a:t>Toute création d’entreprise requiert trois facteurs interdépendants : </a:t>
            </a:r>
          </a:p>
          <a:p>
            <a:pPr marL="0" indent="0" algn="just">
              <a:buNone/>
            </a:pPr>
            <a:endParaRPr lang="fr-FR" dirty="0" smtClean="0"/>
          </a:p>
          <a:p>
            <a:pPr algn="just">
              <a:buFont typeface="Wingdings" panose="05000000000000000000" pitchFamily="2" charset="2"/>
              <a:buChar char="q"/>
            </a:pPr>
            <a:r>
              <a:rPr lang="fr-FR" dirty="0" smtClean="0"/>
              <a:t>une idée (projet d’investissement), </a:t>
            </a:r>
          </a:p>
          <a:p>
            <a:pPr algn="just">
              <a:buFont typeface="Wingdings" panose="05000000000000000000" pitchFamily="2" charset="2"/>
              <a:buChar char="q"/>
            </a:pPr>
            <a:r>
              <a:rPr lang="fr-FR" dirty="0" smtClean="0"/>
              <a:t>un homme (entrepreneur) et </a:t>
            </a:r>
          </a:p>
          <a:p>
            <a:pPr algn="just">
              <a:buFont typeface="Wingdings" panose="05000000000000000000" pitchFamily="2" charset="2"/>
              <a:buChar char="q"/>
            </a:pPr>
            <a:r>
              <a:rPr lang="fr-FR" dirty="0" smtClean="0"/>
              <a:t>des moyens (humains, techniques, financiers-et technologiques). </a:t>
            </a:r>
            <a:endParaRPr lang="fr-FR" dirty="0"/>
          </a:p>
        </p:txBody>
      </p:sp>
    </p:spTree>
    <p:extLst>
      <p:ext uri="{BB962C8B-B14F-4D97-AF65-F5344CB8AC3E}">
        <p14:creationId xmlns:p14="http://schemas.microsoft.com/office/powerpoint/2010/main" val="2160763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6036" y="232012"/>
            <a:ext cx="10521286" cy="1593613"/>
          </a:xfrm>
        </p:spPr>
        <p:txBody>
          <a:bodyPr>
            <a:normAutofit/>
          </a:bodyPr>
          <a:lstStyle/>
          <a:p>
            <a:pPr algn="ctr"/>
            <a:r>
              <a:rPr lang="fr-FR" sz="3600" b="1" dirty="0" smtClean="0"/>
              <a:t>L’étude juridique, organisationnelle et estimation des coûts. </a:t>
            </a:r>
            <a:r>
              <a:rPr lang="fr-FR" sz="3600" dirty="0" smtClean="0"/>
              <a:t/>
            </a:r>
            <a:br>
              <a:rPr lang="fr-FR" sz="3600" dirty="0" smtClean="0"/>
            </a:br>
            <a:endParaRPr lang="fr-FR" sz="3600" dirty="0"/>
          </a:p>
        </p:txBody>
      </p:sp>
      <p:sp>
        <p:nvSpPr>
          <p:cNvPr id="3" name="Espace réservé du contenu 2"/>
          <p:cNvSpPr>
            <a:spLocks noGrp="1"/>
          </p:cNvSpPr>
          <p:nvPr>
            <p:ph idx="1"/>
          </p:nvPr>
        </p:nvSpPr>
        <p:spPr/>
        <p:txBody>
          <a:bodyPr/>
          <a:lstStyle/>
          <a:p>
            <a:pPr algn="just"/>
            <a:r>
              <a:rPr lang="fr-FR" sz="3200" dirty="0"/>
              <a:t>Les études techniques et organisationnelles doivent aider à déterminer les besoins de l’entreprise en termes d’équipement, de surface des bâtiments, des ressources humaines classées par catégories socioprofessionnelles et des moyens de transport. </a:t>
            </a:r>
            <a:endParaRPr lang="fr-FR" sz="3200" dirty="0" smtClean="0"/>
          </a:p>
          <a:p>
            <a:pPr algn="just"/>
            <a:endParaRPr lang="fr-FR" sz="3200" dirty="0"/>
          </a:p>
          <a:p>
            <a:pPr algn="just"/>
            <a:r>
              <a:rPr lang="fr-FR" sz="3200" dirty="0" smtClean="0"/>
              <a:t>Ce </a:t>
            </a:r>
            <a:r>
              <a:rPr lang="fr-FR" sz="3200" dirty="0"/>
              <a:t>travail aboutit à la détermination d’un coût global du projet, ce qui sera matérialisé par l’établissement des factures pro-forma et des devis. </a:t>
            </a:r>
          </a:p>
          <a:p>
            <a:endParaRPr lang="fr-FR" dirty="0"/>
          </a:p>
        </p:txBody>
      </p:sp>
    </p:spTree>
    <p:extLst>
      <p:ext uri="{BB962C8B-B14F-4D97-AF65-F5344CB8AC3E}">
        <p14:creationId xmlns:p14="http://schemas.microsoft.com/office/powerpoint/2010/main" val="993923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2.3. La construction de variantes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lgn="just"/>
            <a:r>
              <a:rPr lang="fr-FR" sz="3200" dirty="0" smtClean="0"/>
              <a:t>La </a:t>
            </a:r>
            <a:r>
              <a:rPr lang="fr-FR" sz="3200" dirty="0"/>
              <a:t>construction de variantes sera faite sur la base de la confrontation de tous les éléments d’information dégagés lors des étapes précédentes. </a:t>
            </a:r>
            <a:endParaRPr lang="fr-FR" sz="3200" dirty="0" smtClean="0"/>
          </a:p>
          <a:p>
            <a:pPr algn="just"/>
            <a:r>
              <a:rPr lang="fr-FR" sz="3200" dirty="0" smtClean="0"/>
              <a:t>Chaque </a:t>
            </a:r>
            <a:r>
              <a:rPr lang="fr-FR" sz="3200" dirty="0"/>
              <a:t>variante fera ressortir le coût d’investissement, le coût d’exploitation et le cashflow prévisionnel. Puis, les tableaux financiers seront construits sur une période prévisionnelle suffisamment longue afin d’estimer la rentabilité à moyen et long terme du projet. </a:t>
            </a:r>
            <a:endParaRPr lang="fr-FR" sz="3200" dirty="0" smtClean="0"/>
          </a:p>
          <a:p>
            <a:pPr algn="just"/>
            <a:r>
              <a:rPr lang="fr-FR" sz="3200" dirty="0" smtClean="0"/>
              <a:t>Ainsi</a:t>
            </a:r>
            <a:r>
              <a:rPr lang="fr-FR" sz="3200" dirty="0"/>
              <a:t>, la comparaison de ces variantes permet d’en sélectionner une qui deviendra le projet définitif.</a:t>
            </a:r>
          </a:p>
          <a:p>
            <a:endParaRPr lang="fr-FR" sz="3200" dirty="0"/>
          </a:p>
        </p:txBody>
      </p:sp>
    </p:spTree>
    <p:extLst>
      <p:ext uri="{BB962C8B-B14F-4D97-AF65-F5344CB8AC3E}">
        <p14:creationId xmlns:p14="http://schemas.microsoft.com/office/powerpoint/2010/main" val="3343004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4929" y="0"/>
            <a:ext cx="10515600" cy="1325563"/>
          </a:xfrm>
        </p:spPr>
        <p:txBody>
          <a:bodyPr>
            <a:normAutofit fontScale="90000"/>
          </a:bodyPr>
          <a:lstStyle/>
          <a:p>
            <a:pPr algn="ctr"/>
            <a:r>
              <a:rPr lang="fr-FR" b="1" dirty="0" smtClean="0"/>
              <a:t/>
            </a:r>
            <a:br>
              <a:rPr lang="fr-FR" b="1" dirty="0" smtClean="0"/>
            </a:br>
            <a:r>
              <a:rPr lang="fr-FR" b="1" dirty="0" smtClean="0"/>
              <a:t>3. Le risque de dérapage d’un projet d’investissement.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3200" dirty="0" smtClean="0"/>
              <a:t>Il </a:t>
            </a:r>
            <a:r>
              <a:rPr lang="fr-FR" sz="3200" dirty="0"/>
              <a:t>arrive que certains projets rencontrent des difficultés et n’arrivent pas à se réaliser.  </a:t>
            </a:r>
            <a:endParaRPr lang="fr-FR" sz="3200" dirty="0" smtClean="0"/>
          </a:p>
          <a:p>
            <a:pPr algn="just"/>
            <a:r>
              <a:rPr lang="fr-FR" sz="3200" dirty="0" smtClean="0"/>
              <a:t>Les </a:t>
            </a:r>
            <a:r>
              <a:rPr lang="fr-FR" sz="3200" dirty="0"/>
              <a:t>raisons ne sont pas toujours évidentes, mais, l’origine des dérapages est souvent liée à un manque de rigueur et de réalisme dans les études menant à la création de l’entreprise. </a:t>
            </a:r>
          </a:p>
        </p:txBody>
      </p:sp>
    </p:spTree>
    <p:extLst>
      <p:ext uri="{BB962C8B-B14F-4D97-AF65-F5344CB8AC3E}">
        <p14:creationId xmlns:p14="http://schemas.microsoft.com/office/powerpoint/2010/main" val="1878998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t>3.1. Les causes de dérapage en phase de réalisation. </a:t>
            </a:r>
            <a:r>
              <a:rPr lang="fr-FR" sz="3600" dirty="0" smtClean="0"/>
              <a:t/>
            </a:r>
            <a:br>
              <a:rPr lang="fr-FR" sz="3600" dirty="0" smtClean="0"/>
            </a:br>
            <a:endParaRPr lang="fr-FR" sz="3600" dirty="0"/>
          </a:p>
        </p:txBody>
      </p:sp>
      <p:sp>
        <p:nvSpPr>
          <p:cNvPr id="3" name="Espace réservé du contenu 2"/>
          <p:cNvSpPr>
            <a:spLocks noGrp="1"/>
          </p:cNvSpPr>
          <p:nvPr>
            <p:ph idx="1"/>
          </p:nvPr>
        </p:nvSpPr>
        <p:spPr/>
        <p:txBody>
          <a:bodyPr/>
          <a:lstStyle/>
          <a:p>
            <a:pPr algn="just"/>
            <a:r>
              <a:rPr lang="fr-FR" sz="3200" dirty="0" smtClean="0"/>
              <a:t>En </a:t>
            </a:r>
            <a:r>
              <a:rPr lang="fr-FR" sz="3200" dirty="0"/>
              <a:t>phase de réalisation, il y a deux raisons majeures de dérapage des projets : </a:t>
            </a:r>
            <a:endParaRPr lang="fr-FR" sz="3200" dirty="0" smtClean="0"/>
          </a:p>
          <a:p>
            <a:pPr marL="0" indent="0" algn="just">
              <a:buNone/>
            </a:pPr>
            <a:endParaRPr lang="fr-FR" sz="3200" dirty="0" smtClean="0"/>
          </a:p>
          <a:p>
            <a:pPr algn="just"/>
            <a:r>
              <a:rPr lang="fr-FR" sz="3200" dirty="0" smtClean="0"/>
              <a:t>La </a:t>
            </a:r>
            <a:r>
              <a:rPr lang="fr-FR" sz="3200" dirty="0"/>
              <a:t>première réside dans l’insuffisance de l’étude </a:t>
            </a:r>
            <a:r>
              <a:rPr lang="fr-FR" sz="3200" dirty="0" smtClean="0"/>
              <a:t>technico-économique</a:t>
            </a:r>
          </a:p>
          <a:p>
            <a:pPr algn="just"/>
            <a:endParaRPr lang="fr-FR" sz="3200" dirty="0"/>
          </a:p>
          <a:p>
            <a:pPr algn="just"/>
            <a:r>
              <a:rPr lang="fr-FR" sz="3200" dirty="0" smtClean="0"/>
              <a:t>La </a:t>
            </a:r>
            <a:r>
              <a:rPr lang="fr-FR" sz="3200" dirty="0"/>
              <a:t>seconde est liée à une sous- estimation des délais de réalisation.</a:t>
            </a:r>
          </a:p>
          <a:p>
            <a:endParaRPr lang="fr-FR" dirty="0"/>
          </a:p>
        </p:txBody>
      </p:sp>
    </p:spTree>
    <p:extLst>
      <p:ext uri="{BB962C8B-B14F-4D97-AF65-F5344CB8AC3E}">
        <p14:creationId xmlns:p14="http://schemas.microsoft.com/office/powerpoint/2010/main" val="575871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7131" y="378773"/>
            <a:ext cx="10515600" cy="1325563"/>
          </a:xfrm>
        </p:spPr>
        <p:txBody>
          <a:bodyPr>
            <a:normAutofit fontScale="90000"/>
          </a:bodyPr>
          <a:lstStyle/>
          <a:p>
            <a:pPr algn="ctr"/>
            <a:r>
              <a:rPr lang="fr-FR" sz="4000" b="1" dirty="0" smtClean="0"/>
              <a:t>3.1. Les causes de dérapage en phase de réalisation</a:t>
            </a:r>
            <a:r>
              <a:rPr lang="fr-FR" b="1" dirty="0" smtClean="0"/>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b="1" dirty="0"/>
              <a:t>L’insuffisance de l’étude technico-économique : </a:t>
            </a:r>
            <a:r>
              <a:rPr lang="fr-FR" dirty="0"/>
              <a:t>celle-ci peut engendrer des erreurs lors de la réalisation du projet qui se manifestent par des besoins de financement supplémentaires par rapport à l’enveloppe initiale</a:t>
            </a:r>
            <a:r>
              <a:rPr lang="fr-FR" dirty="0" smtClean="0"/>
              <a:t>.</a:t>
            </a:r>
          </a:p>
          <a:p>
            <a:pPr marL="0" indent="0" algn="just">
              <a:buNone/>
            </a:pPr>
            <a:endParaRPr lang="fr-FR" dirty="0"/>
          </a:p>
          <a:p>
            <a:pPr algn="just"/>
            <a:r>
              <a:rPr lang="fr-FR" b="1" dirty="0"/>
              <a:t>La sous-estimation des délais de réalisation : </a:t>
            </a:r>
            <a:r>
              <a:rPr lang="fr-FR" dirty="0"/>
              <a:t>la sous-estimation de certains travaux importants entraine un allongement des délais de réalisation, une élévation du coût global du projet, des surcoûts dus à l’inflation, un report des encaissements des recettes et un non-respect du calendrier de remboursement des prêts contractés. </a:t>
            </a:r>
          </a:p>
          <a:p>
            <a:pPr algn="just"/>
            <a:endParaRPr lang="fr-FR" dirty="0"/>
          </a:p>
        </p:txBody>
      </p:sp>
    </p:spTree>
    <p:extLst>
      <p:ext uri="{BB962C8B-B14F-4D97-AF65-F5344CB8AC3E}">
        <p14:creationId xmlns:p14="http://schemas.microsoft.com/office/powerpoint/2010/main" val="1956454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5648" y="296886"/>
            <a:ext cx="10515600" cy="1325563"/>
          </a:xfrm>
        </p:spPr>
        <p:txBody>
          <a:bodyPr>
            <a:normAutofit/>
          </a:bodyPr>
          <a:lstStyle/>
          <a:p>
            <a:r>
              <a:rPr lang="fr-FR" sz="3600" b="1" dirty="0" smtClean="0"/>
              <a:t>3.2. Les raisons de dérapage en phase de démarrage</a:t>
            </a:r>
            <a:endParaRPr lang="fr-FR" sz="3600" dirty="0"/>
          </a:p>
        </p:txBody>
      </p:sp>
      <p:sp>
        <p:nvSpPr>
          <p:cNvPr id="3" name="Espace réservé du contenu 2"/>
          <p:cNvSpPr>
            <a:spLocks noGrp="1"/>
          </p:cNvSpPr>
          <p:nvPr>
            <p:ph idx="1"/>
          </p:nvPr>
        </p:nvSpPr>
        <p:spPr/>
        <p:txBody>
          <a:bodyPr/>
          <a:lstStyle/>
          <a:p>
            <a:pPr algn="just"/>
            <a:r>
              <a:rPr lang="fr-FR" sz="3200" dirty="0" smtClean="0"/>
              <a:t>En </a:t>
            </a:r>
            <a:r>
              <a:rPr lang="fr-FR" sz="3200" dirty="0"/>
              <a:t>phase de démarrage, il y a également deux raisons de dérapage des projets : </a:t>
            </a:r>
            <a:endParaRPr lang="fr-FR" sz="3200" dirty="0" smtClean="0"/>
          </a:p>
          <a:p>
            <a:pPr algn="just"/>
            <a:r>
              <a:rPr lang="fr-FR" sz="3200" dirty="0" smtClean="0"/>
              <a:t>La </a:t>
            </a:r>
            <a:r>
              <a:rPr lang="fr-FR" sz="3200" dirty="0"/>
              <a:t>première réside dans la sous-estimation des dépenses de </a:t>
            </a:r>
            <a:r>
              <a:rPr lang="fr-FR" sz="3200" dirty="0" smtClean="0"/>
              <a:t>démarrage</a:t>
            </a:r>
          </a:p>
          <a:p>
            <a:pPr algn="just"/>
            <a:endParaRPr lang="fr-FR" sz="3200" dirty="0"/>
          </a:p>
          <a:p>
            <a:pPr algn="just"/>
            <a:r>
              <a:rPr lang="fr-FR" sz="3200" dirty="0" smtClean="0"/>
              <a:t>La </a:t>
            </a:r>
            <a:r>
              <a:rPr lang="fr-FR" sz="3200" dirty="0"/>
              <a:t>seconde est liée à l’oubli de la prise en compte de certains éléments financiers. </a:t>
            </a:r>
          </a:p>
          <a:p>
            <a:endParaRPr lang="fr-FR" dirty="0"/>
          </a:p>
        </p:txBody>
      </p:sp>
    </p:spTree>
    <p:extLst>
      <p:ext uri="{BB962C8B-B14F-4D97-AF65-F5344CB8AC3E}">
        <p14:creationId xmlns:p14="http://schemas.microsoft.com/office/powerpoint/2010/main" val="3766671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t>3.2. Les raisons de dérapage en phase de démarrage</a:t>
            </a:r>
            <a:endParaRPr lang="fr-FR" sz="3600" dirty="0"/>
          </a:p>
        </p:txBody>
      </p:sp>
      <p:sp>
        <p:nvSpPr>
          <p:cNvPr id="3" name="Espace réservé du contenu 2"/>
          <p:cNvSpPr>
            <a:spLocks noGrp="1"/>
          </p:cNvSpPr>
          <p:nvPr>
            <p:ph idx="1"/>
          </p:nvPr>
        </p:nvSpPr>
        <p:spPr/>
        <p:txBody>
          <a:bodyPr/>
          <a:lstStyle/>
          <a:p>
            <a:pPr algn="ctr"/>
            <a:r>
              <a:rPr lang="fr-FR" sz="3200" b="1" dirty="0"/>
              <a:t>La sous-estimation des dépenses de démarrage </a:t>
            </a:r>
            <a:r>
              <a:rPr lang="fr-FR" sz="3200" dirty="0"/>
              <a:t>: </a:t>
            </a:r>
            <a:endParaRPr lang="fr-FR" sz="3200" dirty="0" smtClean="0"/>
          </a:p>
          <a:p>
            <a:pPr marL="0" indent="0" algn="just">
              <a:buNone/>
            </a:pPr>
            <a:endParaRPr lang="fr-FR" sz="3200" dirty="0"/>
          </a:p>
          <a:p>
            <a:pPr marL="0" indent="0" algn="just">
              <a:buNone/>
            </a:pPr>
            <a:r>
              <a:rPr lang="fr-FR" sz="3200" dirty="0" smtClean="0"/>
              <a:t>Les </a:t>
            </a:r>
            <a:r>
              <a:rPr lang="fr-FR" sz="3200" dirty="0"/>
              <a:t>difficultés de pénétration d’un secteur donné sont tributaires d’un ensemble de facteurs tels que les délais de mise au point technique du produit (rodage), le type de produit à commercialiser, l’importance du marché visé, le temps de mise sur le marché et les circuits de distribution</a:t>
            </a:r>
            <a:r>
              <a:rPr lang="fr-FR" dirty="0" smtClean="0"/>
              <a:t>.</a:t>
            </a:r>
            <a:endParaRPr lang="fr-FR" dirty="0"/>
          </a:p>
        </p:txBody>
      </p:sp>
    </p:spTree>
    <p:extLst>
      <p:ext uri="{BB962C8B-B14F-4D97-AF65-F5344CB8AC3E}">
        <p14:creationId xmlns:p14="http://schemas.microsoft.com/office/powerpoint/2010/main" val="481165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t>3.2. Les raisons de dérapage en phase de démarrage</a:t>
            </a:r>
            <a:endParaRPr lang="fr-FR" sz="3600" dirty="0"/>
          </a:p>
        </p:txBody>
      </p:sp>
      <p:sp>
        <p:nvSpPr>
          <p:cNvPr id="3" name="Espace réservé du contenu 2"/>
          <p:cNvSpPr>
            <a:spLocks noGrp="1"/>
          </p:cNvSpPr>
          <p:nvPr>
            <p:ph idx="1"/>
          </p:nvPr>
        </p:nvSpPr>
        <p:spPr/>
        <p:txBody>
          <a:bodyPr>
            <a:normAutofit/>
          </a:bodyPr>
          <a:lstStyle/>
          <a:p>
            <a:pPr marL="0" indent="0" algn="ctr">
              <a:buNone/>
            </a:pPr>
            <a:r>
              <a:rPr lang="fr-FR" sz="3600" b="1" dirty="0" smtClean="0"/>
              <a:t>L’oubli </a:t>
            </a:r>
            <a:r>
              <a:rPr lang="fr-FR" sz="3600" b="1" dirty="0"/>
              <a:t>de la prise en compte de certains éléments financiers : </a:t>
            </a:r>
            <a:endParaRPr lang="fr-FR" sz="3600" b="1" dirty="0" smtClean="0"/>
          </a:p>
          <a:p>
            <a:r>
              <a:rPr lang="fr-FR" sz="3600" dirty="0"/>
              <a:t>C</a:t>
            </a:r>
            <a:r>
              <a:rPr lang="fr-FR" sz="3600" dirty="0" smtClean="0"/>
              <a:t>ertains </a:t>
            </a:r>
            <a:r>
              <a:rPr lang="fr-FR" sz="3600" dirty="0"/>
              <a:t>projets sous estiment ou omettent carrément d’intégrer dans les études prévisionnelles le besoin en fonds de roulement. Il est toujours recommandé de faire une évaluation aussi réaliste que possible du besoin en fonds de roulement</a:t>
            </a:r>
          </a:p>
        </p:txBody>
      </p:sp>
    </p:spTree>
    <p:extLst>
      <p:ext uri="{BB962C8B-B14F-4D97-AF65-F5344CB8AC3E}">
        <p14:creationId xmlns:p14="http://schemas.microsoft.com/office/powerpoint/2010/main" val="21512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
            </a:r>
            <a:br>
              <a:rPr lang="fr-FR" b="1" dirty="0" smtClean="0"/>
            </a:br>
            <a:r>
              <a:rPr lang="fr-FR" b="1" dirty="0"/>
              <a:t>1.1. Le créateur de l’entreprise ou l’entrepreneur. </a:t>
            </a:r>
            <a:br>
              <a:rPr lang="fr-FR" b="1" dirty="0"/>
            </a:br>
            <a:endParaRPr lang="fr-FR" b="1"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q"/>
            </a:pPr>
            <a:endParaRPr lang="fr-FR" dirty="0" smtClean="0"/>
          </a:p>
          <a:p>
            <a:pPr>
              <a:buFont typeface="Wingdings" panose="05000000000000000000" pitchFamily="2" charset="2"/>
              <a:buChar char="q"/>
            </a:pPr>
            <a:r>
              <a:rPr lang="fr-FR" dirty="0" smtClean="0"/>
              <a:t>L’entrepreneur </a:t>
            </a:r>
            <a:r>
              <a:rPr lang="fr-FR" dirty="0"/>
              <a:t>c’est le point de départ de toute création d’entreprise. C’est lui qui a une idée et qui désire concrétiser son projet. </a:t>
            </a:r>
            <a:endParaRPr lang="fr-FR" dirty="0" smtClean="0"/>
          </a:p>
          <a:p>
            <a:pPr marL="0" indent="0">
              <a:buNone/>
            </a:pPr>
            <a:endParaRPr lang="fr-FR" dirty="0" smtClean="0"/>
          </a:p>
          <a:p>
            <a:pPr>
              <a:buFont typeface="Wingdings" panose="05000000000000000000" pitchFamily="2" charset="2"/>
              <a:buChar char="q"/>
            </a:pPr>
            <a:r>
              <a:rPr lang="fr-FR" dirty="0" smtClean="0"/>
              <a:t>L’entrepreneur </a:t>
            </a:r>
            <a:r>
              <a:rPr lang="fr-FR" dirty="0"/>
              <a:t>est un individu qui se caractérise par une forte volonté de faire aboutir un projet d’investissement. </a:t>
            </a:r>
            <a:endParaRPr lang="fr-FR" dirty="0" smtClean="0"/>
          </a:p>
          <a:p>
            <a:endParaRPr lang="fr-FR" dirty="0"/>
          </a:p>
          <a:p>
            <a:r>
              <a:rPr lang="fr-FR" dirty="0" smtClean="0"/>
              <a:t>L’entrepreneur </a:t>
            </a:r>
            <a:r>
              <a:rPr lang="fr-FR" dirty="0"/>
              <a:t>est animé par des motivations conscientes et inconscientes et qui sont à l’origine de cette volonté d’entreprendre. </a:t>
            </a:r>
          </a:p>
        </p:txBody>
      </p:sp>
    </p:spTree>
    <p:extLst>
      <p:ext uri="{BB962C8B-B14F-4D97-AF65-F5344CB8AC3E}">
        <p14:creationId xmlns:p14="http://schemas.microsoft.com/office/powerpoint/2010/main" val="2215301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
            </a:r>
            <a:br>
              <a:rPr lang="fr-FR" dirty="0" smtClean="0"/>
            </a:br>
            <a:r>
              <a:rPr lang="fr-FR" b="1" dirty="0" smtClean="0"/>
              <a:t>Les motivations de l’Entrepreneur </a:t>
            </a:r>
            <a:br>
              <a:rPr lang="fr-FR" b="1" dirty="0" smtClean="0"/>
            </a:br>
            <a:r>
              <a:rPr lang="fr-FR" b="1" dirty="0" smtClean="0"/>
              <a:t/>
            </a:r>
            <a:br>
              <a:rPr lang="fr-FR" b="1" dirty="0" smtClean="0"/>
            </a:br>
            <a:endParaRPr lang="fr-FR" b="1" dirty="0"/>
          </a:p>
        </p:txBody>
      </p:sp>
      <p:sp>
        <p:nvSpPr>
          <p:cNvPr id="3" name="Espace réservé du contenu 2"/>
          <p:cNvSpPr>
            <a:spLocks noGrp="1"/>
          </p:cNvSpPr>
          <p:nvPr>
            <p:ph idx="1"/>
          </p:nvPr>
        </p:nvSpPr>
        <p:spPr/>
        <p:txBody>
          <a:bodyPr>
            <a:normAutofit lnSpcReduction="10000"/>
          </a:bodyPr>
          <a:lstStyle/>
          <a:p>
            <a:r>
              <a:rPr lang="fr-FR" b="1" dirty="0"/>
              <a:t>Le besoin d’autonomie</a:t>
            </a:r>
            <a:r>
              <a:rPr lang="fr-FR" dirty="0"/>
              <a:t> : le porteur d’un projet d’investissement recherche un épanouissement professionnel qu’il ne trouve pas dans son environnement actuel.</a:t>
            </a:r>
          </a:p>
          <a:p>
            <a:pPr marL="0" indent="0">
              <a:buNone/>
            </a:pPr>
            <a:endParaRPr lang="fr-FR" dirty="0"/>
          </a:p>
          <a:p>
            <a:r>
              <a:rPr lang="fr-FR" dirty="0"/>
              <a:t> </a:t>
            </a:r>
            <a:r>
              <a:rPr lang="fr-FR" b="1" dirty="0"/>
              <a:t>Le besoin de se réaliser</a:t>
            </a:r>
            <a:r>
              <a:rPr lang="fr-FR" dirty="0"/>
              <a:t> : le sentiment d’avoir une œuvre à réaliser.  </a:t>
            </a:r>
            <a:endParaRPr lang="fr-FR" dirty="0" smtClean="0"/>
          </a:p>
          <a:p>
            <a:pPr marL="0" indent="0">
              <a:buNone/>
            </a:pPr>
            <a:endParaRPr lang="fr-FR" dirty="0"/>
          </a:p>
          <a:p>
            <a:r>
              <a:rPr lang="fr-FR" b="1" dirty="0"/>
              <a:t>La recherche d’un pouvoir ou d’un statut social. </a:t>
            </a:r>
            <a:endParaRPr lang="fr-FR" b="1" dirty="0" smtClean="0"/>
          </a:p>
          <a:p>
            <a:pPr marL="0" indent="0">
              <a:buNone/>
            </a:pPr>
            <a:endParaRPr lang="fr-FR" dirty="0"/>
          </a:p>
          <a:p>
            <a:r>
              <a:rPr lang="fr-FR" b="1" dirty="0"/>
              <a:t>Les mesures incitatives accordées par l’Etat</a:t>
            </a:r>
            <a:r>
              <a:rPr lang="fr-FR" dirty="0"/>
              <a:t> : elles peuvent inciter certains porteurs de projets à les concrétiser. </a:t>
            </a:r>
            <a:r>
              <a:rPr lang="fr-FR" b="1" dirty="0"/>
              <a:t> </a:t>
            </a:r>
            <a:endParaRPr lang="fr-FR" dirty="0"/>
          </a:p>
          <a:p>
            <a:endParaRPr lang="fr-FR" dirty="0"/>
          </a:p>
        </p:txBody>
      </p:sp>
    </p:spTree>
    <p:extLst>
      <p:ext uri="{BB962C8B-B14F-4D97-AF65-F5344CB8AC3E}">
        <p14:creationId xmlns:p14="http://schemas.microsoft.com/office/powerpoint/2010/main" val="3767199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
            </a:r>
            <a:br>
              <a:rPr lang="fr-FR" b="1" dirty="0" smtClean="0"/>
            </a:br>
            <a:r>
              <a:rPr lang="fr-FR" b="1" dirty="0" smtClean="0"/>
              <a:t>1.2</a:t>
            </a:r>
            <a:r>
              <a:rPr lang="fr-FR" b="1" dirty="0"/>
              <a:t>. Le projet d’investissement.</a:t>
            </a:r>
            <a:br>
              <a:rPr lang="fr-FR" b="1" dirty="0"/>
            </a:br>
            <a:endParaRPr lang="fr-FR" b="1" dirty="0"/>
          </a:p>
        </p:txBody>
      </p:sp>
      <p:sp>
        <p:nvSpPr>
          <p:cNvPr id="3" name="Espace réservé du contenu 2"/>
          <p:cNvSpPr>
            <a:spLocks noGrp="1"/>
          </p:cNvSpPr>
          <p:nvPr>
            <p:ph idx="1"/>
          </p:nvPr>
        </p:nvSpPr>
        <p:spPr/>
        <p:txBody>
          <a:bodyPr>
            <a:normAutofit lnSpcReduction="10000"/>
          </a:bodyPr>
          <a:lstStyle/>
          <a:p>
            <a:pPr algn="just"/>
            <a:r>
              <a:rPr lang="fr-FR" sz="3200" dirty="0"/>
              <a:t>Le projet d’investissement représente plus qu’une idée, c’est une véritable intention ou envie de créer une entreprise. </a:t>
            </a:r>
            <a:endParaRPr lang="fr-FR" sz="3200" dirty="0" smtClean="0"/>
          </a:p>
          <a:p>
            <a:pPr marL="0" indent="0" algn="just">
              <a:buNone/>
            </a:pPr>
            <a:endParaRPr lang="fr-FR" sz="3200" dirty="0" smtClean="0"/>
          </a:p>
          <a:p>
            <a:pPr algn="just"/>
            <a:r>
              <a:rPr lang="fr-FR" sz="3200" dirty="0" smtClean="0"/>
              <a:t>Le </a:t>
            </a:r>
            <a:r>
              <a:rPr lang="fr-FR" sz="3200" dirty="0"/>
              <a:t>créateur d’entreprise doit être capable de formaliser son projet pour le rendre complet et cohérent pour justifier l’intérêt de la création d’une entreprise future. </a:t>
            </a:r>
            <a:endParaRPr lang="fr-FR" sz="3200" dirty="0" smtClean="0"/>
          </a:p>
          <a:p>
            <a:pPr marL="0" indent="0" algn="just">
              <a:buNone/>
            </a:pPr>
            <a:endParaRPr lang="fr-FR" sz="3200" dirty="0" smtClean="0"/>
          </a:p>
          <a:p>
            <a:pPr algn="just"/>
            <a:r>
              <a:rPr lang="fr-FR" sz="3200" dirty="0" smtClean="0"/>
              <a:t>Cette </a:t>
            </a:r>
            <a:r>
              <a:rPr lang="fr-FR" sz="3200" dirty="0"/>
              <a:t>idée de départ doit être réaliste, techniquement réalisable et socialement </a:t>
            </a:r>
            <a:r>
              <a:rPr lang="fr-FR" sz="3200" dirty="0" smtClean="0"/>
              <a:t>acceptable,</a:t>
            </a:r>
            <a:endParaRPr lang="fr-FR" sz="3200" dirty="0"/>
          </a:p>
        </p:txBody>
      </p:sp>
    </p:spTree>
    <p:extLst>
      <p:ext uri="{BB962C8B-B14F-4D97-AF65-F5344CB8AC3E}">
        <p14:creationId xmlns:p14="http://schemas.microsoft.com/office/powerpoint/2010/main" val="1031404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
            </a:r>
            <a:br>
              <a:rPr lang="fr-FR" b="1" dirty="0" smtClean="0"/>
            </a:br>
            <a:r>
              <a:rPr lang="fr-FR" b="1" dirty="0" smtClean="0"/>
              <a:t>1.2. Le projet d’investissement.</a:t>
            </a:r>
            <a:br>
              <a:rPr lang="fr-FR" b="1" dirty="0" smtClean="0"/>
            </a:br>
            <a:endParaRPr lang="fr-FR" dirty="0"/>
          </a:p>
        </p:txBody>
      </p:sp>
      <p:sp>
        <p:nvSpPr>
          <p:cNvPr id="3" name="Espace réservé du contenu 2"/>
          <p:cNvSpPr>
            <a:spLocks noGrp="1"/>
          </p:cNvSpPr>
          <p:nvPr>
            <p:ph idx="1"/>
          </p:nvPr>
        </p:nvSpPr>
        <p:spPr/>
        <p:txBody>
          <a:bodyPr/>
          <a:lstStyle/>
          <a:p>
            <a:r>
              <a:rPr lang="fr-FR" dirty="0" smtClean="0"/>
              <a:t> </a:t>
            </a:r>
            <a:r>
              <a:rPr lang="fr-FR" sz="3200" dirty="0" smtClean="0"/>
              <a:t>Le projet doit s’appuyer sur un savoir-faire spécifique, c'est-à-dire, sur une compétence acquise précédemment soit dans les systèmes de formation, soit dans les systèmes productifs. </a:t>
            </a:r>
          </a:p>
          <a:p>
            <a:endParaRPr lang="fr-FR" sz="3200" dirty="0"/>
          </a:p>
          <a:p>
            <a:r>
              <a:rPr lang="fr-FR" sz="3200" dirty="0" smtClean="0"/>
              <a:t>Le projet doit être viable et doit concerner créneau d’activité non encore exploité, il doit viser un segment particulier du marché ou une niche non encore alimentée. </a:t>
            </a:r>
          </a:p>
          <a:p>
            <a:endParaRPr lang="fr-FR" dirty="0"/>
          </a:p>
        </p:txBody>
      </p:sp>
    </p:spTree>
    <p:extLst>
      <p:ext uri="{BB962C8B-B14F-4D97-AF65-F5344CB8AC3E}">
        <p14:creationId xmlns:p14="http://schemas.microsoft.com/office/powerpoint/2010/main" val="3669812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1.3. Les moyens.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just"/>
            <a:r>
              <a:rPr lang="fr-FR" sz="3200" dirty="0"/>
              <a:t>Le créateur de l’entreprise doit rassembler des moyens financiers humains et techniques pour réaliser son projet. </a:t>
            </a:r>
            <a:endParaRPr lang="fr-FR" sz="3200" dirty="0" smtClean="0"/>
          </a:p>
          <a:p>
            <a:pPr algn="just"/>
            <a:endParaRPr lang="fr-FR" sz="3200" dirty="0"/>
          </a:p>
          <a:p>
            <a:pPr algn="just"/>
            <a:r>
              <a:rPr lang="fr-FR" sz="3200" dirty="0" smtClean="0"/>
              <a:t>En </a:t>
            </a:r>
            <a:r>
              <a:rPr lang="fr-FR" sz="3200" dirty="0"/>
              <a:t>outre, la création d’entreprise nécessite des capacités pour gérer une entreprise, diriger des équipes de travail et prendre des dérasions. </a:t>
            </a:r>
          </a:p>
          <a:p>
            <a:pPr marL="0" indent="0" algn="just">
              <a:buNone/>
            </a:pPr>
            <a:endParaRPr lang="fr-FR" sz="3200" dirty="0"/>
          </a:p>
        </p:txBody>
      </p:sp>
    </p:spTree>
    <p:extLst>
      <p:ext uri="{BB962C8B-B14F-4D97-AF65-F5344CB8AC3E}">
        <p14:creationId xmlns:p14="http://schemas.microsoft.com/office/powerpoint/2010/main" val="2258740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2. Les étapes de création d’une entreprise. </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algn="just"/>
            <a:r>
              <a:rPr lang="fr-FR" sz="3200" dirty="0"/>
              <a:t>La création d’une entreprise passe par trois étapes essentielles : </a:t>
            </a:r>
            <a:endParaRPr lang="fr-FR" sz="3200" dirty="0" smtClean="0"/>
          </a:p>
          <a:p>
            <a:pPr marL="0" indent="0" algn="just">
              <a:buNone/>
            </a:pPr>
            <a:endParaRPr lang="fr-FR" sz="3200" dirty="0" smtClean="0"/>
          </a:p>
          <a:p>
            <a:pPr>
              <a:buFont typeface="Wingdings" panose="05000000000000000000" pitchFamily="2" charset="2"/>
              <a:buChar char="ü"/>
            </a:pPr>
            <a:r>
              <a:rPr lang="fr-FR" sz="3200" dirty="0" smtClean="0"/>
              <a:t>	L’idée </a:t>
            </a:r>
            <a:r>
              <a:rPr lang="fr-FR" sz="3200" dirty="0"/>
              <a:t>de projet et sa maturation, </a:t>
            </a:r>
            <a:endParaRPr lang="fr-FR" sz="3200" dirty="0" smtClean="0"/>
          </a:p>
          <a:p>
            <a:pPr>
              <a:buFont typeface="Wingdings" panose="05000000000000000000" pitchFamily="2" charset="2"/>
              <a:buChar char="ü"/>
            </a:pPr>
            <a:endParaRPr lang="fr-FR" sz="3200" dirty="0"/>
          </a:p>
          <a:p>
            <a:pPr>
              <a:buFont typeface="Wingdings" panose="05000000000000000000" pitchFamily="2" charset="2"/>
              <a:buChar char="ü"/>
            </a:pPr>
            <a:r>
              <a:rPr lang="fr-FR" sz="3200" dirty="0" smtClean="0"/>
              <a:t>L’étude </a:t>
            </a:r>
            <a:r>
              <a:rPr lang="fr-FR" sz="3200" dirty="0"/>
              <a:t>technico-économique du projet, </a:t>
            </a:r>
            <a:endParaRPr lang="fr-FR" sz="3200" dirty="0" smtClean="0"/>
          </a:p>
          <a:p>
            <a:pPr>
              <a:buFont typeface="Wingdings" panose="05000000000000000000" pitchFamily="2" charset="2"/>
              <a:buChar char="ü"/>
            </a:pPr>
            <a:endParaRPr lang="fr-FR" sz="3200" dirty="0"/>
          </a:p>
          <a:p>
            <a:pPr>
              <a:buFont typeface="Wingdings" panose="05000000000000000000" pitchFamily="2" charset="2"/>
              <a:buChar char="ü"/>
            </a:pPr>
            <a:r>
              <a:rPr lang="fr-FR" sz="3200" dirty="0" smtClean="0"/>
              <a:t>La </a:t>
            </a:r>
            <a:r>
              <a:rPr lang="fr-FR" sz="3200" dirty="0"/>
              <a:t>construction de variantes.</a:t>
            </a:r>
          </a:p>
          <a:p>
            <a:endParaRPr lang="fr-FR" sz="3200" dirty="0"/>
          </a:p>
        </p:txBody>
      </p:sp>
    </p:spTree>
    <p:extLst>
      <p:ext uri="{BB962C8B-B14F-4D97-AF65-F5344CB8AC3E}">
        <p14:creationId xmlns:p14="http://schemas.microsoft.com/office/powerpoint/2010/main" val="4189406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2.1. L’idée de projet et sa maturation.</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just"/>
            <a:r>
              <a:rPr lang="fr-FR" sz="3200" dirty="0"/>
              <a:t>Aucune idée de projet n’est plus intéressante qu’une autre. </a:t>
            </a:r>
            <a:endParaRPr lang="fr-FR" sz="3200" dirty="0" smtClean="0"/>
          </a:p>
          <a:p>
            <a:pPr marL="0" indent="0" algn="just">
              <a:buNone/>
            </a:pPr>
            <a:endParaRPr lang="fr-FR" sz="3200" dirty="0" smtClean="0"/>
          </a:p>
          <a:p>
            <a:pPr algn="just"/>
            <a:r>
              <a:rPr lang="fr-FR" sz="3200" dirty="0" smtClean="0"/>
              <a:t>En </a:t>
            </a:r>
            <a:r>
              <a:rPr lang="fr-FR" sz="3200" dirty="0"/>
              <a:t>réalité, les idées qui finissent par se réaliser sont celles qui correspondent aux opportunités d’investissement. </a:t>
            </a:r>
            <a:endParaRPr lang="fr-FR" sz="3200" dirty="0" smtClean="0"/>
          </a:p>
          <a:p>
            <a:pPr marL="0" indent="0" algn="just">
              <a:buNone/>
            </a:pPr>
            <a:endParaRPr lang="fr-FR" sz="3200" dirty="0" smtClean="0"/>
          </a:p>
          <a:p>
            <a:pPr algn="just"/>
            <a:r>
              <a:rPr lang="fr-FR" sz="3200" dirty="0" smtClean="0"/>
              <a:t>Mais</a:t>
            </a:r>
            <a:r>
              <a:rPr lang="fr-FR" sz="3200" dirty="0"/>
              <a:t>, ce sont surtout celles qui font l’objet d’une étude approfondie de faisabilité, de viabilité et de rentabilité qui finissent par se concrétiser. </a:t>
            </a:r>
          </a:p>
        </p:txBody>
      </p:sp>
    </p:spTree>
    <p:extLst>
      <p:ext uri="{BB962C8B-B14F-4D97-AF65-F5344CB8AC3E}">
        <p14:creationId xmlns:p14="http://schemas.microsoft.com/office/powerpoint/2010/main" val="2983936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978</TotalTime>
  <Words>1254</Words>
  <Application>Microsoft Office PowerPoint</Application>
  <PresentationFormat>Grand écran</PresentationFormat>
  <Paragraphs>126</Paragraphs>
  <Slides>27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27</vt:i4>
      </vt:variant>
    </vt:vector>
  </HeadingPairs>
  <TitlesOfParts>
    <vt:vector size="32" baseType="lpstr">
      <vt:lpstr>Arial</vt:lpstr>
      <vt:lpstr>Calibri</vt:lpstr>
      <vt:lpstr>Calibri Light</vt:lpstr>
      <vt:lpstr>Wingdings</vt:lpstr>
      <vt:lpstr>Thème Office</vt:lpstr>
      <vt:lpstr>Chapitre 1 : La Création de l’entreprise   </vt:lpstr>
      <vt:lpstr> 1. Ce qu’il faut pour créer une entreprise.  </vt:lpstr>
      <vt:lpstr> 1.1. Le créateur de l’entreprise ou l’entrepreneur.  </vt:lpstr>
      <vt:lpstr> Les motivations de l’Entrepreneur   </vt:lpstr>
      <vt:lpstr> 1.2. Le projet d’investissement. </vt:lpstr>
      <vt:lpstr> 1.2. Le projet d’investissement. </vt:lpstr>
      <vt:lpstr>1.3. Les moyens.  </vt:lpstr>
      <vt:lpstr>2. Les étapes de création d’une entreprise.  </vt:lpstr>
      <vt:lpstr>2.1. L’idée de projet et sa maturation. </vt:lpstr>
      <vt:lpstr>2.1. L’idée de projet et sa maturation. </vt:lpstr>
      <vt:lpstr>2.2. L’étude technico-économique. </vt:lpstr>
      <vt:lpstr>L’étude de la demande </vt:lpstr>
      <vt:lpstr>L’étude de la demande </vt:lpstr>
      <vt:lpstr>L’étude financière.  </vt:lpstr>
      <vt:lpstr>L’étude financière.  </vt:lpstr>
      <vt:lpstr>L’étude financière.  </vt:lpstr>
      <vt:lpstr>L’étude financière.  </vt:lpstr>
      <vt:lpstr> L’étude juridique, organisationnelle et estimation des coûts.  </vt:lpstr>
      <vt:lpstr> L’étude juridique, organisationnelle et estimation des coûts.  </vt:lpstr>
      <vt:lpstr>L’étude juridique, organisationnelle et estimation des coûts.  </vt:lpstr>
      <vt:lpstr>2.3. La construction de variantes </vt:lpstr>
      <vt:lpstr> 3. Le risque de dérapage d’un projet d’investissement.  </vt:lpstr>
      <vt:lpstr>3.1. Les causes de dérapage en phase de réalisation.  </vt:lpstr>
      <vt:lpstr>3.1. Les causes de dérapage en phase de réalisation.  </vt:lpstr>
      <vt:lpstr>3.2. Les raisons de dérapage en phase de démarrage</vt:lpstr>
      <vt:lpstr>3.2. Les raisons de dérapage en phase de démarrage</vt:lpstr>
      <vt:lpstr>3.2. Les raisons de dérapage en phase de démarrage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Création de l’entreprise</dc:title>
  <dc:creator>ASUS</dc:creator>
  <cp:lastModifiedBy>ASUS</cp:lastModifiedBy>
  <cp:revision>17</cp:revision>
  <dcterms:created xsi:type="dcterms:W3CDTF">2017-06-17T06:12:06Z</dcterms:created>
  <dcterms:modified xsi:type="dcterms:W3CDTF">2023-05-03T07:21:18Z</dcterms:modified>
</cp:coreProperties>
</file>