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jVZ8v12kBmnb87H8Y6UeRaSNdi4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233964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753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6115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0671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0733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479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117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8652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4991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598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573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8425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592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028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407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6085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1"/>
        <p:cNvGrpSpPr/>
        <p:nvPr/>
      </p:nvGrpSpPr>
      <p:grpSpPr>
        <a:xfrm>
          <a:off x="0" y="0"/>
          <a:ext cx="0" cy="0"/>
          <a:chOff x="0" y="0"/>
          <a:chExt cx="0" cy="0"/>
        </a:xfrm>
      </p:grpSpPr>
      <p:sp>
        <p:nvSpPr>
          <p:cNvPr id="12" name="Google Shape;12;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17"/>
        <p:cNvGrpSpPr/>
        <p:nvPr/>
      </p:nvGrpSpPr>
      <p:grpSpPr>
        <a:xfrm>
          <a:off x="0" y="0"/>
          <a:ext cx="0" cy="0"/>
          <a:chOff x="0" y="0"/>
          <a:chExt cx="0" cy="0"/>
        </a:xfrm>
      </p:grpSpPr>
      <p:sp>
        <p:nvSpPr>
          <p:cNvPr id="18" name="Google Shape;1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36"/>
        <p:cNvGrpSpPr/>
        <p:nvPr/>
      </p:nvGrpSpPr>
      <p:grpSpPr>
        <a:xfrm>
          <a:off x="0" y="0"/>
          <a:ext cx="0" cy="0"/>
          <a:chOff x="0" y="0"/>
          <a:chExt cx="0" cy="0"/>
        </a:xfrm>
      </p:grpSpPr>
      <p:sp>
        <p:nvSpPr>
          <p:cNvPr id="37" name="Google Shape;37;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5"/>
        <p:cNvGrpSpPr/>
        <p:nvPr/>
      </p:nvGrpSpPr>
      <p:grpSpPr>
        <a:xfrm>
          <a:off x="0" y="0"/>
          <a:ext cx="0" cy="0"/>
          <a:chOff x="0" y="0"/>
          <a:chExt cx="0" cy="0"/>
        </a:xfrm>
      </p:grpSpPr>
      <p:sp>
        <p:nvSpPr>
          <p:cNvPr id="46" name="Google Shape;4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0"/>
        <p:cNvGrpSpPr/>
        <p:nvPr/>
      </p:nvGrpSpPr>
      <p:grpSpPr>
        <a:xfrm>
          <a:off x="0" y="0"/>
          <a:ext cx="0" cy="0"/>
          <a:chOff x="0" y="0"/>
          <a:chExt cx="0" cy="0"/>
        </a:xfrm>
      </p:grpSpPr>
      <p:sp>
        <p:nvSpPr>
          <p:cNvPr id="51" name="Google Shape;5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5"/>
          <p:cNvSpPr>
            <a:spLocks noGrp="1"/>
          </p:cNvSpPr>
          <p:nvPr>
            <p:ph type="pic" idx="2"/>
          </p:nvPr>
        </p:nvSpPr>
        <p:spPr>
          <a:xfrm>
            <a:off x="5183188" y="987425"/>
            <a:ext cx="6172200" cy="4873625"/>
          </a:xfrm>
          <a:prstGeom prst="rect">
            <a:avLst/>
          </a:prstGeom>
          <a:noFill/>
          <a:ln>
            <a:noFill/>
          </a:ln>
        </p:spPr>
      </p:sp>
      <p:sp>
        <p:nvSpPr>
          <p:cNvPr id="64" name="Google Shape;64;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Procédures administratives opérationnelles pour la création d’entreprise en Algérie</a:t>
            </a:r>
            <a:br>
              <a:rPr lang="fr-FR" sz="3200" b="1"/>
            </a:br>
            <a:endParaRPr sz="3200" b="1"/>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dk1"/>
              </a:buClr>
              <a:buSzPts val="2400"/>
              <a:buNone/>
            </a:pPr>
            <a:endParaRPr/>
          </a:p>
          <a:p>
            <a:pPr marL="0" lvl="0" indent="0" algn="r" rtl="0">
              <a:lnSpc>
                <a:spcPct val="90000"/>
              </a:lnSpc>
              <a:spcBef>
                <a:spcPts val="1000"/>
              </a:spcBef>
              <a:spcAft>
                <a:spcPts val="0"/>
              </a:spcAft>
              <a:buClr>
                <a:schemeClr val="dk1"/>
              </a:buClr>
              <a:buSzPts val="2400"/>
              <a:buNone/>
            </a:pP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Quatrième étape</a:t>
            </a:r>
            <a:r>
              <a:rPr lang="fr-FR" sz="3200"/>
              <a:t>: </a:t>
            </a:r>
            <a:r>
              <a:rPr lang="fr-FR" sz="3200" b="1"/>
              <a:t>immatriculation au CNRC</a:t>
            </a:r>
            <a:endParaRPr sz="3200" b="1"/>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fr-FR"/>
              <a:t>L’immatriculation au Centre National des Registres de Commerce (CNRC) requiert les documents ci-après: </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a:t>Demande signée, établie sur des formulaires fournis par le CNRC.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L’acte de propriété du local commercial ou le contrat de location notarié au nom de la société.</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Deux (02) exemplaires des statuts portant la création de la société.</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Deux Copies de l’insertion des statuts de la société au BOAL et dans un quotidien national (Avis).</a:t>
            </a:r>
            <a:endParaRPr/>
          </a:p>
          <a:p>
            <a:pPr marL="228600" lvl="0" indent="-50800" algn="l" rtl="0">
              <a:lnSpc>
                <a:spcPct val="90000"/>
              </a:lnSpc>
              <a:spcBef>
                <a:spcPts val="1000"/>
              </a:spcBef>
              <a:spcAft>
                <a:spcPts val="0"/>
              </a:spcAft>
              <a:buClr>
                <a:schemeClr val="dk1"/>
              </a:buClr>
              <a:buSzPts val="2800"/>
              <a:buFont typeface="Noto Sans Symbols"/>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fr-FR" sz="3600" b="1"/>
              <a:t>Quatrième étape</a:t>
            </a:r>
            <a:r>
              <a:rPr lang="fr-FR" sz="3600"/>
              <a:t>: </a:t>
            </a:r>
            <a:r>
              <a:rPr lang="fr-FR" sz="3600" b="1"/>
              <a:t>immatriculation au CNRC</a:t>
            </a:r>
            <a:endParaRPr sz="3600"/>
          </a:p>
        </p:txBody>
      </p:sp>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Extrait d’acte de naissance et extrait du casier judiciaire des gérants, administrateurs, membres du directoire ou membres du conseil de surveillance.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Une quittance justifiant l’acquittement des droits de timbre prévu par la législation en vigueur (4.000 DA) aux impôts.</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Un reçu de versement des droits d’immatriculation au registre du commerce tel que fixé par la réglementation en vigueur, payable dans une agence bancaire partenaire du CNRC.</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Cinquième étape: la carte fiscale</a:t>
            </a:r>
            <a:endParaRPr sz="3200"/>
          </a:p>
        </p:txBody>
      </p:sp>
      <p:sp>
        <p:nvSpPr>
          <p:cNvPr id="151" name="Google Shape;15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fr-FR"/>
              <a:t>L’établissement de la carte fiscale au niveau de l’inspection des impôts requiert: </a:t>
            </a:r>
            <a:endParaRPr/>
          </a:p>
          <a:p>
            <a:pPr marL="0" lvl="0" indent="0" algn="just" rtl="0">
              <a:lnSpc>
                <a:spcPct val="90000"/>
              </a:lnSpc>
              <a:spcBef>
                <a:spcPts val="1000"/>
              </a:spcBef>
              <a:spcAft>
                <a:spcPts val="0"/>
              </a:spcAft>
              <a:buClr>
                <a:schemeClr val="dk1"/>
              </a:buClr>
              <a:buSzPts val="2800"/>
              <a:buNone/>
            </a:pP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Une copie légalisée du Registre de Commerce.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Le statut de la société.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Acte de propriété du local commercial ou contrat de location notarié au nom de la société.</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Un formulaire fourni par l’inspection des impôts, rempli, signé et cacheté au nom de la société.</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fr-FR" sz="3600" b="1"/>
              <a:t>Sixième étape: Le numéro de l’identification statistique (NIS)</a:t>
            </a:r>
            <a:endParaRPr sz="3600"/>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Le numéro d’identifiant statistique (NIS ) est officiellement établi par l’Office National des Statistiques (ONS). Les documents exigés sont: </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a:t>photocopie de la Carte Fiscale.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Photocopie du Registre du Commerce.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Photocopie de la Carte Nationale D’identité du Gérant.</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Photocopie du Statut de Création.</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fr-FR" sz="3600" b="1"/>
              <a:t>Septième étape: le compte bancaire </a:t>
            </a:r>
            <a:endParaRPr sz="3600"/>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fr-FR"/>
              <a:t>L’ouverture d’un compte bancaire requiert les documents ci-après: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a:t>Le registre de commerce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La carte d’Immatriculation fiscale </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Les statuts de création de l’entreprise</a:t>
            </a:r>
            <a:endParaRPr/>
          </a:p>
          <a:p>
            <a:pPr marL="228600" lvl="0" indent="-228600" algn="l" rtl="0">
              <a:lnSpc>
                <a:spcPct val="90000"/>
              </a:lnSpc>
              <a:spcBef>
                <a:spcPts val="1000"/>
              </a:spcBef>
              <a:spcAft>
                <a:spcPts val="0"/>
              </a:spcAft>
              <a:buClr>
                <a:schemeClr val="dk1"/>
              </a:buClr>
              <a:buSzPts val="2800"/>
              <a:buFont typeface="Noto Sans Symbols"/>
              <a:buChar char="✔"/>
            </a:pPr>
            <a:r>
              <a:rPr lang="fr-FR"/>
              <a:t>Le BOAL</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Cas : des personnes physiques </a:t>
            </a:r>
            <a:endParaRPr sz="3200" b="1"/>
          </a:p>
        </p:txBody>
      </p:sp>
      <p:sp>
        <p:nvSpPr>
          <p:cNvPr id="169" name="Google Shape;169;p15"/>
          <p:cNvSpPr txBox="1">
            <a:spLocks noGrp="1"/>
          </p:cNvSpPr>
          <p:nvPr>
            <p:ph type="body" idx="1"/>
          </p:nvPr>
        </p:nvSpPr>
        <p:spPr>
          <a:xfrm>
            <a:off x="838200" y="1468192"/>
            <a:ext cx="10515600" cy="4708771"/>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Font typeface="Noto Sans Symbols"/>
              <a:buChar char="❑"/>
            </a:pPr>
            <a:r>
              <a:rPr lang="fr-FR"/>
              <a:t>une demande établie sur des formulaires fournis par le centre national du registre du commerce CNRC.</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Un extrait de l’acte de naissance.</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Un extrait du casier judiciaire.</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Le titre de propriété du local commercial ou le bail établi chez le notaire.</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L’agrément ou l’autorisation lorsqu’il s ‘agit d’une activité ou d’une profession réglementée.</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La copie de la quittance justifiant de l’acquittement des droits de timbre, prévu par la législation fiscale en vigueur des impôts.</a:t>
            </a:r>
            <a:endParaRPr/>
          </a:p>
          <a:p>
            <a:pPr marL="228600" lvl="0" indent="-228600" algn="l" rtl="0">
              <a:lnSpc>
                <a:spcPct val="90000"/>
              </a:lnSpc>
              <a:spcBef>
                <a:spcPts val="1000"/>
              </a:spcBef>
              <a:spcAft>
                <a:spcPts val="0"/>
              </a:spcAft>
              <a:buClr>
                <a:schemeClr val="dk1"/>
              </a:buClr>
              <a:buSzPct val="100000"/>
              <a:buFont typeface="Noto Sans Symbols"/>
              <a:buChar char="❑"/>
            </a:pPr>
            <a:r>
              <a:rPr lang="fr-FR"/>
              <a:t>Le reçu portant acquittement des droits d’immatriculation tels que fixés par la réglementation en vigueur.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1. Les personnes à consulter avant de se lancer </a:t>
            </a:r>
            <a:br>
              <a:rPr lang="fr-FR" sz="3200" b="1"/>
            </a:br>
            <a:endParaRPr sz="3200" b="1"/>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fr-FR"/>
              <a:t> </a:t>
            </a:r>
            <a:r>
              <a:rPr lang="fr-FR" b="1"/>
              <a:t>L’avocat d’affaire </a:t>
            </a:r>
            <a:r>
              <a:rPr lang="fr-FR"/>
              <a:t>: pour aider à  décrire les lois interne et externe, les règles à respecter avec les clients, les délais, ou les accords entre les différents partenaires.</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b="1"/>
              <a:t> Le notaire </a:t>
            </a:r>
            <a:r>
              <a:rPr lang="fr-FR"/>
              <a:t>: pour statuer et établir  tout acte notarié. </a:t>
            </a:r>
            <a:endParaRPr/>
          </a:p>
          <a:p>
            <a:pPr marL="228600" lvl="0" indent="-50800" algn="l" rtl="0">
              <a:lnSpc>
                <a:spcPct val="90000"/>
              </a:lnSpc>
              <a:spcBef>
                <a:spcPts val="1000"/>
              </a:spcBef>
              <a:spcAft>
                <a:spcPts val="0"/>
              </a:spcAft>
              <a:buClr>
                <a:schemeClr val="dk1"/>
              </a:buClr>
              <a:buSzPts val="2800"/>
              <a:buFont typeface="Noto Sans Symbols"/>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b="1"/>
              <a:t> Le commissaire aux comptes ou un expert comptable :</a:t>
            </a:r>
            <a:r>
              <a:rPr lang="fr-FR"/>
              <a:t> pour le suivi de la comptabilité de l’entreprise comme le calcul des  impôts et l’établissement des  bilans annuels.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fr-FR" b="1"/>
              <a:t>Les sept étapes administratives avant la création de l’entreprise</a:t>
            </a:r>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14350" lvl="0" indent="-514350" algn="l" rtl="0">
              <a:lnSpc>
                <a:spcPct val="90000"/>
              </a:lnSpc>
              <a:spcBef>
                <a:spcPts val="0"/>
              </a:spcBef>
              <a:spcAft>
                <a:spcPts val="0"/>
              </a:spcAft>
              <a:buClr>
                <a:schemeClr val="dk1"/>
              </a:buClr>
              <a:buSzPts val="2800"/>
              <a:buFont typeface="Calibri"/>
              <a:buAutoNum type="arabicPeriod"/>
            </a:pPr>
            <a:r>
              <a:rPr lang="fr-FR"/>
              <a:t>La dénomination de l’entreprise</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r-FR"/>
              <a:t>Le contrat de location ou l’acte de la propriété ( en même temps que le statut)</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r-FR"/>
              <a:t>Le statut (en même temps que le contrat de location)</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r-FR"/>
              <a:t>L’immatriculation</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r-FR"/>
              <a:t>La carte fiscale</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r-FR"/>
              <a:t>Le NIS</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r-FR"/>
              <a:t>Le compte bancaire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729579"/>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r-FR" b="1"/>
              <a:t>La première étape: Inscription au CNRC</a:t>
            </a:r>
            <a:r>
              <a:rPr lang="fr-FR"/>
              <a:t/>
            </a:r>
            <a:br>
              <a:rPr lang="fr-FR"/>
            </a:br>
            <a:endParaRPr/>
          </a:p>
        </p:txBody>
      </p:sp>
      <p:sp>
        <p:nvSpPr>
          <p:cNvPr id="103" name="Google Shape;103;p4"/>
          <p:cNvSpPr txBox="1">
            <a:spLocks noGrp="1"/>
          </p:cNvSpPr>
          <p:nvPr>
            <p:ph type="body" idx="1"/>
          </p:nvPr>
        </p:nvSpPr>
        <p:spPr>
          <a:xfrm>
            <a:off x="838200" y="875763"/>
            <a:ext cx="10515600" cy="5301200"/>
          </a:xfrm>
          <a:prstGeom prst="rect">
            <a:avLst/>
          </a:prstGeom>
          <a:noFill/>
          <a:ln>
            <a:noFill/>
          </a:ln>
        </p:spPr>
        <p:txBody>
          <a:bodyPr spcFirstLastPara="1" wrap="square" lIns="91425" tIns="45700" rIns="91425" bIns="45700" anchor="t" anchorCtr="0">
            <a:normAutofit fontScale="92500" lnSpcReduction="10000"/>
          </a:bodyPr>
          <a:lstStyle/>
          <a:p>
            <a:pPr marL="228600" lvl="0" indent="-64135" algn="l" rtl="0">
              <a:lnSpc>
                <a:spcPct val="90000"/>
              </a:lnSpc>
              <a:spcBef>
                <a:spcPts val="0"/>
              </a:spcBef>
              <a:spcAft>
                <a:spcPts val="0"/>
              </a:spcAft>
              <a:buClr>
                <a:schemeClr val="dk1"/>
              </a:buClr>
              <a:buSzPct val="100000"/>
              <a:buNone/>
            </a:pP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t>La première étape consiste à donner un nom à la future société: c’est  dénomination de la société.</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t>L’inscription au niveau du Centre National du Registre de Commerce de quatre noms pour la société par ordre de préférence , ce qui donne lieu à un payement des frais d’inscription de l’ordre  800 DA.</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t>Cette somme sert à  couvrir les frais de recherche et le timbre fiscal. </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t>Le CNRC délivre un certificat faisant figurer le nom de l’entreprise à l’issue de la procédure, qui prend fin le même jour.</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t>Le CNRC est représenté par une ou plusieurs antennes locales dans chaque wilaya. </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a:t>L'antenne Locale est dirigée par un préposé qui a le statut d'officier public, auxiliaire de justice.  Cette structure de proximité est chargée :</a:t>
            </a:r>
            <a:endParaRPr/>
          </a:p>
          <a:p>
            <a:pPr marL="228600" lvl="0" indent="-64135" algn="just" rtl="0">
              <a:lnSpc>
                <a:spcPct val="90000"/>
              </a:lnSpc>
              <a:spcBef>
                <a:spcPts val="1000"/>
              </a:spcBef>
              <a:spcAft>
                <a:spcPts val="0"/>
              </a:spcAft>
              <a:buClr>
                <a:schemeClr val="dk1"/>
              </a:buClr>
              <a:buSzPct val="100000"/>
              <a:buFont typeface="Noto Sans Symbols"/>
              <a:buNone/>
            </a:pPr>
            <a:endParaRPr/>
          </a:p>
          <a:p>
            <a:pPr marL="228600" lvl="0" indent="-64135" algn="just" rtl="0">
              <a:lnSpc>
                <a:spcPct val="90000"/>
              </a:lnSpc>
              <a:spcBef>
                <a:spcPts val="1000"/>
              </a:spcBef>
              <a:spcAft>
                <a:spcPts val="0"/>
              </a:spcAft>
              <a:buClr>
                <a:schemeClr val="dk1"/>
              </a:buClr>
              <a:buSzPct val="100000"/>
              <a:buFont typeface="Noto Sans Symbols"/>
              <a:buNone/>
            </a:pPr>
            <a:endParaRPr/>
          </a:p>
          <a:p>
            <a:pPr marL="228600" lvl="0" indent="-64135" algn="just" rtl="0">
              <a:lnSpc>
                <a:spcPct val="90000"/>
              </a:lnSpc>
              <a:spcBef>
                <a:spcPts val="1000"/>
              </a:spcBef>
              <a:spcAft>
                <a:spcPts val="0"/>
              </a:spcAft>
              <a:buClr>
                <a:schemeClr val="dk1"/>
              </a:buClr>
              <a:buSzPct val="100000"/>
              <a:buFont typeface="Noto Sans Symbols"/>
              <a:buNone/>
            </a:pPr>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935641"/>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r-FR" sz="3200" b="1"/>
              <a:t>La première étape</a:t>
            </a:r>
            <a:r>
              <a:rPr lang="fr-FR" sz="3200"/>
              <a:t/>
            </a:r>
            <a:br>
              <a:rPr lang="fr-FR" sz="3200"/>
            </a:br>
            <a:endParaRPr sz="3200"/>
          </a:p>
        </p:txBody>
      </p:sp>
      <p:sp>
        <p:nvSpPr>
          <p:cNvPr id="109" name="Google Shape;109;p5"/>
          <p:cNvSpPr txBox="1">
            <a:spLocks noGrp="1"/>
          </p:cNvSpPr>
          <p:nvPr>
            <p:ph type="body" idx="1"/>
          </p:nvPr>
        </p:nvSpPr>
        <p:spPr>
          <a:xfrm>
            <a:off x="838200" y="1068946"/>
            <a:ext cx="10515600" cy="5108017"/>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a:t>De réceptionner et contrôler la validité des demandes d'immatriculation, de modification et de radiation du Registre du Commerce et des dépôts d'actes de sociétés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De délivrer les extraits d'inscription au Registre du commerce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De tenir le registre local du commerce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De tenir le registre public des ventes et nantissements des fonds de commerce et nantissements de l'outillage et matériel d'équipement;</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D'enregistrer les contrats de crédit bail;</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De réceptionner les annonces légales;</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De délivrer tous documents relatifs à la gestion du registre du commerce;</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696533" y="274973"/>
            <a:ext cx="10515600" cy="1103067"/>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r-FR" sz="3600" b="1"/>
              <a:t>La seconde  étape: contrat de location et statut de la future entreprise</a:t>
            </a:r>
            <a:r>
              <a:rPr lang="fr-FR"/>
              <a:t/>
            </a:r>
            <a:br>
              <a:rPr lang="fr-FR"/>
            </a:br>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just" rtl="0">
              <a:lnSpc>
                <a:spcPct val="90000"/>
              </a:lnSpc>
              <a:spcBef>
                <a:spcPts val="0"/>
              </a:spcBef>
              <a:spcAft>
                <a:spcPts val="0"/>
              </a:spcAft>
              <a:buClr>
                <a:schemeClr val="dk1"/>
              </a:buClr>
              <a:buSzPts val="2800"/>
              <a:buFont typeface="Noto Sans Symbols"/>
              <a:buChar char="❑"/>
            </a:pPr>
            <a:r>
              <a:rPr lang="fr-FR"/>
              <a:t> L’établissement du  contrat de location du siège de la société ou bien l’acte de propriété</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Ce contrat est établi chez le notaire ( plus l’huissier de justice) et suppose des frais dont le montant est inconnu à l’avance.</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D’un autre côté, pour obtenir le contrat de location du siège, il faut avoir au préalable le statut de la société.</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 Mais, pour avoir le statut de la société,  il faut avoir le contrat de location du siège de la société (le contrat doit être signé au nom de la société et non au nom d’une personne physique).</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Finalement, ces deux opérations se déroulent en même temps.</a:t>
            </a:r>
            <a:endParaRPr/>
          </a:p>
          <a:p>
            <a:pPr marL="228600" lvl="0" indent="-50800" algn="l" rtl="0">
              <a:lnSpc>
                <a:spcPct val="90000"/>
              </a:lnSpc>
              <a:spcBef>
                <a:spcPts val="1000"/>
              </a:spcBef>
              <a:spcAft>
                <a:spcPts val="0"/>
              </a:spcAft>
              <a:buClr>
                <a:schemeClr val="dk1"/>
              </a:buClr>
              <a:buSzPts val="2800"/>
              <a:buFont typeface="Noto Sans Symbols"/>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fr-FR" sz="3200" b="1"/>
              <a:t>La seconde  étape: le statut de la future entreprise </a:t>
            </a:r>
            <a:endParaRPr sz="3200" b="1"/>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Font typeface="Noto Sans Symbols"/>
              <a:buChar char="❑"/>
            </a:pPr>
            <a:r>
              <a:rPr lang="fr-FR"/>
              <a:t>La Création du statut  de la  société officiellement chez le notaire.  Trois documents sont demandés: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   Acte de naissances des associés + CASI</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Photocopies légalisées des cartes d’identités nationales des associés.</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Le contrat de location du siège de la société.</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Un engagement de la part d’un commissaire aux comptes de payer 50% du capital à  la création de la société et le reste à la fin de l’année. </a:t>
            </a:r>
            <a:endParaRPr/>
          </a:p>
          <a:p>
            <a:pPr marL="228600" lvl="0" indent="-228600" algn="just" rtl="0">
              <a:lnSpc>
                <a:spcPct val="90000"/>
              </a:lnSpc>
              <a:spcBef>
                <a:spcPts val="1000"/>
              </a:spcBef>
              <a:spcAft>
                <a:spcPts val="0"/>
              </a:spcAft>
              <a:buClr>
                <a:schemeClr val="dk1"/>
              </a:buClr>
              <a:buSzPts val="2800"/>
              <a:buFont typeface="Noto Sans Symbols"/>
              <a:buChar char="✔"/>
            </a:pPr>
            <a:r>
              <a:rPr lang="fr-FR"/>
              <a:t>Il faut aussi payer le notaire et faire des devis comparatifs</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98715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600"/>
              <a:buFont typeface="Calibri"/>
              <a:buNone/>
            </a:pPr>
            <a:r>
              <a:rPr lang="fr-FR" sz="3600" b="1"/>
              <a:t>La troisième  étape : le contrat de location </a:t>
            </a:r>
            <a:r>
              <a:rPr lang="fr-FR" sz="3600"/>
              <a:t/>
            </a:r>
            <a:br>
              <a:rPr lang="fr-FR" sz="3600"/>
            </a:br>
            <a:endParaRPr sz="3600"/>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55000" lnSpcReduction="20000"/>
          </a:bodyPr>
          <a:lstStyle/>
          <a:p>
            <a:pPr marL="228600" lvl="0" indent="-130810" algn="l" rtl="0">
              <a:lnSpc>
                <a:spcPct val="90000"/>
              </a:lnSpc>
              <a:spcBef>
                <a:spcPts val="0"/>
              </a:spcBef>
              <a:spcAft>
                <a:spcPts val="0"/>
              </a:spcAft>
              <a:buClr>
                <a:schemeClr val="dk1"/>
              </a:buClr>
              <a:buSzPct val="100000"/>
              <a:buFont typeface="Noto Sans Symbols"/>
              <a:buNone/>
            </a:pP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sz="6200"/>
              <a:t>L’établissement du contrat de location se fait officiellement chez le notaire. Trois documents sont demandés: </a:t>
            </a:r>
            <a:endParaRPr/>
          </a:p>
          <a:p>
            <a:pPr marL="228600" lvl="0" indent="-228600" algn="just" rtl="0">
              <a:lnSpc>
                <a:spcPct val="90000"/>
              </a:lnSpc>
              <a:spcBef>
                <a:spcPts val="1000"/>
              </a:spcBef>
              <a:spcAft>
                <a:spcPts val="0"/>
              </a:spcAft>
              <a:buClr>
                <a:schemeClr val="dk1"/>
              </a:buClr>
              <a:buSzPct val="100000"/>
              <a:buFont typeface="Noto Sans Symbols"/>
              <a:buChar char="✔"/>
            </a:pPr>
            <a:r>
              <a:rPr lang="fr-FR" sz="6200"/>
              <a:t>Acte de naissances des associés.</a:t>
            </a:r>
            <a:endParaRPr/>
          </a:p>
          <a:p>
            <a:pPr marL="0" lvl="0" indent="0" algn="just" rtl="0">
              <a:lnSpc>
                <a:spcPct val="90000"/>
              </a:lnSpc>
              <a:spcBef>
                <a:spcPts val="1000"/>
              </a:spcBef>
              <a:spcAft>
                <a:spcPts val="0"/>
              </a:spcAft>
              <a:buClr>
                <a:schemeClr val="dk1"/>
              </a:buClr>
              <a:buSzPct val="100000"/>
              <a:buNone/>
            </a:pPr>
            <a:endParaRPr sz="6200"/>
          </a:p>
          <a:p>
            <a:pPr marL="228600" lvl="0" indent="-228600" algn="just" rtl="0">
              <a:lnSpc>
                <a:spcPct val="90000"/>
              </a:lnSpc>
              <a:spcBef>
                <a:spcPts val="1000"/>
              </a:spcBef>
              <a:spcAft>
                <a:spcPts val="0"/>
              </a:spcAft>
              <a:buClr>
                <a:schemeClr val="dk1"/>
              </a:buClr>
              <a:buSzPct val="100000"/>
              <a:buFont typeface="Noto Sans Symbols"/>
              <a:buChar char="✔"/>
            </a:pPr>
            <a:r>
              <a:rPr lang="fr-FR" sz="6200"/>
              <a:t>Photocopies légalisées des cartes d’Identités nationales des associés. </a:t>
            </a:r>
            <a:endParaRPr/>
          </a:p>
          <a:p>
            <a:pPr marL="228600" lvl="0" indent="-12065" algn="just" rtl="0">
              <a:lnSpc>
                <a:spcPct val="90000"/>
              </a:lnSpc>
              <a:spcBef>
                <a:spcPts val="1000"/>
              </a:spcBef>
              <a:spcAft>
                <a:spcPts val="0"/>
              </a:spcAft>
              <a:buClr>
                <a:schemeClr val="dk1"/>
              </a:buClr>
              <a:buSzPct val="100000"/>
              <a:buFont typeface="Noto Sans Symbols"/>
              <a:buNone/>
            </a:pPr>
            <a:endParaRPr sz="6200"/>
          </a:p>
          <a:p>
            <a:pPr marL="228600" lvl="0" indent="-228600" algn="just" rtl="0">
              <a:lnSpc>
                <a:spcPct val="90000"/>
              </a:lnSpc>
              <a:spcBef>
                <a:spcPts val="1000"/>
              </a:spcBef>
              <a:spcAft>
                <a:spcPts val="0"/>
              </a:spcAft>
              <a:buClr>
                <a:schemeClr val="dk1"/>
              </a:buClr>
              <a:buSzPct val="100000"/>
              <a:buFont typeface="Noto Sans Symbols"/>
              <a:buChar char="✔"/>
            </a:pPr>
            <a:r>
              <a:rPr lang="fr-FR" sz="6200"/>
              <a:t>Le statut de la société.</a:t>
            </a:r>
            <a:endParaRPr/>
          </a:p>
          <a:p>
            <a:pPr marL="228600" lvl="0" indent="-12065" algn="l" rtl="0">
              <a:lnSpc>
                <a:spcPct val="90000"/>
              </a:lnSpc>
              <a:spcBef>
                <a:spcPts val="1000"/>
              </a:spcBef>
              <a:spcAft>
                <a:spcPts val="0"/>
              </a:spcAft>
              <a:buClr>
                <a:schemeClr val="dk1"/>
              </a:buClr>
              <a:buSzPct val="100000"/>
              <a:buFont typeface="Noto Sans Symbols"/>
              <a:buNone/>
            </a:pPr>
            <a:endParaRPr sz="6200"/>
          </a:p>
          <a:p>
            <a:pPr marL="228600" lvl="0" indent="-130810" algn="l" rtl="0">
              <a:lnSpc>
                <a:spcPct val="90000"/>
              </a:lnSpc>
              <a:spcBef>
                <a:spcPts val="1000"/>
              </a:spcBef>
              <a:spcAft>
                <a:spcPts val="0"/>
              </a:spcAft>
              <a:buClr>
                <a:schemeClr val="dk1"/>
              </a:buClr>
              <a:buSzPct val="100000"/>
              <a:buFont typeface="Noto Sans Symbols"/>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6"/>
            <a:ext cx="10515600" cy="120609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fr-FR" sz="3600" b="1"/>
              <a:t>La troisième  étape : le contrat de location </a:t>
            </a:r>
            <a:r>
              <a:rPr lang="fr-FR" sz="3600"/>
              <a:t/>
            </a:r>
            <a:br>
              <a:rPr lang="fr-FR" sz="3600"/>
            </a:br>
            <a:endParaRPr sz="3600"/>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a:t> Après la signature des contrats par les concernés, il faut attendre généralement deux semaines à trois semaines, voire un mois afin de recevoir les contrats originaux ainsi que le chèque avec le montant de capital social.</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Noto Sans Symbols"/>
              <a:buChar char="❑"/>
            </a:pPr>
            <a:r>
              <a:rPr lang="fr-FR"/>
              <a:t>  Ce délai correspond au temps nécessaire pour le passage obligatoire au service d’enregistrement. </a:t>
            </a:r>
            <a:endParaRPr/>
          </a:p>
        </p:txBody>
      </p:sp>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977</Words>
  <Application>Microsoft Office PowerPoint</Application>
  <PresentationFormat>Grand écran</PresentationFormat>
  <Paragraphs>99</Paragraphs>
  <Slides>15</Slides>
  <Notes>15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Noto Sans Symbols</vt:lpstr>
      <vt:lpstr>Thème Office</vt:lpstr>
      <vt:lpstr>Procédures administratives opérationnelles pour la création d’entreprise en Algérie </vt:lpstr>
      <vt:lpstr>1. Les personnes à consulter avant de se lancer  </vt:lpstr>
      <vt:lpstr>Les sept étapes administratives avant la création de l’entreprise</vt:lpstr>
      <vt:lpstr>La première étape: Inscription au CNRC </vt:lpstr>
      <vt:lpstr>La première étape </vt:lpstr>
      <vt:lpstr>La seconde  étape: contrat de location et statut de la future entreprise </vt:lpstr>
      <vt:lpstr>La seconde  étape: le statut de la future entreprise </vt:lpstr>
      <vt:lpstr>La troisième  étape : le contrat de location  </vt:lpstr>
      <vt:lpstr>La troisième  étape : le contrat de location  </vt:lpstr>
      <vt:lpstr>Quatrième étape: immatriculation au CNRC</vt:lpstr>
      <vt:lpstr>Quatrième étape: immatriculation au CNRC</vt:lpstr>
      <vt:lpstr>Cinquième étape: la carte fiscale</vt:lpstr>
      <vt:lpstr>Sixième étape: Le numéro de l’identification statistique (NIS)</vt:lpstr>
      <vt:lpstr>Septième étape: le compte bancaire </vt:lpstr>
      <vt:lpstr>Cas : des personnes physiques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Procédures administratives opérationnelles pour la création d’entreprise en Algérie </dc:title>
  <dc:creator>ASUS</dc:creator>
  <cp:lastModifiedBy>ASUS</cp:lastModifiedBy>
  <cp:revision>1</cp:revision>
  <dcterms:created xsi:type="dcterms:W3CDTF">2017-05-05T10:27:38Z</dcterms:created>
  <dcterms:modified xsi:type="dcterms:W3CDTF">2023-05-03T07:23:48Z</dcterms:modified>
</cp:coreProperties>
</file>