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embeddedFontLst>
    <p:embeddedFont>
      <p:font typeface="Calibri" panose="020F0502020204030204" pitchFamily="34" charset="0"/>
      <p:regular r:id="rId26"/>
      <p:bold r:id="rId27"/>
      <p:italic r:id="rId28"/>
      <p:boldItalic r:id="rId29"/>
    </p:embeddedFont>
    <p:embeddedFont>
      <p:font typeface="Garamond" panose="02020404030301010803" pitchFamily="18" charset="0"/>
      <p:regular r:id="rId30"/>
      <p:bold r:id="rId31"/>
      <p: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g7yqW2EHAO8aUIjFo3dGq+gdZW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0A936FF-326D-4232-9FF8-4AF961ADB274}">
  <a:tblStyle styleId="{20A936FF-326D-4232-9FF8-4AF961ADB27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6911422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6054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1229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1056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06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7785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2033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3338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2691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2585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7654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9720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0154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7691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189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2437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487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0389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762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3206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0548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3376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8981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17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1"/>
        <p:cNvGrpSpPr/>
        <p:nvPr/>
      </p:nvGrpSpPr>
      <p:grpSpPr>
        <a:xfrm>
          <a:off x="0" y="0"/>
          <a:ext cx="0" cy="0"/>
          <a:chOff x="0" y="0"/>
          <a:chExt cx="0" cy="0"/>
        </a:xfrm>
      </p:grpSpPr>
      <p:sp>
        <p:nvSpPr>
          <p:cNvPr id="12" name="Google Shape;12;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3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17"/>
        <p:cNvGrpSpPr/>
        <p:nvPr/>
      </p:nvGrpSpPr>
      <p:grpSpPr>
        <a:xfrm>
          <a:off x="0" y="0"/>
          <a:ext cx="0" cy="0"/>
          <a:chOff x="0" y="0"/>
          <a:chExt cx="0" cy="0"/>
        </a:xfrm>
      </p:grpSpPr>
      <p:sp>
        <p:nvSpPr>
          <p:cNvPr id="18" name="Google Shape;1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23"/>
        <p:cNvGrpSpPr/>
        <p:nvPr/>
      </p:nvGrpSpPr>
      <p:grpSpPr>
        <a:xfrm>
          <a:off x="0" y="0"/>
          <a:ext cx="0" cy="0"/>
          <a:chOff x="0" y="0"/>
          <a:chExt cx="0" cy="0"/>
        </a:xfrm>
      </p:grpSpPr>
      <p:sp>
        <p:nvSpPr>
          <p:cNvPr id="24" name="Google Shape;2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7"/>
        <p:cNvGrpSpPr/>
        <p:nvPr/>
      </p:nvGrpSpPr>
      <p:grpSpPr>
        <a:xfrm>
          <a:off x="0" y="0"/>
          <a:ext cx="0" cy="0"/>
          <a:chOff x="0" y="0"/>
          <a:chExt cx="0" cy="0"/>
        </a:xfrm>
      </p:grpSpPr>
      <p:sp>
        <p:nvSpPr>
          <p:cNvPr id="28" name="Google Shape;28;p2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3"/>
        <p:cNvGrpSpPr/>
        <p:nvPr/>
      </p:nvGrpSpPr>
      <p:grpSpPr>
        <a:xfrm>
          <a:off x="0" y="0"/>
          <a:ext cx="0" cy="0"/>
          <a:chOff x="0" y="0"/>
          <a:chExt cx="0" cy="0"/>
        </a:xfrm>
      </p:grpSpPr>
      <p:sp>
        <p:nvSpPr>
          <p:cNvPr id="34" name="Google Shape;34;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0"/>
        <p:cNvGrpSpPr/>
        <p:nvPr/>
      </p:nvGrpSpPr>
      <p:grpSpPr>
        <a:xfrm>
          <a:off x="0" y="0"/>
          <a:ext cx="0" cy="0"/>
          <a:chOff x="0" y="0"/>
          <a:chExt cx="0" cy="0"/>
        </a:xfrm>
      </p:grpSpPr>
      <p:sp>
        <p:nvSpPr>
          <p:cNvPr id="41" name="Google Shape;41;p3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9"/>
        <p:cNvGrpSpPr/>
        <p:nvPr/>
      </p:nvGrpSpPr>
      <p:grpSpPr>
        <a:xfrm>
          <a:off x="0" y="0"/>
          <a:ext cx="0" cy="0"/>
          <a:chOff x="0" y="0"/>
          <a:chExt cx="0" cy="0"/>
        </a:xfrm>
      </p:grpSpPr>
      <p:sp>
        <p:nvSpPr>
          <p:cNvPr id="50" name="Google Shape;5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3"/>
          <p:cNvSpPr>
            <a:spLocks noGrp="1"/>
          </p:cNvSpPr>
          <p:nvPr>
            <p:ph type="pic" idx="2"/>
          </p:nvPr>
        </p:nvSpPr>
        <p:spPr>
          <a:xfrm>
            <a:off x="5183188" y="987425"/>
            <a:ext cx="6172200" cy="4873625"/>
          </a:xfrm>
          <a:prstGeom prst="rect">
            <a:avLst/>
          </a:prstGeom>
          <a:noFill/>
          <a:ln>
            <a:noFill/>
          </a:ln>
        </p:spPr>
      </p:sp>
      <p:sp>
        <p:nvSpPr>
          <p:cNvPr id="64" name="Google Shape;64;p3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r-FR" b="1" dirty="0"/>
              <a:t>Les critères d’appréciation du climat des affaires</a:t>
            </a:r>
            <a:br>
              <a:rPr lang="fr-FR" b="1" dirty="0"/>
            </a:br>
            <a:r>
              <a:rPr lang="fr-FR" b="1" dirty="0"/>
              <a:t/>
            </a:r>
            <a:br>
              <a:rPr lang="fr-FR" b="1" dirty="0"/>
            </a:br>
            <a:endParaRPr b="1" dirty="0"/>
          </a:p>
        </p:txBody>
      </p:sp>
      <p:sp>
        <p:nvSpPr>
          <p:cNvPr id="85" name="Google Shape;85;p1"/>
          <p:cNvSpPr txBox="1">
            <a:spLocks noGrp="1"/>
          </p:cNvSpPr>
          <p:nvPr>
            <p:ph type="subTitle" idx="1"/>
          </p:nvPr>
        </p:nvSpPr>
        <p:spPr>
          <a:xfrm>
            <a:off x="1524000" y="3670338"/>
            <a:ext cx="9144000" cy="1655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aramond"/>
              <a:buNone/>
            </a:pPr>
            <a:r>
              <a:rPr lang="fr-FR" b="1">
                <a:latin typeface="Garamond"/>
                <a:ea typeface="Garamond"/>
                <a:cs typeface="Garamond"/>
                <a:sym typeface="Garamond"/>
              </a:rPr>
              <a:t>Les critères retenus par le Doing Business</a:t>
            </a:r>
            <a:r>
              <a:rPr lang="fr-FR">
                <a:latin typeface="Garamond"/>
                <a:ea typeface="Garamond"/>
                <a:cs typeface="Garamond"/>
                <a:sym typeface="Garamond"/>
              </a:rPr>
              <a:t/>
            </a:r>
            <a:br>
              <a:rPr lang="fr-FR">
                <a:latin typeface="Garamond"/>
                <a:ea typeface="Garamond"/>
                <a:cs typeface="Garamond"/>
                <a:sym typeface="Garamond"/>
              </a:rPr>
            </a:br>
            <a:endParaRPr>
              <a:latin typeface="Garamond"/>
              <a:ea typeface="Garamond"/>
              <a:cs typeface="Garamond"/>
              <a:sym typeface="Garamond"/>
            </a:endParaRPr>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a:t> L’instabilité économique : déficit, dette publique, le taux d’inflation</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L’instabilité politique (elle influe sur les aspects économiques)</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La qualité des institutions financières, la concurrence, l’information sur l’insolvabilité</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L’efficacité ou non des services publics</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Le poids du secteur informel dans l’économie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La corruption</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Le marché de l’emploi et sa flexibilité</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 classement de l’Algérie par indicateur </a:t>
            </a:r>
            <a:r>
              <a:rPr lang="fr-FR"/>
              <a:t>:</a:t>
            </a:r>
            <a:endParaRPr/>
          </a:p>
        </p:txBody>
      </p:sp>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graphicFrame>
        <p:nvGraphicFramePr>
          <p:cNvPr id="150" name="Google Shape;150;p12"/>
          <p:cNvGraphicFramePr/>
          <p:nvPr>
            <p:extLst>
              <p:ext uri="{D42A27DB-BD31-4B8C-83A1-F6EECF244321}">
                <p14:modId xmlns:p14="http://schemas.microsoft.com/office/powerpoint/2010/main" val="788095840"/>
              </p:ext>
            </p:extLst>
          </p:nvPr>
        </p:nvGraphicFramePr>
        <p:xfrm>
          <a:off x="1545465" y="293428"/>
          <a:ext cx="8461475" cy="5708960"/>
        </p:xfrm>
        <a:graphic>
          <a:graphicData uri="http://schemas.openxmlformats.org/drawingml/2006/table">
            <a:tbl>
              <a:tblPr>
                <a:noFill/>
                <a:tableStyleId>{20A936FF-326D-4232-9FF8-4AF961ADB274}</a:tableStyleId>
              </a:tblPr>
              <a:tblGrid>
                <a:gridCol w="1068950"/>
                <a:gridCol w="1056075"/>
                <a:gridCol w="1056075"/>
                <a:gridCol w="1056075"/>
                <a:gridCol w="1056075"/>
                <a:gridCol w="1056075"/>
                <a:gridCol w="1056075"/>
                <a:gridCol w="1056075"/>
              </a:tblGrid>
              <a:tr h="1192472">
                <a:tc>
                  <a:txBody>
                    <a:bodyPr/>
                    <a:lstStyle/>
                    <a:p>
                      <a:pPr marL="0" marR="0" lvl="0" indent="0" algn="l" rtl="0">
                        <a:lnSpc>
                          <a:spcPct val="68750"/>
                        </a:lnSpc>
                        <a:spcBef>
                          <a:spcPts val="0"/>
                        </a:spcBef>
                        <a:spcAft>
                          <a:spcPts val="0"/>
                        </a:spcAft>
                        <a:buNone/>
                      </a:pPr>
                      <a:r>
                        <a:rPr lang="fr-FR" sz="1100" u="none" strike="noStrike" cap="none" dirty="0">
                          <a:solidFill>
                            <a:srgbClr val="333333"/>
                          </a:solidFill>
                          <a:latin typeface="Garamond"/>
                          <a:ea typeface="Garamond"/>
                          <a:cs typeface="Garamond"/>
                          <a:sym typeface="Garamond"/>
                        </a:rPr>
                        <a:t> </a:t>
                      </a:r>
                      <a:endParaRPr sz="110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dirty="0">
                          <a:solidFill>
                            <a:srgbClr val="333333"/>
                          </a:solidFill>
                          <a:latin typeface="Garamond"/>
                          <a:ea typeface="Garamond"/>
                          <a:cs typeface="Garamond"/>
                          <a:sym typeface="Garamond"/>
                        </a:rPr>
                        <a:t>Facilité de faire des affaires </a:t>
                      </a:r>
                      <a:endParaRPr sz="1100" b="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a:solidFill>
                            <a:srgbClr val="333333"/>
                          </a:solidFill>
                          <a:latin typeface="Garamond"/>
                          <a:ea typeface="Garamond"/>
                          <a:cs typeface="Garamond"/>
                          <a:sym typeface="Garamond"/>
                        </a:rPr>
                        <a:t>Création d’entreprises </a:t>
                      </a:r>
                      <a:endParaRPr sz="1100" b="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a:solidFill>
                            <a:srgbClr val="333333"/>
                          </a:solidFill>
                          <a:latin typeface="Garamond"/>
                          <a:ea typeface="Garamond"/>
                          <a:cs typeface="Garamond"/>
                          <a:sym typeface="Garamond"/>
                        </a:rPr>
                        <a:t>Octroi du </a:t>
                      </a:r>
                      <a:endParaRPr sz="1100" b="0" u="none" strike="noStrike" cap="none">
                        <a:latin typeface="Calibri"/>
                        <a:ea typeface="Calibri"/>
                        <a:cs typeface="Calibri"/>
                        <a:sym typeface="Calibri"/>
                      </a:endParaRPr>
                    </a:p>
                    <a:p>
                      <a:pPr marL="0" marR="0" lvl="0" indent="0" algn="l" rtl="0">
                        <a:lnSpc>
                          <a:spcPct val="91666"/>
                        </a:lnSpc>
                        <a:spcBef>
                          <a:spcPts val="1500"/>
                        </a:spcBef>
                        <a:spcAft>
                          <a:spcPts val="0"/>
                        </a:spcAft>
                        <a:buNone/>
                      </a:pPr>
                      <a:r>
                        <a:rPr lang="fr-FR" sz="1100" b="0" u="none" strike="noStrike" cap="none">
                          <a:solidFill>
                            <a:srgbClr val="333333"/>
                          </a:solidFill>
                          <a:latin typeface="Garamond"/>
                          <a:ea typeface="Garamond"/>
                          <a:cs typeface="Garamond"/>
                          <a:sym typeface="Garamond"/>
                        </a:rPr>
                        <a:t> </a:t>
                      </a:r>
                      <a:endParaRPr sz="1100" b="0" u="none" strike="noStrike" cap="none">
                        <a:latin typeface="Calibri"/>
                        <a:ea typeface="Calibri"/>
                        <a:cs typeface="Calibri"/>
                        <a:sym typeface="Calibri"/>
                      </a:endParaRPr>
                    </a:p>
                    <a:p>
                      <a:pPr marL="0" marR="0" lvl="0" indent="0" algn="l" rtl="0">
                        <a:lnSpc>
                          <a:spcPct val="91666"/>
                        </a:lnSpc>
                        <a:spcBef>
                          <a:spcPts val="1500"/>
                        </a:spcBef>
                        <a:spcAft>
                          <a:spcPts val="0"/>
                        </a:spcAft>
                        <a:buNone/>
                      </a:pPr>
                      <a:r>
                        <a:rPr lang="fr-FR" sz="1100" b="0" u="none" strike="noStrike" cap="none">
                          <a:solidFill>
                            <a:srgbClr val="333333"/>
                          </a:solidFill>
                          <a:latin typeface="Garamond"/>
                          <a:ea typeface="Garamond"/>
                          <a:cs typeface="Garamond"/>
                          <a:sym typeface="Garamond"/>
                        </a:rPr>
                        <a:t>permis de construire</a:t>
                      </a:r>
                      <a:endParaRPr sz="1100"/>
                    </a:p>
                    <a:p>
                      <a:pPr marL="0" marR="0" lvl="0" indent="0" algn="l" rtl="0">
                        <a:lnSpc>
                          <a:spcPct val="91666"/>
                        </a:lnSpc>
                        <a:spcBef>
                          <a:spcPts val="1500"/>
                        </a:spcBef>
                        <a:spcAft>
                          <a:spcPts val="0"/>
                        </a:spcAft>
                        <a:buNone/>
                      </a:pPr>
                      <a:r>
                        <a:rPr lang="fr-FR" sz="1100" b="0" u="none" strike="noStrike" cap="none">
                          <a:solidFill>
                            <a:srgbClr val="333333"/>
                          </a:solidFill>
                          <a:latin typeface="Garamond"/>
                          <a:ea typeface="Garamond"/>
                          <a:cs typeface="Garamond"/>
                          <a:sym typeface="Garamond"/>
                        </a:rPr>
                        <a:t> </a:t>
                      </a:r>
                      <a:endParaRPr sz="1100" b="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dirty="0">
                          <a:solidFill>
                            <a:srgbClr val="333333"/>
                          </a:solidFill>
                          <a:latin typeface="Garamond"/>
                          <a:ea typeface="Garamond"/>
                          <a:cs typeface="Garamond"/>
                          <a:sym typeface="Garamond"/>
                        </a:rPr>
                        <a:t>Transferts de propriété </a:t>
                      </a:r>
                      <a:endParaRPr sz="1100" b="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dirty="0">
                          <a:solidFill>
                            <a:srgbClr val="333333"/>
                          </a:solidFill>
                          <a:latin typeface="Garamond"/>
                          <a:ea typeface="Garamond"/>
                          <a:cs typeface="Garamond"/>
                          <a:sym typeface="Garamond"/>
                        </a:rPr>
                        <a:t>Obtenions des prêts </a:t>
                      </a:r>
                      <a:endParaRPr sz="1100" b="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dirty="0">
                          <a:solidFill>
                            <a:srgbClr val="333333"/>
                          </a:solidFill>
                          <a:latin typeface="Garamond"/>
                          <a:ea typeface="Garamond"/>
                          <a:cs typeface="Garamond"/>
                          <a:sym typeface="Garamond"/>
                        </a:rPr>
                        <a:t>Protection des investissements </a:t>
                      </a:r>
                      <a:endParaRPr sz="1100" b="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91666"/>
                        </a:lnSpc>
                        <a:spcBef>
                          <a:spcPts val="0"/>
                        </a:spcBef>
                        <a:spcAft>
                          <a:spcPts val="0"/>
                        </a:spcAft>
                        <a:buNone/>
                      </a:pPr>
                      <a:r>
                        <a:rPr lang="fr-FR" sz="1100" b="0" u="none" strike="noStrike" cap="none" dirty="0">
                          <a:solidFill>
                            <a:srgbClr val="333333"/>
                          </a:solidFill>
                          <a:latin typeface="Garamond"/>
                          <a:ea typeface="Garamond"/>
                          <a:cs typeface="Garamond"/>
                          <a:sym typeface="Garamond"/>
                        </a:rPr>
                        <a:t>Paiement des impôts </a:t>
                      </a:r>
                      <a:endParaRPr sz="1100" b="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275350">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2004</a:t>
                      </a:r>
                      <a:endParaRPr sz="1100" dirty="0"/>
                    </a:p>
                    <a:p>
                      <a:pPr marL="0" marR="0" lvl="0" indent="0" algn="ctr" rtl="0">
                        <a:lnSpc>
                          <a:spcPct val="68750"/>
                        </a:lnSpc>
                        <a:spcBef>
                          <a:spcPts val="150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136</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150</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113</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165</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138</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74</a:t>
                      </a: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168</a:t>
                      </a: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852175">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2012</a:t>
                      </a:r>
                      <a:endParaRPr sz="1100" dirty="0"/>
                    </a:p>
                    <a:p>
                      <a:pPr marL="0" marR="0" lvl="0" indent="0" algn="ctr" rtl="0">
                        <a:lnSpc>
                          <a:spcPct val="68750"/>
                        </a:lnSpc>
                        <a:spcBef>
                          <a:spcPts val="150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148</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153</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118</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167</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150</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79</a:t>
                      </a: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164</a:t>
                      </a: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238600">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2017</a:t>
                      </a: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156</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142</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77</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162</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175</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a:solidFill>
                            <a:srgbClr val="333333"/>
                          </a:solidFill>
                          <a:latin typeface="Garamond"/>
                          <a:ea typeface="Garamond"/>
                          <a:cs typeface="Garamond"/>
                          <a:sym typeface="Garamond"/>
                        </a:rPr>
                        <a:t>137</a:t>
                      </a:r>
                      <a:endParaRPr sz="11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68750"/>
                        </a:lnSpc>
                        <a:spcBef>
                          <a:spcPts val="0"/>
                        </a:spcBef>
                        <a:spcAft>
                          <a:spcPts val="0"/>
                        </a:spcAft>
                        <a:buNone/>
                      </a:pPr>
                      <a:endParaRPr sz="1100" b="1" u="none" strike="noStrike" cap="none" dirty="0">
                        <a:solidFill>
                          <a:srgbClr val="333333"/>
                        </a:solidFill>
                        <a:latin typeface="Garamond"/>
                        <a:ea typeface="Garamond"/>
                        <a:cs typeface="Garamond"/>
                        <a:sym typeface="Garamond"/>
                      </a:endParaRPr>
                    </a:p>
                    <a:p>
                      <a:pPr marL="0" marR="0" lvl="0" indent="0" algn="ctr" rtl="0">
                        <a:lnSpc>
                          <a:spcPct val="68750"/>
                        </a:lnSpc>
                        <a:spcBef>
                          <a:spcPts val="1500"/>
                        </a:spcBef>
                        <a:spcAft>
                          <a:spcPts val="0"/>
                        </a:spcAft>
                        <a:buNone/>
                      </a:pPr>
                      <a:r>
                        <a:rPr lang="fr-FR" sz="1100" b="1" u="none" strike="noStrike" cap="none" dirty="0">
                          <a:solidFill>
                            <a:srgbClr val="333333"/>
                          </a:solidFill>
                          <a:latin typeface="Garamond"/>
                          <a:ea typeface="Garamond"/>
                          <a:cs typeface="Garamond"/>
                          <a:sym typeface="Garamond"/>
                        </a:rPr>
                        <a:t>155</a:t>
                      </a:r>
                      <a:endParaRPr sz="1100" b="1"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 classement de l’Algérie par indicateur </a:t>
            </a:r>
            <a:r>
              <a:rPr lang="fr-FR"/>
              <a:t>:</a:t>
            </a:r>
            <a:endParaRPr/>
          </a:p>
        </p:txBody>
      </p:sp>
      <p:sp>
        <p:nvSpPr>
          <p:cNvPr id="156" name="Google Shape;15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latin typeface="Garamond"/>
                <a:ea typeface="Garamond"/>
                <a:cs typeface="Garamond"/>
                <a:sym typeface="Garamond"/>
              </a:rPr>
              <a:t>Pour les autres indicateurs, l’Algérie a obtenu en 2017 le classement suivant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Raccordement électricité : 118e rang</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 L’exécution des contrats : 122e rang</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 Solution de l’insolvabilité : 59e rang</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Le délai moyen de création d’une entreprise est estimé à plus de </a:t>
            </a:r>
            <a:r>
              <a:rPr lang="fr-FR" b="1">
                <a:latin typeface="Garamond"/>
                <a:ea typeface="Garamond"/>
                <a:cs typeface="Garamond"/>
                <a:sym typeface="Garamond"/>
              </a:rPr>
              <a:t>25 jours </a:t>
            </a:r>
            <a:r>
              <a:rPr lang="fr-FR">
                <a:latin typeface="Garamond"/>
                <a:ea typeface="Garamond"/>
                <a:cs typeface="Garamond"/>
                <a:sym typeface="Garamond"/>
              </a:rPr>
              <a:t>en Algérie et de 6 à 9 jours dans les pays membres de l’OCDE.</a:t>
            </a:r>
            <a:endParaRPr/>
          </a:p>
          <a:p>
            <a:pPr marL="228600" lvl="0" indent="-50800" algn="l" rtl="0">
              <a:lnSpc>
                <a:spcPct val="90000"/>
              </a:lnSpc>
              <a:spcBef>
                <a:spcPts val="1000"/>
              </a:spcBef>
              <a:spcAft>
                <a:spcPts val="0"/>
              </a:spcAft>
              <a:buClr>
                <a:schemeClr val="dk1"/>
              </a:buClr>
              <a:buSzPts val="2800"/>
              <a:buFont typeface="Noto Sans Symbols"/>
              <a:buNone/>
            </a:pPr>
            <a:endParaRPr>
              <a:latin typeface="Garamond"/>
              <a:ea typeface="Garamond"/>
              <a:cs typeface="Garamond"/>
              <a:sym typeface="Garamon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Les indicateurs d’évaluation retenus par le Forum économique de DAVOS</a:t>
            </a:r>
            <a:r>
              <a:rPr lang="fr-FR" sz="3200">
                <a:latin typeface="Garamond"/>
                <a:ea typeface="Garamond"/>
                <a:cs typeface="Garamond"/>
                <a:sym typeface="Garamond"/>
              </a:rPr>
              <a:t/>
            </a:r>
            <a:br>
              <a:rPr lang="fr-FR" sz="3200">
                <a:latin typeface="Garamond"/>
                <a:ea typeface="Garamond"/>
                <a:cs typeface="Garamond"/>
                <a:sym typeface="Garamond"/>
              </a:rPr>
            </a:br>
            <a:endParaRPr sz="3200">
              <a:latin typeface="Garamond"/>
              <a:ea typeface="Garamond"/>
              <a:cs typeface="Garamond"/>
              <a:sym typeface="Garamond"/>
            </a:endParaRPr>
          </a:p>
        </p:txBody>
      </p:sp>
      <p:sp>
        <p:nvSpPr>
          <p:cNvPr id="162" name="Google Shape;162;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a:latin typeface="Garamond"/>
                <a:ea typeface="Garamond"/>
                <a:cs typeface="Garamond"/>
                <a:sym typeface="Garamond"/>
              </a:rPr>
              <a:t>L’appréciation des institutions s’appuie sur 21 indicateurs décrivant les institutions publiques et les institutions privées sur les plans du droit de propriété, la protection de la propriété intellectuelle, l’éthique dans les affaires et la lutte contre la corruption, les influences indues, l’évaluation de l’inefficacité des services publics, la responsabilisation…</a:t>
            </a:r>
            <a:endParaRPr/>
          </a:p>
          <a:p>
            <a:pPr marL="228600" lvl="0" indent="-50800" algn="just" rtl="0">
              <a:lnSpc>
                <a:spcPct val="90000"/>
              </a:lnSpc>
              <a:spcBef>
                <a:spcPts val="1000"/>
              </a:spcBef>
              <a:spcAft>
                <a:spcPts val="0"/>
              </a:spcAft>
              <a:buClr>
                <a:schemeClr val="dk1"/>
              </a:buClr>
              <a:buSzPts val="2800"/>
              <a:buFont typeface="Noto Sans Symbols"/>
              <a:buNone/>
            </a:pPr>
            <a:endParaRPr>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Au final, ces données sont classées selon 5 piliers: </a:t>
            </a:r>
            <a:endParaRPr>
              <a:latin typeface="Garamond"/>
              <a:ea typeface="Garamond"/>
              <a:cs typeface="Garamond"/>
              <a:sym typeface="Garamond"/>
            </a:endParaRPr>
          </a:p>
          <a:p>
            <a:pPr marL="228600" lvl="0" indent="-50800" algn="l" rtl="0">
              <a:lnSpc>
                <a:spcPct val="90000"/>
              </a:lnSpc>
              <a:spcBef>
                <a:spcPts val="1000"/>
              </a:spcBef>
              <a:spcAft>
                <a:spcPts val="0"/>
              </a:spcAft>
              <a:buClr>
                <a:schemeClr val="dk1"/>
              </a:buClr>
              <a:buSzPts val="2800"/>
              <a:buFont typeface="Noto Sans Symbols"/>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1: efficience du marché des biens </a:t>
            </a:r>
            <a:endParaRPr/>
          </a:p>
        </p:txBody>
      </p:sp>
      <p:sp>
        <p:nvSpPr>
          <p:cNvPr id="168" name="Google Shape;168;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just" rtl="0">
              <a:lnSpc>
                <a:spcPct val="90000"/>
              </a:lnSpc>
              <a:spcBef>
                <a:spcPts val="0"/>
              </a:spcBef>
              <a:spcAft>
                <a:spcPts val="0"/>
              </a:spcAft>
              <a:buClr>
                <a:schemeClr val="dk1"/>
              </a:buClr>
              <a:buSzPts val="2800"/>
              <a:buFont typeface="Noto Sans Symbols"/>
              <a:buNone/>
            </a:pPr>
            <a:endParaRPr>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La note attribuée à ce pilier est obtenue par toute une série d’indicateurs mesurables et comparables  relatives à l’ efficience du marché des biens : 5 indicateurs ( l’intensité de la concurrence locale, le taux global des taxes, les procédures, les tarifs douaniers, l’impact de la réglementation sur les flux des IDE, le nombre des procédures pour la création d’une nouvelle activité, le temps nécessaire pour créer une nouvelle activité….)</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a:latin typeface="Garamond"/>
                <a:ea typeface="Garamond"/>
                <a:cs typeface="Garamond"/>
                <a:sym typeface="Garamond"/>
              </a:rPr>
              <a:t>Pilier 2: Les infrastructures </a:t>
            </a:r>
            <a:endParaRPr/>
          </a:p>
        </p:txBody>
      </p:sp>
      <p:sp>
        <p:nvSpPr>
          <p:cNvPr id="174" name="Google Shape;17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a:p>
            <a:pPr marL="228600" lvl="0" indent="-228600" algn="just" rtl="0">
              <a:lnSpc>
                <a:spcPct val="90000"/>
              </a:lnSpc>
              <a:spcBef>
                <a:spcPts val="1000"/>
              </a:spcBef>
              <a:spcAft>
                <a:spcPts val="0"/>
              </a:spcAft>
              <a:buClr>
                <a:schemeClr val="dk1"/>
              </a:buClr>
              <a:buSzPts val="3200"/>
              <a:buFont typeface="Noto Sans Symbols"/>
              <a:buChar char="❑"/>
            </a:pPr>
            <a:r>
              <a:rPr lang="fr-FR" sz="3200">
                <a:latin typeface="Garamond"/>
                <a:ea typeface="Garamond"/>
                <a:cs typeface="Garamond"/>
                <a:sym typeface="Garamond"/>
              </a:rPr>
              <a:t>Les infrastructures sont évaluées sur la base de 9 indicateurs qui décrivent la qualité des différents types de transport, l’accès à l’électricité et au téléphone….</a:t>
            </a:r>
            <a:endParaRPr/>
          </a:p>
          <a:p>
            <a:pPr marL="228600" lvl="0" indent="-50800" algn="l" rtl="0">
              <a:lnSpc>
                <a:spcPct val="90000"/>
              </a:lnSpc>
              <a:spcBef>
                <a:spcPts val="1000"/>
              </a:spcBef>
              <a:spcAft>
                <a:spcPts val="0"/>
              </a:spcAft>
              <a:buClr>
                <a:schemeClr val="dk1"/>
              </a:buClr>
              <a:buSzPts val="2800"/>
              <a:buFont typeface="Noto Sans Symbols"/>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3: </a:t>
            </a:r>
            <a:r>
              <a:rPr lang="fr-FR" sz="3200" b="1"/>
              <a:t>L’appréciation du secteur financier</a:t>
            </a:r>
            <a:endParaRPr sz="3200"/>
          </a:p>
        </p:txBody>
      </p:sp>
      <p:sp>
        <p:nvSpPr>
          <p:cNvPr id="180" name="Google Shape;18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fr-FR">
                <a:latin typeface="Garamond"/>
                <a:ea typeface="Garamond"/>
                <a:cs typeface="Garamond"/>
                <a:sym typeface="Garamond"/>
              </a:rPr>
              <a:t>L’appréciation du secteur financier, de son développement et son efficacité est mesurée sur la base de 8 indicateurs répartis en deux groupes :</a:t>
            </a:r>
            <a:endParaRPr/>
          </a:p>
          <a:p>
            <a:pPr marL="228600" lvl="0" indent="-50800" algn="just" rtl="0">
              <a:lnSpc>
                <a:spcPct val="90000"/>
              </a:lnSpc>
              <a:spcBef>
                <a:spcPts val="1000"/>
              </a:spcBef>
              <a:spcAft>
                <a:spcPts val="0"/>
              </a:spcAft>
              <a:buClr>
                <a:schemeClr val="dk1"/>
              </a:buClr>
              <a:buSzPts val="2800"/>
              <a:buNone/>
            </a:pP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L’efficience</a:t>
            </a:r>
            <a:endParaRPr/>
          </a:p>
          <a:p>
            <a:pPr marL="228600" lvl="0" indent="-50800" algn="just" rtl="0">
              <a:lnSpc>
                <a:spcPct val="90000"/>
              </a:lnSpc>
              <a:spcBef>
                <a:spcPts val="1000"/>
              </a:spcBef>
              <a:spcAft>
                <a:spcPts val="0"/>
              </a:spcAft>
              <a:buClr>
                <a:schemeClr val="dk1"/>
              </a:buClr>
              <a:buSzPts val="2800"/>
              <a:buFont typeface="Noto Sans Symbols"/>
              <a:buNone/>
            </a:pP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La fiabilité et la confiance.</a:t>
            </a:r>
            <a:endParaRPr>
              <a:latin typeface="Garamond"/>
              <a:ea typeface="Garamond"/>
              <a:cs typeface="Garamond"/>
              <a:sym typeface="Garamond"/>
            </a:endParaRPr>
          </a:p>
          <a:p>
            <a:pPr marL="228600" lvl="0" indent="-50800" algn="just" rtl="0">
              <a:lnSpc>
                <a:spcPct val="90000"/>
              </a:lnSpc>
              <a:spcBef>
                <a:spcPts val="1000"/>
              </a:spcBef>
              <a:spcAft>
                <a:spcPts val="0"/>
              </a:spcAft>
              <a:buClr>
                <a:schemeClr val="dk1"/>
              </a:buClr>
              <a:buSzPts val="2800"/>
              <a:buFont typeface="Noto Sans Symbols"/>
              <a:buNone/>
            </a:pPr>
            <a:endParaRPr>
              <a:latin typeface="Garamond"/>
              <a:ea typeface="Garamond"/>
              <a:cs typeface="Garamond"/>
              <a:sym typeface="Garamon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3: </a:t>
            </a:r>
            <a:r>
              <a:rPr lang="fr-FR" sz="3200" b="1"/>
              <a:t>L’appréciation du secteur financier</a:t>
            </a:r>
            <a:endParaRPr sz="3200"/>
          </a:p>
        </p:txBody>
      </p:sp>
      <p:sp>
        <p:nvSpPr>
          <p:cNvPr id="186" name="Google Shape;186;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L’efficience qui évaluée par 6 indicateurs :</a:t>
            </a:r>
            <a:endParaRPr/>
          </a:p>
          <a:p>
            <a:pPr marL="0" lvl="0" indent="0" algn="l" rtl="0">
              <a:lnSpc>
                <a:spcPct val="90000"/>
              </a:lnSpc>
              <a:spcBef>
                <a:spcPts val="1000"/>
              </a:spcBef>
              <a:spcAft>
                <a:spcPts val="0"/>
              </a:spcAft>
              <a:buClr>
                <a:schemeClr val="dk1"/>
              </a:buClr>
              <a:buSzPts val="2800"/>
              <a:buNone/>
            </a:pPr>
            <a:r>
              <a:rPr lang="fr-FR"/>
              <a:t/>
            </a:r>
            <a:br>
              <a:rPr lang="fr-FR"/>
            </a:br>
            <a:r>
              <a:rPr lang="fr-FR"/>
              <a:t>1. La disponibilité des services financiers</a:t>
            </a:r>
            <a:br>
              <a:rPr lang="fr-FR"/>
            </a:br>
            <a:r>
              <a:rPr lang="fr-FR"/>
              <a:t>2. L’accès aux services financiers</a:t>
            </a:r>
            <a:br>
              <a:rPr lang="fr-FR"/>
            </a:br>
            <a:r>
              <a:rPr lang="fr-FR"/>
              <a:t>3. Le financement du marché local par le biais des actions</a:t>
            </a:r>
            <a:br>
              <a:rPr lang="fr-FR"/>
            </a:br>
            <a:r>
              <a:rPr lang="fr-FR"/>
              <a:t>4. Les facilités d’accès aux crédits</a:t>
            </a:r>
            <a:br>
              <a:rPr lang="fr-FR"/>
            </a:br>
            <a:r>
              <a:rPr lang="fr-FR"/>
              <a:t>5. La disponibilité du capital à risque</a:t>
            </a:r>
            <a:br>
              <a:rPr lang="fr-FR"/>
            </a:br>
            <a:r>
              <a:rPr lang="fr-FR"/>
              <a:t>6. Les restrictions sur les flux des capitaux</a:t>
            </a:r>
            <a:br>
              <a:rPr lang="fr-FR"/>
            </a:b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3: </a:t>
            </a:r>
            <a:r>
              <a:rPr lang="fr-FR" sz="3200" b="1"/>
              <a:t>L’appréciation du secteur financier</a:t>
            </a:r>
            <a:endParaRPr sz="3200"/>
          </a:p>
        </p:txBody>
      </p:sp>
      <p:sp>
        <p:nvSpPr>
          <p:cNvPr id="192" name="Google Shape;192;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La fiabilité et la confiance. Ces deux caractéristiques sont cernées par les indicateurs suivants:</a:t>
            </a:r>
            <a:endParaRPr/>
          </a:p>
          <a:p>
            <a:pPr marL="0" lvl="0" indent="0" algn="l" rtl="0">
              <a:lnSpc>
                <a:spcPct val="90000"/>
              </a:lnSpc>
              <a:spcBef>
                <a:spcPts val="1000"/>
              </a:spcBef>
              <a:spcAft>
                <a:spcPts val="0"/>
              </a:spcAft>
              <a:buClr>
                <a:schemeClr val="dk1"/>
              </a:buClr>
              <a:buSzPts val="2800"/>
              <a:buNone/>
            </a:pPr>
            <a:r>
              <a:rPr lang="fr-FR"/>
              <a:t/>
            </a:r>
            <a:br>
              <a:rPr lang="fr-FR"/>
            </a:br>
            <a:r>
              <a:rPr lang="fr-FR"/>
              <a:t>1. La solidité des banques</a:t>
            </a:r>
            <a:br>
              <a:rPr lang="fr-FR"/>
            </a:br>
            <a:r>
              <a:rPr lang="fr-FR"/>
              <a:t>2. la réglementation des bourses de valeurs</a:t>
            </a:r>
            <a:br>
              <a:rPr lang="fr-FR"/>
            </a:br>
            <a:r>
              <a:rPr lang="fr-FR"/>
              <a:t>3. l’indice des droits légaux</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4: l’utilisation de la technologie</a:t>
            </a:r>
            <a:endParaRPr/>
          </a:p>
        </p:txBody>
      </p:sp>
      <p:sp>
        <p:nvSpPr>
          <p:cNvPr id="198" name="Google Shape;198;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Le niveau et l’utilisation de la technologie sont mesurés par 9 indicateurs répartis en deux catégories : l’adoption des technologies et l’utilisation des TIC.</a:t>
            </a:r>
            <a:endParaRPr/>
          </a:p>
          <a:p>
            <a:pPr marL="228600" lvl="0" indent="-50800" algn="l" rtl="0">
              <a:lnSpc>
                <a:spcPct val="90000"/>
              </a:lnSpc>
              <a:spcBef>
                <a:spcPts val="1000"/>
              </a:spcBef>
              <a:spcAft>
                <a:spcPts val="0"/>
              </a:spcAft>
              <a:buClr>
                <a:schemeClr val="dk1"/>
              </a:buClr>
              <a:buSzPts val="2800"/>
              <a:buFont typeface="Noto Sans Symbols"/>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a:t>L’adoption des technologies est appréciée par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4: l’utilisation de la technologie</a:t>
            </a:r>
            <a:endParaRPr sz="3200"/>
          </a:p>
        </p:txBody>
      </p:sp>
      <p:sp>
        <p:nvSpPr>
          <p:cNvPr id="204" name="Google Shape;204;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Font typeface="Noto Sans Symbols"/>
              <a:buChar char="❑"/>
            </a:pPr>
            <a:r>
              <a:rPr lang="fr-FR"/>
              <a:t>La disponibilité des technologies les plus récentes</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 L’absorption des technologies par les entreprises</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Les IDE et le transfert de technologie</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L’utilisation des TIC est évaluée sur la base des indicateurs liés à :</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 Le nombre d’utilisateurs d’Internet</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 Le nombre d’abonnements dans le haut débit</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Les bandes de passation d’Internet</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 Le nombre d’abonnés dans le téléphone fixe</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 Le nombre d’abonnés dans le téléphone mobile</a:t>
            </a:r>
            <a:br>
              <a:rPr lang="fr-FR"/>
            </a:b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Garamond"/>
              <a:buNone/>
            </a:pPr>
            <a:r>
              <a:rPr lang="fr-FR" sz="2800" b="1">
                <a:latin typeface="Garamond"/>
                <a:ea typeface="Garamond"/>
                <a:cs typeface="Garamond"/>
                <a:sym typeface="Garamond"/>
              </a:rPr>
              <a:t>Pilier 5:  </a:t>
            </a:r>
            <a:r>
              <a:rPr lang="fr-FR" sz="2800" b="1"/>
              <a:t>L’innovation et la sophistication </a:t>
            </a:r>
            <a:endParaRPr/>
          </a:p>
        </p:txBody>
      </p:sp>
      <p:sp>
        <p:nvSpPr>
          <p:cNvPr id="210" name="Google Shape;210;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L’innovation et la sophistication des facteurs sont évaluées par 9 indicateurs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Le nombre et la qualité des fournisseurs locaux en matière d’innovation,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l’existence ou non de pôles de compétitivité et le niveau de leur développement,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l’ampleur de la chaîne de valeurs,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la protection des brevets,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le recours ou non à un management performent…..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Pilier 6: Les conditions de base </a:t>
            </a:r>
            <a:endParaRPr sz="3200" b="1">
              <a:latin typeface="Garamond"/>
              <a:ea typeface="Garamond"/>
              <a:cs typeface="Garamond"/>
              <a:sym typeface="Garamond"/>
            </a:endParaRPr>
          </a:p>
        </p:txBody>
      </p:sp>
      <p:sp>
        <p:nvSpPr>
          <p:cNvPr id="216" name="Google Shape;216;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just" rtl="0">
              <a:lnSpc>
                <a:spcPct val="90000"/>
              </a:lnSpc>
              <a:spcBef>
                <a:spcPts val="0"/>
              </a:spcBef>
              <a:spcAft>
                <a:spcPts val="0"/>
              </a:spcAft>
              <a:buClr>
                <a:schemeClr val="dk1"/>
              </a:buClr>
              <a:buSzPct val="100000"/>
              <a:buFont typeface="Noto Sans Symbols"/>
              <a:buChar char="❑"/>
            </a:pPr>
            <a:r>
              <a:rPr lang="fr-FR">
                <a:latin typeface="Garamond"/>
                <a:ea typeface="Garamond"/>
                <a:cs typeface="Garamond"/>
                <a:sym typeface="Garamond"/>
              </a:rPr>
              <a:t>L’efficacité, les performances ou les handicaps des secteurs de l’éducation, de la santé, de l’enseignement supérieur, du marché du travail sont également mesurés et notés.</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latin typeface="Garamond"/>
                <a:ea typeface="Garamond"/>
                <a:cs typeface="Garamond"/>
                <a:sym typeface="Garamond"/>
              </a:rPr>
              <a:t>La notation est ensuite pondérée en fonction du niveau de développement du pays. </a:t>
            </a:r>
            <a:endParaRPr>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latin typeface="Garamond"/>
                <a:ea typeface="Garamond"/>
                <a:cs typeface="Garamond"/>
                <a:sym typeface="Garamond"/>
              </a:rPr>
              <a:t>Un pays développé dont les infrastructures de base ont atteint un niveau convenable est tenu de donner plus d’importance à la R&amp;D et à l’innovation par l’affectation de ressources à ces activités, par contre, un pays en développement doit se préoccuper en premier lieu de ses infrastructures de base. </a:t>
            </a:r>
            <a:endParaRPr>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latin typeface="Garamond"/>
                <a:ea typeface="Garamond"/>
                <a:cs typeface="Garamond"/>
                <a:sym typeface="Garamond"/>
              </a:rPr>
              <a:t>La notation est donc relativisée en fonction du degré de développement du pays.</a:t>
            </a:r>
            <a:endParaRPr/>
          </a:p>
          <a:p>
            <a:pPr marL="228600" lvl="0" indent="-64135" algn="l" rtl="0">
              <a:lnSpc>
                <a:spcPct val="90000"/>
              </a:lnSpc>
              <a:spcBef>
                <a:spcPts val="1000"/>
              </a:spcBef>
              <a:spcAft>
                <a:spcPts val="0"/>
              </a:spcAft>
              <a:buClr>
                <a:schemeClr val="dk1"/>
              </a:buClr>
              <a:buSzPct val="100000"/>
              <a:buFont typeface="Noto Sans Symbols"/>
              <a:buNone/>
            </a:pPr>
            <a:endParaRPr>
              <a:latin typeface="Garamond"/>
              <a:ea typeface="Garamond"/>
              <a:cs typeface="Garamond"/>
              <a:sym typeface="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Introduction </a:t>
            </a:r>
            <a:endParaRPr sz="3200" b="1"/>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85750" lvl="0" indent="-285750" algn="just" rtl="0">
              <a:lnSpc>
                <a:spcPct val="68750"/>
              </a:lnSpc>
              <a:spcBef>
                <a:spcPts val="0"/>
              </a:spcBef>
              <a:spcAft>
                <a:spcPts val="0"/>
              </a:spcAft>
              <a:buClr>
                <a:srgbClr val="333333"/>
              </a:buClr>
              <a:buSzPts val="2400"/>
              <a:buFont typeface="Noto Sans Symbols"/>
              <a:buChar char="❑"/>
            </a:pPr>
            <a:r>
              <a:rPr lang="fr-FR" sz="2400" dirty="0">
                <a:solidFill>
                  <a:srgbClr val="333333"/>
                </a:solidFill>
                <a:latin typeface="Garamond"/>
                <a:ea typeface="Garamond"/>
                <a:cs typeface="Garamond"/>
                <a:sym typeface="Garamond"/>
              </a:rPr>
              <a:t>Le climat des affaires est apprécié et évalué sur la base d’une série d’indicateurs qualitatifs et quantitatifs, mesurables pour faciliter la comparabilité.</a:t>
            </a:r>
            <a:br>
              <a:rPr lang="fr-FR" sz="2400" dirty="0">
                <a:solidFill>
                  <a:srgbClr val="333333"/>
                </a:solidFill>
                <a:latin typeface="Garamond"/>
                <a:ea typeface="Garamond"/>
                <a:cs typeface="Garamond"/>
                <a:sym typeface="Garamond"/>
              </a:rPr>
            </a:br>
            <a:endParaRPr sz="2400" dirty="0">
              <a:solidFill>
                <a:srgbClr val="333333"/>
              </a:solidFill>
              <a:latin typeface="Garamond"/>
              <a:ea typeface="Garamond"/>
              <a:cs typeface="Garamond"/>
              <a:sym typeface="Garamond"/>
            </a:endParaRPr>
          </a:p>
          <a:p>
            <a:pPr marL="285750" lvl="0" indent="-285750" algn="just" rtl="0">
              <a:lnSpc>
                <a:spcPct val="68750"/>
              </a:lnSpc>
              <a:spcBef>
                <a:spcPts val="1000"/>
              </a:spcBef>
              <a:spcAft>
                <a:spcPts val="0"/>
              </a:spcAft>
              <a:buClr>
                <a:srgbClr val="333333"/>
              </a:buClr>
              <a:buSzPts val="2400"/>
              <a:buFont typeface="Noto Sans Symbols"/>
              <a:buChar char="❑"/>
            </a:pPr>
            <a:r>
              <a:rPr lang="fr-FR" sz="2400" dirty="0">
                <a:solidFill>
                  <a:srgbClr val="333333"/>
                </a:solidFill>
                <a:latin typeface="Garamond"/>
                <a:ea typeface="Garamond"/>
                <a:cs typeface="Garamond"/>
                <a:sym typeface="Garamond"/>
              </a:rPr>
              <a:t>Le but recherché par cette évaluation est de donner des informations sur l’état général et sur des aspects spécifiques d’un environnement donné : un pays, une région, un marché</a:t>
            </a:r>
            <a:endParaRPr dirty="0"/>
          </a:p>
          <a:p>
            <a:pPr marL="0" lvl="0" indent="0" algn="just" rtl="0">
              <a:lnSpc>
                <a:spcPct val="68750"/>
              </a:lnSpc>
              <a:spcBef>
                <a:spcPts val="1000"/>
              </a:spcBef>
              <a:spcAft>
                <a:spcPts val="0"/>
              </a:spcAft>
              <a:buClr>
                <a:srgbClr val="333333"/>
              </a:buClr>
              <a:buSzPts val="2400"/>
              <a:buNone/>
            </a:pPr>
            <a:r>
              <a:rPr lang="fr-FR" sz="2400" dirty="0">
                <a:solidFill>
                  <a:srgbClr val="333333"/>
                </a:solidFill>
                <a:latin typeface="Garamond"/>
                <a:ea typeface="Garamond"/>
                <a:cs typeface="Garamond"/>
                <a:sym typeface="Garamond"/>
              </a:rPr>
              <a:t/>
            </a:r>
            <a:br>
              <a:rPr lang="fr-FR" sz="2400" dirty="0">
                <a:solidFill>
                  <a:srgbClr val="333333"/>
                </a:solidFill>
                <a:latin typeface="Garamond"/>
                <a:ea typeface="Garamond"/>
                <a:cs typeface="Garamond"/>
                <a:sym typeface="Garamond"/>
              </a:rPr>
            </a:br>
            <a:endParaRPr sz="2400" dirty="0">
              <a:solidFill>
                <a:srgbClr val="333333"/>
              </a:solidFill>
              <a:latin typeface="Garamond"/>
              <a:ea typeface="Garamond"/>
              <a:cs typeface="Garamond"/>
              <a:sym typeface="Garamond"/>
            </a:endParaRPr>
          </a:p>
          <a:p>
            <a:pPr marL="285750" lvl="0" indent="-285750" algn="just" rtl="0">
              <a:lnSpc>
                <a:spcPct val="68750"/>
              </a:lnSpc>
              <a:spcBef>
                <a:spcPts val="1000"/>
              </a:spcBef>
              <a:spcAft>
                <a:spcPts val="0"/>
              </a:spcAft>
              <a:buClr>
                <a:srgbClr val="333333"/>
              </a:buClr>
              <a:buSzPts val="2400"/>
              <a:buFont typeface="Noto Sans Symbols"/>
              <a:buChar char="❑"/>
            </a:pPr>
            <a:r>
              <a:rPr lang="fr-FR" sz="2400" dirty="0">
                <a:solidFill>
                  <a:srgbClr val="333333"/>
                </a:solidFill>
                <a:latin typeface="Garamond"/>
                <a:ea typeface="Garamond"/>
                <a:cs typeface="Garamond"/>
                <a:sym typeface="Garamond"/>
              </a:rPr>
              <a:t>Ces informations portent aussi bien sur des aspects politiques qu’économiques, sociaux et réglementaires.</a:t>
            </a:r>
            <a:endParaRPr dirty="0"/>
          </a:p>
          <a:p>
            <a:pPr marL="285750" lvl="0" indent="-133350" algn="just" rtl="0">
              <a:lnSpc>
                <a:spcPct val="68750"/>
              </a:lnSpc>
              <a:spcBef>
                <a:spcPts val="1000"/>
              </a:spcBef>
              <a:spcAft>
                <a:spcPts val="0"/>
              </a:spcAft>
              <a:buClr>
                <a:schemeClr val="dk1"/>
              </a:buClr>
              <a:buSzPts val="2400"/>
              <a:buFont typeface="Noto Sans Symbols"/>
              <a:buNone/>
            </a:pPr>
            <a:endParaRPr sz="2400" dirty="0">
              <a:solidFill>
                <a:srgbClr val="333333"/>
              </a:solidFill>
              <a:latin typeface="Garamond"/>
              <a:ea typeface="Garamond"/>
              <a:cs typeface="Garamond"/>
              <a:sym typeface="Garamond"/>
            </a:endParaRPr>
          </a:p>
          <a:p>
            <a:pPr marL="285750" lvl="0" indent="-285750" algn="l" rtl="0">
              <a:lnSpc>
                <a:spcPct val="68750"/>
              </a:lnSpc>
              <a:spcBef>
                <a:spcPts val="1000"/>
              </a:spcBef>
              <a:spcAft>
                <a:spcPts val="0"/>
              </a:spcAft>
              <a:buClr>
                <a:srgbClr val="333333"/>
              </a:buClr>
              <a:buSzPts val="2400"/>
              <a:buFont typeface="Noto Sans Symbols"/>
              <a:buChar char="❑"/>
            </a:pPr>
            <a:r>
              <a:rPr lang="fr-FR" sz="2400" dirty="0">
                <a:solidFill>
                  <a:srgbClr val="333333"/>
                </a:solidFill>
                <a:latin typeface="Garamond"/>
                <a:ea typeface="Garamond"/>
                <a:cs typeface="Garamond"/>
                <a:sym typeface="Garamond"/>
              </a:rPr>
              <a:t>Les détenteurs de fonds qui cherchent des opportunités d’investissements, les exportateurs qui veulent s’attaquer à un nouveau marché, les d’entreprises qui, pour des raisons de rentabilité, optent pour la délocalisation ont tous besoin de données sur le lieu qu’ils veulent investir.</a:t>
            </a:r>
            <a:endParaRPr sz="2400" dirty="0">
              <a:latin typeface="Garamond"/>
              <a:ea typeface="Garamond"/>
              <a:cs typeface="Garamond"/>
              <a:sym typeface="Garamond"/>
            </a:endParaRPr>
          </a:p>
          <a:p>
            <a:pPr marL="228600" lvl="0" indent="-76200" algn="l" rtl="0">
              <a:lnSpc>
                <a:spcPct val="90000"/>
              </a:lnSpc>
              <a:spcBef>
                <a:spcPts val="2500"/>
              </a:spcBef>
              <a:spcAft>
                <a:spcPts val="0"/>
              </a:spcAft>
              <a:buClr>
                <a:schemeClr val="dk1"/>
              </a:buClr>
              <a:buSzPts val="2400"/>
              <a:buNone/>
            </a:pPr>
            <a:endParaRPr sz="2400" b="1" dirty="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Introduction </a:t>
            </a:r>
            <a:endParaRPr sz="3200">
              <a:latin typeface="Garamond"/>
              <a:ea typeface="Garamond"/>
              <a:cs typeface="Garamond"/>
              <a:sym typeface="Garamond"/>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a:latin typeface="Garamond"/>
                <a:ea typeface="Garamond"/>
                <a:cs typeface="Garamond"/>
                <a:sym typeface="Garamond"/>
              </a:rPr>
              <a:t>Les indicateurs d’appréciation du climat des affaires permettent, en fonction d’une série d’indices, de classer les pays ou les régions, du meilleur, c’est-à-dire un environnement qui facilite la création d’entreprises et permet d’investir sans contraintes, au plus mauvais.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Un environnement contraignant où la bureaucratie fait loi et où l’instabilité politique et économique est omniprésente.</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Il existe plusieurs institutions qui évaluent périodiquement le climat des affaires par pays, pour donner une idée sur les difficultés administratives, sur l’attractivité et la compétitivité de chaque environnement ciblé.</a:t>
            </a:r>
            <a:endParaRPr/>
          </a:p>
          <a:p>
            <a:pPr marL="228600" lvl="0" indent="-50800" algn="just" rtl="0">
              <a:lnSpc>
                <a:spcPct val="90000"/>
              </a:lnSpc>
              <a:spcBef>
                <a:spcPts val="1000"/>
              </a:spcBef>
              <a:spcAft>
                <a:spcPts val="0"/>
              </a:spcAft>
              <a:buClr>
                <a:schemeClr val="dk1"/>
              </a:buClr>
              <a:buSzPts val="2800"/>
              <a:buFont typeface="Noto Sans Symbols"/>
              <a:buNone/>
            </a:pPr>
            <a:endParaRPr/>
          </a:p>
          <a:p>
            <a:pPr marL="228600" lvl="0" indent="-50800" algn="just" rtl="0">
              <a:lnSpc>
                <a:spcPct val="90000"/>
              </a:lnSpc>
              <a:spcBef>
                <a:spcPts val="1000"/>
              </a:spcBef>
              <a:spcAft>
                <a:spcPts val="0"/>
              </a:spcAft>
              <a:buClr>
                <a:schemeClr val="dk1"/>
              </a:buClr>
              <a:buSzPts val="2800"/>
              <a:buFont typeface="Noto Sans Symbols"/>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Introduction </a:t>
            </a:r>
            <a:endParaRPr sz="3200">
              <a:latin typeface="Garamond"/>
              <a:ea typeface="Garamond"/>
              <a:cs typeface="Garamond"/>
              <a:sym typeface="Garamond"/>
            </a:endParaRPr>
          </a:p>
        </p:txBody>
      </p:sp>
      <p:sp>
        <p:nvSpPr>
          <p:cNvPr id="109" name="Google Shape;109;p5"/>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latin typeface="Garamond"/>
                <a:ea typeface="Garamond"/>
                <a:cs typeface="Garamond"/>
                <a:sym typeface="Garamond"/>
              </a:rPr>
              <a:t>La Banque mondiale, le FMI, </a:t>
            </a:r>
            <a:endParaRPr>
              <a:latin typeface="Garamond"/>
              <a:ea typeface="Garamond"/>
              <a:cs typeface="Garamond"/>
              <a:sym typeface="Garamond"/>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le Forum économique de Davos, </a:t>
            </a:r>
            <a:endParaRPr>
              <a:latin typeface="Garamond"/>
              <a:ea typeface="Garamond"/>
              <a:cs typeface="Garamond"/>
              <a:sym typeface="Garamond"/>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l’IIMD de Lausanne, </a:t>
            </a:r>
            <a:endParaRPr>
              <a:latin typeface="Garamond"/>
              <a:ea typeface="Garamond"/>
              <a:cs typeface="Garamond"/>
              <a:sym typeface="Garamond"/>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le Forum des chefs d’entreprises algériennes, </a:t>
            </a:r>
            <a:endParaRPr>
              <a:latin typeface="Garamond"/>
              <a:ea typeface="Garamond"/>
              <a:cs typeface="Garamond"/>
              <a:sym typeface="Garamond"/>
            </a:endParaRPr>
          </a:p>
          <a:p>
            <a:pPr marL="228600" lvl="0" indent="-228600" algn="l"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l’Observatoire européen des réformes </a:t>
            </a:r>
            <a:endParaRPr>
              <a:latin typeface="Garamond"/>
              <a:ea typeface="Garamond"/>
              <a:cs typeface="Garamond"/>
              <a:sym typeface="Garamond"/>
            </a:endParaRPr>
          </a:p>
          <a:p>
            <a:pPr marL="228600" lvl="0" indent="-50800" algn="l" rtl="0">
              <a:lnSpc>
                <a:spcPct val="90000"/>
              </a:lnSpc>
              <a:spcBef>
                <a:spcPts val="1000"/>
              </a:spcBef>
              <a:spcAft>
                <a:spcPts val="0"/>
              </a:spcAft>
              <a:buClr>
                <a:schemeClr val="dk1"/>
              </a:buClr>
              <a:buSzPts val="2800"/>
              <a:buFont typeface="Noto Sans Symbols"/>
              <a:buNone/>
            </a:pPr>
            <a:endParaRPr>
              <a:latin typeface="Garamond"/>
              <a:ea typeface="Garamond"/>
              <a:cs typeface="Garamond"/>
              <a:sym typeface="Garamond"/>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Les critères retenus par le Doing Business</a:t>
            </a:r>
            <a:r>
              <a:rPr lang="fr-FR" sz="3200">
                <a:latin typeface="Garamond"/>
                <a:ea typeface="Garamond"/>
                <a:cs typeface="Garamond"/>
                <a:sym typeface="Garamond"/>
              </a:rPr>
              <a:t/>
            </a:r>
            <a:br>
              <a:rPr lang="fr-FR" sz="3200">
                <a:latin typeface="Garamond"/>
                <a:ea typeface="Garamond"/>
                <a:cs typeface="Garamond"/>
                <a:sym typeface="Garamond"/>
              </a:rPr>
            </a:br>
            <a:endParaRPr sz="3200">
              <a:latin typeface="Garamond"/>
              <a:ea typeface="Garamond"/>
              <a:cs typeface="Garamond"/>
              <a:sym typeface="Garamond"/>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dirty="0">
                <a:latin typeface="Garamond"/>
                <a:ea typeface="Garamond"/>
                <a:cs typeface="Garamond"/>
                <a:sym typeface="Garamond"/>
              </a:rPr>
              <a:t>Depuis 2004 la Banque mondiale publie annuellement le </a:t>
            </a:r>
            <a:r>
              <a:rPr lang="fr-FR" dirty="0" err="1">
                <a:latin typeface="Garamond"/>
                <a:ea typeface="Garamond"/>
                <a:cs typeface="Garamond"/>
                <a:sym typeface="Garamond"/>
              </a:rPr>
              <a:t>Doing</a:t>
            </a:r>
            <a:r>
              <a:rPr lang="fr-FR" dirty="0">
                <a:latin typeface="Garamond"/>
                <a:ea typeface="Garamond"/>
                <a:cs typeface="Garamond"/>
                <a:sym typeface="Garamond"/>
              </a:rPr>
              <a:t> business. </a:t>
            </a:r>
            <a:endParaRPr dirty="0">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ts val="2800"/>
              <a:buFont typeface="Noto Sans Symbols"/>
              <a:buChar char="❑"/>
            </a:pPr>
            <a:r>
              <a:rPr lang="fr-FR" dirty="0">
                <a:latin typeface="Garamond"/>
                <a:ea typeface="Garamond"/>
                <a:cs typeface="Garamond"/>
                <a:sym typeface="Garamond"/>
              </a:rPr>
              <a:t>C’est un rapport incontournable sur le climat des affaires dans le monde, c’est une référence en la matière.</a:t>
            </a:r>
            <a:endParaRPr dirty="0"/>
          </a:p>
          <a:p>
            <a:pPr marL="228600" lvl="0" indent="-228600" algn="just" rtl="0">
              <a:lnSpc>
                <a:spcPct val="90000"/>
              </a:lnSpc>
              <a:spcBef>
                <a:spcPts val="1000"/>
              </a:spcBef>
              <a:spcAft>
                <a:spcPts val="0"/>
              </a:spcAft>
              <a:buClr>
                <a:schemeClr val="dk1"/>
              </a:buClr>
              <a:buSzPts val="2800"/>
              <a:buFont typeface="Noto Sans Symbols"/>
              <a:buChar char="❑"/>
            </a:pPr>
            <a:r>
              <a:rPr lang="fr-FR" dirty="0">
                <a:latin typeface="Garamond"/>
                <a:ea typeface="Garamond"/>
                <a:cs typeface="Garamond"/>
                <a:sym typeface="Garamond"/>
              </a:rPr>
              <a:t>Il se base sur des études et des bases de données assez sérieuses et crédibles pour évaluer des critères, notamment :</a:t>
            </a:r>
            <a:endParaRPr dirty="0"/>
          </a:p>
          <a:p>
            <a:pPr marL="228600" lvl="0" indent="-50800" algn="just" rtl="0">
              <a:lnSpc>
                <a:spcPct val="90000"/>
              </a:lnSpc>
              <a:spcBef>
                <a:spcPts val="1000"/>
              </a:spcBef>
              <a:spcAft>
                <a:spcPts val="0"/>
              </a:spcAft>
              <a:buClr>
                <a:schemeClr val="dk1"/>
              </a:buClr>
              <a:buSzPts val="2800"/>
              <a:buFont typeface="Noto Sans Symbols"/>
              <a:buNone/>
            </a:pPr>
            <a:endParaRPr dirty="0">
              <a:latin typeface="Garamond"/>
              <a:ea typeface="Garamond"/>
              <a:cs typeface="Garamond"/>
              <a:sym typeface="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Les critères retenus par le Doing Business</a:t>
            </a:r>
            <a:r>
              <a:rPr lang="fr-FR" sz="3200">
                <a:latin typeface="Garamond"/>
                <a:ea typeface="Garamond"/>
                <a:cs typeface="Garamond"/>
                <a:sym typeface="Garamond"/>
              </a:rPr>
              <a:t/>
            </a:r>
            <a:br>
              <a:rPr lang="fr-FR" sz="3200">
                <a:latin typeface="Garamond"/>
                <a:ea typeface="Garamond"/>
                <a:cs typeface="Garamond"/>
                <a:sym typeface="Garamond"/>
              </a:rPr>
            </a:br>
            <a:endParaRPr sz="3200"/>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La facilité de faire des affaires</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La création des entreprises</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L’octroi de permis de construire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Le transfert de propriété</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L’obtention de prêts</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La protection des investissements</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Le paiement des impôts</a:t>
            </a:r>
            <a:endParaRPr/>
          </a:p>
          <a:p>
            <a:pPr marL="228600" lvl="0" indent="-50800" algn="l" rtl="0">
              <a:lnSpc>
                <a:spcPct val="90000"/>
              </a:lnSpc>
              <a:spcBef>
                <a:spcPts val="1000"/>
              </a:spcBef>
              <a:spcAft>
                <a:spcPts val="0"/>
              </a:spcAft>
              <a:buClr>
                <a:schemeClr val="dk1"/>
              </a:buClr>
              <a:buSzPts val="2800"/>
              <a:buFont typeface="Noto Sans Symbols"/>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Les critères retenus par le Doing Business</a:t>
            </a:r>
            <a:r>
              <a:rPr lang="fr-FR" sz="3200">
                <a:latin typeface="Garamond"/>
                <a:ea typeface="Garamond"/>
                <a:cs typeface="Garamond"/>
                <a:sym typeface="Garamond"/>
              </a:rPr>
              <a:t/>
            </a:r>
            <a:br>
              <a:rPr lang="fr-FR" sz="3200">
                <a:latin typeface="Garamond"/>
                <a:ea typeface="Garamond"/>
                <a:cs typeface="Garamond"/>
                <a:sym typeface="Garamond"/>
              </a:rPr>
            </a:br>
            <a:endParaRPr sz="3200"/>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Ces premiers indicateurs ont été par la suite complétés par les indicateurs suivants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Raccord d’électricité</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Le commerce transfrontalier</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L’exécution de contrat</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 Le traitement de l’insolvabilité</a:t>
            </a:r>
            <a:endParaRPr/>
          </a:p>
          <a:p>
            <a:pPr marL="228600" lvl="0" indent="-50800" algn="l" rtl="0">
              <a:lnSpc>
                <a:spcPct val="90000"/>
              </a:lnSpc>
              <a:spcBef>
                <a:spcPts val="1000"/>
              </a:spcBef>
              <a:spcAft>
                <a:spcPts val="0"/>
              </a:spcAft>
              <a:buClr>
                <a:schemeClr val="dk1"/>
              </a:buClr>
              <a:buSzPts val="2800"/>
              <a:buFont typeface="Noto Sans Symbols"/>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Garamond"/>
              <a:buNone/>
            </a:pPr>
            <a:r>
              <a:rPr lang="fr-FR" sz="3200" b="1">
                <a:latin typeface="Garamond"/>
                <a:ea typeface="Garamond"/>
                <a:cs typeface="Garamond"/>
                <a:sym typeface="Garamond"/>
              </a:rPr>
              <a:t>Les critères retenus par le Doing Business</a:t>
            </a:r>
            <a:r>
              <a:rPr lang="fr-FR" sz="3200">
                <a:latin typeface="Garamond"/>
                <a:ea typeface="Garamond"/>
                <a:cs typeface="Garamond"/>
                <a:sym typeface="Garamond"/>
              </a:rPr>
              <a:t/>
            </a:r>
            <a:br>
              <a:rPr lang="fr-FR" sz="3200">
                <a:latin typeface="Garamond"/>
                <a:ea typeface="Garamond"/>
                <a:cs typeface="Garamond"/>
                <a:sym typeface="Garamond"/>
              </a:rPr>
            </a:br>
            <a:endParaRPr sz="3200"/>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a:latin typeface="Garamond"/>
                <a:ea typeface="Garamond"/>
                <a:cs typeface="Garamond"/>
                <a:sym typeface="Garamond"/>
              </a:rPr>
              <a:t>Comme on peut le constater, ces indicateurs concernent de très près l’entreprise et surtout le créateur d’entreprise ou l’investisseur. </a:t>
            </a:r>
            <a:endParaRPr>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Si les indicateurs d’un pays ne sont pas bons, le promoteur est informé sur les difficultés qui caractérisent l’environnement économique, politique et réglementaire de ce pays où il n’est pas intéressant d’investir.</a:t>
            </a:r>
            <a:endParaRPr/>
          </a:p>
          <a:p>
            <a:pPr marL="0" lvl="0" indent="0" algn="just" rtl="0">
              <a:lnSpc>
                <a:spcPct val="90000"/>
              </a:lnSpc>
              <a:spcBef>
                <a:spcPts val="1000"/>
              </a:spcBef>
              <a:spcAft>
                <a:spcPts val="0"/>
              </a:spcAft>
              <a:buClr>
                <a:schemeClr val="dk1"/>
              </a:buClr>
              <a:buSzPts val="2800"/>
              <a:buNone/>
            </a:pPr>
            <a:endParaRPr>
              <a:latin typeface="Garamond"/>
              <a:ea typeface="Garamond"/>
              <a:cs typeface="Garamond"/>
              <a:sym typeface="Garamond"/>
            </a:endParaRPr>
          </a:p>
          <a:p>
            <a:pPr marL="228600" lvl="0" indent="-228600" algn="just" rtl="0">
              <a:lnSpc>
                <a:spcPct val="90000"/>
              </a:lnSpc>
              <a:spcBef>
                <a:spcPts val="1000"/>
              </a:spcBef>
              <a:spcAft>
                <a:spcPts val="0"/>
              </a:spcAft>
              <a:buClr>
                <a:schemeClr val="dk1"/>
              </a:buClr>
              <a:buSzPts val="2800"/>
              <a:buFont typeface="Noto Sans Symbols"/>
              <a:buChar char="❑"/>
            </a:pPr>
            <a:r>
              <a:rPr lang="fr-FR">
                <a:latin typeface="Garamond"/>
                <a:ea typeface="Garamond"/>
                <a:cs typeface="Garamond"/>
                <a:sym typeface="Garamond"/>
              </a:rPr>
              <a:t>Des données sur les paramètres suivants permettent d’apprécier la situation globale et par type d’indicateurs et attribuer un classement par pays.</a:t>
            </a:r>
            <a:endParaRPr/>
          </a:p>
          <a:p>
            <a:pPr marL="228600" lvl="0" indent="-50800" algn="just" rtl="0">
              <a:lnSpc>
                <a:spcPct val="90000"/>
              </a:lnSpc>
              <a:spcBef>
                <a:spcPts val="1000"/>
              </a:spcBef>
              <a:spcAft>
                <a:spcPts val="0"/>
              </a:spcAft>
              <a:buClr>
                <a:schemeClr val="dk1"/>
              </a:buClr>
              <a:buSzPts val="2800"/>
              <a:buFont typeface="Noto Sans Symbols"/>
              <a:buNone/>
            </a:pPr>
            <a:endParaRPr>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1133</Words>
  <Application>Microsoft Office PowerPoint</Application>
  <PresentationFormat>Grand écran</PresentationFormat>
  <Paragraphs>163</Paragraphs>
  <Slides>23</Slides>
  <Notes>23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Calibri</vt:lpstr>
      <vt:lpstr>Garamond</vt:lpstr>
      <vt:lpstr>Noto Sans Symbols</vt:lpstr>
      <vt:lpstr>Times New Roman</vt:lpstr>
      <vt:lpstr>Arial</vt:lpstr>
      <vt:lpstr>Thème Office</vt:lpstr>
      <vt:lpstr>Les critères d’appréciation du climat des affaires  </vt:lpstr>
      <vt:lpstr>Présentation PowerPoint</vt:lpstr>
      <vt:lpstr>Introduction </vt:lpstr>
      <vt:lpstr>Introduction </vt:lpstr>
      <vt:lpstr>Introduction </vt:lpstr>
      <vt:lpstr>Les critères retenus par le Doing Business </vt:lpstr>
      <vt:lpstr>Les critères retenus par le Doing Business </vt:lpstr>
      <vt:lpstr>Les critères retenus par le Doing Business </vt:lpstr>
      <vt:lpstr>Les critères retenus par le Doing Business </vt:lpstr>
      <vt:lpstr>Les critères retenus par le Doing Business </vt:lpstr>
      <vt:lpstr>Le classement de l’Algérie par indicateur :</vt:lpstr>
      <vt:lpstr>Présentation PowerPoint</vt:lpstr>
      <vt:lpstr>Le classement de l’Algérie par indicateur :</vt:lpstr>
      <vt:lpstr>Les indicateurs d’évaluation retenus par le Forum économique de DAVOS </vt:lpstr>
      <vt:lpstr>Pilier 1: efficience du marché des biens </vt:lpstr>
      <vt:lpstr>Pilier 2: Les infrastructures </vt:lpstr>
      <vt:lpstr>Pilier 3: L’appréciation du secteur financier</vt:lpstr>
      <vt:lpstr>Pilier 3: L’appréciation du secteur financier</vt:lpstr>
      <vt:lpstr>Pilier 3: L’appréciation du secteur financier</vt:lpstr>
      <vt:lpstr>Pilier 4: l’utilisation de la technologie</vt:lpstr>
      <vt:lpstr>Pilier 4: l’utilisation de la technologie</vt:lpstr>
      <vt:lpstr>Pilier 5:  L’innovation et la sophistication </vt:lpstr>
      <vt:lpstr>Pilier 6: Les conditions de base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critères d’appréciation du climat des affaires  </dc:title>
  <dc:creator>ASUS</dc:creator>
  <cp:lastModifiedBy>ASUS</cp:lastModifiedBy>
  <cp:revision>3</cp:revision>
  <dcterms:created xsi:type="dcterms:W3CDTF">2017-05-05T20:23:02Z</dcterms:created>
  <dcterms:modified xsi:type="dcterms:W3CDTF">2023-05-03T11:43:59Z</dcterms:modified>
</cp:coreProperties>
</file>